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2" r:id="rId2"/>
    <p:sldId id="313"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61" autoAdjust="0"/>
    <p:restoredTop sz="94664" autoAdjust="0"/>
  </p:normalViewPr>
  <p:slideViewPr>
    <p:cSldViewPr>
      <p:cViewPr varScale="1">
        <p:scale>
          <a:sx n="73" d="100"/>
          <a:sy n="73" d="100"/>
        </p:scale>
        <p:origin x="78" y="10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ar-SA" smtClean="0"/>
          </a:p>
        </p:txBody>
      </p:sp>
      <p:sp>
        <p:nvSpPr>
          <p:cNvPr id="24580"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17A3698-3A69-46C0-88F1-3590CB20AA88}" type="slidenum">
              <a:rPr lang="ar-SA" altLang="ar-SA"/>
              <a:pPr>
                <a:spcBef>
                  <a:spcPct val="0"/>
                </a:spcBef>
              </a:pPr>
              <a:t>18</a:t>
            </a:fld>
            <a:endParaRPr lang="en-US" altLang="ar-SA"/>
          </a:p>
        </p:txBody>
      </p:sp>
    </p:spTree>
    <p:extLst>
      <p:ext uri="{BB962C8B-B14F-4D97-AF65-F5344CB8AC3E}">
        <p14:creationId xmlns:p14="http://schemas.microsoft.com/office/powerpoint/2010/main" val="3169226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ct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الرابعة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الادراك</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dirty="0" smtClean="0">
                <a:solidFill>
                  <a:schemeClr val="accent1">
                    <a:lumMod val="75000"/>
                  </a:schemeClr>
                </a:solidFill>
              </a:rPr>
              <a:t>التنظيمي                                                                                  </a:t>
            </a:r>
            <a:r>
              <a:rPr lang="ar-SA" sz="2000" smtClean="0">
                <a:solidFill>
                  <a:schemeClr val="accent1">
                    <a:lumMod val="75000"/>
                  </a:schemeClr>
                </a:solidFill>
              </a:rPr>
              <a:t>المحاضرة </a:t>
            </a:r>
            <a:r>
              <a:rPr lang="ar-SA" sz="2000">
                <a:solidFill>
                  <a:schemeClr val="accent1">
                    <a:lumMod val="75000"/>
                  </a:schemeClr>
                </a:solidFill>
              </a:rPr>
              <a:t>الرابعة</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B81109E-0D5C-420D-91D8-1DEFE826F7AE}" type="slidenum">
              <a:rPr lang="ar-SA" altLang="ar-SA" sz="1200">
                <a:solidFill>
                  <a:schemeClr val="bg1"/>
                </a:solidFill>
              </a:rPr>
              <a:pPr>
                <a:spcBef>
                  <a:spcPct val="0"/>
                </a:spcBef>
                <a:buFontTx/>
                <a:buNone/>
              </a:pPr>
              <a:t>3</a:t>
            </a:fld>
            <a:endParaRPr lang="en-US" altLang="ar-SA" sz="1200">
              <a:solidFill>
                <a:schemeClr val="bg1"/>
              </a:solidFill>
            </a:endParaRPr>
          </a:p>
        </p:txBody>
      </p:sp>
      <p:sp>
        <p:nvSpPr>
          <p:cNvPr id="6" name="مجسم مشطوف الحواف 5"/>
          <p:cNvSpPr/>
          <p:nvPr/>
        </p:nvSpPr>
        <p:spPr>
          <a:xfrm>
            <a:off x="0" y="1219200"/>
            <a:ext cx="9906000" cy="4572000"/>
          </a:xfrm>
          <a:prstGeom prst="bevel">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algn="r" rtl="1" eaLnBrk="1" hangingPunct="1">
              <a:buFont typeface="Wingdings" pitchFamily="2" charset="2"/>
              <a:buChar char="q"/>
              <a:defRPr/>
            </a:pPr>
            <a:r>
              <a:rPr lang="ar-SA" sz="2800" dirty="0"/>
              <a:t>أولا:      مفهوم الإدراك.</a:t>
            </a:r>
          </a:p>
          <a:p>
            <a:pPr marL="514350" indent="-514350" algn="r" rtl="1" eaLnBrk="1" hangingPunct="1">
              <a:buFont typeface="Wingdings" pitchFamily="2" charset="2"/>
              <a:buChar char="q"/>
              <a:defRPr/>
            </a:pPr>
            <a:r>
              <a:rPr lang="ar-SA" sz="2800" dirty="0"/>
              <a:t>ثانيا:      خطوات عملية الإدراك.</a:t>
            </a:r>
          </a:p>
          <a:p>
            <a:pPr marL="514350" indent="-514350" algn="r" rtl="1" eaLnBrk="1" hangingPunct="1">
              <a:buFont typeface="Wingdings" pitchFamily="2" charset="2"/>
              <a:buChar char="q"/>
              <a:defRPr/>
            </a:pPr>
            <a:r>
              <a:rPr lang="ar-SA" sz="2800" dirty="0"/>
              <a:t>ثالثا:      العوامل المؤثرة على الإدراك.</a:t>
            </a:r>
          </a:p>
          <a:p>
            <a:pPr marL="514350" indent="-514350" algn="r" rtl="1" eaLnBrk="1" hangingPunct="1">
              <a:buFont typeface="Wingdings" pitchFamily="2" charset="2"/>
              <a:buChar char="q"/>
              <a:defRPr/>
            </a:pPr>
            <a:r>
              <a:rPr lang="ar-SA" sz="2800" dirty="0"/>
              <a:t>رابعا:     معوقات الإدراك.</a:t>
            </a:r>
          </a:p>
          <a:p>
            <a:pPr marL="514350" indent="-514350" algn="r" rtl="1" eaLnBrk="1" hangingPunct="1">
              <a:buFont typeface="Wingdings" pitchFamily="2" charset="2"/>
              <a:buChar char="q"/>
              <a:defRPr/>
            </a:pPr>
            <a:r>
              <a:rPr lang="ar-SA" sz="2800" dirty="0"/>
              <a:t>خامسا:   العلاقة بين الإدراك ومجال السلوك التنظيمي.</a:t>
            </a:r>
            <a:endParaRPr lang="en-US" sz="2800" dirty="0"/>
          </a:p>
          <a:p>
            <a:pPr marL="514350" indent="-514350" algn="r" rtl="1" eaLnBrk="1" hangingPunct="1">
              <a:buFont typeface="Wingdings" pitchFamily="2" charset="2"/>
              <a:buChar char="q"/>
              <a:defRPr/>
            </a:pPr>
            <a:endParaRPr lang="ar-SA" sz="2800" dirty="0"/>
          </a:p>
          <a:p>
            <a:pPr marL="514350" indent="-514350" algn="r" rtl="1" eaLnBrk="1" hangingPunct="1">
              <a:defRPr/>
            </a:pPr>
            <a:endParaRPr lang="ar-SA" sz="2800" dirty="0"/>
          </a:p>
        </p:txBody>
      </p:sp>
      <p:sp>
        <p:nvSpPr>
          <p:cNvPr id="7" name="مجسم مشطوف الحواف 6"/>
          <p:cNvSpPr/>
          <p:nvPr/>
        </p:nvSpPr>
        <p:spPr>
          <a:xfrm>
            <a:off x="0" y="0"/>
            <a:ext cx="9906000" cy="1219200"/>
          </a:xfrm>
          <a:prstGeom prst="bevel">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r>
              <a:rPr lang="ar-SA" sz="4400" b="1" dirty="0">
                <a:solidFill>
                  <a:schemeClr val="tx1"/>
                </a:solidFill>
              </a:rPr>
              <a:t>محاور المحاضرة الرابعة</a:t>
            </a:r>
            <a:endParaRPr lang="ar-SA" sz="4400" dirty="0"/>
          </a:p>
        </p:txBody>
      </p:sp>
    </p:spTree>
    <p:extLst>
      <p:ext uri="{BB962C8B-B14F-4D97-AF65-F5344CB8AC3E}">
        <p14:creationId xmlns:p14="http://schemas.microsoft.com/office/powerpoint/2010/main" val="3110368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F3C8742-3D0C-46F5-84ED-52CBB9FA5F90}" type="slidenum">
              <a:rPr lang="ar-SA" altLang="ar-SA" sz="1200">
                <a:solidFill>
                  <a:schemeClr val="bg1"/>
                </a:solidFill>
              </a:rPr>
              <a:pPr>
                <a:spcBef>
                  <a:spcPct val="0"/>
                </a:spcBef>
                <a:buFontTx/>
                <a:buNone/>
              </a:pPr>
              <a:t>4</a:t>
            </a:fld>
            <a:endParaRPr lang="en-US" altLang="ar-SA" sz="1200">
              <a:solidFill>
                <a:schemeClr val="bg1"/>
              </a:solidFill>
            </a:endParaRPr>
          </a:p>
        </p:txBody>
      </p:sp>
      <p:sp>
        <p:nvSpPr>
          <p:cNvPr id="3" name="Rounded Rectangle 2"/>
          <p:cNvSpPr/>
          <p:nvPr/>
        </p:nvSpPr>
        <p:spPr>
          <a:xfrm>
            <a:off x="0" y="1295400"/>
            <a:ext cx="9906000" cy="49530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Ø"/>
              <a:defRPr/>
            </a:pPr>
            <a:r>
              <a:rPr lang="ar-SA" sz="2800" dirty="0"/>
              <a:t>يتأثر الفرد بالعديد من المؤثرات التي تشكل سلوكه ووعيه.</a:t>
            </a:r>
          </a:p>
          <a:p>
            <a:pPr marL="395288" indent="-395288" algn="just" rtl="1" eaLnBrk="1" hangingPunct="1">
              <a:buFont typeface="Wingdings" pitchFamily="2" charset="2"/>
              <a:buChar char="Ø"/>
              <a:defRPr/>
            </a:pPr>
            <a:r>
              <a:rPr lang="ar-SA" sz="2800" dirty="0"/>
              <a:t>يتكيف الفرد مع تلك المثيرات كلما استطاع السيطرة على مجريات الأمور</a:t>
            </a:r>
            <a:r>
              <a:rPr lang="ar-DZ" sz="2800" dirty="0"/>
              <a:t>.</a:t>
            </a:r>
            <a:endParaRPr lang="ar-SA" sz="2800" dirty="0"/>
          </a:p>
          <a:p>
            <a:pPr marL="395288" indent="-395288" algn="just" rtl="1" eaLnBrk="1" hangingPunct="1">
              <a:buFont typeface="Wingdings" pitchFamily="2" charset="2"/>
              <a:buChar char="Ø"/>
              <a:defRPr/>
            </a:pPr>
            <a:r>
              <a:rPr lang="ar-SA" sz="2800" dirty="0"/>
              <a:t>يختلف الافراد في إدراكهم  وتفسيرهم للمواقف الواحد.</a:t>
            </a:r>
          </a:p>
          <a:p>
            <a:pPr marL="395288" indent="-395288" algn="just" rtl="1" eaLnBrk="1" hangingPunct="1">
              <a:buFont typeface="Wingdings" pitchFamily="2" charset="2"/>
              <a:buChar char="Ø"/>
              <a:defRPr/>
            </a:pPr>
            <a:r>
              <a:rPr lang="ar-SA" sz="2800" dirty="0"/>
              <a:t>مثلا: لو سألت الموظفين عن رئيسهم ستجد إجابات متفاوتة، بعضهم يثني عليه، وبعضهم يذمه، رغم تعاملوهم معه في نفس الظروف، ذلك أن إدراكهم لكفاءة الرئيس يختلف من عامل للأخر.</a:t>
            </a:r>
          </a:p>
          <a:p>
            <a:pPr marL="395288" indent="-395288" algn="just" rtl="1" eaLnBrk="1" hangingPunct="1">
              <a:buFont typeface="Wingdings" pitchFamily="2" charset="2"/>
              <a:buChar char="Ø"/>
              <a:defRPr/>
            </a:pPr>
            <a:r>
              <a:rPr lang="ar-SA" sz="2800" dirty="0"/>
              <a:t>إذا نحن لا نرى الحقيقة أو الواقع، بل نفسر ما نراه ونعتبره هو الحقيقة حسب طريقة إدراكنا للأمور.</a:t>
            </a:r>
          </a:p>
          <a:p>
            <a:pPr marL="395288" indent="-395288" algn="just" rtl="1" eaLnBrk="1" hangingPunct="1">
              <a:buFont typeface="Wingdings" pitchFamily="2" charset="2"/>
              <a:buChar char="Ø"/>
              <a:defRPr/>
            </a:pPr>
            <a:r>
              <a:rPr lang="ar-SA" sz="2800" dirty="0"/>
              <a:t>نظرا لأهمية الإدراك في تفسير السلوك الإنساني عامة، والسلوك التنظيمي خاصة، نحاول التعرف على مفهومه والعوامل المؤثرة فيه وعلاقته بالسلوك التنظيمي.</a:t>
            </a:r>
          </a:p>
          <a:p>
            <a:pPr marL="395288" indent="-395288" algn="just" rtl="1" eaLnBrk="1" hangingPunct="1">
              <a:buFont typeface="Wingdings" pitchFamily="2" charset="2"/>
              <a:buChar char="v"/>
              <a:defRPr/>
            </a:pPr>
            <a:endParaRPr lang="ar-SA" sz="2800" dirty="0"/>
          </a:p>
          <a:p>
            <a:pPr marL="395288" indent="-395288" algn="just" rtl="1" eaLnBrk="1" hangingPunct="1">
              <a:buFont typeface="Wingdings" pitchFamily="2" charset="2"/>
              <a:buChar char="v"/>
              <a:defRPr/>
            </a:pPr>
            <a:endParaRPr lang="en-US" sz="2800" dirty="0"/>
          </a:p>
        </p:txBody>
      </p:sp>
      <p:sp>
        <p:nvSpPr>
          <p:cNvPr id="4" name="Bevel 3"/>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مقدمة</a:t>
            </a:r>
          </a:p>
        </p:txBody>
      </p:sp>
    </p:spTree>
    <p:extLst>
      <p:ext uri="{BB962C8B-B14F-4D97-AF65-F5344CB8AC3E}">
        <p14:creationId xmlns:p14="http://schemas.microsoft.com/office/powerpoint/2010/main" val="3721813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رقم الشريحة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0B2ADF6-1DEA-4E2C-9D8A-E789E5783160}" type="slidenum">
              <a:rPr lang="ar-SA" altLang="ar-SA" sz="1200">
                <a:solidFill>
                  <a:schemeClr val="bg1"/>
                </a:solidFill>
              </a:rPr>
              <a:pPr algn="ctr">
                <a:spcBef>
                  <a:spcPct val="0"/>
                </a:spcBef>
                <a:buFontTx/>
                <a:buNone/>
              </a:pPr>
              <a:t>5</a:t>
            </a:fld>
            <a:endParaRPr lang="en-US" altLang="ar-SA" sz="1200" dirty="0">
              <a:solidFill>
                <a:schemeClr val="bg1"/>
              </a:solidFill>
            </a:endParaRPr>
          </a:p>
        </p:txBody>
      </p:sp>
      <p:sp>
        <p:nvSpPr>
          <p:cNvPr id="6" name="Bevel 5"/>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r>
              <a:rPr lang="ar-SA" sz="4400" b="1" dirty="0">
                <a:solidFill>
                  <a:schemeClr val="tx1"/>
                </a:solidFill>
              </a:rPr>
              <a:t>أولا: مفهوم الاداراك</a:t>
            </a:r>
          </a:p>
        </p:txBody>
      </p:sp>
      <p:sp>
        <p:nvSpPr>
          <p:cNvPr id="7" name="مستطيل ذو زوايا قطرية مستديرة 12"/>
          <p:cNvSpPr/>
          <p:nvPr/>
        </p:nvSpPr>
        <p:spPr>
          <a:xfrm>
            <a:off x="152400" y="1752600"/>
            <a:ext cx="9296400" cy="3352800"/>
          </a:xfrm>
          <a:prstGeom prst="round2DiagRect">
            <a:avLst/>
          </a:prstGeom>
        </p:spPr>
        <p:style>
          <a:lnRef idx="1">
            <a:schemeClr val="accent1"/>
          </a:lnRef>
          <a:fillRef idx="2">
            <a:schemeClr val="accent1"/>
          </a:fillRef>
          <a:effectRef idx="1">
            <a:schemeClr val="accent1"/>
          </a:effectRef>
          <a:fontRef idx="minor">
            <a:schemeClr val="dk1"/>
          </a:fontRef>
        </p:style>
        <p:txBody>
          <a:bodyPr rtlCol="1" anchor="ctr"/>
          <a:lstStyle/>
          <a:p>
            <a:pPr algn="r" rtl="1" eaLnBrk="1" hangingPunct="1">
              <a:defRPr/>
            </a:pPr>
            <a:endParaRPr lang="ar-SA" sz="2800" dirty="0"/>
          </a:p>
          <a:p>
            <a:pPr algn="r" rtl="1" eaLnBrk="1" hangingPunct="1">
              <a:defRPr/>
            </a:pPr>
            <a:endParaRPr lang="ar-SA" sz="2800" dirty="0"/>
          </a:p>
          <a:p>
            <a:pPr marL="341313" indent="-341313" algn="just" rtl="1" eaLnBrk="1" hangingPunct="1">
              <a:buFont typeface="Wingdings" pitchFamily="2" charset="2"/>
              <a:buChar char="v"/>
              <a:defRPr/>
            </a:pPr>
            <a:endParaRPr lang="ar-SA" sz="2800" dirty="0"/>
          </a:p>
          <a:p>
            <a:pPr marL="341313" indent="-341313" algn="just" rtl="1" eaLnBrk="1" hangingPunct="1">
              <a:buFont typeface="Wingdings" pitchFamily="2" charset="2"/>
              <a:buChar char="v"/>
              <a:defRPr/>
            </a:pPr>
            <a:r>
              <a:rPr lang="ar-DZ" sz="2800" dirty="0"/>
              <a:t>يعرف روبنس (</a:t>
            </a:r>
            <a:r>
              <a:rPr lang="fr-FR" sz="2800" dirty="0"/>
              <a:t>Robbins</a:t>
            </a:r>
            <a:r>
              <a:rPr lang="ar-DZ" sz="2800" dirty="0"/>
              <a:t>) </a:t>
            </a:r>
            <a:r>
              <a:rPr lang="ar-SA" sz="2800" dirty="0"/>
              <a:t>الإدراك </a:t>
            </a:r>
            <a:r>
              <a:rPr lang="ar-DZ" sz="2800" dirty="0"/>
              <a:t>بأنه " العملية التي من خلالها ينظم ويترجم الأفراد انطباعاتهم الحسية من أجل أن يعطوا معنى لما يدور داخل بيئتهم.</a:t>
            </a:r>
            <a:endParaRPr lang="ar-SA" sz="2800" dirty="0"/>
          </a:p>
          <a:p>
            <a:pPr marL="341313" indent="-341313" algn="just" rtl="1" eaLnBrk="1" hangingPunct="1">
              <a:buFont typeface="Wingdings" pitchFamily="2" charset="2"/>
              <a:buChar char="v"/>
              <a:defRPr/>
            </a:pPr>
            <a:r>
              <a:rPr lang="ar-DZ" sz="2800" dirty="0"/>
              <a:t>يعرف كيني</a:t>
            </a:r>
            <a:r>
              <a:rPr lang="ar-SA" sz="2800" dirty="0"/>
              <a:t>كي</a:t>
            </a:r>
            <a:r>
              <a:rPr lang="ar-DZ" sz="2800" dirty="0"/>
              <a:t> (</a:t>
            </a:r>
            <a:r>
              <a:rPr lang="fr-FR" sz="2800" dirty="0"/>
              <a:t>Kinicki</a:t>
            </a:r>
            <a:r>
              <a:rPr lang="ar-DZ" sz="2800" dirty="0"/>
              <a:t>)  الإدراك بأنه </a:t>
            </a:r>
            <a:r>
              <a:rPr lang="ar-SA" sz="2800" dirty="0"/>
              <a:t>” </a:t>
            </a:r>
            <a:r>
              <a:rPr lang="ar-DZ" sz="2800" dirty="0"/>
              <a:t>عملية ذهنية تساعدنا في تفسير وفهم ما يحيط بنا</a:t>
            </a:r>
            <a:r>
              <a:rPr lang="ar-SA" sz="2800" dirty="0"/>
              <a:t>“</a:t>
            </a:r>
            <a:r>
              <a:rPr lang="ar-DZ" sz="2800" dirty="0"/>
              <a:t>.</a:t>
            </a:r>
            <a:endParaRPr lang="ar-SA" sz="2800" dirty="0"/>
          </a:p>
          <a:p>
            <a:pPr marL="341313" indent="-341313" algn="just" rtl="1" eaLnBrk="1" hangingPunct="1">
              <a:buFont typeface="Wingdings" pitchFamily="2" charset="2"/>
              <a:buChar char="v"/>
              <a:defRPr/>
            </a:pPr>
            <a:r>
              <a:rPr lang="ar-DZ" sz="2800" dirty="0"/>
              <a:t>ويعرف</a:t>
            </a:r>
            <a:r>
              <a:rPr lang="ar-SA" sz="2800" dirty="0"/>
              <a:t> قيبسون </a:t>
            </a:r>
            <a:r>
              <a:rPr lang="ar-DZ" sz="2800" dirty="0"/>
              <a:t> (</a:t>
            </a:r>
            <a:r>
              <a:rPr lang="fr-FR" sz="2800" dirty="0"/>
              <a:t>Gibson</a:t>
            </a:r>
            <a:r>
              <a:rPr lang="ar-DZ" sz="2800" dirty="0"/>
              <a:t>) الإدراك بأنه </a:t>
            </a:r>
            <a:r>
              <a:rPr lang="ar-SA" sz="2800" dirty="0"/>
              <a:t>”</a:t>
            </a:r>
            <a:r>
              <a:rPr lang="ar-DZ" sz="2800" dirty="0"/>
              <a:t>عملية تنظيم المعلومات الواردة من البيئة بحيث تؤدي معنى</a:t>
            </a:r>
            <a:r>
              <a:rPr lang="ar-SA" sz="2800" dirty="0"/>
              <a:t>“.</a:t>
            </a:r>
            <a:endParaRPr lang="en-US" sz="2800" dirty="0"/>
          </a:p>
          <a:p>
            <a:pPr algn="r" rtl="1" eaLnBrk="1" hangingPunct="1">
              <a:defRPr/>
            </a:pPr>
            <a:endParaRPr lang="en-US" sz="2800" dirty="0"/>
          </a:p>
          <a:p>
            <a:pPr algn="r" rtl="1" eaLnBrk="1" hangingPunct="1">
              <a:defRPr/>
            </a:pPr>
            <a:endParaRPr lang="ar-SA" sz="2800" dirty="0"/>
          </a:p>
          <a:p>
            <a:pPr algn="r" rtl="1" eaLnBrk="1" hangingPunct="1">
              <a:defRPr/>
            </a:pPr>
            <a:endParaRPr lang="en-US" sz="2800" dirty="0"/>
          </a:p>
        </p:txBody>
      </p:sp>
    </p:spTree>
    <p:extLst>
      <p:ext uri="{BB962C8B-B14F-4D97-AF65-F5344CB8AC3E}">
        <p14:creationId xmlns:p14="http://schemas.microsoft.com/office/powerpoint/2010/main" val="850677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0021167B-C485-4D64-9F74-2374369F6488}" type="slidenum">
              <a:rPr lang="ar-SA" altLang="ar-SA" sz="1200">
                <a:solidFill>
                  <a:schemeClr val="bg1"/>
                </a:solidFill>
              </a:rPr>
              <a:pPr algn="ctr">
                <a:spcBef>
                  <a:spcPct val="0"/>
                </a:spcBef>
                <a:buFontTx/>
                <a:buNone/>
              </a:pPr>
              <a:t>6</a:t>
            </a:fld>
            <a:endParaRPr lang="en-US" altLang="ar-SA" sz="1200" dirty="0">
              <a:solidFill>
                <a:schemeClr val="bg1"/>
              </a:solidFill>
            </a:endParaRPr>
          </a:p>
        </p:txBody>
      </p:sp>
      <p:sp>
        <p:nvSpPr>
          <p:cNvPr id="10" name="Oval Callout 9"/>
          <p:cNvSpPr/>
          <p:nvPr/>
        </p:nvSpPr>
        <p:spPr>
          <a:xfrm>
            <a:off x="0" y="1981200"/>
            <a:ext cx="8915400" cy="4267200"/>
          </a:xfrm>
          <a:prstGeom prst="wedgeEllipseCallout">
            <a:avLst>
              <a:gd name="adj1" fmla="val 6090"/>
              <a:gd name="adj2" fmla="val -58075"/>
            </a:avLst>
          </a:prstGeom>
        </p:spPr>
        <p:style>
          <a:lnRef idx="1">
            <a:schemeClr val="accent6"/>
          </a:lnRef>
          <a:fillRef idx="2">
            <a:schemeClr val="accent6"/>
          </a:fillRef>
          <a:effectRef idx="1">
            <a:schemeClr val="accent6"/>
          </a:effectRef>
          <a:fontRef idx="minor">
            <a:schemeClr val="dk1"/>
          </a:fontRef>
        </p:style>
        <p:txBody>
          <a:bodyPr rtlCol="1" anchor="ctr"/>
          <a:lstStyle/>
          <a:p>
            <a:pPr algn="just" rtl="1" eaLnBrk="1" hangingPunct="1">
              <a:defRPr/>
            </a:pPr>
            <a:r>
              <a:rPr lang="ar-SA" sz="3600" b="1" dirty="0"/>
              <a:t>الإدراك هو معرفة ذهنية يقوم فيها الفرد باستقبال المعلومات المرتبطة بالمثيرات وتنظيمها، وتفسيرها، وإعطائها معاني خاصة قد تختلف عن الواقع ، ثم التصرف وفق هذا المعنى.</a:t>
            </a:r>
            <a:endParaRPr lang="en-US" sz="3600" dirty="0"/>
          </a:p>
          <a:p>
            <a:pPr algn="ctr" rtl="1" eaLnBrk="1" hangingPunct="1">
              <a:defRPr/>
            </a:pPr>
            <a:endParaRPr lang="ar-SA" dirty="0"/>
          </a:p>
        </p:txBody>
      </p:sp>
      <p:sp>
        <p:nvSpPr>
          <p:cNvPr id="5" name="وسيلة شرح مع سهم إلى الأسفل 4"/>
          <p:cNvSpPr/>
          <p:nvPr/>
        </p:nvSpPr>
        <p:spPr>
          <a:xfrm>
            <a:off x="381000" y="304800"/>
            <a:ext cx="9296400" cy="1295400"/>
          </a:xfrm>
          <a:prstGeom prst="downArrowCallout">
            <a:avLst>
              <a:gd name="adj1" fmla="val 0"/>
              <a:gd name="adj2" fmla="val 25000"/>
              <a:gd name="adj3" fmla="val 25000"/>
              <a:gd name="adj4" fmla="val 64977"/>
            </a:avLst>
          </a:prstGeom>
        </p:spPr>
        <p:style>
          <a:lnRef idx="1">
            <a:schemeClr val="accent4"/>
          </a:lnRef>
          <a:fillRef idx="2">
            <a:schemeClr val="accent4"/>
          </a:fillRef>
          <a:effectRef idx="1">
            <a:schemeClr val="accent4"/>
          </a:effectRef>
          <a:fontRef idx="minor">
            <a:schemeClr val="dk1"/>
          </a:fontRef>
        </p:style>
        <p:txBody>
          <a:bodyPr rtlCol="1" anchor="ctr"/>
          <a:lstStyle/>
          <a:p>
            <a:pPr algn="ctr" rtl="1" eaLnBrk="1" hangingPunct="1">
              <a:defRPr/>
            </a:pPr>
            <a:r>
              <a:rPr lang="ar-SA" sz="2800" b="1" dirty="0">
                <a:solidFill>
                  <a:schemeClr val="tx1"/>
                </a:solidFill>
              </a:rPr>
              <a:t>نستنتج من التعاريف السابقة أن:</a:t>
            </a:r>
          </a:p>
          <a:p>
            <a:pPr algn="ctr" rtl="1" eaLnBrk="1" hangingPunct="1">
              <a:defRPr/>
            </a:pPr>
            <a:endParaRPr lang="ar-SA" dirty="0"/>
          </a:p>
        </p:txBody>
      </p:sp>
    </p:spTree>
    <p:extLst>
      <p:ext uri="{BB962C8B-B14F-4D97-AF65-F5344CB8AC3E}">
        <p14:creationId xmlns:p14="http://schemas.microsoft.com/office/powerpoint/2010/main" val="3427485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C6CCF567-7462-4C73-860B-0890FFC44EDD}" type="slidenum">
              <a:rPr lang="ar-SA" altLang="ar-SA" sz="1200">
                <a:solidFill>
                  <a:schemeClr val="bg1"/>
                </a:solidFill>
              </a:rPr>
              <a:pPr algn="ctr">
                <a:spcBef>
                  <a:spcPct val="0"/>
                </a:spcBef>
                <a:buFontTx/>
                <a:buNone/>
              </a:pPr>
              <a:t>7</a:t>
            </a:fld>
            <a:endParaRPr lang="en-US" altLang="ar-SA" sz="1200">
              <a:solidFill>
                <a:schemeClr val="bg1"/>
              </a:solidFill>
            </a:endParaRPr>
          </a:p>
        </p:txBody>
      </p:sp>
      <p:sp>
        <p:nvSpPr>
          <p:cNvPr id="3" name="Rounded Rectangle 2"/>
          <p:cNvSpPr/>
          <p:nvPr/>
        </p:nvSpPr>
        <p:spPr>
          <a:xfrm>
            <a:off x="0" y="914400"/>
            <a:ext cx="9906000" cy="35814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r" rtl="1" eaLnBrk="1" hangingPunct="1">
              <a:defRPr/>
            </a:pPr>
            <a:endParaRPr lang="ar-SA" sz="2800" b="1" u="sng" dirty="0"/>
          </a:p>
          <a:p>
            <a:pPr algn="r" rtl="1" eaLnBrk="1" hangingPunct="1">
              <a:defRPr/>
            </a:pPr>
            <a:r>
              <a:rPr lang="ar-SA" sz="2800" b="1" u="sng" dirty="0"/>
              <a:t>2- هل هناك فرق بين الإدراك والإحساس؟ </a:t>
            </a:r>
          </a:p>
          <a:p>
            <a:pPr algn="r" rtl="1" eaLnBrk="1" hangingPunct="1">
              <a:defRPr/>
            </a:pPr>
            <a:endParaRPr lang="en-US" sz="2800" dirty="0"/>
          </a:p>
          <a:p>
            <a:pPr marL="287338" indent="-287338" algn="just" rtl="1" eaLnBrk="1" hangingPunct="1">
              <a:buFont typeface="Wingdings" pitchFamily="2" charset="2"/>
              <a:buChar char="ü"/>
              <a:defRPr/>
            </a:pPr>
            <a:r>
              <a:rPr lang="ar-DZ" sz="2800" dirty="0"/>
              <a:t>الإحساس أو الشعور هو استقبال الفرد لمثير خارجي من خلال حواسه الخمس (السمع والبصر واللمس والشم والتذوق) فهو عملية فسيولوجية وعصبية</a:t>
            </a:r>
            <a:r>
              <a:rPr lang="ar-SA" sz="2800" dirty="0"/>
              <a:t>.</a:t>
            </a:r>
          </a:p>
          <a:p>
            <a:pPr marL="287338" indent="-287338" algn="just" rtl="1" eaLnBrk="1" hangingPunct="1">
              <a:defRPr/>
            </a:pPr>
            <a:endParaRPr lang="en-US" sz="2800" dirty="0"/>
          </a:p>
          <a:p>
            <a:pPr marL="287338" indent="-287338" algn="just" rtl="1" eaLnBrk="1" hangingPunct="1">
              <a:buFont typeface="Wingdings" pitchFamily="2" charset="2"/>
              <a:buChar char="ü"/>
              <a:defRPr/>
            </a:pPr>
            <a:r>
              <a:rPr lang="ar-DZ" sz="2800" dirty="0"/>
              <a:t>أما الإدراك فهو أكثر شمولا من الإحساس حيث أنه عملية معرفية ذهنية تنتقي وتختار من بين المعلومات التي توصلها الحواس للمخ</a:t>
            </a:r>
            <a:r>
              <a:rPr lang="ar-SA" sz="2800" dirty="0"/>
              <a:t>،</a:t>
            </a:r>
            <a:r>
              <a:rPr lang="ar-DZ" sz="2800" dirty="0"/>
              <a:t> ثم تنظيم هذه المعلومات وتفسيرها وإعطائها معنى</a:t>
            </a:r>
            <a:r>
              <a:rPr lang="ar-SA" sz="2800" dirty="0"/>
              <a:t>،</a:t>
            </a:r>
            <a:r>
              <a:rPr lang="ar-DZ" sz="2800" dirty="0"/>
              <a:t> وبالتالي </a:t>
            </a:r>
            <a:r>
              <a:rPr lang="ar-DZ" sz="2800" b="1" dirty="0"/>
              <a:t>الإحساس </a:t>
            </a:r>
            <a:r>
              <a:rPr lang="ar-SA" sz="2800" b="1" dirty="0"/>
              <a:t>هو </a:t>
            </a:r>
            <a:r>
              <a:rPr lang="ar-DZ" sz="2800" b="1" dirty="0"/>
              <a:t>جزء من الإدراك</a:t>
            </a:r>
            <a:r>
              <a:rPr lang="ar-SA" sz="2800" b="1" dirty="0"/>
              <a:t>.</a:t>
            </a:r>
            <a:r>
              <a:rPr lang="ar-DZ" sz="2800" b="1" dirty="0"/>
              <a:t> </a:t>
            </a:r>
            <a:endParaRPr lang="en-US" sz="2800" b="1" dirty="0"/>
          </a:p>
          <a:p>
            <a:pPr marL="287338" indent="-287338" algn="just" rtl="1" eaLnBrk="1" hangingPunct="1">
              <a:buFont typeface="Wingdings" pitchFamily="2" charset="2"/>
              <a:buChar char="ü"/>
              <a:defRPr/>
            </a:pPr>
            <a:endParaRPr lang="ar-SA" sz="2800" dirty="0"/>
          </a:p>
        </p:txBody>
      </p:sp>
    </p:spTree>
    <p:extLst>
      <p:ext uri="{BB962C8B-B14F-4D97-AF65-F5344CB8AC3E}">
        <p14:creationId xmlns:p14="http://schemas.microsoft.com/office/powerpoint/2010/main" val="4056918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F4B3403-7329-4305-B3D8-F4E3125AD81C}" type="slidenum">
              <a:rPr lang="ar-SA" altLang="ar-SA" sz="1200">
                <a:solidFill>
                  <a:schemeClr val="bg1"/>
                </a:solidFill>
              </a:rPr>
              <a:pPr algn="ctr">
                <a:spcBef>
                  <a:spcPct val="0"/>
                </a:spcBef>
                <a:buFontTx/>
                <a:buNone/>
              </a:pPr>
              <a:t>8</a:t>
            </a:fld>
            <a:endParaRPr lang="en-US" altLang="ar-SA" sz="1200" dirty="0">
              <a:solidFill>
                <a:schemeClr val="bg1"/>
              </a:solidFill>
            </a:endParaRPr>
          </a:p>
        </p:txBody>
      </p:sp>
      <p:sp>
        <p:nvSpPr>
          <p:cNvPr id="5" name="مجسم مشطوف الحواف 4"/>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ثانيا: خطوات عملية الإدراك</a:t>
            </a:r>
          </a:p>
        </p:txBody>
      </p:sp>
      <p:sp>
        <p:nvSpPr>
          <p:cNvPr id="10" name="Round Diagonal Corner Rectangle 9"/>
          <p:cNvSpPr/>
          <p:nvPr/>
        </p:nvSpPr>
        <p:spPr>
          <a:xfrm>
            <a:off x="0" y="1143000"/>
            <a:ext cx="9906000" cy="48006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algn="r" rtl="1" eaLnBrk="1" hangingPunct="1">
              <a:defRPr/>
            </a:pPr>
            <a:endParaRPr lang="ar-SA" sz="2800" b="1" u="sng" dirty="0">
              <a:solidFill>
                <a:schemeClr val="tx1"/>
              </a:solidFill>
            </a:endParaRPr>
          </a:p>
          <a:p>
            <a:pPr marL="514350" indent="-514350" algn="just" rtl="1" eaLnBrk="1" hangingPunct="1">
              <a:buFont typeface="+mj-lt"/>
              <a:buAutoNum type="arabicPeriod"/>
              <a:defRPr/>
            </a:pPr>
            <a:endParaRPr lang="ar-SA" sz="2800" dirty="0"/>
          </a:p>
          <a:p>
            <a:pPr marL="514350" indent="-514350" algn="just" rtl="1" eaLnBrk="1" hangingPunct="1">
              <a:buFont typeface="+mj-lt"/>
              <a:buAutoNum type="arabicPeriod"/>
              <a:defRPr/>
            </a:pPr>
            <a:r>
              <a:rPr lang="ar-DZ" sz="2800" b="1" dirty="0"/>
              <a:t>الإحساس بالمثيرات المحيطة</a:t>
            </a:r>
            <a:r>
              <a:rPr lang="ar-SA" sz="2800" b="1" dirty="0"/>
              <a:t>:</a:t>
            </a:r>
            <a:r>
              <a:rPr lang="ar-DZ" sz="2800" b="1" dirty="0"/>
              <a:t> </a:t>
            </a:r>
            <a:r>
              <a:rPr lang="ar-DZ" sz="2800" dirty="0"/>
              <a:t>حيث تبدأ العملية الإدراكية بوصول المثيرات إلى مراكز الاستقبال</a:t>
            </a:r>
            <a:r>
              <a:rPr lang="ar-SA" sz="2800" dirty="0"/>
              <a:t> الحسية (الحواس) ثم تنقل الى المخ.</a:t>
            </a:r>
            <a:endParaRPr lang="en-US" sz="2800" dirty="0"/>
          </a:p>
          <a:p>
            <a:pPr marL="514350" indent="-514350" algn="just" rtl="1" eaLnBrk="1" hangingPunct="1">
              <a:buFont typeface="+mj-lt"/>
              <a:buAutoNum type="arabicPeriod"/>
              <a:defRPr/>
            </a:pPr>
            <a:r>
              <a:rPr lang="ar-DZ" sz="2800" b="1" dirty="0"/>
              <a:t>الانتباه</a:t>
            </a:r>
            <a:r>
              <a:rPr lang="ar-SA" sz="2800" b="1" dirty="0"/>
              <a:t>:</a:t>
            </a:r>
            <a:r>
              <a:rPr lang="ar-DZ" sz="2800" b="1" dirty="0"/>
              <a:t> </a:t>
            </a:r>
            <a:r>
              <a:rPr lang="ar-DZ" sz="2800" dirty="0"/>
              <a:t>حيث يوجه الفرد انتباهه </a:t>
            </a:r>
            <a:r>
              <a:rPr lang="ar-SA" sz="2800" dirty="0"/>
              <a:t>ل</a:t>
            </a:r>
            <a:r>
              <a:rPr lang="ar-DZ" sz="2800" dirty="0"/>
              <a:t>بعض المثيرات ومن ثم يوجه حواسه إليها</a:t>
            </a:r>
            <a:r>
              <a:rPr lang="ar-SA" sz="2800" dirty="0"/>
              <a:t>.</a:t>
            </a:r>
            <a:endParaRPr lang="en-US" sz="2800" dirty="0"/>
          </a:p>
          <a:p>
            <a:pPr marL="514350" indent="-514350" algn="just" rtl="1" eaLnBrk="1" hangingPunct="1">
              <a:buFont typeface="+mj-lt"/>
              <a:buAutoNum type="arabicPeriod"/>
              <a:defRPr/>
            </a:pPr>
            <a:r>
              <a:rPr lang="ar-DZ" sz="2800" b="1" dirty="0"/>
              <a:t>تسجيل المعلومات وتنظيمها</a:t>
            </a:r>
            <a:r>
              <a:rPr lang="ar-SA" sz="2800" b="1" dirty="0"/>
              <a:t>:</a:t>
            </a:r>
            <a:r>
              <a:rPr lang="ar-DZ" sz="2800" b="1" dirty="0"/>
              <a:t> </a:t>
            </a:r>
            <a:r>
              <a:rPr lang="ar-DZ" sz="2800" dirty="0"/>
              <a:t>حيث يقوم المخ بتنظيم المعلومات التي تصل إلية وترتيبها على أساس التشابه أو التكامل أو التقارب</a:t>
            </a:r>
            <a:r>
              <a:rPr lang="ar-SA" sz="2800" dirty="0"/>
              <a:t>.</a:t>
            </a:r>
            <a:endParaRPr lang="en-US" sz="2800" dirty="0"/>
          </a:p>
          <a:p>
            <a:pPr marL="514350" indent="-514350" algn="just" rtl="1" eaLnBrk="1" hangingPunct="1">
              <a:buFont typeface="+mj-lt"/>
              <a:buAutoNum type="arabicPeriod"/>
              <a:defRPr/>
            </a:pPr>
            <a:r>
              <a:rPr lang="ar-DZ" sz="2800" b="1" dirty="0"/>
              <a:t>التفسير</a:t>
            </a:r>
            <a:r>
              <a:rPr lang="ar-SA" sz="2800" b="1" dirty="0"/>
              <a:t>:</a:t>
            </a:r>
            <a:r>
              <a:rPr lang="ar-DZ" sz="2800" b="1" dirty="0"/>
              <a:t> </a:t>
            </a:r>
            <a:r>
              <a:rPr lang="ar-SA" sz="2800" dirty="0"/>
              <a:t>أي </a:t>
            </a:r>
            <a:r>
              <a:rPr lang="ar-DZ" sz="2800" dirty="0"/>
              <a:t>الانتقاء من بين المعلومات المخزنة وإعطائها معنى يحدد دلالتها حسب فهمها في ضوء مدركات الفرد</a:t>
            </a:r>
            <a:r>
              <a:rPr lang="ar-SA" sz="2800" dirty="0"/>
              <a:t>، شخصيته، قيمه، وخبرته.</a:t>
            </a:r>
            <a:endParaRPr lang="en-US" sz="2800" dirty="0"/>
          </a:p>
          <a:p>
            <a:pPr marL="514350" indent="-514350" algn="just" rtl="1" eaLnBrk="1" hangingPunct="1">
              <a:buFont typeface="+mj-lt"/>
              <a:buAutoNum type="arabicPeriod"/>
              <a:defRPr/>
            </a:pPr>
            <a:r>
              <a:rPr lang="ar-DZ" sz="2800" b="1" dirty="0"/>
              <a:t>الاستجابة السلوكية</a:t>
            </a:r>
            <a:r>
              <a:rPr lang="ar-SA" sz="2800" b="1" dirty="0"/>
              <a:t>:</a:t>
            </a:r>
            <a:r>
              <a:rPr lang="ar-DZ" sz="2800" b="1" dirty="0"/>
              <a:t> </a:t>
            </a:r>
            <a:r>
              <a:rPr lang="ar-SA" sz="2800" dirty="0"/>
              <a:t>أي </a:t>
            </a:r>
            <a:r>
              <a:rPr lang="ar-DZ" sz="2800" dirty="0"/>
              <a:t>إقدام الفرد على سلوك معين في ضوء تفسيره للمدركات</a:t>
            </a:r>
            <a:r>
              <a:rPr lang="ar-SA" sz="2800" dirty="0"/>
              <a:t>، وقد تأخذ الاستجابة سلوك ظاهر(فعل)، أو مستتر(مشاعر).</a:t>
            </a:r>
            <a:endParaRPr lang="en-US" sz="2800" dirty="0"/>
          </a:p>
          <a:p>
            <a:pPr marL="341313" indent="-341313" algn="just" rtl="1" eaLnBrk="1" hangingPunct="1">
              <a:defRPr/>
            </a:pPr>
            <a:endParaRPr lang="en-US" sz="2800" dirty="0">
              <a:solidFill>
                <a:schemeClr val="tx1"/>
              </a:solidFill>
            </a:endParaRPr>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2164664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5E4CE1C-4552-461B-96C7-0793C017D0E2}" type="slidenum">
              <a:rPr lang="ar-SA" altLang="ar-SA" sz="1200">
                <a:solidFill>
                  <a:schemeClr val="bg1"/>
                </a:solidFill>
              </a:rPr>
              <a:pPr algn="ctr">
                <a:spcBef>
                  <a:spcPct val="0"/>
                </a:spcBef>
                <a:buFontTx/>
                <a:buNone/>
              </a:pPr>
              <a:t>9</a:t>
            </a:fld>
            <a:endParaRPr lang="en-US" altLang="ar-SA" sz="1200" dirty="0">
              <a:solidFill>
                <a:schemeClr val="bg1"/>
              </a:solidFill>
            </a:endParaRPr>
          </a:p>
        </p:txBody>
      </p:sp>
      <p:sp>
        <p:nvSpPr>
          <p:cNvPr id="5" name="مجسم مشطوف الحواف 4"/>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ثالثا: العوامل المؤثرة على الإدراك</a:t>
            </a:r>
          </a:p>
        </p:txBody>
      </p:sp>
      <p:sp>
        <p:nvSpPr>
          <p:cNvPr id="10" name="Round Diagonal Corner Rectangle 9"/>
          <p:cNvSpPr/>
          <p:nvPr/>
        </p:nvSpPr>
        <p:spPr>
          <a:xfrm>
            <a:off x="4038600" y="1524000"/>
            <a:ext cx="5638800" cy="8382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algn="r" rtl="1" eaLnBrk="1" hangingPunct="1">
              <a:defRPr/>
            </a:pPr>
            <a:endParaRPr lang="ar-SA" sz="2800" b="1" u="sng" dirty="0">
              <a:solidFill>
                <a:schemeClr val="tx1"/>
              </a:solidFill>
            </a:endParaRPr>
          </a:p>
          <a:p>
            <a:pPr algn="r" rtl="1" eaLnBrk="1" hangingPunct="1">
              <a:defRPr/>
            </a:pPr>
            <a:endParaRPr lang="ar-SA" sz="2800" dirty="0">
              <a:solidFill>
                <a:schemeClr val="tx1"/>
              </a:solidFill>
            </a:endParaRPr>
          </a:p>
          <a:p>
            <a:pPr algn="r" rtl="1" eaLnBrk="1" hangingPunct="1">
              <a:defRPr/>
            </a:pPr>
            <a:r>
              <a:rPr lang="ar-SA" sz="2800" dirty="0">
                <a:solidFill>
                  <a:schemeClr val="tx1"/>
                </a:solidFill>
              </a:rPr>
              <a:t>يمكن تقسم العوامل المؤثرة على الإدراك الى:</a:t>
            </a:r>
            <a:endParaRPr lang="en-US" sz="2800" dirty="0">
              <a:solidFill>
                <a:schemeClr val="tx1"/>
              </a:solidFill>
            </a:endParaRPr>
          </a:p>
          <a:p>
            <a:pPr marL="341313" indent="-341313" algn="just" rtl="1" eaLnBrk="1" hangingPunct="1">
              <a:defRPr/>
            </a:pPr>
            <a:endParaRPr lang="en-US" sz="2800" dirty="0">
              <a:solidFill>
                <a:schemeClr val="tx1"/>
              </a:solidFill>
            </a:endParaRPr>
          </a:p>
          <a:p>
            <a:pPr algn="ctr" rtl="1" eaLnBrk="1" hangingPunct="1">
              <a:defRPr/>
            </a:pPr>
            <a:endParaRPr lang="ar-SA" sz="2800" dirty="0">
              <a:solidFill>
                <a:schemeClr val="tx1"/>
              </a:solidFill>
            </a:endParaRPr>
          </a:p>
        </p:txBody>
      </p:sp>
      <p:cxnSp>
        <p:nvCxnSpPr>
          <p:cNvPr id="19" name="رابط مستقيم 18"/>
          <p:cNvCxnSpPr/>
          <p:nvPr/>
        </p:nvCxnSpPr>
        <p:spPr>
          <a:xfrm rot="10800000" flipV="1">
            <a:off x="1371600" y="2438400"/>
            <a:ext cx="3733800" cy="2895600"/>
          </a:xfrm>
          <a:prstGeom prst="line">
            <a:avLst/>
          </a:prstGeom>
        </p:spPr>
        <p:style>
          <a:lnRef idx="3">
            <a:schemeClr val="dk1"/>
          </a:lnRef>
          <a:fillRef idx="0">
            <a:schemeClr val="dk1"/>
          </a:fillRef>
          <a:effectRef idx="2">
            <a:schemeClr val="dk1"/>
          </a:effectRef>
          <a:fontRef idx="minor">
            <a:schemeClr val="tx1"/>
          </a:fontRef>
        </p:style>
      </p:cxnSp>
      <p:cxnSp>
        <p:nvCxnSpPr>
          <p:cNvPr id="21" name="رابط مستقيم 20"/>
          <p:cNvCxnSpPr/>
          <p:nvPr/>
        </p:nvCxnSpPr>
        <p:spPr>
          <a:xfrm>
            <a:off x="5105400" y="2438400"/>
            <a:ext cx="3276600" cy="2895600"/>
          </a:xfrm>
          <a:prstGeom prst="line">
            <a:avLst/>
          </a:prstGeom>
        </p:spPr>
        <p:style>
          <a:lnRef idx="3">
            <a:schemeClr val="dk1"/>
          </a:lnRef>
          <a:fillRef idx="0">
            <a:schemeClr val="dk1"/>
          </a:fillRef>
          <a:effectRef idx="2">
            <a:schemeClr val="dk1"/>
          </a:effectRef>
          <a:fontRef idx="minor">
            <a:schemeClr val="tx1"/>
          </a:fontRef>
        </p:style>
      </p:cxnSp>
      <p:cxnSp>
        <p:nvCxnSpPr>
          <p:cNvPr id="23" name="رابط مستقيم 22"/>
          <p:cNvCxnSpPr/>
          <p:nvPr/>
        </p:nvCxnSpPr>
        <p:spPr>
          <a:xfrm>
            <a:off x="1371600" y="5334000"/>
            <a:ext cx="7010400" cy="0"/>
          </a:xfrm>
          <a:prstGeom prst="line">
            <a:avLst/>
          </a:prstGeom>
        </p:spPr>
        <p:style>
          <a:lnRef idx="3">
            <a:schemeClr val="dk1"/>
          </a:lnRef>
          <a:fillRef idx="0">
            <a:schemeClr val="dk1"/>
          </a:fillRef>
          <a:effectRef idx="2">
            <a:schemeClr val="dk1"/>
          </a:effectRef>
          <a:fontRef idx="minor">
            <a:schemeClr val="tx1"/>
          </a:fontRef>
        </p:style>
      </p:cxnSp>
      <p:cxnSp>
        <p:nvCxnSpPr>
          <p:cNvPr id="25" name="رابط مستقيم 24"/>
          <p:cNvCxnSpPr/>
          <p:nvPr/>
        </p:nvCxnSpPr>
        <p:spPr>
          <a:xfrm flipV="1">
            <a:off x="1371600" y="4343400"/>
            <a:ext cx="3733800" cy="990600"/>
          </a:xfrm>
          <a:prstGeom prst="line">
            <a:avLst/>
          </a:prstGeom>
        </p:spPr>
        <p:style>
          <a:lnRef idx="3">
            <a:schemeClr val="accent1"/>
          </a:lnRef>
          <a:fillRef idx="0">
            <a:schemeClr val="accent1"/>
          </a:fillRef>
          <a:effectRef idx="2">
            <a:schemeClr val="accent1"/>
          </a:effectRef>
          <a:fontRef idx="minor">
            <a:schemeClr val="tx1"/>
          </a:fontRef>
        </p:style>
      </p:cxnSp>
      <p:cxnSp>
        <p:nvCxnSpPr>
          <p:cNvPr id="27" name="رابط مستقيم 26"/>
          <p:cNvCxnSpPr/>
          <p:nvPr/>
        </p:nvCxnSpPr>
        <p:spPr>
          <a:xfrm>
            <a:off x="5105400" y="4343400"/>
            <a:ext cx="3276600" cy="990600"/>
          </a:xfrm>
          <a:prstGeom prst="line">
            <a:avLst/>
          </a:prstGeom>
        </p:spPr>
        <p:style>
          <a:lnRef idx="3">
            <a:schemeClr val="accent4"/>
          </a:lnRef>
          <a:fillRef idx="0">
            <a:schemeClr val="accent4"/>
          </a:fillRef>
          <a:effectRef idx="2">
            <a:schemeClr val="accent4"/>
          </a:effectRef>
          <a:fontRef idx="minor">
            <a:schemeClr val="tx1"/>
          </a:fontRef>
        </p:style>
      </p:cxnSp>
      <p:cxnSp>
        <p:nvCxnSpPr>
          <p:cNvPr id="29" name="رابط مستقيم 28"/>
          <p:cNvCxnSpPr/>
          <p:nvPr/>
        </p:nvCxnSpPr>
        <p:spPr>
          <a:xfrm rot="5400000">
            <a:off x="4152900" y="3390900"/>
            <a:ext cx="1905000" cy="0"/>
          </a:xfrm>
          <a:prstGeom prst="line">
            <a:avLst/>
          </a:prstGeom>
        </p:spPr>
        <p:style>
          <a:lnRef idx="3">
            <a:schemeClr val="accent2"/>
          </a:lnRef>
          <a:fillRef idx="0">
            <a:schemeClr val="accent2"/>
          </a:fillRef>
          <a:effectRef idx="2">
            <a:schemeClr val="accent2"/>
          </a:effectRef>
          <a:fontRef idx="minor">
            <a:schemeClr val="tx1"/>
          </a:fontRef>
        </p:style>
      </p:cxnSp>
      <p:sp>
        <p:nvSpPr>
          <p:cNvPr id="14347" name="مستطيل 32"/>
          <p:cNvSpPr>
            <a:spLocks noChangeArrowheads="1"/>
          </p:cNvSpPr>
          <p:nvPr/>
        </p:nvSpPr>
        <p:spPr bwMode="auto">
          <a:xfrm>
            <a:off x="4495800" y="4572000"/>
            <a:ext cx="960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البيئة</a:t>
            </a:r>
          </a:p>
        </p:txBody>
      </p:sp>
      <p:sp>
        <p:nvSpPr>
          <p:cNvPr id="14348" name="مستطيل 33"/>
          <p:cNvSpPr>
            <a:spLocks noChangeArrowheads="1"/>
          </p:cNvSpPr>
          <p:nvPr/>
        </p:nvSpPr>
        <p:spPr bwMode="auto">
          <a:xfrm>
            <a:off x="5257800" y="3505200"/>
            <a:ext cx="1036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المثير</a:t>
            </a:r>
            <a:endParaRPr lang="ar-SA" altLang="ar-SA" sz="3600">
              <a:latin typeface="Arial" panose="020B0604020202020204" pitchFamily="34" charset="0"/>
            </a:endParaRPr>
          </a:p>
        </p:txBody>
      </p:sp>
      <p:sp>
        <p:nvSpPr>
          <p:cNvPr id="14349" name="مستطيل 34"/>
          <p:cNvSpPr>
            <a:spLocks noChangeArrowheads="1"/>
          </p:cNvSpPr>
          <p:nvPr/>
        </p:nvSpPr>
        <p:spPr bwMode="auto">
          <a:xfrm>
            <a:off x="3886200" y="35052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1" eaLnBrk="1" hangingPunct="1">
              <a:spcBef>
                <a:spcPct val="0"/>
              </a:spcBef>
              <a:buFontTx/>
              <a:buNone/>
            </a:pPr>
            <a:r>
              <a:rPr lang="ar-SA" altLang="ar-SA" sz="3600" b="1">
                <a:latin typeface="Arial" panose="020B0604020202020204" pitchFamily="34" charset="0"/>
              </a:rPr>
              <a:t>الفرد</a:t>
            </a:r>
          </a:p>
        </p:txBody>
      </p:sp>
    </p:spTree>
    <p:extLst>
      <p:ext uri="{BB962C8B-B14F-4D97-AF65-F5344CB8AC3E}">
        <p14:creationId xmlns:p14="http://schemas.microsoft.com/office/powerpoint/2010/main" val="4004869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FC74750-F32B-4388-A955-E75D93AB94CB}" type="slidenum">
              <a:rPr lang="ar-SA" altLang="ar-SA" sz="1200">
                <a:solidFill>
                  <a:schemeClr val="bg1"/>
                </a:solidFill>
              </a:rPr>
              <a:pPr algn="ctr">
                <a:spcBef>
                  <a:spcPct val="0"/>
                </a:spcBef>
                <a:buFontTx/>
                <a:buNone/>
              </a:pPr>
              <a:t>10</a:t>
            </a:fld>
            <a:endParaRPr lang="en-US" altLang="ar-SA" sz="1200" dirty="0">
              <a:solidFill>
                <a:schemeClr val="bg1"/>
              </a:solidFill>
            </a:endParaRPr>
          </a:p>
        </p:txBody>
      </p:sp>
      <p:sp>
        <p:nvSpPr>
          <p:cNvPr id="4" name="Round Diagonal Corner Rectangle 3"/>
          <p:cNvSpPr/>
          <p:nvPr/>
        </p:nvSpPr>
        <p:spPr>
          <a:xfrm>
            <a:off x="152400" y="1066800"/>
            <a:ext cx="9525000" cy="22860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algn="just" rtl="1" eaLnBrk="1" hangingPunct="1">
              <a:defRPr/>
            </a:pPr>
            <a:endParaRPr lang="ar-SA" sz="2800" dirty="0"/>
          </a:p>
          <a:p>
            <a:pPr algn="just" rtl="1" eaLnBrk="1" hangingPunct="1">
              <a:defRPr/>
            </a:pPr>
            <a:endParaRPr lang="ar-SA" sz="2800" dirty="0"/>
          </a:p>
          <a:p>
            <a:pPr algn="just" rtl="1" eaLnBrk="1" hangingPunct="1">
              <a:defRPr/>
            </a:pPr>
            <a:r>
              <a:rPr lang="ar-DZ" sz="2800" dirty="0"/>
              <a:t>حيث تختلف خصائص المثيرات في درجة تأثيرها في الانتقاء الإدراكي للفرد</a:t>
            </a:r>
            <a:r>
              <a:rPr lang="ar-SA" sz="2800" dirty="0"/>
              <a:t>،</a:t>
            </a:r>
            <a:r>
              <a:rPr lang="ar-DZ" sz="2800" dirty="0"/>
              <a:t> فمنها ما يكون تأثيره قويا</a:t>
            </a:r>
            <a:r>
              <a:rPr lang="ar-SA" sz="2800" dirty="0"/>
              <a:t>،</a:t>
            </a:r>
            <a:r>
              <a:rPr lang="ar-DZ" sz="2800" dirty="0"/>
              <a:t> ومنها ما يكون تأثيره ضعيفا</a:t>
            </a:r>
            <a:r>
              <a:rPr lang="ar-SA" sz="2800" dirty="0"/>
              <a:t>،</a:t>
            </a:r>
            <a:r>
              <a:rPr lang="ar-DZ" sz="2800" dirty="0"/>
              <a:t> وتتميز </a:t>
            </a:r>
            <a:r>
              <a:rPr lang="ar-SA" sz="2800" dirty="0"/>
              <a:t>بما يلي</a:t>
            </a:r>
            <a:r>
              <a:rPr lang="ar-DZ" sz="2800" dirty="0"/>
              <a:t>:</a:t>
            </a:r>
            <a:endParaRPr lang="en-US" sz="2800" dirty="0"/>
          </a:p>
        </p:txBody>
      </p:sp>
      <p:sp>
        <p:nvSpPr>
          <p:cNvPr id="6" name="Flowchart: Stored Data 7"/>
          <p:cNvSpPr/>
          <p:nvPr/>
        </p:nvSpPr>
        <p:spPr>
          <a:xfrm>
            <a:off x="1066800" y="0"/>
            <a:ext cx="88392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ctr" rtl="1" eaLnBrk="1" hangingPunct="1">
              <a:defRPr/>
            </a:pPr>
            <a:r>
              <a:rPr lang="ar-SA" sz="4000" b="1" dirty="0">
                <a:solidFill>
                  <a:schemeClr val="tx1"/>
                </a:solidFill>
              </a:rPr>
              <a:t>1</a:t>
            </a:r>
            <a:r>
              <a:rPr lang="ar-DZ" sz="4000" b="1" dirty="0">
                <a:solidFill>
                  <a:schemeClr val="tx1"/>
                </a:solidFill>
              </a:rPr>
              <a:t>- </a:t>
            </a:r>
            <a:r>
              <a:rPr lang="ar-SA" sz="4000" b="1" dirty="0"/>
              <a:t>العوامل المتعلقة بالمثير</a:t>
            </a:r>
            <a:endParaRPr lang="en-US" sz="4000" b="1" dirty="0">
              <a:solidFill>
                <a:schemeClr val="tx1"/>
              </a:solidFill>
            </a:endParaRPr>
          </a:p>
          <a:p>
            <a:pPr algn="ctr" rtl="1" eaLnBrk="1" hangingPunct="1">
              <a:defRPr/>
            </a:pPr>
            <a:endParaRPr lang="ar-SA" sz="2800" b="1" dirty="0">
              <a:solidFill>
                <a:schemeClr val="tx1"/>
              </a:solidFill>
            </a:endParaRPr>
          </a:p>
        </p:txBody>
      </p:sp>
      <p:sp>
        <p:nvSpPr>
          <p:cNvPr id="7" name="Flowchart: Stored Data 3"/>
          <p:cNvSpPr/>
          <p:nvPr/>
        </p:nvSpPr>
        <p:spPr>
          <a:xfrm>
            <a:off x="2895600" y="1066800"/>
            <a:ext cx="6705600" cy="7620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2800" b="1" dirty="0"/>
              <a:t>ا- </a:t>
            </a:r>
            <a:r>
              <a:rPr lang="ar-SA" sz="2800" b="1" dirty="0" err="1"/>
              <a:t>ا</a:t>
            </a:r>
            <a:r>
              <a:rPr lang="ar-SA" sz="2800" b="1" dirty="0"/>
              <a:t>لعوامل المتعلقة بانتقاء المثيرات</a:t>
            </a:r>
            <a:endParaRPr lang="en-US" sz="2800" dirty="0"/>
          </a:p>
          <a:p>
            <a:pPr algn="ctr" rtl="1" eaLnBrk="1" hangingPunct="1">
              <a:defRPr/>
            </a:pPr>
            <a:endParaRPr lang="ar-SA" sz="2800" b="1" dirty="0">
              <a:solidFill>
                <a:schemeClr val="tx1"/>
              </a:solidFill>
            </a:endParaRPr>
          </a:p>
        </p:txBody>
      </p:sp>
      <p:sp>
        <p:nvSpPr>
          <p:cNvPr id="8" name="مستطيل مستدير الزوايا 7"/>
          <p:cNvSpPr/>
          <p:nvPr/>
        </p:nvSpPr>
        <p:spPr>
          <a:xfrm>
            <a:off x="228600" y="3505200"/>
            <a:ext cx="9296400" cy="25908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marL="514350" indent="-514350" algn="just" rtl="1" eaLnBrk="1" hangingPunct="1">
              <a:buFont typeface="+mj-lt"/>
              <a:buAutoNum type="arabicPeriod"/>
              <a:defRPr/>
            </a:pPr>
            <a:endParaRPr lang="ar-SA" sz="2800" b="1" dirty="0"/>
          </a:p>
          <a:p>
            <a:pPr marL="514350" indent="-514350" algn="just" rtl="1" eaLnBrk="1" hangingPunct="1">
              <a:buFont typeface="+mj-lt"/>
              <a:buAutoNum type="arabicPeriod"/>
              <a:defRPr/>
            </a:pPr>
            <a:r>
              <a:rPr lang="ar-DZ" sz="2800" b="1" dirty="0"/>
              <a:t>شدة المثير وقوته: </a:t>
            </a:r>
            <a:r>
              <a:rPr lang="ar-DZ" sz="2800" dirty="0"/>
              <a:t>فكلما كان المثير قويا كان تأثيره أكثر واحتمال إدراكه أكبر</a:t>
            </a:r>
            <a:r>
              <a:rPr lang="ar-SA" sz="2800" dirty="0"/>
              <a:t>،</a:t>
            </a:r>
            <a:r>
              <a:rPr lang="ar-DZ" sz="2800" dirty="0"/>
              <a:t> مثلا الصوت الصاخب  مقارنة بالهادي</a:t>
            </a:r>
            <a:r>
              <a:rPr lang="ar-SA" sz="2800" dirty="0"/>
              <a:t>.</a:t>
            </a:r>
            <a:endParaRPr lang="en-US" sz="2800" dirty="0"/>
          </a:p>
          <a:p>
            <a:pPr marL="514350" indent="-514350" algn="just" rtl="1" eaLnBrk="1" hangingPunct="1">
              <a:buFont typeface="+mj-lt"/>
              <a:buAutoNum type="arabicPeriod"/>
              <a:defRPr/>
            </a:pPr>
            <a:r>
              <a:rPr lang="ar-DZ" sz="2800" b="1" dirty="0"/>
              <a:t>الحجم: </a:t>
            </a:r>
            <a:r>
              <a:rPr lang="ar-DZ" sz="2800" dirty="0"/>
              <a:t>فكلما كان حجم الشيء أكبر أو أطول كانت قدرته على التأثير أكبر</a:t>
            </a:r>
            <a:r>
              <a:rPr lang="ar-SA" sz="2800" dirty="0"/>
              <a:t>.</a:t>
            </a:r>
            <a:endParaRPr lang="en-US" sz="2800" dirty="0"/>
          </a:p>
          <a:p>
            <a:pPr marL="514350" indent="-514350" algn="just" rtl="1" eaLnBrk="1" hangingPunct="1">
              <a:buFont typeface="+mj-lt"/>
              <a:buAutoNum type="arabicPeriod"/>
              <a:defRPr/>
            </a:pPr>
            <a:r>
              <a:rPr lang="ar-DZ" sz="2800" b="1" dirty="0"/>
              <a:t>التباين: </a:t>
            </a:r>
            <a:r>
              <a:rPr lang="ar-DZ" sz="2800" dirty="0"/>
              <a:t>فكلما كان المثير متميزا في المجال كانت فرصته في جذب الانتباه أكبر</a:t>
            </a:r>
            <a:r>
              <a:rPr lang="ar-SA" sz="2800" dirty="0"/>
              <a:t>،</a:t>
            </a:r>
            <a:r>
              <a:rPr lang="ar-DZ" sz="2800" dirty="0"/>
              <a:t> فالانتباه يتجه إلى الأشياء الأكثر تفردا وبروزا</a:t>
            </a:r>
            <a:r>
              <a:rPr lang="ar-SA" sz="2800" dirty="0"/>
              <a:t>.</a:t>
            </a:r>
            <a:endParaRPr lang="ar-SA" sz="2800" dirty="0">
              <a:solidFill>
                <a:schemeClr val="tx1"/>
              </a:solidFill>
            </a:endParaRPr>
          </a:p>
          <a:p>
            <a:pPr algn="ctr" rtl="1" eaLnBrk="1" hangingPunct="1">
              <a:defRPr/>
            </a:pPr>
            <a:endParaRPr lang="ar-SA" dirty="0"/>
          </a:p>
        </p:txBody>
      </p:sp>
    </p:spTree>
    <p:extLst>
      <p:ext uri="{BB962C8B-B14F-4D97-AF65-F5344CB8AC3E}">
        <p14:creationId xmlns:p14="http://schemas.microsoft.com/office/powerpoint/2010/main" val="1724729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0552B3BF-1F13-4F98-8353-A8152ED0E528}" type="slidenum">
              <a:rPr lang="ar-SA" altLang="ar-SA" sz="1200">
                <a:solidFill>
                  <a:schemeClr val="bg1"/>
                </a:solidFill>
              </a:rPr>
              <a:pPr algn="ctr">
                <a:spcBef>
                  <a:spcPct val="0"/>
                </a:spcBef>
                <a:buFontTx/>
                <a:buNone/>
              </a:pPr>
              <a:t>11</a:t>
            </a:fld>
            <a:endParaRPr lang="en-US" altLang="ar-SA" sz="1200" dirty="0">
              <a:solidFill>
                <a:schemeClr val="bg1"/>
              </a:solidFill>
            </a:endParaRPr>
          </a:p>
        </p:txBody>
      </p:sp>
      <p:sp>
        <p:nvSpPr>
          <p:cNvPr id="4" name="Round Diagonal Corner Rectangle 3"/>
          <p:cNvSpPr/>
          <p:nvPr/>
        </p:nvSpPr>
        <p:spPr>
          <a:xfrm>
            <a:off x="457200" y="1066800"/>
            <a:ext cx="9144000" cy="33528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marL="514350" indent="-514350" algn="just" rtl="1" eaLnBrk="1" hangingPunct="1">
              <a:buFontTx/>
              <a:buAutoNum type="arabicPeriod" startAt="4"/>
              <a:defRPr/>
            </a:pPr>
            <a:r>
              <a:rPr lang="ar-DZ" sz="2800" b="1" dirty="0"/>
              <a:t>التكرار: </a:t>
            </a:r>
            <a:r>
              <a:rPr lang="ar-DZ" sz="2800" dirty="0"/>
              <a:t>كلما زاد تكرار المثير كانت فرصة جذبه للانتباه أكبر</a:t>
            </a:r>
            <a:r>
              <a:rPr lang="ar-SA" sz="2800" dirty="0"/>
              <a:t>،</a:t>
            </a:r>
            <a:r>
              <a:rPr lang="ar-DZ" sz="2800" dirty="0"/>
              <a:t> حيث أن التكرار يزيد من احتمال إدراك الفرد للمثير</a:t>
            </a:r>
            <a:r>
              <a:rPr lang="ar-SA" sz="2800" dirty="0"/>
              <a:t>.</a:t>
            </a:r>
          </a:p>
          <a:p>
            <a:pPr marL="514350" indent="-514350" algn="just" rtl="1" eaLnBrk="1" hangingPunct="1">
              <a:buFontTx/>
              <a:buAutoNum type="arabicPeriod" startAt="4"/>
              <a:defRPr/>
            </a:pPr>
            <a:r>
              <a:rPr lang="ar-DZ" sz="2800" b="1" dirty="0"/>
              <a:t>الحركة:  </a:t>
            </a:r>
            <a:r>
              <a:rPr lang="ar-DZ" sz="2800" dirty="0"/>
              <a:t>فالحركة أكثر جاذب</a:t>
            </a:r>
            <a:r>
              <a:rPr lang="ar-SA" sz="2800" dirty="0"/>
              <a:t>ا</a:t>
            </a:r>
            <a:r>
              <a:rPr lang="ar-DZ" sz="2800" dirty="0"/>
              <a:t> للانتباه من الهدوء</a:t>
            </a:r>
            <a:r>
              <a:rPr lang="ar-SA" sz="2800" dirty="0"/>
              <a:t>.</a:t>
            </a:r>
          </a:p>
          <a:p>
            <a:pPr marL="514350" indent="-514350" algn="just" rtl="1" eaLnBrk="1" hangingPunct="1">
              <a:buFontTx/>
              <a:buAutoNum type="arabicPeriod" startAt="4"/>
              <a:defRPr/>
            </a:pPr>
            <a:r>
              <a:rPr lang="ar-DZ" sz="2800" b="1" dirty="0"/>
              <a:t>الألفة والجدة:  </a:t>
            </a:r>
            <a:r>
              <a:rPr lang="ar-DZ" sz="2800" dirty="0"/>
              <a:t>فكلما كان المثير جديدا كان أكثر جذبا للانتباه</a:t>
            </a:r>
            <a:r>
              <a:rPr lang="ar-SA" sz="2800" dirty="0"/>
              <a:t>، </a:t>
            </a:r>
            <a:r>
              <a:rPr lang="ar-DZ" sz="2800" dirty="0"/>
              <a:t>فالمثير المألوف في المجال الجديد يكون أكثر تأثيرا</a:t>
            </a:r>
            <a:r>
              <a:rPr lang="ar-SA" sz="2800" dirty="0"/>
              <a:t>.</a:t>
            </a:r>
            <a:endParaRPr lang="en-US" sz="2800" dirty="0"/>
          </a:p>
          <a:p>
            <a:pPr marL="514350" indent="-514350" algn="just" rtl="1" eaLnBrk="1" hangingPunct="1">
              <a:buFont typeface="+mj-lt"/>
              <a:buAutoNum type="arabicPeriod"/>
              <a:defRPr/>
            </a:pPr>
            <a:endParaRPr lang="ar-SA" sz="2800" dirty="0">
              <a:solidFill>
                <a:schemeClr val="tx1"/>
              </a:solidFill>
            </a:endParaRPr>
          </a:p>
        </p:txBody>
      </p:sp>
    </p:spTree>
    <p:extLst>
      <p:ext uri="{BB962C8B-B14F-4D97-AF65-F5344CB8AC3E}">
        <p14:creationId xmlns:p14="http://schemas.microsoft.com/office/powerpoint/2010/main" val="19048206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E0EE9613-33B0-4D4A-9B0E-C11929C242B5}" type="slidenum">
              <a:rPr lang="ar-SA" altLang="ar-SA" sz="1200">
                <a:solidFill>
                  <a:schemeClr val="bg1"/>
                </a:solidFill>
              </a:rPr>
              <a:pPr algn="ctr">
                <a:spcBef>
                  <a:spcPct val="0"/>
                </a:spcBef>
                <a:buFontTx/>
                <a:buNone/>
              </a:pPr>
              <a:t>12</a:t>
            </a:fld>
            <a:endParaRPr lang="en-US" altLang="ar-SA" sz="1200" dirty="0">
              <a:solidFill>
                <a:schemeClr val="bg1"/>
              </a:solidFill>
            </a:endParaRPr>
          </a:p>
        </p:txBody>
      </p:sp>
      <p:sp>
        <p:nvSpPr>
          <p:cNvPr id="4" name="Flowchart: Stored Data 3"/>
          <p:cNvSpPr/>
          <p:nvPr/>
        </p:nvSpPr>
        <p:spPr>
          <a:xfrm>
            <a:off x="3352800" y="0"/>
            <a:ext cx="6553200" cy="7620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u="sng" dirty="0">
              <a:solidFill>
                <a:schemeClr val="tx1"/>
              </a:solidFill>
            </a:endParaRPr>
          </a:p>
          <a:p>
            <a:pPr algn="r" rtl="1" eaLnBrk="1" hangingPunct="1">
              <a:defRPr/>
            </a:pPr>
            <a:r>
              <a:rPr lang="ar-SA" sz="2800" b="1" dirty="0"/>
              <a:t>ب- العوامل المتعلقة بتنظيم المثيرات</a:t>
            </a:r>
            <a:endParaRPr lang="en-US" sz="2800" dirty="0"/>
          </a:p>
          <a:p>
            <a:pPr algn="ctr" rtl="1" eaLnBrk="1" hangingPunct="1">
              <a:defRPr/>
            </a:pPr>
            <a:endParaRPr lang="ar-SA" sz="2800" b="1" dirty="0">
              <a:solidFill>
                <a:schemeClr val="tx1"/>
              </a:solidFill>
            </a:endParaRPr>
          </a:p>
        </p:txBody>
      </p:sp>
      <p:sp>
        <p:nvSpPr>
          <p:cNvPr id="6" name="Flowchart: Alternate Process 5"/>
          <p:cNvSpPr/>
          <p:nvPr/>
        </p:nvSpPr>
        <p:spPr>
          <a:xfrm>
            <a:off x="152400" y="914400"/>
            <a:ext cx="9448800" cy="51054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endParaRPr lang="ar-SA" sz="2800" b="1" u="sng" dirty="0">
              <a:solidFill>
                <a:schemeClr val="tx1"/>
              </a:solidFill>
            </a:endParaRPr>
          </a:p>
          <a:p>
            <a:pPr marL="463550" indent="-463550" algn="just" rtl="1" eaLnBrk="1" hangingPunct="1">
              <a:buFont typeface="+mj-lt"/>
              <a:buAutoNum type="arabicPeriod"/>
              <a:defRPr/>
            </a:pPr>
            <a:r>
              <a:rPr lang="ar-DZ" sz="2800" b="1" dirty="0"/>
              <a:t>الشكل والخلفية: </a:t>
            </a:r>
            <a:r>
              <a:rPr lang="ar-SA" sz="2800" dirty="0"/>
              <a:t>يميل الفرد </a:t>
            </a:r>
            <a:r>
              <a:rPr lang="ar-DZ" sz="2800" dirty="0"/>
              <a:t>إلى تنظيم المدركات البصرية التي </a:t>
            </a:r>
            <a:r>
              <a:rPr lang="ar-SA" sz="2800" dirty="0"/>
              <a:t>ي</a:t>
            </a:r>
            <a:r>
              <a:rPr lang="ar-DZ" sz="2800" dirty="0"/>
              <a:t>راها في شكل وخلفية</a:t>
            </a:r>
            <a:r>
              <a:rPr lang="ar-SA" sz="2800" dirty="0"/>
              <a:t>.</a:t>
            </a:r>
            <a:endParaRPr lang="en-US" sz="2800" dirty="0"/>
          </a:p>
          <a:p>
            <a:pPr marL="463550" indent="-463550" algn="just" rtl="1" eaLnBrk="1" hangingPunct="1">
              <a:buFont typeface="+mj-lt"/>
              <a:buAutoNum type="arabicPeriod"/>
              <a:defRPr/>
            </a:pPr>
            <a:r>
              <a:rPr lang="ar-DZ" sz="2800" b="1" dirty="0"/>
              <a:t>التشابه:</a:t>
            </a:r>
            <a:r>
              <a:rPr lang="ar-SA" sz="2800" b="1" dirty="0"/>
              <a:t> </a:t>
            </a:r>
            <a:r>
              <a:rPr lang="ar-DZ" sz="2800" dirty="0"/>
              <a:t>فالمثيرات المتشابهة أدعى إلى سرعة إدراكها من المثيرات المختلفة</a:t>
            </a:r>
            <a:r>
              <a:rPr lang="ar-SA" sz="2800" dirty="0"/>
              <a:t>،</a:t>
            </a:r>
            <a:r>
              <a:rPr lang="ar-DZ" sz="2800" dirty="0"/>
              <a:t> وكلما زادت درجة تشابه المثيرات كلما كان هناك ميل أكبر نحو إدراكها كمجموعة واحدة</a:t>
            </a:r>
            <a:r>
              <a:rPr lang="ar-SA" sz="2800" dirty="0"/>
              <a:t>.</a:t>
            </a:r>
            <a:endParaRPr lang="en-US" sz="2800" dirty="0"/>
          </a:p>
          <a:p>
            <a:pPr marL="463550" indent="-463550" algn="just" rtl="1" eaLnBrk="1" hangingPunct="1">
              <a:buFont typeface="+mj-lt"/>
              <a:buAutoNum type="arabicPeriod"/>
              <a:defRPr/>
            </a:pPr>
            <a:r>
              <a:rPr lang="ar-DZ" sz="2800" b="1" dirty="0"/>
              <a:t>التقارب:  </a:t>
            </a:r>
            <a:r>
              <a:rPr lang="ar-DZ" sz="2800" dirty="0"/>
              <a:t>ويقصد به التقارب الزمني أو المكاني وظهور عدة مثيرات في منطقة مكانية أو زمنية واحدة</a:t>
            </a:r>
            <a:r>
              <a:rPr lang="ar-SA" sz="2800" dirty="0"/>
              <a:t>،</a:t>
            </a:r>
            <a:r>
              <a:rPr lang="ar-DZ" sz="2800" dirty="0"/>
              <a:t> تجعل الفرد يميل إلى تنظيمها في مجموعة مثيرات واحدة، مجموعة موظفين يعملون في مكتب واحد</a:t>
            </a:r>
            <a:r>
              <a:rPr lang="ar-SA" sz="2800" dirty="0"/>
              <a:t>.</a:t>
            </a:r>
            <a:r>
              <a:rPr lang="ar-DZ" sz="2800" dirty="0"/>
              <a:t> </a:t>
            </a:r>
            <a:endParaRPr lang="en-US" sz="2800" dirty="0"/>
          </a:p>
          <a:p>
            <a:pPr marL="463550" indent="-463550" algn="just" rtl="1" eaLnBrk="1" hangingPunct="1">
              <a:buFont typeface="+mj-lt"/>
              <a:buAutoNum type="arabicPeriod"/>
              <a:defRPr/>
            </a:pPr>
            <a:r>
              <a:rPr lang="ar-DZ" sz="2800" b="1" dirty="0"/>
              <a:t>الاستمرار:  </a:t>
            </a:r>
            <a:r>
              <a:rPr lang="ar-DZ" sz="2800" dirty="0"/>
              <a:t>يميل الفرد إلى إدراك المثيرات المستمرة</a:t>
            </a:r>
            <a:r>
              <a:rPr lang="ar-SA" sz="2800" dirty="0"/>
              <a:t>.</a:t>
            </a:r>
            <a:endParaRPr lang="en-US" sz="2800" dirty="0"/>
          </a:p>
          <a:p>
            <a:pPr marL="463550" indent="-463550" algn="just" rtl="1" eaLnBrk="1" hangingPunct="1">
              <a:buFont typeface="+mj-lt"/>
              <a:buAutoNum type="arabicPeriod"/>
              <a:defRPr/>
            </a:pPr>
            <a:r>
              <a:rPr lang="ar-DZ" sz="2800" b="1" dirty="0"/>
              <a:t>سد الثغرات: </a:t>
            </a:r>
            <a:r>
              <a:rPr lang="ar-SA" sz="2800" dirty="0"/>
              <a:t>أي </a:t>
            </a:r>
            <a:r>
              <a:rPr lang="ar-DZ" sz="2800" dirty="0"/>
              <a:t>ميل الفرد إلى استكمال المعلومات الناقصة ليدركها ككل متكامل</a:t>
            </a:r>
            <a:r>
              <a:rPr lang="ar-SA" sz="2800" dirty="0"/>
              <a:t>.</a:t>
            </a:r>
          </a:p>
          <a:p>
            <a:pPr marL="514350" indent="-514350" algn="just" rtl="1" eaLnBrk="1" hangingPunct="1">
              <a:defRPr/>
            </a:pPr>
            <a:r>
              <a:rPr lang="ar-DZ" sz="2800" b="1" u="sng" dirty="0"/>
              <a:t> </a:t>
            </a:r>
            <a:endParaRPr lang="ar-SA" sz="2800" dirty="0">
              <a:solidFill>
                <a:schemeClr val="tx1"/>
              </a:solidFill>
            </a:endParaRPr>
          </a:p>
        </p:txBody>
      </p:sp>
    </p:spTree>
    <p:extLst>
      <p:ext uri="{BB962C8B-B14F-4D97-AF65-F5344CB8AC3E}">
        <p14:creationId xmlns:p14="http://schemas.microsoft.com/office/powerpoint/2010/main" val="22477471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D2CB7949-612E-4408-9EF7-2BFC60D7503D}" type="slidenum">
              <a:rPr lang="ar-SA" altLang="ar-SA" sz="1200">
                <a:solidFill>
                  <a:schemeClr val="bg1"/>
                </a:solidFill>
              </a:rPr>
              <a:pPr algn="ctr">
                <a:spcBef>
                  <a:spcPct val="0"/>
                </a:spcBef>
                <a:buFontTx/>
                <a:buNone/>
              </a:pPr>
              <a:t>13</a:t>
            </a:fld>
            <a:endParaRPr lang="en-US" altLang="ar-SA" sz="1200" dirty="0">
              <a:solidFill>
                <a:schemeClr val="bg1"/>
              </a:solidFill>
            </a:endParaRPr>
          </a:p>
        </p:txBody>
      </p:sp>
      <p:sp>
        <p:nvSpPr>
          <p:cNvPr id="3" name="Flowchart: Alternate Process 5"/>
          <p:cNvSpPr/>
          <p:nvPr/>
        </p:nvSpPr>
        <p:spPr>
          <a:xfrm>
            <a:off x="228600" y="1752600"/>
            <a:ext cx="9448800" cy="449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endParaRPr lang="ar-SA" sz="2800" b="1" u="sng" dirty="0">
              <a:solidFill>
                <a:schemeClr val="tx1"/>
              </a:solidFill>
            </a:endParaRPr>
          </a:p>
          <a:p>
            <a:pPr marL="514350" indent="-514350" algn="just" rtl="1" eaLnBrk="1" hangingPunct="1">
              <a:buFont typeface="+mj-lt"/>
              <a:buAutoNum type="arabicPeriod"/>
              <a:defRPr/>
            </a:pPr>
            <a:r>
              <a:rPr lang="ar-DZ" sz="2800" b="1" dirty="0"/>
              <a:t>الخبرات السابقة: </a:t>
            </a:r>
            <a:r>
              <a:rPr lang="ar-DZ" sz="2800" dirty="0"/>
              <a:t>يؤثر تعلم الفرد وخبراته وتجاربه إلى اختيار وانتقاء المثيرات التي يمكن أن يعطيها انتباهه، مثلا الموظف الذي تعرض لموقف معين في الماضي ستصبح </a:t>
            </a:r>
            <a:r>
              <a:rPr lang="ar-SA" sz="2800" dirty="0"/>
              <a:t>له</a:t>
            </a:r>
            <a:r>
              <a:rPr lang="ar-DZ" sz="2800" dirty="0"/>
              <a:t> حساسية تجاه موقف مشابه.</a:t>
            </a:r>
            <a:endParaRPr lang="en-US" sz="2800" dirty="0"/>
          </a:p>
          <a:p>
            <a:pPr marL="514350" indent="-514350" algn="just" rtl="1" eaLnBrk="1" hangingPunct="1">
              <a:buFont typeface="+mj-lt"/>
              <a:buAutoNum type="arabicPeriod"/>
              <a:defRPr/>
            </a:pPr>
            <a:r>
              <a:rPr lang="ar-DZ" sz="2800" b="1" dirty="0"/>
              <a:t>الحاجات والدوافع: </a:t>
            </a:r>
            <a:r>
              <a:rPr lang="ar-DZ" sz="2800" dirty="0"/>
              <a:t>تلعب حاجات الفرد غير المشبعة دورا هاما في اختيار ما يثير انتباهه من مواقف أو أحداث، صاحب الحاجة الاقتصادية سيتأثر بالأخبار عن سياسة الأجور..</a:t>
            </a:r>
            <a:endParaRPr lang="en-US" sz="2800" dirty="0"/>
          </a:p>
          <a:p>
            <a:pPr marL="514350" indent="-514350" algn="just" rtl="1" eaLnBrk="1" hangingPunct="1">
              <a:buFont typeface="+mj-lt"/>
              <a:buAutoNum type="arabicPeriod"/>
              <a:defRPr/>
            </a:pPr>
            <a:r>
              <a:rPr lang="ar-DZ" sz="2800" b="1" dirty="0"/>
              <a:t>الشخصية: </a:t>
            </a:r>
            <a:r>
              <a:rPr lang="ar-DZ" sz="2800" dirty="0"/>
              <a:t>تؤثر شخصية الفرد على إدراكه للمثيرات من مواقف وأحداث</a:t>
            </a:r>
            <a:r>
              <a:rPr lang="ar-SA" sz="2800" dirty="0"/>
              <a:t>،</a:t>
            </a:r>
            <a:r>
              <a:rPr lang="ar-DZ" sz="2800" dirty="0"/>
              <a:t> ويتضح تفاوت أدراك كبار السن عن الشباب لنفس المواقف</a:t>
            </a:r>
            <a:r>
              <a:rPr lang="ar-SA" sz="2800" dirty="0"/>
              <a:t>. و</a:t>
            </a:r>
            <a:r>
              <a:rPr lang="ar-DZ" sz="2800" dirty="0"/>
              <a:t>من العوامل المؤثرة في الشخصية القدرات العقلية، القيم، المعتقدات، كلها تؤثر في إدراك الفرد للأحداث وتفسيرها وإعطائها معنى</a:t>
            </a:r>
            <a:r>
              <a:rPr lang="ar-SA" sz="2800" dirty="0"/>
              <a:t>.</a:t>
            </a:r>
            <a:endParaRPr lang="en-US" sz="2800" dirty="0"/>
          </a:p>
          <a:p>
            <a:pPr marL="514350" indent="-514350" algn="ctr" rtl="1" eaLnBrk="1" hangingPunct="1">
              <a:buFont typeface="+mj-lt"/>
              <a:buAutoNum type="arabicPeriod"/>
              <a:defRPr/>
            </a:pPr>
            <a:endParaRPr lang="ar-SA" sz="2800" dirty="0">
              <a:solidFill>
                <a:schemeClr val="tx1"/>
              </a:solidFill>
            </a:endParaRPr>
          </a:p>
        </p:txBody>
      </p:sp>
      <p:sp>
        <p:nvSpPr>
          <p:cNvPr id="4" name="Flowchart: Stored Data 7"/>
          <p:cNvSpPr/>
          <p:nvPr/>
        </p:nvSpPr>
        <p:spPr>
          <a:xfrm>
            <a:off x="1066800" y="0"/>
            <a:ext cx="88392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ctr" rtl="1" eaLnBrk="1" hangingPunct="1">
              <a:defRPr/>
            </a:pPr>
            <a:r>
              <a:rPr lang="ar-SA" sz="4000" b="1" dirty="0">
                <a:solidFill>
                  <a:schemeClr val="tx1"/>
                </a:solidFill>
              </a:rPr>
              <a:t>2</a:t>
            </a:r>
            <a:r>
              <a:rPr lang="ar-DZ" sz="4000" b="1" dirty="0">
                <a:solidFill>
                  <a:schemeClr val="tx1"/>
                </a:solidFill>
              </a:rPr>
              <a:t>- </a:t>
            </a:r>
            <a:r>
              <a:rPr lang="ar-SA" sz="4000" b="1" dirty="0"/>
              <a:t>العوامل المتعلقة بالفرد</a:t>
            </a:r>
            <a:endParaRPr lang="en-US" sz="4000" b="1" dirty="0">
              <a:solidFill>
                <a:schemeClr val="tx1"/>
              </a:solidFill>
            </a:endParaRPr>
          </a:p>
          <a:p>
            <a:pPr algn="ctr" rtl="1" eaLnBrk="1" hangingPunct="1">
              <a:defRPr/>
            </a:pPr>
            <a:endParaRPr lang="ar-SA" sz="2800" b="1" dirty="0">
              <a:solidFill>
                <a:schemeClr val="tx1"/>
              </a:solidFill>
            </a:endParaRPr>
          </a:p>
        </p:txBody>
      </p:sp>
      <p:sp>
        <p:nvSpPr>
          <p:cNvPr id="5" name="Round Diagonal Corner Rectangle 3"/>
          <p:cNvSpPr/>
          <p:nvPr/>
        </p:nvSpPr>
        <p:spPr>
          <a:xfrm>
            <a:off x="381000" y="914400"/>
            <a:ext cx="9525000" cy="7620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algn="just" rtl="1" eaLnBrk="1" hangingPunct="1">
              <a:defRPr/>
            </a:pPr>
            <a:endParaRPr lang="ar-SA" sz="2800" dirty="0"/>
          </a:p>
          <a:p>
            <a:pPr algn="just" rtl="1" eaLnBrk="1" hangingPunct="1">
              <a:defRPr/>
            </a:pPr>
            <a:endParaRPr lang="ar-SA" sz="2800" dirty="0"/>
          </a:p>
          <a:p>
            <a:pPr algn="just" rtl="1" eaLnBrk="1" hangingPunct="1">
              <a:defRPr/>
            </a:pPr>
            <a:r>
              <a:rPr lang="ar-SA" sz="2800" dirty="0"/>
              <a:t>هي العوامل الذاتية المؤثرة على الإدراك ، من </a:t>
            </a:r>
            <a:r>
              <a:rPr lang="ar-DZ" sz="2800" dirty="0"/>
              <a:t>أهم</a:t>
            </a:r>
            <a:r>
              <a:rPr lang="ar-SA" sz="2800" dirty="0"/>
              <a:t>ها</a:t>
            </a:r>
            <a:r>
              <a:rPr lang="ar-DZ" sz="2800" dirty="0"/>
              <a:t> ما يلي :</a:t>
            </a:r>
            <a:endParaRPr lang="en-US" sz="2800" dirty="0"/>
          </a:p>
          <a:p>
            <a:pPr algn="just" rtl="1" eaLnBrk="1" hangingPunct="1">
              <a:defRPr/>
            </a:pPr>
            <a:endParaRPr lang="ar-SA" sz="2800" dirty="0"/>
          </a:p>
          <a:p>
            <a:pPr algn="just" rtl="1" eaLnBrk="1" hangingPunct="1">
              <a:defRPr/>
            </a:pPr>
            <a:endParaRPr lang="ar-SA" sz="2800" dirty="0"/>
          </a:p>
        </p:txBody>
      </p:sp>
    </p:spTree>
    <p:extLst>
      <p:ext uri="{BB962C8B-B14F-4D97-AF65-F5344CB8AC3E}">
        <p14:creationId xmlns:p14="http://schemas.microsoft.com/office/powerpoint/2010/main" val="660376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رقم الشريحة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83F52D88-5EFA-4A53-BDDD-404F77FEED4B}" type="slidenum">
              <a:rPr lang="ar-SA" altLang="ar-SA" sz="1200">
                <a:solidFill>
                  <a:schemeClr val="bg1"/>
                </a:solidFill>
              </a:rPr>
              <a:pPr algn="ctr">
                <a:spcBef>
                  <a:spcPct val="0"/>
                </a:spcBef>
                <a:buFontTx/>
                <a:buNone/>
              </a:pPr>
              <a:t>14</a:t>
            </a:fld>
            <a:endParaRPr lang="en-US" altLang="ar-SA" sz="1200" dirty="0">
              <a:solidFill>
                <a:schemeClr val="bg1"/>
              </a:solidFill>
            </a:endParaRPr>
          </a:p>
        </p:txBody>
      </p:sp>
      <p:sp>
        <p:nvSpPr>
          <p:cNvPr id="4" name="Flowchart: Alternate Process 5"/>
          <p:cNvSpPr/>
          <p:nvPr/>
        </p:nvSpPr>
        <p:spPr>
          <a:xfrm>
            <a:off x="228600" y="228600"/>
            <a:ext cx="9448800" cy="58674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endParaRPr lang="ar-SA" sz="2800" b="1" u="sng" dirty="0">
              <a:solidFill>
                <a:schemeClr val="tx1"/>
              </a:solidFill>
            </a:endParaRPr>
          </a:p>
          <a:p>
            <a:pPr marL="463550" indent="-463550" algn="just" rtl="1" eaLnBrk="1" hangingPunct="1">
              <a:defRPr/>
            </a:pPr>
            <a:r>
              <a:rPr lang="ar-SA" sz="2800" b="1" dirty="0"/>
              <a:t> </a:t>
            </a:r>
          </a:p>
          <a:p>
            <a:pPr marL="463550" indent="-463550" algn="just" rtl="1" eaLnBrk="1" hangingPunct="1">
              <a:defRPr/>
            </a:pPr>
            <a:r>
              <a:rPr lang="ar-SA" sz="2800" b="1" dirty="0"/>
              <a:t>6- </a:t>
            </a:r>
            <a:r>
              <a:rPr lang="ar-DZ" sz="2800" b="1" dirty="0"/>
              <a:t>النسق الإدراكي:  </a:t>
            </a:r>
            <a:r>
              <a:rPr lang="ar-DZ" sz="2800" dirty="0"/>
              <a:t>حيث يفسر الأفراد في المنظمة الواحدة للأمور بصورة متشابهه مقارنة بمنظمة أخرى، </a:t>
            </a:r>
            <a:r>
              <a:rPr lang="ar-SA" sz="2800" dirty="0"/>
              <a:t>و</a:t>
            </a:r>
            <a:r>
              <a:rPr lang="ar-DZ" sz="2800" dirty="0"/>
              <a:t>الإدارة الواحدة مقارنة بالإدارات الأخرى</a:t>
            </a:r>
            <a:r>
              <a:rPr lang="ar-SA" sz="2800" dirty="0"/>
              <a:t>.</a:t>
            </a:r>
          </a:p>
          <a:p>
            <a:pPr marL="463550" indent="-463550" algn="just" rtl="1" eaLnBrk="1" hangingPunct="1">
              <a:defRPr/>
            </a:pPr>
            <a:r>
              <a:rPr lang="ar-SA" sz="2800" b="1" dirty="0"/>
              <a:t>7. </a:t>
            </a:r>
            <a:r>
              <a:rPr lang="ar-DZ" sz="2800" b="1" dirty="0"/>
              <a:t>المستوى الاقتصادي والاجتماعي : </a:t>
            </a:r>
            <a:r>
              <a:rPr lang="ar-DZ" sz="2800" dirty="0"/>
              <a:t>يؤثر هذا المستوى على إدراك الأفراد للأشياء فإدراك الغني ل</a:t>
            </a:r>
            <a:r>
              <a:rPr lang="ar-SA" sz="2800" dirty="0"/>
              <a:t>ـ</a:t>
            </a:r>
            <a:r>
              <a:rPr lang="ar-DZ" sz="2800" dirty="0"/>
              <a:t> (100) ريال يختلف عن إدراك الفقير لنفس المبلغ</a:t>
            </a:r>
            <a:endParaRPr lang="en-US" sz="2800" dirty="0"/>
          </a:p>
          <a:p>
            <a:pPr marL="463550" indent="-463550" algn="just" rtl="1" eaLnBrk="1" hangingPunct="1">
              <a:defRPr/>
            </a:pPr>
            <a:r>
              <a:rPr lang="ar-SA" sz="2800" b="1" dirty="0"/>
              <a:t>8. </a:t>
            </a:r>
            <a:r>
              <a:rPr lang="ar-DZ" sz="2800" b="1" dirty="0"/>
              <a:t>تأثير الحالة النفسية الراهنة على الإدراك:  </a:t>
            </a:r>
            <a:r>
              <a:rPr lang="ar-DZ" sz="2800" dirty="0"/>
              <a:t>فإذا كان الفرد هادئا فإنه يدرك المثيرات بصورة تختلف عن لو كان في حالة نفسية غير مستقرة</a:t>
            </a:r>
            <a:endParaRPr lang="en-US" sz="2800" dirty="0"/>
          </a:p>
          <a:p>
            <a:pPr marL="463550" indent="-463550" algn="just" rtl="1" eaLnBrk="1" hangingPunct="1">
              <a:defRPr/>
            </a:pPr>
            <a:r>
              <a:rPr lang="ar-SA" sz="2800" b="1" dirty="0"/>
              <a:t>9. </a:t>
            </a:r>
            <a:r>
              <a:rPr lang="ar-DZ" sz="2800" b="1" dirty="0"/>
              <a:t>الاتجاهات والقيم:  </a:t>
            </a:r>
            <a:r>
              <a:rPr lang="ar-DZ" sz="2800" dirty="0"/>
              <a:t>حيث يدرك الفرد اتجاهاته فإذا كان لدى الرئيس في العمل اتجاهات سلبية نحو أحد مرؤوسيه فإنه سوف يدرك من سلوكه وتصرفاته ما يؤكد اتجاهاته</a:t>
            </a:r>
            <a:r>
              <a:rPr lang="ar-SA" sz="2800" dirty="0"/>
              <a:t>.</a:t>
            </a:r>
          </a:p>
          <a:p>
            <a:pPr marL="463550" indent="-463550" algn="just" rtl="1" eaLnBrk="1" hangingPunct="1">
              <a:defRPr/>
            </a:pPr>
            <a:r>
              <a:rPr lang="ar-SA" sz="2800" b="1" dirty="0">
                <a:solidFill>
                  <a:schemeClr val="tx1"/>
                </a:solidFill>
              </a:rPr>
              <a:t>10. الحب والكراهية: </a:t>
            </a:r>
            <a:r>
              <a:rPr lang="ar-SA" sz="2800" dirty="0">
                <a:solidFill>
                  <a:schemeClr val="tx1"/>
                </a:solidFill>
              </a:rPr>
              <a:t>يرى المحب في حبيبه الى كل الصفات الحميدة (عاقل، مؤدب، رزين..)، وإذا نقلب الى كراهية يرى فيه سوء الأدب، الغلظة،..</a:t>
            </a:r>
          </a:p>
          <a:p>
            <a:pPr algn="just" rtl="1" eaLnBrk="1" hangingPunct="1">
              <a:defRPr/>
            </a:pPr>
            <a:endParaRPr lang="ar-SA" sz="2800" dirty="0">
              <a:solidFill>
                <a:schemeClr val="tx1"/>
              </a:solidFill>
            </a:endParaRPr>
          </a:p>
          <a:p>
            <a:pPr algn="just" rtl="1" eaLnBrk="1" hangingPunct="1">
              <a:defRPr/>
            </a:pPr>
            <a:endParaRPr lang="ar-SA" sz="2800" dirty="0">
              <a:solidFill>
                <a:schemeClr val="tx1"/>
              </a:solidFill>
            </a:endParaRPr>
          </a:p>
        </p:txBody>
      </p:sp>
    </p:spTree>
    <p:extLst>
      <p:ext uri="{BB962C8B-B14F-4D97-AF65-F5344CB8AC3E}">
        <p14:creationId xmlns:p14="http://schemas.microsoft.com/office/powerpoint/2010/main" val="4110014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E77927F-F518-4902-B603-7E41B93DEF26}" type="slidenum">
              <a:rPr lang="ar-SA" altLang="ar-SA" sz="1200">
                <a:solidFill>
                  <a:schemeClr val="bg1"/>
                </a:solidFill>
              </a:rPr>
              <a:pPr algn="ctr">
                <a:spcBef>
                  <a:spcPct val="0"/>
                </a:spcBef>
                <a:buFontTx/>
                <a:buNone/>
              </a:pPr>
              <a:t>15</a:t>
            </a:fld>
            <a:endParaRPr lang="en-US" altLang="ar-SA" sz="1200">
              <a:solidFill>
                <a:schemeClr val="bg1"/>
              </a:solidFill>
            </a:endParaRPr>
          </a:p>
        </p:txBody>
      </p:sp>
      <p:sp>
        <p:nvSpPr>
          <p:cNvPr id="5" name="Flowchart: Alternate Process 5"/>
          <p:cNvSpPr/>
          <p:nvPr/>
        </p:nvSpPr>
        <p:spPr>
          <a:xfrm>
            <a:off x="0" y="1371600"/>
            <a:ext cx="9906000" cy="449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marL="287338" indent="-287338" algn="just" rtl="1" eaLnBrk="1" hangingPunct="1">
              <a:defRPr/>
            </a:pPr>
            <a:endParaRPr lang="ar-SA" sz="2800" u="sng" dirty="0"/>
          </a:p>
          <a:p>
            <a:pPr marL="395288" indent="-395288" algn="just" rtl="1" eaLnBrk="1" hangingPunct="1">
              <a:buFont typeface="Wingdings" pitchFamily="2" charset="2"/>
              <a:buChar char="Ø"/>
              <a:defRPr/>
            </a:pPr>
            <a:r>
              <a:rPr lang="ar-DZ" sz="2800" dirty="0"/>
              <a:t>يؤكد (</a:t>
            </a:r>
            <a:r>
              <a:rPr lang="fr-FR" sz="2800" dirty="0"/>
              <a:t>Reitz</a:t>
            </a:r>
            <a:r>
              <a:rPr lang="ar-DZ" sz="2800" dirty="0"/>
              <a:t>) أن البيئة المحيطة بالمثيرات أو الشئ الذي يتم إدراكه يكون له أثر كبير في الطريقة التي يتم بها استقبال المعلومات، وهنا يجب التفرقة بين تأثير البيئة المادية</a:t>
            </a:r>
            <a:r>
              <a:rPr lang="ar-SA" sz="2800" dirty="0"/>
              <a:t>، </a:t>
            </a:r>
            <a:r>
              <a:rPr lang="ar-DZ" sz="2800" dirty="0"/>
              <a:t>وتأثير البيئة الاجتماعية</a:t>
            </a:r>
            <a:r>
              <a:rPr lang="ar-SA" sz="2800" dirty="0"/>
              <a:t>.</a:t>
            </a:r>
            <a:endParaRPr lang="en-US" sz="2800" dirty="0"/>
          </a:p>
          <a:p>
            <a:pPr marL="395288" indent="-395288" algn="just" rtl="1" eaLnBrk="1" hangingPunct="1">
              <a:buFont typeface="Wingdings" pitchFamily="2" charset="2"/>
              <a:buChar char="Ø"/>
              <a:defRPr/>
            </a:pPr>
            <a:r>
              <a:rPr lang="ar-DZ" sz="2800" dirty="0"/>
              <a:t>بالنسبة للبيئة المادية فإن إدراك أو عدم إدراك المثيرات يتوقف على مدى تميزها، فاستقبال الموظف لرسالة عادية تختلف عن استقباله لبرقية عاجلة</a:t>
            </a:r>
            <a:r>
              <a:rPr lang="ar-SA" sz="2800" dirty="0"/>
              <a:t>،</a:t>
            </a:r>
            <a:r>
              <a:rPr lang="ar-DZ" sz="2800" dirty="0"/>
              <a:t> وإن كانت تحتوي على نفس المعلومات</a:t>
            </a:r>
            <a:r>
              <a:rPr lang="ar-SA" sz="2800" dirty="0"/>
              <a:t>.</a:t>
            </a:r>
            <a:endParaRPr lang="en-US" sz="2800" dirty="0"/>
          </a:p>
          <a:p>
            <a:pPr marL="395288" indent="-395288" algn="just" rtl="1" eaLnBrk="1" hangingPunct="1">
              <a:buFont typeface="Wingdings" pitchFamily="2" charset="2"/>
              <a:buChar char="Ø"/>
              <a:defRPr/>
            </a:pPr>
            <a:r>
              <a:rPr lang="ar-DZ" sz="2800" dirty="0"/>
              <a:t>كذلك فإن سماعك لجرس الهاتف في الثانية ظهرا يختلف عن سماعك لنفس الجرس في الثانية بعد منتصف الليل</a:t>
            </a:r>
            <a:r>
              <a:rPr lang="ar-SA" sz="2800" dirty="0"/>
              <a:t>.</a:t>
            </a:r>
            <a:endParaRPr lang="en-US" sz="2800" dirty="0"/>
          </a:p>
          <a:p>
            <a:pPr marL="287338" indent="-287338" algn="ctr" rtl="1" eaLnBrk="1" hangingPunct="1">
              <a:buFont typeface="Wingdings" pitchFamily="2" charset="2"/>
              <a:buChar char="v"/>
              <a:defRPr/>
            </a:pPr>
            <a:endParaRPr lang="ar-SA" sz="2800" dirty="0">
              <a:solidFill>
                <a:schemeClr val="tx1"/>
              </a:solidFill>
            </a:endParaRPr>
          </a:p>
        </p:txBody>
      </p:sp>
      <p:sp>
        <p:nvSpPr>
          <p:cNvPr id="6" name="Flowchart: Stored Data 7"/>
          <p:cNvSpPr/>
          <p:nvPr/>
        </p:nvSpPr>
        <p:spPr>
          <a:xfrm>
            <a:off x="1066800" y="228600"/>
            <a:ext cx="8839200" cy="9144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endParaRPr lang="ar-SA" sz="2800" b="1" u="sng" dirty="0">
              <a:solidFill>
                <a:schemeClr val="tx1"/>
              </a:solidFill>
            </a:endParaRPr>
          </a:p>
          <a:p>
            <a:pPr algn="ctr" rtl="1" eaLnBrk="1" hangingPunct="1">
              <a:defRPr/>
            </a:pPr>
            <a:r>
              <a:rPr lang="ar-SA" sz="4000" b="1" dirty="0">
                <a:solidFill>
                  <a:schemeClr val="tx1"/>
                </a:solidFill>
              </a:rPr>
              <a:t>3</a:t>
            </a:r>
            <a:r>
              <a:rPr lang="ar-DZ" sz="4000" b="1" dirty="0">
                <a:solidFill>
                  <a:schemeClr val="tx1"/>
                </a:solidFill>
              </a:rPr>
              <a:t>- </a:t>
            </a:r>
            <a:r>
              <a:rPr lang="ar-SA" sz="4000" b="1" dirty="0"/>
              <a:t>أثر البيئة في عملية الإدراك</a:t>
            </a:r>
            <a:r>
              <a:rPr lang="en-US" sz="4000" b="1" dirty="0"/>
              <a:t> </a:t>
            </a:r>
            <a:endParaRPr lang="en-US" sz="4000" b="1" dirty="0">
              <a:solidFill>
                <a:schemeClr val="tx1"/>
              </a:solidFill>
            </a:endParaRPr>
          </a:p>
          <a:p>
            <a:pPr algn="ctr" rtl="1" eaLnBrk="1" hangingPunct="1">
              <a:defRPr/>
            </a:pPr>
            <a:endParaRPr lang="ar-SA" sz="2800" b="1" dirty="0">
              <a:solidFill>
                <a:schemeClr val="tx1"/>
              </a:solidFill>
            </a:endParaRPr>
          </a:p>
        </p:txBody>
      </p:sp>
    </p:spTree>
    <p:extLst>
      <p:ext uri="{BB962C8B-B14F-4D97-AF65-F5344CB8AC3E}">
        <p14:creationId xmlns:p14="http://schemas.microsoft.com/office/powerpoint/2010/main" val="3826957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04E82F4D-57C8-4496-813F-90A6C34D6A08}" type="slidenum">
              <a:rPr lang="ar-SA" altLang="ar-SA" sz="1200">
                <a:solidFill>
                  <a:schemeClr val="bg1"/>
                </a:solidFill>
              </a:rPr>
              <a:pPr algn="ctr">
                <a:spcBef>
                  <a:spcPct val="0"/>
                </a:spcBef>
                <a:buFontTx/>
                <a:buNone/>
              </a:pPr>
              <a:t>16</a:t>
            </a:fld>
            <a:endParaRPr lang="en-US" altLang="ar-SA" sz="1200" dirty="0">
              <a:solidFill>
                <a:schemeClr val="bg1"/>
              </a:solidFill>
            </a:endParaRPr>
          </a:p>
        </p:txBody>
      </p:sp>
      <p:sp>
        <p:nvSpPr>
          <p:cNvPr id="5" name="Flowchart: Alternate Process 5"/>
          <p:cNvSpPr/>
          <p:nvPr/>
        </p:nvSpPr>
        <p:spPr>
          <a:xfrm>
            <a:off x="152400" y="914400"/>
            <a:ext cx="9448800" cy="39624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marL="287338" indent="-287338" algn="just" rtl="1" eaLnBrk="1" hangingPunct="1">
              <a:buFont typeface="Wingdings" pitchFamily="2" charset="2"/>
              <a:buChar char="Ø"/>
              <a:defRPr/>
            </a:pPr>
            <a:r>
              <a:rPr lang="ar-DZ" sz="2800" dirty="0"/>
              <a:t>بالنسبة للبيئة الاجتماعية فإن لها تأثيرها على عملية الإدراك</a:t>
            </a:r>
            <a:r>
              <a:rPr lang="ar-SA" sz="2800" dirty="0"/>
              <a:t>،</a:t>
            </a:r>
            <a:r>
              <a:rPr lang="ar-DZ" sz="2800" dirty="0"/>
              <a:t> فانتقاد المدير أو نصحه لأحد مرؤوسيه أمام زملائه تجعل المرؤوس لا يركز في النصائح بقدر تركيزه على رد فعل زملائه تجاه هذا الموقف</a:t>
            </a:r>
            <a:r>
              <a:rPr lang="ar-SA" sz="2800" dirty="0"/>
              <a:t>.</a:t>
            </a:r>
            <a:endParaRPr lang="en-US" sz="2800" dirty="0"/>
          </a:p>
          <a:p>
            <a:pPr marL="287338" indent="-287338" algn="just" rtl="1" eaLnBrk="1" hangingPunct="1">
              <a:buFont typeface="Wingdings" pitchFamily="2" charset="2"/>
              <a:buChar char="Ø"/>
              <a:defRPr/>
            </a:pPr>
            <a:r>
              <a:rPr lang="ar-DZ" sz="2800" dirty="0"/>
              <a:t>كما يؤثر  الإطار البيئي والثقافي على عملية الإدراك حيث يختلف الإدراك باختلاف انتماء الأفراد لثقافات مختلفة</a:t>
            </a:r>
            <a:r>
              <a:rPr lang="ar-SA" sz="2800" dirty="0"/>
              <a:t>.</a:t>
            </a:r>
            <a:endParaRPr lang="en-US" sz="2800" dirty="0"/>
          </a:p>
          <a:p>
            <a:pPr marL="287338" indent="-287338" algn="just" rtl="1" eaLnBrk="1" hangingPunct="1">
              <a:buFont typeface="Wingdings" pitchFamily="2" charset="2"/>
              <a:buChar char="Ø"/>
              <a:defRPr/>
            </a:pPr>
            <a:r>
              <a:rPr lang="ar-DZ" sz="2800" dirty="0"/>
              <a:t>كما يرجع التأثير الثقافي على الإدراك  إلى ثلاثة عوامل رئيسية هي الوظائف الشائعة والعادة والاتصالات وفيما عرضا لكل منها</a:t>
            </a:r>
            <a:r>
              <a:rPr lang="ar-SA" sz="2800" dirty="0"/>
              <a:t>:</a:t>
            </a:r>
            <a:endParaRPr lang="en-US" sz="2800" dirty="0"/>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2703808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80FCEDB6-037B-44BB-B31B-6E1199857188}" type="slidenum">
              <a:rPr lang="ar-SA" altLang="ar-SA" sz="1200">
                <a:solidFill>
                  <a:schemeClr val="bg1"/>
                </a:solidFill>
              </a:rPr>
              <a:pPr algn="ctr">
                <a:spcBef>
                  <a:spcPct val="0"/>
                </a:spcBef>
                <a:buFontTx/>
                <a:buNone/>
              </a:pPr>
              <a:t>17</a:t>
            </a:fld>
            <a:endParaRPr lang="en-US" altLang="ar-SA" sz="1200" dirty="0">
              <a:solidFill>
                <a:schemeClr val="bg1"/>
              </a:solidFill>
            </a:endParaRPr>
          </a:p>
        </p:txBody>
      </p:sp>
      <p:sp>
        <p:nvSpPr>
          <p:cNvPr id="5" name="Flowchart: Alternate Process 5"/>
          <p:cNvSpPr/>
          <p:nvPr/>
        </p:nvSpPr>
        <p:spPr>
          <a:xfrm>
            <a:off x="152400" y="1371600"/>
            <a:ext cx="9448800" cy="3733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1" anchor="ctr"/>
          <a:lstStyle/>
          <a:p>
            <a:pPr marL="341313" indent="-341313" algn="r" rtl="1" eaLnBrk="1" hangingPunct="1">
              <a:buFont typeface="Wingdings" pitchFamily="2" charset="2"/>
              <a:buChar char="v"/>
              <a:defRPr/>
            </a:pPr>
            <a:endParaRPr lang="ar-SA" sz="2800" dirty="0"/>
          </a:p>
          <a:p>
            <a:pPr marL="514350" indent="-514350" algn="just" rtl="1" eaLnBrk="1" hangingPunct="1">
              <a:buFont typeface="+mj-lt"/>
              <a:buAutoNum type="arabicPeriod"/>
              <a:defRPr/>
            </a:pPr>
            <a:r>
              <a:rPr lang="ar-SA" sz="2800" b="1" dirty="0"/>
              <a:t>الوظائف الشائعة</a:t>
            </a:r>
            <a:r>
              <a:rPr lang="ar-SA" sz="2800" b="1"/>
              <a:t>: </a:t>
            </a:r>
            <a:r>
              <a:rPr lang="ar-DZ" sz="2800"/>
              <a:t>تفرض </a:t>
            </a:r>
            <a:r>
              <a:rPr lang="ar-DZ" sz="2800" dirty="0"/>
              <a:t>البيئة على الأفراد أداء أشياء معينة أكثر من الآخرين وهذا يختلف من  الريف عن البدو عن المدن .</a:t>
            </a:r>
            <a:endParaRPr lang="en-US" sz="2800" dirty="0"/>
          </a:p>
          <a:p>
            <a:pPr marL="514350" indent="-514350" algn="just" rtl="1" eaLnBrk="1" hangingPunct="1">
              <a:buFont typeface="+mj-lt"/>
              <a:buAutoNum type="arabicPeriod"/>
              <a:defRPr/>
            </a:pPr>
            <a:r>
              <a:rPr lang="ar-SA" sz="2800" b="1" dirty="0"/>
              <a:t>العادات</a:t>
            </a:r>
            <a:r>
              <a:rPr lang="en-US" sz="2800" b="1" dirty="0"/>
              <a:t> </a:t>
            </a:r>
            <a:r>
              <a:rPr lang="ar-SA" sz="2800" b="1" dirty="0"/>
              <a:t>: </a:t>
            </a:r>
            <a:r>
              <a:rPr lang="ar-DZ" sz="2800" dirty="0"/>
              <a:t>تؤثر العادات والتقاليد على الإدراك ففي الثقافة الغربية مثلا للوقت تقدير واحترام كبير</a:t>
            </a:r>
            <a:r>
              <a:rPr lang="ar-SA" sz="2800" dirty="0"/>
              <a:t>،</a:t>
            </a:r>
            <a:r>
              <a:rPr lang="ar-DZ" sz="2800" dirty="0"/>
              <a:t> وفي ثقافتنا الإسلامية احترام كبير للقيم الدينية</a:t>
            </a:r>
            <a:r>
              <a:rPr lang="ar-SA" sz="2800" dirty="0"/>
              <a:t>.</a:t>
            </a:r>
            <a:endParaRPr lang="en-US" sz="2800" dirty="0"/>
          </a:p>
          <a:p>
            <a:pPr marL="514350" indent="-514350" algn="just" rtl="1" eaLnBrk="1" hangingPunct="1">
              <a:buFont typeface="+mj-lt"/>
              <a:buAutoNum type="arabicPeriod"/>
              <a:defRPr/>
            </a:pPr>
            <a:r>
              <a:rPr lang="ar-SA" sz="2800" b="1" dirty="0"/>
              <a:t>نظم الاتصالات</a:t>
            </a:r>
            <a:r>
              <a:rPr lang="en-US" sz="2800" b="1" dirty="0"/>
              <a:t> :</a:t>
            </a:r>
            <a:r>
              <a:rPr lang="ar-DZ" sz="2800" dirty="0"/>
              <a:t>تؤثر نظم الاتصالات على الإدراك</a:t>
            </a:r>
            <a:r>
              <a:rPr lang="ar-SA" sz="2800" dirty="0"/>
              <a:t>،</a:t>
            </a:r>
            <a:r>
              <a:rPr lang="ar-DZ" sz="2800" dirty="0"/>
              <a:t> </a:t>
            </a:r>
            <a:r>
              <a:rPr lang="ar-SA" sz="2800" dirty="0"/>
              <a:t>فال</a:t>
            </a:r>
            <a:r>
              <a:rPr lang="ar-DZ" sz="2800" dirty="0"/>
              <a:t>كلمات تستخدم بمعاني مختلفة في الثقافات المختلفة</a:t>
            </a:r>
            <a:r>
              <a:rPr lang="ar-SA" sz="2800" dirty="0"/>
              <a:t>.</a:t>
            </a:r>
            <a:endParaRPr lang="ar-SA" sz="2800" dirty="0">
              <a:solidFill>
                <a:schemeClr val="tx1"/>
              </a:solidFill>
            </a:endParaRPr>
          </a:p>
        </p:txBody>
      </p:sp>
    </p:spTree>
    <p:extLst>
      <p:ext uri="{BB962C8B-B14F-4D97-AF65-F5344CB8AC3E}">
        <p14:creationId xmlns:p14="http://schemas.microsoft.com/office/powerpoint/2010/main" val="1684952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37EF03C1-1092-4F18-ADAD-7EFF16C86733}" type="slidenum">
              <a:rPr lang="ar-SA" altLang="ar-SA" sz="1200">
                <a:solidFill>
                  <a:schemeClr val="bg1"/>
                </a:solidFill>
              </a:rPr>
              <a:pPr algn="ctr">
                <a:spcBef>
                  <a:spcPct val="0"/>
                </a:spcBef>
                <a:buFontTx/>
                <a:buNone/>
              </a:pPr>
              <a:t>18</a:t>
            </a:fld>
            <a:endParaRPr lang="en-US" altLang="ar-SA" sz="1200" dirty="0">
              <a:solidFill>
                <a:schemeClr val="bg1"/>
              </a:solidFill>
            </a:endParaRPr>
          </a:p>
        </p:txBody>
      </p:sp>
      <p:sp>
        <p:nvSpPr>
          <p:cNvPr id="3" name="مجسم مشطوف الحواف 2"/>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400" b="1" dirty="0">
                <a:solidFill>
                  <a:schemeClr val="tx1"/>
                </a:solidFill>
              </a:rPr>
              <a:t>رابعا: </a:t>
            </a:r>
            <a:r>
              <a:rPr lang="ar-SA" sz="4400" b="1" dirty="0"/>
              <a:t>معوقات الإدراك</a:t>
            </a:r>
            <a:endParaRPr lang="ar-SA" sz="4400" b="1" dirty="0">
              <a:solidFill>
                <a:schemeClr val="tx1"/>
              </a:solidFill>
            </a:endParaRPr>
          </a:p>
        </p:txBody>
      </p:sp>
      <p:sp>
        <p:nvSpPr>
          <p:cNvPr id="4" name="Round Diagonal Corner Rectangle 3"/>
          <p:cNvSpPr/>
          <p:nvPr/>
        </p:nvSpPr>
        <p:spPr>
          <a:xfrm>
            <a:off x="0" y="1066800"/>
            <a:ext cx="9906000" cy="48768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algn="r" rtl="1" eaLnBrk="1" hangingPunct="1">
              <a:defRPr/>
            </a:pPr>
            <a:endParaRPr lang="ar-SA" sz="2000" b="1" u="sng" dirty="0"/>
          </a:p>
          <a:p>
            <a:pPr algn="just" rtl="1" eaLnBrk="1" hangingPunct="1">
              <a:defRPr/>
            </a:pPr>
            <a:endParaRPr lang="ar-SA" sz="2800" b="1" u="sng" dirty="0"/>
          </a:p>
          <a:p>
            <a:pPr marL="514350" indent="-514350" algn="just" rtl="1" eaLnBrk="1" hangingPunct="1">
              <a:buFont typeface="+mj-lt"/>
              <a:buAutoNum type="arabicPeriod"/>
              <a:defRPr/>
            </a:pPr>
            <a:r>
              <a:rPr lang="ar-DZ" sz="2800" b="1" dirty="0"/>
              <a:t>التنميط: </a:t>
            </a:r>
            <a:r>
              <a:rPr lang="ar-DZ" sz="2800" dirty="0"/>
              <a:t>وهي عملية تصنيف الأفراد أو الأشياء بناء على ما ندركه</a:t>
            </a:r>
            <a:r>
              <a:rPr lang="ar-SA" sz="2800" dirty="0"/>
              <a:t>.</a:t>
            </a:r>
            <a:r>
              <a:rPr lang="fr-FR" sz="2800" dirty="0"/>
              <a:t> </a:t>
            </a:r>
            <a:endParaRPr lang="en-US" sz="2800" dirty="0"/>
          </a:p>
          <a:p>
            <a:pPr marL="514350" indent="-514350" algn="just" rtl="1" eaLnBrk="1" hangingPunct="1">
              <a:buFont typeface="+mj-lt"/>
              <a:buAutoNum type="arabicPeriod"/>
              <a:defRPr/>
            </a:pPr>
            <a:r>
              <a:rPr lang="ar-DZ" sz="2800" b="1" dirty="0"/>
              <a:t>تأثير الهالة:  </a:t>
            </a:r>
            <a:r>
              <a:rPr lang="ar-DZ" sz="2800" dirty="0"/>
              <a:t>وتعني استخدام خاصية واحدة كأساس لتكوين انطباع عام أو تقييم الفرد</a:t>
            </a:r>
            <a:r>
              <a:rPr lang="ar-SA" sz="2800" dirty="0"/>
              <a:t>،</a:t>
            </a:r>
            <a:r>
              <a:rPr lang="ar-DZ" sz="2800" dirty="0"/>
              <a:t> فالشخص الذي يؤدي مهمة جيدة قد ينظر إليه على أنه كفء في جميع الجوانب</a:t>
            </a:r>
            <a:r>
              <a:rPr lang="fr-FR" sz="2800" dirty="0"/>
              <a:t> </a:t>
            </a:r>
            <a:r>
              <a:rPr lang="ar-SA" sz="2800" dirty="0"/>
              <a:t>.</a:t>
            </a:r>
            <a:endParaRPr lang="en-US" sz="2800" dirty="0"/>
          </a:p>
          <a:p>
            <a:pPr marL="514350" indent="-514350" algn="just" rtl="1" eaLnBrk="1" hangingPunct="1">
              <a:buFont typeface="+mj-lt"/>
              <a:buAutoNum type="arabicPeriod"/>
              <a:defRPr/>
            </a:pPr>
            <a:r>
              <a:rPr lang="ar-DZ" sz="2800" b="1" dirty="0"/>
              <a:t>الدفاع الإدراكي:  </a:t>
            </a:r>
            <a:r>
              <a:rPr lang="ar-DZ" sz="2800" dirty="0"/>
              <a:t>وهي ترشيح الفرد للمعلومات أو المؤثرات المؤلمة أو المحزنة حيث</a:t>
            </a:r>
            <a:r>
              <a:rPr lang="ar-SA" sz="2800" dirty="0"/>
              <a:t>،</a:t>
            </a:r>
            <a:r>
              <a:rPr lang="ar-DZ" sz="2800" dirty="0"/>
              <a:t> يقوم بالتركيز على المعلومات التي تدعم آرائه ويتجاهل المعلومات التي تتنافى معها</a:t>
            </a:r>
            <a:r>
              <a:rPr lang="ar-SA" sz="2800" dirty="0"/>
              <a:t>.</a:t>
            </a:r>
            <a:endParaRPr lang="en-US" sz="2800" dirty="0"/>
          </a:p>
          <a:p>
            <a:pPr marL="514350" indent="-514350" algn="just" rtl="1" eaLnBrk="1" hangingPunct="1">
              <a:buFont typeface="+mj-lt"/>
              <a:buAutoNum type="arabicPeriod"/>
              <a:defRPr/>
            </a:pPr>
            <a:r>
              <a:rPr lang="ar-DZ" sz="2800" b="1" dirty="0"/>
              <a:t>الإسقاط:  </a:t>
            </a:r>
            <a:r>
              <a:rPr lang="ar-DZ" sz="2800" dirty="0"/>
              <a:t>وهو أن يعزي الفرد الجانب السيئ من خصائصه أو مشاعره إلى أشخاص آخرين، فالإدراك يصبح مشوها بالمشاعر أو الخصائص الشخصية التي يمتلكها الفرد، مثال الأشخاص الذين يحققون معدلات عالية فيما يتعلق بالبخل وعدم الانضباط هم الأكثر ميلا لوصف الآخرين بهذه الخصائص</a:t>
            </a:r>
            <a:r>
              <a:rPr lang="fr-FR" sz="2800" dirty="0"/>
              <a:t> </a:t>
            </a:r>
            <a:r>
              <a:rPr lang="ar-SA" sz="2800" dirty="0"/>
              <a:t>.</a:t>
            </a:r>
            <a:endParaRPr lang="en-US" sz="2800" dirty="0"/>
          </a:p>
          <a:p>
            <a:pPr marL="287338" indent="-287338" algn="just" rtl="1" eaLnBrk="1" hangingPunct="1">
              <a:defRPr/>
            </a:pPr>
            <a:endParaRPr lang="en-US" sz="2800" dirty="0"/>
          </a:p>
          <a:p>
            <a:pPr algn="ctr" rtl="1" eaLnBrk="1" hangingPunct="1">
              <a:defRPr/>
            </a:pPr>
            <a:endParaRPr lang="ar-SA" sz="2000" dirty="0">
              <a:solidFill>
                <a:schemeClr val="tx1"/>
              </a:solidFill>
            </a:endParaRPr>
          </a:p>
        </p:txBody>
      </p:sp>
    </p:spTree>
    <p:extLst>
      <p:ext uri="{BB962C8B-B14F-4D97-AF65-F5344CB8AC3E}">
        <p14:creationId xmlns:p14="http://schemas.microsoft.com/office/powerpoint/2010/main" val="3972553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E682E4EF-9A20-4179-A4AD-FB15E34A5898}" type="slidenum">
              <a:rPr lang="ar-SA" altLang="ar-SA" sz="1200">
                <a:solidFill>
                  <a:schemeClr val="bg1"/>
                </a:solidFill>
              </a:rPr>
              <a:pPr algn="ctr">
                <a:spcBef>
                  <a:spcPct val="0"/>
                </a:spcBef>
                <a:buFontTx/>
                <a:buNone/>
              </a:pPr>
              <a:t>19</a:t>
            </a:fld>
            <a:endParaRPr lang="en-US" altLang="ar-SA" sz="1200" dirty="0">
              <a:solidFill>
                <a:schemeClr val="bg1"/>
              </a:solidFill>
            </a:endParaRPr>
          </a:p>
        </p:txBody>
      </p:sp>
      <p:sp>
        <p:nvSpPr>
          <p:cNvPr id="5" name="مستطيل مستدير الزوايا 4"/>
          <p:cNvSpPr/>
          <p:nvPr/>
        </p:nvSpPr>
        <p:spPr>
          <a:xfrm>
            <a:off x="0" y="1143000"/>
            <a:ext cx="9906000" cy="36576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r" rtl="1" eaLnBrk="1" hangingPunct="1">
              <a:defRPr/>
            </a:pPr>
            <a:endParaRPr lang="ar-SA" sz="2400" dirty="0">
              <a:solidFill>
                <a:schemeClr val="tx1"/>
              </a:solidFill>
            </a:endParaRPr>
          </a:p>
          <a:p>
            <a:pPr algn="r" rtl="1" eaLnBrk="1" hangingPunct="1">
              <a:defRPr/>
            </a:pPr>
            <a:endParaRPr lang="ar-SA" sz="2800" dirty="0">
              <a:solidFill>
                <a:schemeClr val="tx1"/>
              </a:solidFill>
            </a:endParaRPr>
          </a:p>
          <a:p>
            <a:pPr algn="r" rtl="1" eaLnBrk="1" hangingPunct="1">
              <a:buFont typeface="Wingdings" pitchFamily="2" charset="2"/>
              <a:buChar char="v"/>
              <a:defRPr/>
            </a:pPr>
            <a:r>
              <a:rPr lang="ar-DZ" sz="2800" dirty="0"/>
              <a:t>لتقليل المعوقات الإدراكية هناك عدد من العوامل يمكن من خلالها تجنب المشاكل الإدراكية أهمها ما يلي :</a:t>
            </a:r>
            <a:endParaRPr lang="en-US" sz="2800" dirty="0"/>
          </a:p>
          <a:p>
            <a:pPr marL="514350" indent="-514350" algn="just" rtl="1" eaLnBrk="1" hangingPunct="1">
              <a:buFont typeface="+mj-lt"/>
              <a:buAutoNum type="arabicPeriod"/>
              <a:defRPr/>
            </a:pPr>
            <a:r>
              <a:rPr lang="ar-DZ" sz="2800" dirty="0"/>
              <a:t>الدقة في المعلومات</a:t>
            </a:r>
            <a:r>
              <a:rPr lang="ar-SA" sz="2800" dirty="0"/>
              <a:t>.</a:t>
            </a:r>
            <a:endParaRPr lang="en-US" sz="2800" dirty="0"/>
          </a:p>
          <a:p>
            <a:pPr marL="514350" indent="-514350" algn="just" rtl="1" eaLnBrk="1" hangingPunct="1">
              <a:buFont typeface="+mj-lt"/>
              <a:buAutoNum type="arabicPeriod"/>
              <a:defRPr/>
            </a:pPr>
            <a:r>
              <a:rPr lang="ar-DZ" sz="2800" dirty="0"/>
              <a:t>زيادة عدد مرات المشاهدات لزيادة المعلومات </a:t>
            </a:r>
            <a:r>
              <a:rPr lang="ar-SA" sz="2800" dirty="0"/>
              <a:t>و</a:t>
            </a:r>
            <a:r>
              <a:rPr lang="ar-DZ" sz="2800" dirty="0"/>
              <a:t>دقة الإدراك</a:t>
            </a:r>
            <a:r>
              <a:rPr lang="ar-SA" sz="2800" dirty="0"/>
              <a:t>.</a:t>
            </a:r>
            <a:endParaRPr lang="en-US" sz="2800" dirty="0"/>
          </a:p>
          <a:p>
            <a:pPr marL="514350" indent="-514350" algn="just" rtl="1" eaLnBrk="1" hangingPunct="1">
              <a:buFont typeface="+mj-lt"/>
              <a:buAutoNum type="arabicPeriod"/>
              <a:defRPr/>
            </a:pPr>
            <a:r>
              <a:rPr lang="ar-DZ" sz="2800" dirty="0"/>
              <a:t>الاعتماد على مصادر معلومات متنوعة مما يقلل من درجة التحيز</a:t>
            </a:r>
            <a:r>
              <a:rPr lang="ar-SA" sz="2800" dirty="0"/>
              <a:t>.</a:t>
            </a:r>
            <a:endParaRPr lang="en-US" sz="2800" dirty="0"/>
          </a:p>
          <a:p>
            <a:pPr marL="514350" indent="-514350" algn="just" rtl="1" eaLnBrk="1" hangingPunct="1">
              <a:buFont typeface="+mj-lt"/>
              <a:buAutoNum type="arabicPeriod"/>
              <a:defRPr/>
            </a:pPr>
            <a:r>
              <a:rPr lang="ar-DZ" sz="2800" dirty="0"/>
              <a:t>الاعتماد على معلومات مخالفة لمعلومات الفرد لتجنب عملية الإسقاط </a:t>
            </a:r>
            <a:r>
              <a:rPr lang="ar-SA" sz="2800" dirty="0"/>
              <a:t>.</a:t>
            </a:r>
            <a:endParaRPr lang="en-US" sz="2800" dirty="0"/>
          </a:p>
          <a:p>
            <a:pPr marL="514350" indent="-514350" algn="just" rtl="1" eaLnBrk="1" hangingPunct="1">
              <a:buFont typeface="+mj-lt"/>
              <a:buAutoNum type="arabicPeriod"/>
              <a:defRPr/>
            </a:pPr>
            <a:endParaRPr lang="en-US" sz="2800" dirty="0">
              <a:solidFill>
                <a:schemeClr val="tx1"/>
              </a:solidFill>
            </a:endParaRPr>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683278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457322C1-B470-4F1D-AE5E-6D9649D48335}" type="slidenum">
              <a:rPr lang="ar-SA" altLang="ar-SA" sz="1200">
                <a:solidFill>
                  <a:schemeClr val="bg1"/>
                </a:solidFill>
              </a:rPr>
              <a:pPr algn="ctr">
                <a:spcBef>
                  <a:spcPct val="0"/>
                </a:spcBef>
                <a:buFontTx/>
                <a:buNone/>
              </a:pPr>
              <a:t>20</a:t>
            </a:fld>
            <a:endParaRPr lang="en-US" altLang="ar-SA" sz="1200">
              <a:solidFill>
                <a:schemeClr val="bg1"/>
              </a:solidFill>
            </a:endParaRPr>
          </a:p>
        </p:txBody>
      </p:sp>
      <p:sp>
        <p:nvSpPr>
          <p:cNvPr id="5" name="مستطيل مستدير الزوايا 4"/>
          <p:cNvSpPr/>
          <p:nvPr/>
        </p:nvSpPr>
        <p:spPr>
          <a:xfrm>
            <a:off x="0" y="1371600"/>
            <a:ext cx="9906000" cy="43434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algn="r" rtl="1" eaLnBrk="1" hangingPunct="1">
              <a:defRPr/>
            </a:pPr>
            <a:endParaRPr lang="ar-SA" sz="2400" dirty="0"/>
          </a:p>
          <a:p>
            <a:pPr marL="341313" indent="-341313" algn="just" rtl="1" eaLnBrk="1" hangingPunct="1">
              <a:buFont typeface="Wingdings" pitchFamily="2" charset="2"/>
              <a:buChar char="v"/>
              <a:defRPr/>
            </a:pPr>
            <a:r>
              <a:rPr lang="ar-DZ" sz="2800" dirty="0"/>
              <a:t>الإدراك أحد المتغيرات المحددة للسلوك التنظيمي وتهتم الإدارة في المنظمات بالإدراك لتجنب إصدار الأوامر والأحكام بشكل موحد لا يراعي الاختلافات الإدراكية</a:t>
            </a:r>
            <a:r>
              <a:rPr lang="ar-SA" sz="2800" dirty="0"/>
              <a:t>.</a:t>
            </a:r>
            <a:endParaRPr lang="en-US" sz="2800" dirty="0"/>
          </a:p>
          <a:p>
            <a:pPr marL="341313" indent="-341313" algn="just" rtl="1" eaLnBrk="1" hangingPunct="1">
              <a:buFont typeface="Wingdings" pitchFamily="2" charset="2"/>
              <a:buChar char="v"/>
              <a:defRPr/>
            </a:pPr>
            <a:r>
              <a:rPr lang="ar-DZ" sz="2800" dirty="0"/>
              <a:t>المعرفة بخصائص الإدراك تساعد المدير في انتقاء الرسائل الاتصالية بالشكل الذي يسهل نقلها واستقبالها بدقة </a:t>
            </a:r>
            <a:r>
              <a:rPr lang="ar-SA" sz="2800" dirty="0"/>
              <a:t>.</a:t>
            </a:r>
            <a:endParaRPr lang="en-US" sz="2800" dirty="0"/>
          </a:p>
          <a:p>
            <a:pPr marL="341313" indent="-341313" algn="just" rtl="1" eaLnBrk="1" hangingPunct="1">
              <a:buFont typeface="Wingdings" pitchFamily="2" charset="2"/>
              <a:buChar char="v"/>
              <a:defRPr/>
            </a:pPr>
            <a:r>
              <a:rPr lang="ar-DZ" sz="2800" dirty="0"/>
              <a:t>عملية الإدراك تساعد في تقليل الصراع التنظيمي الذي ربما يقع بسبب اختلاف مستوى الإدراك بين العاملين</a:t>
            </a:r>
            <a:r>
              <a:rPr lang="ar-SA" sz="2800" dirty="0"/>
              <a:t>.</a:t>
            </a:r>
            <a:r>
              <a:rPr lang="ar-DZ" sz="2800" dirty="0"/>
              <a:t> </a:t>
            </a:r>
            <a:endParaRPr lang="en-US" sz="2800" dirty="0"/>
          </a:p>
          <a:p>
            <a:pPr algn="r" rtl="1" eaLnBrk="1" hangingPunct="1">
              <a:defRPr/>
            </a:pPr>
            <a:r>
              <a:rPr lang="ar-DZ" sz="2400" dirty="0"/>
              <a:t> </a:t>
            </a:r>
            <a:endParaRPr lang="en-US" sz="2400" dirty="0"/>
          </a:p>
          <a:p>
            <a:pPr algn="ctr" rtl="1" eaLnBrk="1" hangingPunct="1">
              <a:defRPr/>
            </a:pPr>
            <a:endParaRPr lang="ar-SA" sz="2800" dirty="0">
              <a:solidFill>
                <a:schemeClr val="tx1"/>
              </a:solidFill>
            </a:endParaRPr>
          </a:p>
        </p:txBody>
      </p:sp>
      <p:sp>
        <p:nvSpPr>
          <p:cNvPr id="6" name="مجسم مشطوف الحواف 5"/>
          <p:cNvSpPr/>
          <p:nvPr/>
        </p:nvSpPr>
        <p:spPr>
          <a:xfrm>
            <a:off x="0" y="0"/>
            <a:ext cx="9906000" cy="11430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000" b="1" dirty="0"/>
              <a:t>خامسا: العلاقة بين الإدراك ومجال السلوك التنظيمي</a:t>
            </a:r>
            <a:endParaRPr lang="en-US" sz="4000" b="1" dirty="0"/>
          </a:p>
        </p:txBody>
      </p:sp>
    </p:spTree>
    <p:extLst>
      <p:ext uri="{BB962C8B-B14F-4D97-AF65-F5344CB8AC3E}">
        <p14:creationId xmlns:p14="http://schemas.microsoft.com/office/powerpoint/2010/main" val="18111942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fld id="{56FE35DD-D281-4B07-AB65-ED4749271993}" type="slidenum">
              <a:rPr lang="ar-SA" altLang="ar-SA" sz="1200">
                <a:solidFill>
                  <a:schemeClr val="bg1"/>
                </a:solidFill>
              </a:rPr>
              <a:pPr algn="ctr">
                <a:spcBef>
                  <a:spcPct val="0"/>
                </a:spcBef>
                <a:buFontTx/>
                <a:buNone/>
              </a:pPr>
              <a:t>21</a:t>
            </a:fld>
            <a:endParaRPr lang="en-US" altLang="ar-SA" sz="1200" dirty="0">
              <a:solidFill>
                <a:schemeClr val="bg1"/>
              </a:solidFill>
            </a:endParaRPr>
          </a:p>
        </p:txBody>
      </p:sp>
      <p:sp>
        <p:nvSpPr>
          <p:cNvPr id="3" name="مستطيل مستدير الزوايا 2"/>
          <p:cNvSpPr/>
          <p:nvPr/>
        </p:nvSpPr>
        <p:spPr>
          <a:xfrm>
            <a:off x="0" y="914400"/>
            <a:ext cx="9906000" cy="3886200"/>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r" rtl="1" eaLnBrk="1" hangingPunct="1">
              <a:defRPr/>
            </a:pPr>
            <a:endParaRPr lang="ar-SA" sz="2400" dirty="0"/>
          </a:p>
          <a:p>
            <a:pPr algn="r" rtl="1" eaLnBrk="1" hangingPunct="1">
              <a:defRPr/>
            </a:pPr>
            <a:endParaRPr lang="ar-SA" sz="2400" dirty="0"/>
          </a:p>
          <a:p>
            <a:pPr algn="r" rtl="1" eaLnBrk="1" hangingPunct="1">
              <a:defRPr/>
            </a:pPr>
            <a:endParaRPr lang="ar-SA" sz="2400" dirty="0"/>
          </a:p>
          <a:p>
            <a:pPr marL="341313" indent="-341313" algn="just" rtl="1" eaLnBrk="1" hangingPunct="1">
              <a:buFont typeface="Wingdings" pitchFamily="2" charset="2"/>
              <a:buChar char="v"/>
              <a:defRPr/>
            </a:pPr>
            <a:r>
              <a:rPr lang="ar-DZ" sz="2800" dirty="0"/>
              <a:t>عملية الإدراك  تعتبر هامة عند الحكم على الأفراد بهدف اختيارهم وتعيينهم أو ترقيتهم</a:t>
            </a:r>
            <a:r>
              <a:rPr lang="ar-SA" sz="2800" dirty="0"/>
              <a:t>، </a:t>
            </a:r>
            <a:r>
              <a:rPr lang="ar-DZ" sz="2800" dirty="0"/>
              <a:t>حيث يجب تجميع أكبر قدر ممكن من المعلومات لاتخاذ القرار الموضوعي</a:t>
            </a:r>
            <a:r>
              <a:rPr lang="ar-SA" sz="2800" dirty="0"/>
              <a:t>.</a:t>
            </a:r>
            <a:endParaRPr lang="en-US" sz="2800" dirty="0"/>
          </a:p>
          <a:p>
            <a:pPr marL="341313" indent="-341313" algn="just" rtl="1" eaLnBrk="1" hangingPunct="1">
              <a:buFont typeface="Wingdings" pitchFamily="2" charset="2"/>
              <a:buChar char="v"/>
              <a:defRPr/>
            </a:pPr>
            <a:r>
              <a:rPr lang="ar-DZ" sz="2800" dirty="0"/>
              <a:t>تتأثر عملية تقييم الأداء بالإدراك</a:t>
            </a:r>
            <a:r>
              <a:rPr lang="ar-SA" sz="2800" dirty="0"/>
              <a:t>،</a:t>
            </a:r>
            <a:r>
              <a:rPr lang="ar-DZ" sz="2800" dirty="0"/>
              <a:t> حيث يجب على من يقوم بتقييم الأداء تجنب الانسياق وراء مشاعره في الحكم على الأشخاص من خلال الانطباع الأولي أو المعرفة العامة</a:t>
            </a:r>
            <a:r>
              <a:rPr lang="ar-SA" sz="2800" dirty="0"/>
              <a:t>.</a:t>
            </a:r>
            <a:r>
              <a:rPr lang="ar-DZ" sz="2800" dirty="0"/>
              <a:t> </a:t>
            </a:r>
            <a:endParaRPr lang="en-US" sz="2800" dirty="0"/>
          </a:p>
          <a:p>
            <a:pPr algn="ctr" rtl="1" eaLnBrk="1" hangingPunct="1">
              <a:defRPr/>
            </a:pPr>
            <a:endParaRPr lang="ar-SA" sz="2800" dirty="0">
              <a:solidFill>
                <a:schemeClr val="tx1"/>
              </a:solidFill>
            </a:endParaRPr>
          </a:p>
        </p:txBody>
      </p:sp>
    </p:spTree>
    <p:extLst>
      <p:ext uri="{BB962C8B-B14F-4D97-AF65-F5344CB8AC3E}">
        <p14:creationId xmlns:p14="http://schemas.microsoft.com/office/powerpoint/2010/main" val="1044109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19</TotalTime>
  <Words>1567</Words>
  <Application>Microsoft Office PowerPoint</Application>
  <PresentationFormat>A4 Paper (210x297 mm)</PresentationFormat>
  <Paragraphs>165</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ae_AlMateen</vt:lpstr>
      <vt:lpstr>Arial</vt:lpstr>
      <vt:lpstr>AYM Wadiy S_U normal.</vt:lpstr>
      <vt:lpstr>Calibri</vt:lpstr>
      <vt:lpstr>Times New Roman</vt:lpstr>
      <vt:lpstr>Wingdings</vt:lpstr>
      <vt:lpstr>Office Theme</vt:lpstr>
      <vt:lpstr>PowerPoint Presentation</vt:lpstr>
      <vt:lpstr>المحاضرة الرابعة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6</cp:revision>
  <dcterms:created xsi:type="dcterms:W3CDTF">2014-09-11T06:47:01Z</dcterms:created>
  <dcterms:modified xsi:type="dcterms:W3CDTF">2015-09-07T11:38:57Z</dcterms:modified>
</cp:coreProperties>
</file>