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12" r:id="rId2"/>
    <p:sldId id="313"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61" autoAdjust="0"/>
    <p:restoredTop sz="94664" autoAdjust="0"/>
  </p:normalViewPr>
  <p:slideViewPr>
    <p:cSldViewPr>
      <p:cViewPr varScale="1">
        <p:scale>
          <a:sx n="73" d="100"/>
          <a:sy n="73" d="100"/>
        </p:scale>
        <p:origin x="78" y="102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ar-SA" altLang="ar-SA" smtClean="0"/>
          </a:p>
        </p:txBody>
      </p:sp>
      <p:sp>
        <p:nvSpPr>
          <p:cNvPr id="22532"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9CDD364-5F87-4444-8F65-4A28D606F6FA}" type="slidenum">
              <a:rPr lang="ar-SA" altLang="ar-SA"/>
              <a:pPr>
                <a:spcBef>
                  <a:spcPct val="0"/>
                </a:spcBef>
              </a:pPr>
              <a:t>16</a:t>
            </a:fld>
            <a:endParaRPr lang="en-US" altLang="ar-SA"/>
          </a:p>
        </p:txBody>
      </p:sp>
    </p:spTree>
    <p:extLst>
      <p:ext uri="{BB962C8B-B14F-4D97-AF65-F5344CB8AC3E}">
        <p14:creationId xmlns:p14="http://schemas.microsoft.com/office/powerpoint/2010/main" val="2469568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Rectangle 9"/>
          <p:cNvSpPr/>
          <p:nvPr userDrawn="1"/>
        </p:nvSpPr>
        <p:spPr>
          <a:xfrm>
            <a:off x="9424988" y="280988"/>
            <a:ext cx="304800" cy="109061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Rectangle 9"/>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2"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1643370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السلوك التنظيمي</a:t>
            </a:r>
          </a:p>
          <a:p>
            <a:pPr algn="ctr"/>
            <a:r>
              <a:rPr lang="ar-SA" sz="2800" b="1" dirty="0" smtClean="0">
                <a:solidFill>
                  <a:srgbClr val="7F7F7F"/>
                </a:solidFill>
                <a:latin typeface="Calibri" pitchFamily="34" charset="0"/>
                <a:cs typeface="Times New Roman" pitchFamily="18" charset="0"/>
              </a:rPr>
              <a:t> </a:t>
            </a: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a:t>
            </a:r>
            <a:r>
              <a:rPr lang="ar-SA" sz="2800" b="1" dirty="0">
                <a:solidFill>
                  <a:srgbClr val="7F7F7F"/>
                </a:solidFill>
                <a:latin typeface="Calibri" pitchFamily="34" charset="0"/>
                <a:cs typeface="Times New Roman" pitchFamily="18" charset="0"/>
              </a:rPr>
              <a:t>/ </a:t>
            </a:r>
            <a:r>
              <a:rPr lang="ar-SA" sz="2800" b="1" dirty="0" err="1">
                <a:solidFill>
                  <a:srgbClr val="7F7F7F"/>
                </a:solidFill>
                <a:latin typeface="Calibri" pitchFamily="34" charset="0"/>
                <a:cs typeface="Times New Roman" pitchFamily="18" charset="0"/>
              </a:rPr>
              <a:t>يِحضيه</a:t>
            </a:r>
            <a:r>
              <a:rPr lang="ar-SA" sz="2800" b="1" dirty="0">
                <a:solidFill>
                  <a:srgbClr val="7F7F7F"/>
                </a:solidFill>
                <a:latin typeface="Calibri" pitchFamily="34" charset="0"/>
                <a:cs typeface="Times New Roman" pitchFamily="18" charset="0"/>
              </a:rPr>
              <a:t>  </a:t>
            </a:r>
            <a:r>
              <a:rPr lang="ar-SA" sz="2800" b="1" dirty="0" err="1" smtClean="0">
                <a:solidFill>
                  <a:srgbClr val="7F7F7F"/>
                </a:solidFill>
                <a:latin typeface="Calibri" pitchFamily="34" charset="0"/>
                <a:cs typeface="Times New Roman" pitchFamily="18" charset="0"/>
              </a:rPr>
              <a:t>سملالي</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794226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الخامسة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التعلم</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السلوك </a:t>
            </a:r>
            <a:r>
              <a:rPr lang="ar-SA" sz="2000" dirty="0" smtClean="0">
                <a:solidFill>
                  <a:schemeClr val="accent1">
                    <a:lumMod val="75000"/>
                  </a:schemeClr>
                </a:solidFill>
              </a:rPr>
              <a:t>التنظيمي                                                                                  </a:t>
            </a:r>
            <a:r>
              <a:rPr lang="ar-SA" sz="2000" smtClean="0">
                <a:solidFill>
                  <a:schemeClr val="accent1">
                    <a:lumMod val="75000"/>
                  </a:schemeClr>
                </a:solidFill>
              </a:rPr>
              <a:t>المحاضرة </a:t>
            </a:r>
            <a:r>
              <a:rPr lang="ar-SA" sz="2000">
                <a:solidFill>
                  <a:schemeClr val="accent1">
                    <a:lumMod val="75000"/>
                  </a:schemeClr>
                </a:solidFill>
              </a:rPr>
              <a:t>الخامسة</a:t>
            </a:r>
            <a:endParaRPr lang="en-US" sz="2000" dirty="0">
              <a:solidFill>
                <a:schemeClr val="accent1">
                  <a:lumMod val="75000"/>
                </a:schemeClr>
              </a:solidFill>
            </a:endParaRPr>
          </a:p>
        </p:txBody>
      </p:sp>
    </p:spTree>
    <p:extLst>
      <p:ext uri="{BB962C8B-B14F-4D97-AF65-F5344CB8AC3E}">
        <p14:creationId xmlns:p14="http://schemas.microsoft.com/office/powerpoint/2010/main" val="878075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074C643-6AA6-4041-B74A-CF9645F39D5F}" type="slidenum">
              <a:rPr lang="ar-SA" altLang="ar-SA" sz="1200">
                <a:solidFill>
                  <a:schemeClr val="bg1"/>
                </a:solidFill>
              </a:rPr>
              <a:pPr>
                <a:spcBef>
                  <a:spcPct val="0"/>
                </a:spcBef>
                <a:buFontTx/>
                <a:buNone/>
              </a:pPr>
              <a:t>3</a:t>
            </a:fld>
            <a:endParaRPr lang="en-US" altLang="ar-SA" sz="1200">
              <a:solidFill>
                <a:schemeClr val="bg1"/>
              </a:solidFill>
            </a:endParaRPr>
          </a:p>
        </p:txBody>
      </p:sp>
      <p:sp>
        <p:nvSpPr>
          <p:cNvPr id="6" name="مجسم مشطوف الحواف 5"/>
          <p:cNvSpPr/>
          <p:nvPr/>
        </p:nvSpPr>
        <p:spPr>
          <a:xfrm>
            <a:off x="0" y="1295400"/>
            <a:ext cx="9906000" cy="4572000"/>
          </a:xfrm>
          <a:prstGeom prst="bevel">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r" rtl="1" eaLnBrk="1" hangingPunct="1">
              <a:buFont typeface="Wingdings" pitchFamily="2" charset="2"/>
              <a:buChar char="q"/>
              <a:defRPr/>
            </a:pPr>
            <a:r>
              <a:rPr lang="ar-SA" sz="2800" dirty="0"/>
              <a:t>أولاً:      مفهوم التعلم.</a:t>
            </a:r>
          </a:p>
          <a:p>
            <a:pPr marL="514350" indent="-514350" algn="r" rtl="1" eaLnBrk="1" hangingPunct="1">
              <a:buFont typeface="Wingdings" pitchFamily="2" charset="2"/>
              <a:buChar char="q"/>
              <a:defRPr/>
            </a:pPr>
            <a:r>
              <a:rPr lang="ar-SA" sz="2800" dirty="0"/>
              <a:t>ثانياً:      نظريات التعلم.</a:t>
            </a:r>
          </a:p>
          <a:p>
            <a:pPr marL="514350" indent="-514350" algn="r" rtl="1" eaLnBrk="1" hangingPunct="1">
              <a:buFont typeface="Wingdings" pitchFamily="2" charset="2"/>
              <a:buChar char="q"/>
              <a:defRPr/>
            </a:pPr>
            <a:r>
              <a:rPr lang="ar-SA" sz="2800" dirty="0"/>
              <a:t>ثالثا:      المبادئ الاساسية لعملية التعلم.</a:t>
            </a:r>
          </a:p>
          <a:p>
            <a:pPr marL="514350" indent="-514350" algn="r" rtl="1" eaLnBrk="1" hangingPunct="1">
              <a:buFont typeface="Wingdings" pitchFamily="2" charset="2"/>
              <a:buChar char="q"/>
              <a:defRPr/>
            </a:pPr>
            <a:r>
              <a:rPr lang="ar-SA" sz="2800" dirty="0"/>
              <a:t>رابعاً:     علاقة التدعيم والعقاب بالتعلم</a:t>
            </a:r>
          </a:p>
          <a:p>
            <a:pPr marL="514350" indent="-514350" algn="r" rtl="1" eaLnBrk="1" hangingPunct="1">
              <a:buFont typeface="Wingdings" pitchFamily="2" charset="2"/>
              <a:buChar char="q"/>
              <a:defRPr/>
            </a:pPr>
            <a:r>
              <a:rPr lang="ar-SA" sz="2800" dirty="0"/>
              <a:t>خامساً:   التذكر والنسيان وعلاقتهما بالتعلم.</a:t>
            </a:r>
            <a:endParaRPr lang="en-US" sz="2800" dirty="0"/>
          </a:p>
          <a:p>
            <a:pPr marL="514350" indent="-514350" algn="r" rtl="1" eaLnBrk="1" hangingPunct="1">
              <a:buFont typeface="Wingdings" pitchFamily="2" charset="2"/>
              <a:buChar char="q"/>
              <a:defRPr/>
            </a:pPr>
            <a:endParaRPr lang="ar-SA" sz="2800" dirty="0"/>
          </a:p>
          <a:p>
            <a:pPr marL="514350" indent="-514350" algn="r" rtl="1" eaLnBrk="1" hangingPunct="1">
              <a:defRPr/>
            </a:pPr>
            <a:endParaRPr lang="ar-SA" sz="2800" dirty="0"/>
          </a:p>
        </p:txBody>
      </p:sp>
      <p:sp>
        <p:nvSpPr>
          <p:cNvPr id="7" name="مجسم مشطوف الحواف 6"/>
          <p:cNvSpPr/>
          <p:nvPr/>
        </p:nvSpPr>
        <p:spPr>
          <a:xfrm>
            <a:off x="0" y="0"/>
            <a:ext cx="9906000" cy="12192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r>
              <a:rPr lang="ar-SA" sz="4400" b="1" dirty="0">
                <a:solidFill>
                  <a:schemeClr val="tx1"/>
                </a:solidFill>
              </a:rPr>
              <a:t>محاور المحاضرة الخامسة</a:t>
            </a:r>
            <a:endParaRPr lang="ar-SA" sz="4400" dirty="0"/>
          </a:p>
        </p:txBody>
      </p:sp>
    </p:spTree>
    <p:extLst>
      <p:ext uri="{BB962C8B-B14F-4D97-AF65-F5344CB8AC3E}">
        <p14:creationId xmlns:p14="http://schemas.microsoft.com/office/powerpoint/2010/main" val="29054475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935B8CD8-809B-4633-87EE-0CA9D2FC5F0D}" type="slidenum">
              <a:rPr lang="ar-SA" altLang="ar-SA" sz="1200">
                <a:solidFill>
                  <a:schemeClr val="bg1"/>
                </a:solidFill>
              </a:rPr>
              <a:pPr>
                <a:spcBef>
                  <a:spcPct val="0"/>
                </a:spcBef>
                <a:buFontTx/>
                <a:buNone/>
              </a:pPr>
              <a:t>4</a:t>
            </a:fld>
            <a:endParaRPr lang="en-US" altLang="ar-SA" sz="1200">
              <a:solidFill>
                <a:schemeClr val="bg1"/>
              </a:solidFill>
            </a:endParaRPr>
          </a:p>
        </p:txBody>
      </p:sp>
      <p:sp>
        <p:nvSpPr>
          <p:cNvPr id="3" name="Rounded Rectangle 2"/>
          <p:cNvSpPr/>
          <p:nvPr/>
        </p:nvSpPr>
        <p:spPr>
          <a:xfrm>
            <a:off x="152400" y="1295400"/>
            <a:ext cx="9525000" cy="48006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v"/>
              <a:defRPr/>
            </a:pPr>
            <a:endParaRPr lang="ar-SA" sz="2800" dirty="0"/>
          </a:p>
          <a:p>
            <a:pPr marL="285750" indent="-285750" algn="just" rtl="1" eaLnBrk="1" hangingPunct="1">
              <a:buFont typeface="Wingdings" pitchFamily="2" charset="2"/>
              <a:buChar char="Ø"/>
              <a:defRPr/>
            </a:pPr>
            <a:r>
              <a:rPr lang="ar-DZ" sz="2800" dirty="0"/>
              <a:t>تعتبر عملية التعلم من العمليات الرئيسية المساعدة على فهم السلوك الإنساني.</a:t>
            </a:r>
            <a:endParaRPr lang="en-US" sz="2800" dirty="0"/>
          </a:p>
          <a:p>
            <a:pPr marL="285750" indent="-285750" algn="just" rtl="1" eaLnBrk="1" hangingPunct="1">
              <a:buFont typeface="Wingdings" pitchFamily="2" charset="2"/>
              <a:buChar char="Ø"/>
              <a:defRPr/>
            </a:pPr>
            <a:r>
              <a:rPr lang="ar-DZ" sz="2800" dirty="0"/>
              <a:t>التعلم عملية مستمرة لدى الإنسان من المهد إلى اللحد</a:t>
            </a:r>
            <a:r>
              <a:rPr lang="ar-SA" sz="2800" dirty="0"/>
              <a:t>.</a:t>
            </a:r>
            <a:endParaRPr lang="en-US" sz="2800" dirty="0"/>
          </a:p>
          <a:p>
            <a:pPr marL="285750" indent="-285750" algn="just" rtl="1" eaLnBrk="1" hangingPunct="1">
              <a:buFont typeface="Wingdings" pitchFamily="2" charset="2"/>
              <a:buChar char="Ø"/>
              <a:defRPr/>
            </a:pPr>
            <a:r>
              <a:rPr lang="ar-DZ" sz="2800" dirty="0"/>
              <a:t>القدرة على التعلم أهم صفة تميز الإنسان، بها يستطيع تغيير سلوكاته وتكييف حاجاته مع الظروف المحيطة.</a:t>
            </a:r>
            <a:endParaRPr lang="en-US" sz="2800" dirty="0"/>
          </a:p>
          <a:p>
            <a:pPr marL="285750" indent="-285750" algn="just" rtl="1" eaLnBrk="1" hangingPunct="1">
              <a:buFont typeface="Wingdings" pitchFamily="2" charset="2"/>
              <a:buChar char="Ø"/>
              <a:defRPr/>
            </a:pPr>
            <a:r>
              <a:rPr lang="ar-DZ" sz="2800" dirty="0"/>
              <a:t>الإنسان يتعلم الحميد وبه يسمو، أو القبيح وبه يدنو وينحط.</a:t>
            </a:r>
            <a:endParaRPr lang="en-US" sz="2800" dirty="0"/>
          </a:p>
          <a:p>
            <a:pPr marL="285750" indent="-285750" algn="just" rtl="1" eaLnBrk="1" hangingPunct="1">
              <a:buFont typeface="Wingdings" pitchFamily="2" charset="2"/>
              <a:buChar char="Ø"/>
              <a:defRPr/>
            </a:pPr>
            <a:r>
              <a:rPr lang="ar-DZ" sz="2800" dirty="0"/>
              <a:t>الإنسان يتعلم من بيئته المتنوعة، وأحيانا دون رغبته، أو دون إرادته.</a:t>
            </a:r>
            <a:endParaRPr lang="en-US" sz="2800" dirty="0"/>
          </a:p>
          <a:p>
            <a:pPr marL="285750" indent="-285750" algn="just" rtl="1" eaLnBrk="1" hangingPunct="1">
              <a:buFont typeface="Wingdings" pitchFamily="2" charset="2"/>
              <a:buChar char="Ø"/>
              <a:defRPr/>
            </a:pPr>
            <a:r>
              <a:rPr lang="ar-DZ" sz="2800" dirty="0"/>
              <a:t>ي</a:t>
            </a:r>
            <a:r>
              <a:rPr lang="ar-SA" sz="2800" dirty="0"/>
              <a:t>ٌ</a:t>
            </a:r>
            <a:r>
              <a:rPr lang="ar-DZ" sz="2800" dirty="0"/>
              <a:t>جمع الباحثين على أن التعلم يؤثر في سلوك الأفراد في المنظمات</a:t>
            </a:r>
            <a:r>
              <a:rPr lang="ar-SA" sz="2800" dirty="0"/>
              <a:t>.</a:t>
            </a:r>
          </a:p>
          <a:p>
            <a:pPr marL="285750" indent="-285750" algn="just" rtl="1" eaLnBrk="1" hangingPunct="1">
              <a:buFont typeface="Wingdings" pitchFamily="2" charset="2"/>
              <a:buChar char="Ø"/>
              <a:defRPr/>
            </a:pPr>
            <a:r>
              <a:rPr lang="ar-SA" sz="2800" dirty="0"/>
              <a:t>بالنظر الى أهمية وتاثيره في السلوك التنظيمي سنتطرق خلال هذه المحاضرة </a:t>
            </a:r>
            <a:br>
              <a:rPr lang="ar-SA" sz="2800" dirty="0"/>
            </a:br>
            <a:r>
              <a:rPr lang="ar-SA" sz="2800" dirty="0"/>
              <a:t>الى أهميته، وأهم النظريات المفسرة لعملية التعلم، والمبادئ التي تحكم التعلم بما في ذلك مبدأ التدعيم والعقاب، وأخيرا نتناول علاقة التذكر والنسيان  بالتعلم.</a:t>
            </a:r>
            <a:endParaRPr lang="en-US" sz="2800" dirty="0"/>
          </a:p>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en-US" sz="2800" dirty="0"/>
          </a:p>
        </p:txBody>
      </p:sp>
      <p:sp>
        <p:nvSpPr>
          <p:cNvPr id="4"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r>
              <a:rPr lang="ar-SA" sz="4400" b="1" dirty="0">
                <a:solidFill>
                  <a:schemeClr val="tx1"/>
                </a:solidFill>
              </a:rPr>
              <a:t>مقدمة</a:t>
            </a:r>
          </a:p>
        </p:txBody>
      </p:sp>
    </p:spTree>
    <p:extLst>
      <p:ext uri="{BB962C8B-B14F-4D97-AF65-F5344CB8AC3E}">
        <p14:creationId xmlns:p14="http://schemas.microsoft.com/office/powerpoint/2010/main" val="292241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B977E748-3716-4614-98D6-E17A1E5D3FDD}" type="slidenum">
              <a:rPr lang="ar-SA" altLang="ar-SA" sz="1200">
                <a:solidFill>
                  <a:schemeClr val="bg1"/>
                </a:solidFill>
              </a:rPr>
              <a:pPr algn="ctr">
                <a:spcBef>
                  <a:spcPct val="0"/>
                </a:spcBef>
                <a:buFontTx/>
                <a:buNone/>
              </a:pPr>
              <a:t>5</a:t>
            </a:fld>
            <a:endParaRPr lang="en-US" altLang="ar-SA" sz="1200">
              <a:solidFill>
                <a:schemeClr val="bg1"/>
              </a:solidFill>
            </a:endParaRPr>
          </a:p>
        </p:txBody>
      </p:sp>
      <p:sp>
        <p:nvSpPr>
          <p:cNvPr id="10" name="Oval Callout 9"/>
          <p:cNvSpPr/>
          <p:nvPr/>
        </p:nvSpPr>
        <p:spPr>
          <a:xfrm>
            <a:off x="0" y="3124200"/>
            <a:ext cx="8915400" cy="3124200"/>
          </a:xfrm>
          <a:prstGeom prst="wedgeEllipseCallout">
            <a:avLst>
              <a:gd name="adj1" fmla="val 36460"/>
              <a:gd name="adj2" fmla="val -78581"/>
            </a:avLst>
          </a:prstGeom>
        </p:spPr>
        <p:style>
          <a:lnRef idx="1">
            <a:schemeClr val="accent6"/>
          </a:lnRef>
          <a:fillRef idx="2">
            <a:schemeClr val="accent6"/>
          </a:fillRef>
          <a:effectRef idx="1">
            <a:schemeClr val="accent6"/>
          </a:effectRef>
          <a:fontRef idx="minor">
            <a:schemeClr val="dk1"/>
          </a:fontRef>
        </p:style>
        <p:txBody>
          <a:bodyPr rtlCol="1" anchor="ctr"/>
          <a:lstStyle/>
          <a:p>
            <a:pPr algn="just" rtl="1" eaLnBrk="1" hangingPunct="1">
              <a:defRPr/>
            </a:pPr>
            <a:r>
              <a:rPr lang="ar-SA" sz="5400" b="1" dirty="0"/>
              <a:t>”</a:t>
            </a:r>
            <a:r>
              <a:rPr lang="ar-DZ" sz="5400" b="1" dirty="0"/>
              <a:t>التغيير الدائم في السلوك والذي يحدث نتيجة الخبرة والممارسة</a:t>
            </a:r>
            <a:r>
              <a:rPr lang="ar-SA" sz="5400" b="1" dirty="0"/>
              <a:t>“</a:t>
            </a:r>
            <a:r>
              <a:rPr lang="ar-DZ" sz="5400" b="1" dirty="0"/>
              <a:t>.</a:t>
            </a:r>
            <a:endParaRPr lang="ar-SA" sz="5400" b="1" dirty="0"/>
          </a:p>
        </p:txBody>
      </p:sp>
      <p:sp>
        <p:nvSpPr>
          <p:cNvPr id="5" name="وسيلة شرح مع سهم إلى الأسفل 4"/>
          <p:cNvSpPr/>
          <p:nvPr/>
        </p:nvSpPr>
        <p:spPr>
          <a:xfrm>
            <a:off x="5715000" y="1219200"/>
            <a:ext cx="3962400" cy="1295400"/>
          </a:xfrm>
          <a:prstGeom prst="downArrowCallout">
            <a:avLst>
              <a:gd name="adj1" fmla="val 0"/>
              <a:gd name="adj2" fmla="val 25000"/>
              <a:gd name="adj3" fmla="val 25000"/>
              <a:gd name="adj4" fmla="val 64977"/>
            </a:avLst>
          </a:prstGeom>
        </p:spPr>
        <p:style>
          <a:lnRef idx="1">
            <a:schemeClr val="accent4"/>
          </a:lnRef>
          <a:fillRef idx="2">
            <a:schemeClr val="accent4"/>
          </a:fillRef>
          <a:effectRef idx="1">
            <a:schemeClr val="accent4"/>
          </a:effectRef>
          <a:fontRef idx="minor">
            <a:schemeClr val="dk1"/>
          </a:fontRef>
        </p:style>
        <p:txBody>
          <a:bodyPr rtlCol="1" anchor="ctr"/>
          <a:lstStyle/>
          <a:p>
            <a:pPr algn="ctr" rtl="1" eaLnBrk="1" hangingPunct="1">
              <a:defRPr/>
            </a:pPr>
            <a:r>
              <a:rPr lang="ar-DZ" sz="2800" dirty="0"/>
              <a:t>يعرف </a:t>
            </a:r>
            <a:r>
              <a:rPr lang="fr-FR" sz="2800" dirty="0"/>
              <a:t>Robins </a:t>
            </a:r>
            <a:r>
              <a:rPr lang="ar-SA" sz="2800" dirty="0"/>
              <a:t> </a:t>
            </a:r>
            <a:r>
              <a:rPr lang="ar-DZ" sz="2800" dirty="0"/>
              <a:t>التعلم بأنه </a:t>
            </a:r>
            <a:r>
              <a:rPr lang="ar-SA" sz="2800" b="1" dirty="0">
                <a:solidFill>
                  <a:schemeClr val="tx1"/>
                </a:solidFill>
              </a:rPr>
              <a:t>:</a:t>
            </a:r>
          </a:p>
          <a:p>
            <a:pPr algn="ctr" rtl="1" eaLnBrk="1" hangingPunct="1">
              <a:defRPr/>
            </a:pPr>
            <a:endParaRPr lang="ar-SA" dirty="0"/>
          </a:p>
        </p:txBody>
      </p:sp>
      <p:sp>
        <p:nvSpPr>
          <p:cNvPr id="6" name="Bevel 5"/>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r>
              <a:rPr lang="ar-SA" sz="4400" b="1" dirty="0">
                <a:solidFill>
                  <a:schemeClr val="tx1"/>
                </a:solidFill>
              </a:rPr>
              <a:t>أولاً: </a:t>
            </a:r>
            <a:r>
              <a:rPr lang="ar-DZ" sz="4400" b="1" dirty="0"/>
              <a:t>مفهوم التعلم وطبيعته</a:t>
            </a:r>
            <a:endParaRPr lang="ar-SA" sz="4400" b="1" dirty="0">
              <a:solidFill>
                <a:schemeClr val="tx1"/>
              </a:solidFill>
            </a:endParaRPr>
          </a:p>
        </p:txBody>
      </p:sp>
    </p:spTree>
    <p:extLst>
      <p:ext uri="{BB962C8B-B14F-4D97-AF65-F5344CB8AC3E}">
        <p14:creationId xmlns:p14="http://schemas.microsoft.com/office/powerpoint/2010/main" val="16866192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3C43DD8-C146-456A-8F2A-29A76B871012}" type="slidenum">
              <a:rPr lang="ar-SA" altLang="ar-SA" sz="1200">
                <a:solidFill>
                  <a:schemeClr val="bg1"/>
                </a:solidFill>
              </a:rPr>
              <a:pPr>
                <a:spcBef>
                  <a:spcPct val="0"/>
                </a:spcBef>
                <a:buFontTx/>
                <a:buNone/>
              </a:pPr>
              <a:t>6</a:t>
            </a:fld>
            <a:endParaRPr lang="en-US" altLang="ar-SA" sz="1200">
              <a:solidFill>
                <a:schemeClr val="bg1"/>
              </a:solidFill>
            </a:endParaRPr>
          </a:p>
        </p:txBody>
      </p:sp>
      <p:sp>
        <p:nvSpPr>
          <p:cNvPr id="7" name="مستطيل ذو زوايا قطرية مستديرة 12"/>
          <p:cNvSpPr/>
          <p:nvPr/>
        </p:nvSpPr>
        <p:spPr>
          <a:xfrm>
            <a:off x="152400" y="228600"/>
            <a:ext cx="9601200" cy="5943600"/>
          </a:xfrm>
          <a:prstGeom prst="round2Diag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dirty="0"/>
          </a:p>
          <a:p>
            <a:pPr algn="r" rtl="1" eaLnBrk="1" hangingPunct="1">
              <a:defRPr/>
            </a:pPr>
            <a:endParaRPr lang="ar-SA" sz="2800" dirty="0"/>
          </a:p>
          <a:p>
            <a:pPr marL="341313" indent="-341313" algn="just" rtl="1" eaLnBrk="1" hangingPunct="1">
              <a:buFont typeface="Wingdings" pitchFamily="2" charset="2"/>
              <a:buChar char="v"/>
              <a:defRPr/>
            </a:pPr>
            <a:endParaRPr lang="ar-SA" sz="2800" dirty="0"/>
          </a:p>
          <a:p>
            <a:pPr algn="r" rtl="1" eaLnBrk="1" hangingPunct="1">
              <a:defRPr/>
            </a:pPr>
            <a:r>
              <a:rPr lang="ar-DZ" sz="2800" u="sng" dirty="0"/>
              <a:t>من هذا التعريف نستنتج ما يلي:</a:t>
            </a:r>
            <a:endParaRPr lang="en-US" sz="2800" u="sng" dirty="0"/>
          </a:p>
          <a:p>
            <a:pPr marL="514350" indent="-514350" algn="just" rtl="1" eaLnBrk="1" hangingPunct="1">
              <a:buFont typeface="+mj-lt"/>
              <a:buAutoNum type="arabicPeriod"/>
              <a:defRPr/>
            </a:pPr>
            <a:r>
              <a:rPr lang="ar-DZ" sz="2800" dirty="0"/>
              <a:t>أن التعلم يتضمن التغيير(سلبي أو ايجابي)، فسلوك الفرد قبل التعلم ليس نفسه بعد التعلم.</a:t>
            </a:r>
            <a:endParaRPr lang="en-US" sz="2800" dirty="0"/>
          </a:p>
          <a:p>
            <a:pPr marL="514350" indent="-514350" algn="just" rtl="1" eaLnBrk="1" hangingPunct="1">
              <a:buFont typeface="+mj-lt"/>
              <a:buAutoNum type="arabicPeriod"/>
              <a:defRPr/>
            </a:pPr>
            <a:r>
              <a:rPr lang="ar-DZ" sz="2800" dirty="0"/>
              <a:t>التغيير المقصود هو التغير الدائم النسبي وليس التغيير الوقتي الذي يعتبر رد فعل قصير.</a:t>
            </a:r>
            <a:endParaRPr lang="en-US" sz="2800" dirty="0"/>
          </a:p>
          <a:p>
            <a:pPr marL="514350" indent="-514350" algn="just" rtl="1" eaLnBrk="1" hangingPunct="1">
              <a:buFont typeface="+mj-lt"/>
              <a:buAutoNum type="arabicPeriod"/>
              <a:defRPr/>
            </a:pPr>
            <a:r>
              <a:rPr lang="ar-DZ" sz="2800" dirty="0"/>
              <a:t>يؤثر التغيير في السلوك الحالي والمستقبلي كما يؤثر على ميول وتصرفات الأفراد. </a:t>
            </a:r>
            <a:r>
              <a:rPr lang="ar-DZ" sz="2800" dirty="0">
                <a:solidFill>
                  <a:schemeClr val="accent6">
                    <a:lumMod val="50000"/>
                  </a:schemeClr>
                </a:solidFill>
              </a:rPr>
              <a:t>مثلا الفرد الذي تعلم من رئيسه احترام مواعيد العمل يكون قد تعلم سلوكا جديدا يغير في سلوكه السابق.</a:t>
            </a:r>
            <a:endParaRPr lang="en-US" sz="2800" dirty="0">
              <a:solidFill>
                <a:schemeClr val="accent6">
                  <a:lumMod val="50000"/>
                </a:schemeClr>
              </a:solidFill>
            </a:endParaRPr>
          </a:p>
          <a:p>
            <a:pPr marL="514350" indent="-514350" algn="just" rtl="1" eaLnBrk="1" hangingPunct="1">
              <a:buFont typeface="+mj-lt"/>
              <a:buAutoNum type="arabicPeriod"/>
              <a:defRPr/>
            </a:pPr>
            <a:r>
              <a:rPr lang="ar-DZ" sz="2800" dirty="0"/>
              <a:t>تعد الخبرة عنصر ضروريا في عملية التعلم، والتي يمكن اكتسابها مباشرة من الممارسة أو الملاحظة، أو بشكل غير مباشر من القراءة .</a:t>
            </a:r>
            <a:endParaRPr lang="en-US" sz="2800" dirty="0"/>
          </a:p>
          <a:p>
            <a:pPr marL="514350" indent="-514350" algn="just" rtl="1" eaLnBrk="1" hangingPunct="1">
              <a:buFont typeface="+mj-lt"/>
              <a:buAutoNum type="arabicPeriod"/>
              <a:defRPr/>
            </a:pPr>
            <a:r>
              <a:rPr lang="ar-DZ" sz="2800" dirty="0"/>
              <a:t>التغيير المقصود هنا هو ذلك المرتبط بالخبرة والممارسة، وليس المتعلق  بنضج الفرد</a:t>
            </a:r>
            <a:r>
              <a:rPr lang="ar-SA" sz="2800" dirty="0"/>
              <a:t> </a:t>
            </a:r>
            <a:r>
              <a:rPr lang="ar-DZ" sz="2800" dirty="0"/>
              <a:t>(مثلا نمو ونضج الطفل جسميا وعقليا) أو بعوامل أخرى.</a:t>
            </a:r>
            <a:endParaRPr lang="en-US" sz="2800" dirty="0"/>
          </a:p>
          <a:p>
            <a:pPr algn="just" rtl="1" eaLnBrk="1" hangingPunct="1">
              <a:buFont typeface="Wingdings" pitchFamily="2" charset="2"/>
              <a:buChar char="q"/>
              <a:defRPr/>
            </a:pPr>
            <a:endParaRPr lang="en-US" sz="2800" dirty="0"/>
          </a:p>
          <a:p>
            <a:pPr algn="r" rtl="1" eaLnBrk="1" hangingPunct="1">
              <a:defRPr/>
            </a:pPr>
            <a:endParaRPr lang="en-US" sz="2800" dirty="0"/>
          </a:p>
          <a:p>
            <a:pPr algn="r" rtl="1" eaLnBrk="1" hangingPunct="1">
              <a:defRPr/>
            </a:pPr>
            <a:endParaRPr lang="ar-SA" sz="2800" dirty="0"/>
          </a:p>
          <a:p>
            <a:pPr algn="r" rtl="1" eaLnBrk="1" hangingPunct="1">
              <a:defRPr/>
            </a:pPr>
            <a:endParaRPr lang="en-US" sz="2800" dirty="0"/>
          </a:p>
        </p:txBody>
      </p:sp>
    </p:spTree>
    <p:extLst>
      <p:ext uri="{BB962C8B-B14F-4D97-AF65-F5344CB8AC3E}">
        <p14:creationId xmlns:p14="http://schemas.microsoft.com/office/powerpoint/2010/main" val="2668105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صر نائب لرقم الشريحة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2C61CE9B-BA44-4495-8643-DAA7725BBDF0}" type="slidenum">
              <a:rPr lang="ar-SA" altLang="ar-SA" sz="1200">
                <a:solidFill>
                  <a:schemeClr val="bg1"/>
                </a:solidFill>
              </a:rPr>
              <a:pPr algn="ctr">
                <a:spcBef>
                  <a:spcPct val="0"/>
                </a:spcBef>
                <a:buFontTx/>
                <a:buNone/>
              </a:pPr>
              <a:t>7</a:t>
            </a:fld>
            <a:endParaRPr lang="en-US" altLang="ar-SA" sz="1200">
              <a:solidFill>
                <a:schemeClr val="bg1"/>
              </a:solidFill>
            </a:endParaRPr>
          </a:p>
        </p:txBody>
      </p:sp>
      <p:sp>
        <p:nvSpPr>
          <p:cNvPr id="10" name="Round Diagonal Corner Rectangle 9"/>
          <p:cNvSpPr/>
          <p:nvPr/>
        </p:nvSpPr>
        <p:spPr>
          <a:xfrm>
            <a:off x="228600" y="2743200"/>
            <a:ext cx="9525000" cy="2743200"/>
          </a:xfrm>
          <a:prstGeom prst="round2Diag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b="1" u="sng" dirty="0">
              <a:solidFill>
                <a:schemeClr val="tx1"/>
              </a:solidFill>
            </a:endParaRPr>
          </a:p>
          <a:p>
            <a:pPr marL="514350" indent="-514350" algn="just" rtl="1" eaLnBrk="1" hangingPunct="1">
              <a:buFont typeface="+mj-lt"/>
              <a:buAutoNum type="arabicPeriod"/>
              <a:defRPr/>
            </a:pPr>
            <a:endParaRPr lang="ar-SA" sz="2800" dirty="0"/>
          </a:p>
          <a:p>
            <a:pPr marL="403225" indent="-403225" algn="just" rtl="1" eaLnBrk="1" hangingPunct="1">
              <a:buFont typeface="Wingdings" pitchFamily="2" charset="2"/>
              <a:buChar char="v"/>
              <a:defRPr/>
            </a:pPr>
            <a:r>
              <a:rPr lang="ar-DZ" sz="2800" dirty="0"/>
              <a:t>تنسب إلى العالم الروسي بافلوف </a:t>
            </a:r>
            <a:r>
              <a:rPr lang="fr-FR" sz="2800" dirty="0"/>
              <a:t>Pavlov</a:t>
            </a:r>
            <a:r>
              <a:rPr lang="ar-DZ" sz="2800" dirty="0"/>
              <a:t>، الذي أجرى العديد من التجارب على الكلاب من خلال ربط تقديم الأكل بدق الجرس، ورؤية إناء الأكل  وهكذ</a:t>
            </a:r>
            <a:r>
              <a:rPr lang="ar-SA" sz="2800" dirty="0"/>
              <a:t>.</a:t>
            </a:r>
            <a:endParaRPr lang="en-US" sz="2800" dirty="0"/>
          </a:p>
          <a:p>
            <a:pPr marL="403225" indent="-403225" algn="just" rtl="1" eaLnBrk="1" hangingPunct="1">
              <a:buFont typeface="Wingdings" pitchFamily="2" charset="2"/>
              <a:buChar char="v"/>
              <a:defRPr/>
            </a:pPr>
            <a:r>
              <a:rPr lang="ar-DZ" sz="2800" dirty="0"/>
              <a:t>التعلم الشرطي التقليدي يتم فيه الربط بين المثير غير الشرطي(طبيعي) والمثير الشرطي (غير الطبيعي)</a:t>
            </a:r>
            <a:r>
              <a:rPr lang="ar-SA" sz="2800" dirty="0"/>
              <a:t>.</a:t>
            </a:r>
            <a:endParaRPr lang="en-US" sz="2800" dirty="0"/>
          </a:p>
          <a:p>
            <a:pPr marL="341313" indent="-341313" algn="just" rtl="1" eaLnBrk="1" hangingPunct="1">
              <a:defRPr/>
            </a:pPr>
            <a:endParaRPr lang="en-US" sz="2800" dirty="0">
              <a:solidFill>
                <a:schemeClr val="tx1"/>
              </a:solidFill>
            </a:endParaRPr>
          </a:p>
          <a:p>
            <a:pPr algn="ctr" rtl="1" eaLnBrk="1" hangingPunct="1">
              <a:defRPr/>
            </a:pPr>
            <a:endParaRPr lang="ar-SA" sz="2800" dirty="0">
              <a:solidFill>
                <a:schemeClr val="tx1"/>
              </a:solidFill>
            </a:endParaRPr>
          </a:p>
        </p:txBody>
      </p:sp>
      <p:sp>
        <p:nvSpPr>
          <p:cNvPr id="6" name="Flowchart: Stored Data 7"/>
          <p:cNvSpPr/>
          <p:nvPr/>
        </p:nvSpPr>
        <p:spPr>
          <a:xfrm>
            <a:off x="1219200" y="1143000"/>
            <a:ext cx="8686800" cy="11430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2800" b="1" u="sng" dirty="0">
              <a:solidFill>
                <a:schemeClr val="tx1"/>
              </a:solidFill>
            </a:endParaRPr>
          </a:p>
          <a:p>
            <a:pPr algn="r" rtl="1" eaLnBrk="1" hangingPunct="1">
              <a:defRPr/>
            </a:pPr>
            <a:r>
              <a:rPr lang="ar-SA" sz="4000" b="1" dirty="0">
                <a:solidFill>
                  <a:schemeClr val="tx1"/>
                </a:solidFill>
              </a:rPr>
              <a:t>1</a:t>
            </a:r>
            <a:r>
              <a:rPr lang="ar-DZ" sz="4000" b="1" dirty="0">
                <a:solidFill>
                  <a:schemeClr val="tx1"/>
                </a:solidFill>
              </a:rPr>
              <a:t>- </a:t>
            </a:r>
            <a:r>
              <a:rPr lang="ar-DZ" sz="3200" b="1" dirty="0"/>
              <a:t>نظرية التعلم الشرطي التقليدي </a:t>
            </a:r>
            <a:endParaRPr lang="ar-SA" sz="3200" b="1" dirty="0"/>
          </a:p>
          <a:p>
            <a:pPr algn="ctr" rtl="1" eaLnBrk="1" hangingPunct="1">
              <a:defRPr/>
            </a:pPr>
            <a:r>
              <a:rPr lang="fr-FR" sz="3200" b="1" dirty="0" err="1"/>
              <a:t>Classical</a:t>
            </a:r>
            <a:r>
              <a:rPr lang="fr-FR" sz="3200" b="1" dirty="0"/>
              <a:t> </a:t>
            </a:r>
            <a:r>
              <a:rPr lang="fr-FR" sz="3200" b="1" dirty="0" err="1"/>
              <a:t>Conditioning</a:t>
            </a:r>
            <a:r>
              <a:rPr lang="fr-FR" sz="3200" b="1" dirty="0"/>
              <a:t> </a:t>
            </a:r>
            <a:r>
              <a:rPr lang="fr-FR" sz="3200" b="1" dirty="0" err="1"/>
              <a:t>Theory</a:t>
            </a:r>
            <a:endParaRPr lang="en-US" sz="3200" b="1" dirty="0">
              <a:solidFill>
                <a:schemeClr val="tx1"/>
              </a:solidFill>
            </a:endParaRPr>
          </a:p>
          <a:p>
            <a:pPr algn="ctr" rtl="1" eaLnBrk="1" hangingPunct="1">
              <a:defRPr/>
            </a:pPr>
            <a:endParaRPr lang="ar-SA" sz="2800" b="1" dirty="0">
              <a:solidFill>
                <a:schemeClr val="tx1"/>
              </a:solidFill>
            </a:endParaRPr>
          </a:p>
        </p:txBody>
      </p:sp>
      <p:sp>
        <p:nvSpPr>
          <p:cNvPr id="14" name="مجسم مشطوف الحواف 4"/>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ثانياً: </a:t>
            </a:r>
            <a:r>
              <a:rPr lang="ar-DZ" sz="4400" b="1" dirty="0">
                <a:solidFill>
                  <a:schemeClr val="tx1"/>
                </a:solidFill>
              </a:rPr>
              <a:t>نظريات التعلم  </a:t>
            </a:r>
            <a:r>
              <a:rPr lang="en-US" sz="4400" b="1" dirty="0">
                <a:solidFill>
                  <a:schemeClr val="tx1"/>
                </a:solidFill>
              </a:rPr>
              <a:t>Theories of Learning</a:t>
            </a:r>
            <a:endParaRPr lang="ar-SA" sz="4400" b="1" dirty="0">
              <a:solidFill>
                <a:schemeClr val="tx1"/>
              </a:solidFill>
            </a:endParaRPr>
          </a:p>
        </p:txBody>
      </p:sp>
    </p:spTree>
    <p:extLst>
      <p:ext uri="{BB962C8B-B14F-4D97-AF65-F5344CB8AC3E}">
        <p14:creationId xmlns:p14="http://schemas.microsoft.com/office/powerpoint/2010/main" val="12396968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CD92AB9D-53EA-48DC-935F-579AA1403DE4}" type="slidenum">
              <a:rPr lang="ar-SA" altLang="ar-SA" sz="1200">
                <a:solidFill>
                  <a:schemeClr val="bg1"/>
                </a:solidFill>
              </a:rPr>
              <a:pPr algn="ctr">
                <a:spcBef>
                  <a:spcPct val="0"/>
                </a:spcBef>
                <a:buFontTx/>
                <a:buNone/>
              </a:pPr>
              <a:t>8</a:t>
            </a:fld>
            <a:endParaRPr lang="en-US" altLang="ar-SA" sz="1200">
              <a:solidFill>
                <a:schemeClr val="bg1"/>
              </a:solidFill>
            </a:endParaRPr>
          </a:p>
        </p:txBody>
      </p:sp>
      <p:graphicFrame>
        <p:nvGraphicFramePr>
          <p:cNvPr id="4" name="Table 3"/>
          <p:cNvGraphicFramePr>
            <a:graphicFrameLocks noGrp="1"/>
          </p:cNvGraphicFramePr>
          <p:nvPr/>
        </p:nvGraphicFramePr>
        <p:xfrm>
          <a:off x="228600" y="1524000"/>
          <a:ext cx="9372600" cy="3354389"/>
        </p:xfrm>
        <a:graphic>
          <a:graphicData uri="http://schemas.openxmlformats.org/drawingml/2006/table">
            <a:tbl>
              <a:tblPr rtl="1"/>
              <a:tblGrid>
                <a:gridCol w="5497512"/>
                <a:gridCol w="3875088"/>
              </a:tblGrid>
              <a:tr h="608013">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DZ" altLang="ar-SA" sz="2400" b="1"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نوع المثير</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DZ" altLang="ar-SA" sz="2400" b="1"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الاستجابة الشرطية</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608013">
                <a:tc>
                  <a:txBody>
                    <a:bodyPr/>
                    <a:lstStyle>
                      <a:lvl1pPr marL="457200" indent="-457200"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457200" marR="0" lvl="0" indent="-457200" algn="r" defTabSz="914400" rtl="1" eaLnBrk="1" fontAlgn="base" latinLnBrk="0" hangingPunct="1">
                        <a:lnSpc>
                          <a:spcPct val="115000"/>
                        </a:lnSpc>
                        <a:spcBef>
                          <a:spcPct val="0"/>
                        </a:spcBef>
                        <a:spcAft>
                          <a:spcPts val="1000"/>
                        </a:spcAft>
                        <a:buClrTx/>
                        <a:buSzTx/>
                        <a:buFont typeface="+mj-lt"/>
                        <a:buNone/>
                        <a:tabLst/>
                      </a:pP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1   </a:t>
                      </a: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مثير غير الشرطي(طبيعي): زيارة كبار المسؤولين</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CD5B5"/>
                    </a:solidFill>
                  </a:tcPr>
                </a:tc>
                <a:tc>
                  <a:txBody>
                    <a:bodyPr/>
                    <a:lstStyle>
                      <a:lvl1pPr marL="342900" indent="-342900"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342900" marR="0" lvl="0" indent="-342900" algn="ctr" defTabSz="914400" rtl="1" eaLnBrk="1" fontAlgn="base" latinLnBrk="0" hangingPunct="1">
                        <a:lnSpc>
                          <a:spcPct val="115000"/>
                        </a:lnSpc>
                        <a:spcBef>
                          <a:spcPct val="0"/>
                        </a:spcBef>
                        <a:spcAft>
                          <a:spcPts val="1000"/>
                        </a:spcAft>
                        <a:buClrTx/>
                        <a:buSzTx/>
                        <a:buFont typeface="Wingdings" panose="05000000000000000000" pitchFamily="2" charset="2"/>
                        <a:buChar char=""/>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اهتمام المرؤوسين بالمظهر والهندام</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CD5B5"/>
                    </a:solidFill>
                  </a:tcPr>
                </a:tc>
              </a:tr>
              <a:tr h="1530350">
                <a:tc>
                  <a:txBody>
                    <a:bodyPr/>
                    <a:lstStyle>
                      <a:lvl1pPr marL="457200" indent="-457200"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457200" marR="0" lvl="0" indent="-457200" algn="r" defTabSz="914400" rtl="1" eaLnBrk="1" fontAlgn="base" latinLnBrk="0" hangingPunct="1">
                        <a:lnSpc>
                          <a:spcPct val="115000"/>
                        </a:lnSpc>
                        <a:spcBef>
                          <a:spcPct val="0"/>
                        </a:spcBef>
                        <a:spcAft>
                          <a:spcPts val="1000"/>
                        </a:spcAft>
                        <a:buClrTx/>
                        <a:buSzTx/>
                        <a:buFont typeface="+mj-lt"/>
                        <a:buNone/>
                        <a:tabLst/>
                      </a:pP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2   </a:t>
                      </a: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مثير طبيعي: زيارة كبار المسؤولين</a:t>
                      </a:r>
                      <a:endPar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p>
                      <a:pPr marL="457200" marR="0" lvl="0" indent="-457200" algn="r" defTabSz="914400" rtl="1" eaLnBrk="1" fontAlgn="base" latinLnBrk="0" hangingPunct="1">
                        <a:lnSpc>
                          <a:spcPct val="115000"/>
                        </a:lnSpc>
                        <a:spcBef>
                          <a:spcPct val="0"/>
                        </a:spcBef>
                        <a:spcAft>
                          <a:spcPts val="1000"/>
                        </a:spcAft>
                        <a:buClrTx/>
                        <a:buSzTx/>
                        <a:buFont typeface="+mj-lt"/>
                        <a:buNone/>
                        <a:tabLst/>
                      </a:pP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     </a:t>
                      </a: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مثير شرطي(غير طبيعي): تنظيف نوافذ الموقع</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CD5B5"/>
                    </a:solidFill>
                  </a:tcPr>
                </a:tc>
                <a:tc>
                  <a:txBody>
                    <a:bodyPr/>
                    <a:lstStyle>
                      <a:lvl1pPr marL="342900" indent="-342900"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342900" marR="0" lvl="0" indent="-342900" algn="ctr" defTabSz="914400" rtl="1" eaLnBrk="1" fontAlgn="base" latinLnBrk="0" hangingPunct="1">
                        <a:lnSpc>
                          <a:spcPct val="115000"/>
                        </a:lnSpc>
                        <a:spcBef>
                          <a:spcPct val="0"/>
                        </a:spcBef>
                        <a:spcAft>
                          <a:spcPts val="1000"/>
                        </a:spcAft>
                        <a:buClrTx/>
                        <a:buSzTx/>
                        <a:buFont typeface="Wingdings" panose="05000000000000000000" pitchFamily="2" charset="2"/>
                        <a:buChar char=""/>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اهتمام المرؤوسين بالمظهر والهندام</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CD5B5"/>
                    </a:solidFill>
                  </a:tcPr>
                </a:tc>
              </a:tr>
              <a:tr h="608013">
                <a:tc>
                  <a:txBody>
                    <a:bodyPr/>
                    <a:lstStyle>
                      <a:lvl1pPr marL="457200" indent="-457200"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457200" marR="0" lvl="0" indent="-457200" algn="r" defTabSz="914400" rtl="1" eaLnBrk="1" fontAlgn="base" latinLnBrk="0" hangingPunct="1">
                        <a:lnSpc>
                          <a:spcPct val="115000"/>
                        </a:lnSpc>
                        <a:spcBef>
                          <a:spcPct val="0"/>
                        </a:spcBef>
                        <a:spcAft>
                          <a:spcPts val="1000"/>
                        </a:spcAft>
                        <a:buClrTx/>
                        <a:buSzTx/>
                        <a:buFont typeface="+mj-lt"/>
                        <a:buNone/>
                        <a:tabLst/>
                      </a:pP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3   </a:t>
                      </a: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مثير غير الشرطي </a:t>
                      </a: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a:t>
                      </a: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طبيعي</a:t>
                      </a: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a:t>
                      </a: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 تنظيف نوافذ الموقع</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CD5B5"/>
                    </a:solidFill>
                  </a:tcPr>
                </a:tc>
                <a:tc>
                  <a:txBody>
                    <a:bodyPr/>
                    <a:lstStyle>
                      <a:lvl1pPr marL="342900" indent="-342900"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342900" marR="0" lvl="0" indent="-342900" algn="ctr" defTabSz="914400" rtl="1" eaLnBrk="1" fontAlgn="base" latinLnBrk="0" hangingPunct="1">
                        <a:lnSpc>
                          <a:spcPct val="115000"/>
                        </a:lnSpc>
                        <a:spcBef>
                          <a:spcPct val="0"/>
                        </a:spcBef>
                        <a:spcAft>
                          <a:spcPts val="1000"/>
                        </a:spcAft>
                        <a:buClrTx/>
                        <a:buSzTx/>
                        <a:buFont typeface="Wingdings" panose="05000000000000000000" pitchFamily="2" charset="2"/>
                        <a:buChar char=""/>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اهتمام المرؤوسين بالمظهر والهندام</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CD5B5"/>
                    </a:solidFill>
                  </a:tcPr>
                </a:tc>
              </a:tr>
            </a:tbl>
          </a:graphicData>
        </a:graphic>
      </p:graphicFrame>
      <p:graphicFrame>
        <p:nvGraphicFramePr>
          <p:cNvPr id="5" name="Table 4"/>
          <p:cNvGraphicFramePr>
            <a:graphicFrameLocks noGrp="1"/>
          </p:cNvGraphicFramePr>
          <p:nvPr/>
        </p:nvGraphicFramePr>
        <p:xfrm>
          <a:off x="9296400" y="1543050"/>
          <a:ext cx="304800" cy="3333750"/>
        </p:xfrm>
        <a:graphic>
          <a:graphicData uri="http://schemas.openxmlformats.org/drawingml/2006/table">
            <a:tbl>
              <a:tblPr rtl="1"/>
              <a:tblGrid>
                <a:gridCol w="304800"/>
              </a:tblGrid>
              <a:tr h="3333750">
                <a:tc>
                  <a:txBody>
                    <a:bodyPr/>
                    <a:lstStyle/>
                    <a:p>
                      <a:pPr rtl="1"/>
                      <a:endParaRPr lang="ar-SA" sz="1800" dirty="0"/>
                    </a:p>
                  </a:txBody>
                  <a:tcPr marT="45730" marB="4573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2421978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F651CFB3-815F-4F53-9382-D9687A9E334B}" type="slidenum">
              <a:rPr lang="ar-SA" altLang="ar-SA" sz="1200">
                <a:solidFill>
                  <a:schemeClr val="bg1"/>
                </a:solidFill>
              </a:rPr>
              <a:pPr algn="ctr">
                <a:spcBef>
                  <a:spcPct val="0"/>
                </a:spcBef>
                <a:buFontTx/>
                <a:buNone/>
              </a:pPr>
              <a:t>9</a:t>
            </a:fld>
            <a:endParaRPr lang="en-US" altLang="ar-SA" sz="1200" dirty="0">
              <a:solidFill>
                <a:schemeClr val="bg1"/>
              </a:solidFill>
            </a:endParaRPr>
          </a:p>
        </p:txBody>
      </p:sp>
      <p:sp>
        <p:nvSpPr>
          <p:cNvPr id="4" name="Round Diagonal Corner Rectangle 3"/>
          <p:cNvSpPr/>
          <p:nvPr/>
        </p:nvSpPr>
        <p:spPr>
          <a:xfrm>
            <a:off x="228600" y="1981200"/>
            <a:ext cx="9525000" cy="3124200"/>
          </a:xfrm>
          <a:prstGeom prst="round2DiagRect">
            <a:avLst/>
          </a:prstGeom>
        </p:spPr>
        <p:style>
          <a:lnRef idx="1">
            <a:schemeClr val="accent6"/>
          </a:lnRef>
          <a:fillRef idx="2">
            <a:schemeClr val="accent6"/>
          </a:fillRef>
          <a:effectRef idx="1">
            <a:schemeClr val="accent6"/>
          </a:effectRef>
          <a:fontRef idx="minor">
            <a:schemeClr val="dk1"/>
          </a:fontRef>
        </p:style>
        <p:txBody>
          <a:bodyPr rtlCol="1" anchor="ctr"/>
          <a:lstStyle/>
          <a:p>
            <a:pPr marL="344488" indent="-344488" algn="just" rtl="1" eaLnBrk="1" hangingPunct="1">
              <a:buFont typeface="Wingdings" pitchFamily="2" charset="2"/>
              <a:buChar char="v"/>
              <a:defRPr/>
            </a:pPr>
            <a:r>
              <a:rPr lang="ar-DZ" sz="2800" dirty="0"/>
              <a:t>ادخل العالم الأمريكي </a:t>
            </a:r>
            <a:r>
              <a:rPr lang="fr-FR" sz="2800" dirty="0" err="1"/>
              <a:t>skinner</a:t>
            </a:r>
            <a:r>
              <a:rPr lang="fr-FR" sz="2800" dirty="0"/>
              <a:t> </a:t>
            </a:r>
            <a:r>
              <a:rPr lang="ar-DZ" sz="2800" dirty="0"/>
              <a:t> متغير إرادة الفرد وتصوراته الفكرية كوسيط بين المثير والاستجابة</a:t>
            </a:r>
            <a:r>
              <a:rPr lang="ar-SA" sz="2800" dirty="0"/>
              <a:t>.</a:t>
            </a:r>
            <a:endParaRPr lang="en-US" sz="2800" dirty="0"/>
          </a:p>
          <a:p>
            <a:pPr marL="344488" indent="-344488" algn="just" rtl="1" eaLnBrk="1" hangingPunct="1">
              <a:buFont typeface="Wingdings" pitchFamily="2" charset="2"/>
              <a:buChar char="v"/>
              <a:defRPr/>
            </a:pPr>
            <a:r>
              <a:rPr lang="ar-DZ" sz="2800" dirty="0"/>
              <a:t>عندما يتعرض الفرد لمثير يفكر ويحلل ويختار الاستجابة المحققة للنتائج الجيدة.</a:t>
            </a:r>
            <a:endParaRPr lang="en-US" sz="2800" dirty="0"/>
          </a:p>
          <a:p>
            <a:pPr marL="344488" indent="-344488" algn="just" rtl="1" eaLnBrk="1" hangingPunct="1">
              <a:buFont typeface="Wingdings" pitchFamily="2" charset="2"/>
              <a:buChar char="v"/>
              <a:defRPr/>
            </a:pPr>
            <a:r>
              <a:rPr lang="ar-DZ" sz="2800" dirty="0"/>
              <a:t>يتمثل قانون الأثر في هذه النظرية في أن الفرد </a:t>
            </a:r>
            <a:r>
              <a:rPr lang="ar-DZ" sz="2800" dirty="0">
                <a:solidFill>
                  <a:srgbClr val="C00000"/>
                </a:solidFill>
              </a:rPr>
              <a:t>يتجه لتكرار السلوكات ذات النتائج النافعة ويقلل من تكرار السلوكات ذات النتائج الضارة</a:t>
            </a:r>
            <a:r>
              <a:rPr lang="ar-SA" sz="2800" dirty="0"/>
              <a:t>.</a:t>
            </a:r>
          </a:p>
          <a:p>
            <a:pPr marL="344488" indent="-344488" algn="just" rtl="1" eaLnBrk="1" hangingPunct="1">
              <a:buFont typeface="Wingdings" pitchFamily="2" charset="2"/>
              <a:buChar char="v"/>
              <a:defRPr/>
            </a:pPr>
            <a:endParaRPr lang="en-US" sz="2800" dirty="0"/>
          </a:p>
        </p:txBody>
      </p:sp>
      <p:sp>
        <p:nvSpPr>
          <p:cNvPr id="6" name="Flowchart: Stored Data 7"/>
          <p:cNvSpPr/>
          <p:nvPr/>
        </p:nvSpPr>
        <p:spPr>
          <a:xfrm>
            <a:off x="1371600" y="0"/>
            <a:ext cx="8534400" cy="12192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2800" b="1" u="sng" dirty="0">
              <a:solidFill>
                <a:schemeClr val="tx1"/>
              </a:solidFill>
            </a:endParaRPr>
          </a:p>
          <a:p>
            <a:pPr algn="ctr" rtl="1" eaLnBrk="1" hangingPunct="1">
              <a:defRPr/>
            </a:pPr>
            <a:endParaRPr lang="ar-SA" sz="3200" b="1" dirty="0">
              <a:solidFill>
                <a:schemeClr val="tx1"/>
              </a:solidFill>
            </a:endParaRPr>
          </a:p>
          <a:p>
            <a:pPr algn="r" rtl="1" eaLnBrk="1" hangingPunct="1">
              <a:defRPr/>
            </a:pPr>
            <a:r>
              <a:rPr lang="ar-SA" sz="3200" b="1" dirty="0">
                <a:solidFill>
                  <a:schemeClr val="tx1"/>
                </a:solidFill>
              </a:rPr>
              <a:t>2- </a:t>
            </a:r>
            <a:r>
              <a:rPr lang="ar-DZ" sz="3200" b="1" dirty="0"/>
              <a:t>نظرية التعلم الشرطي الفعال</a:t>
            </a:r>
            <a:endParaRPr lang="ar-SA" sz="3200" b="1" dirty="0"/>
          </a:p>
          <a:p>
            <a:pPr algn="ctr" rtl="1" eaLnBrk="1" hangingPunct="1">
              <a:defRPr/>
            </a:pPr>
            <a:r>
              <a:rPr lang="fr-FR" sz="3200" b="1" dirty="0" err="1"/>
              <a:t>Operant</a:t>
            </a:r>
            <a:r>
              <a:rPr lang="fr-FR" sz="3200" b="1" dirty="0"/>
              <a:t> </a:t>
            </a:r>
            <a:r>
              <a:rPr lang="fr-FR" sz="3200" b="1" dirty="0" err="1"/>
              <a:t>Conditioning</a:t>
            </a:r>
            <a:r>
              <a:rPr lang="fr-FR" sz="3200" b="1" dirty="0"/>
              <a:t> </a:t>
            </a:r>
            <a:r>
              <a:rPr lang="fr-FR" sz="3200" b="1" dirty="0" err="1"/>
              <a:t>Theor</a:t>
            </a:r>
            <a:endParaRPr lang="en-US" sz="3200" dirty="0"/>
          </a:p>
          <a:p>
            <a:pPr algn="ctr" rtl="1" eaLnBrk="1" hangingPunct="1">
              <a:defRPr/>
            </a:pPr>
            <a:endParaRPr lang="en-US" sz="4000" b="1" dirty="0">
              <a:solidFill>
                <a:schemeClr val="tx1"/>
              </a:solidFill>
            </a:endParaRPr>
          </a:p>
          <a:p>
            <a:pPr algn="ctr" rtl="1" eaLnBrk="1" hangingPunct="1">
              <a:defRPr/>
            </a:pPr>
            <a:endParaRPr lang="ar-SA" sz="2800" b="1" dirty="0">
              <a:solidFill>
                <a:schemeClr val="tx1"/>
              </a:solidFill>
            </a:endParaRPr>
          </a:p>
        </p:txBody>
      </p:sp>
    </p:spTree>
    <p:extLst>
      <p:ext uri="{BB962C8B-B14F-4D97-AF65-F5344CB8AC3E}">
        <p14:creationId xmlns:p14="http://schemas.microsoft.com/office/powerpoint/2010/main" val="2376966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رقم الشريحة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3BF68F14-FD0D-4206-A25A-398992BE6281}" type="slidenum">
              <a:rPr lang="ar-SA" altLang="ar-SA" sz="1200">
                <a:solidFill>
                  <a:schemeClr val="bg1"/>
                </a:solidFill>
              </a:rPr>
              <a:pPr algn="ctr">
                <a:spcBef>
                  <a:spcPct val="0"/>
                </a:spcBef>
                <a:buFontTx/>
                <a:buNone/>
              </a:pPr>
              <a:t>10</a:t>
            </a:fld>
            <a:endParaRPr lang="en-US" altLang="ar-SA" sz="1200" dirty="0">
              <a:solidFill>
                <a:schemeClr val="bg1"/>
              </a:solidFill>
            </a:endParaRPr>
          </a:p>
        </p:txBody>
      </p:sp>
      <p:sp>
        <p:nvSpPr>
          <p:cNvPr id="4" name="Round Diagonal Corner Rectangle 3"/>
          <p:cNvSpPr/>
          <p:nvPr/>
        </p:nvSpPr>
        <p:spPr>
          <a:xfrm>
            <a:off x="228600" y="1295400"/>
            <a:ext cx="9144000" cy="4572000"/>
          </a:xfrm>
          <a:prstGeom prst="round2DiagRect">
            <a:avLst/>
          </a:prstGeom>
        </p:spPr>
        <p:style>
          <a:lnRef idx="1">
            <a:schemeClr val="accent6"/>
          </a:lnRef>
          <a:fillRef idx="2">
            <a:schemeClr val="accent6"/>
          </a:fillRef>
          <a:effectRef idx="1">
            <a:schemeClr val="accent6"/>
          </a:effectRef>
          <a:fontRef idx="minor">
            <a:schemeClr val="dk1"/>
          </a:fontRef>
        </p:style>
        <p:txBody>
          <a:bodyPr rtlCol="1" anchor="ctr"/>
          <a:lstStyle/>
          <a:p>
            <a:pPr marL="166688" indent="-166688" algn="just" rtl="1" eaLnBrk="1" hangingPunct="1">
              <a:buFont typeface="Wingdings" pitchFamily="2" charset="2"/>
              <a:buChar char="§"/>
              <a:defRPr/>
            </a:pPr>
            <a:r>
              <a:rPr lang="ar-DZ" sz="2800" dirty="0"/>
              <a:t>ترى هذه النظرية</a:t>
            </a:r>
            <a:r>
              <a:rPr lang="ar-SA" sz="2800" dirty="0"/>
              <a:t> مايلي:</a:t>
            </a:r>
          </a:p>
          <a:p>
            <a:pPr marL="403225" indent="-403225" algn="just" rtl="1" eaLnBrk="1" hangingPunct="1">
              <a:buFont typeface="Wingdings" pitchFamily="2" charset="2"/>
              <a:buChar char="q"/>
              <a:defRPr/>
            </a:pPr>
            <a:r>
              <a:rPr lang="ar-DZ" sz="2800" dirty="0"/>
              <a:t> أن الفرد يمكنه التعلم من خلال ملاحظة  سلوك الآخرين وتقليدهم ضمن إطار اجتماعي معين.</a:t>
            </a:r>
            <a:endParaRPr lang="en-US" sz="2800" dirty="0"/>
          </a:p>
          <a:p>
            <a:pPr marL="403225" indent="-403225" algn="just" rtl="1" eaLnBrk="1" hangingPunct="1">
              <a:buFont typeface="Wingdings" pitchFamily="2" charset="2"/>
              <a:buChar char="q"/>
              <a:defRPr/>
            </a:pPr>
            <a:r>
              <a:rPr lang="ar-DZ" sz="2800" dirty="0"/>
              <a:t>أن وجود النماذج في حياة الفرد من الوالدين والأصدقاء والمدرسين تجعله يقتبس منهم بعض الأنماط السلوكية وفق خطوتين هما:</a:t>
            </a:r>
            <a:endParaRPr lang="en-US" sz="2800" dirty="0"/>
          </a:p>
          <a:p>
            <a:pPr marL="514350" indent="-514350" algn="just" rtl="1" eaLnBrk="1" hangingPunct="1">
              <a:buFont typeface="+mj-lt"/>
              <a:buAutoNum type="arabicPeriod"/>
              <a:defRPr/>
            </a:pPr>
            <a:r>
              <a:rPr lang="ar-DZ" sz="2800" dirty="0"/>
              <a:t>ملاحظة سلوك الآخرين واكتساب صورة ذهنية للتصرف ونتائجه</a:t>
            </a:r>
            <a:r>
              <a:rPr lang="ar-SA" sz="2800" dirty="0"/>
              <a:t> </a:t>
            </a:r>
            <a:r>
              <a:rPr lang="ar-DZ" sz="2800" dirty="0"/>
              <a:t>(ثواب، عقاب).</a:t>
            </a:r>
            <a:endParaRPr lang="en-US" sz="2800" dirty="0"/>
          </a:p>
          <a:p>
            <a:pPr marL="514350" indent="-514350" algn="just" rtl="1" eaLnBrk="1" hangingPunct="1">
              <a:buFont typeface="+mj-lt"/>
              <a:buAutoNum type="arabicPeriod"/>
              <a:defRPr/>
            </a:pPr>
            <a:r>
              <a:rPr lang="ar-DZ" sz="2800" dirty="0"/>
              <a:t>يجرب الفرد الصورة الذهنية فإذ كانت النتائج ايجابية يكرر السلوك، </a:t>
            </a:r>
            <a:r>
              <a:rPr lang="ar-SA" sz="2800" dirty="0"/>
              <a:t>وإذا كانت النتائج سلبية يتوقف الفرد عن تكرار السلوك.</a:t>
            </a:r>
            <a:endParaRPr lang="en-US" sz="2800" dirty="0"/>
          </a:p>
          <a:p>
            <a:pPr marL="514350" indent="-514350" algn="just" rtl="1" eaLnBrk="1" hangingPunct="1">
              <a:buFont typeface="+mj-lt"/>
              <a:buAutoNum type="arabicPeriod"/>
              <a:defRPr/>
            </a:pPr>
            <a:endParaRPr lang="ar-SA" sz="2800" dirty="0">
              <a:solidFill>
                <a:schemeClr val="tx1"/>
              </a:solidFill>
            </a:endParaRPr>
          </a:p>
        </p:txBody>
      </p:sp>
      <p:sp>
        <p:nvSpPr>
          <p:cNvPr id="5" name="Flowchart: Stored Data 7"/>
          <p:cNvSpPr/>
          <p:nvPr/>
        </p:nvSpPr>
        <p:spPr>
          <a:xfrm>
            <a:off x="1371600" y="0"/>
            <a:ext cx="8534400" cy="12192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3200" b="1" dirty="0">
              <a:solidFill>
                <a:schemeClr val="tx1"/>
              </a:solidFill>
            </a:endParaRPr>
          </a:p>
          <a:p>
            <a:pPr algn="r" rtl="1" eaLnBrk="1" hangingPunct="1">
              <a:defRPr/>
            </a:pPr>
            <a:r>
              <a:rPr lang="ar-SA" sz="3200" b="1" dirty="0">
                <a:solidFill>
                  <a:schemeClr val="tx1"/>
                </a:solidFill>
              </a:rPr>
              <a:t>3- </a:t>
            </a:r>
            <a:r>
              <a:rPr lang="ar-DZ" sz="3200" b="1" dirty="0"/>
              <a:t>نظرية التعلم الاجتماعي</a:t>
            </a:r>
            <a:endParaRPr lang="ar-SA" sz="3200" b="1" dirty="0"/>
          </a:p>
          <a:p>
            <a:pPr algn="ctr" rtl="1" eaLnBrk="1" hangingPunct="1">
              <a:defRPr/>
            </a:pPr>
            <a:r>
              <a:rPr lang="ar-DZ" sz="3200" b="1" dirty="0"/>
              <a:t> </a:t>
            </a:r>
            <a:r>
              <a:rPr lang="fr-FR" sz="3200" b="1" dirty="0"/>
              <a:t>Social Learning </a:t>
            </a:r>
            <a:r>
              <a:rPr lang="fr-FR" sz="3200" b="1" dirty="0" err="1"/>
              <a:t>Theory</a:t>
            </a:r>
            <a:endParaRPr lang="en-US" sz="4000" b="1" dirty="0">
              <a:solidFill>
                <a:schemeClr val="tx1"/>
              </a:solidFill>
            </a:endParaRPr>
          </a:p>
          <a:p>
            <a:pPr algn="ctr" rtl="1" eaLnBrk="1" hangingPunct="1">
              <a:defRPr/>
            </a:pPr>
            <a:endParaRPr lang="ar-SA" sz="2800" b="1" dirty="0">
              <a:solidFill>
                <a:schemeClr val="tx1"/>
              </a:solidFill>
            </a:endParaRPr>
          </a:p>
        </p:txBody>
      </p:sp>
    </p:spTree>
    <p:extLst>
      <p:ext uri="{BB962C8B-B14F-4D97-AF65-F5344CB8AC3E}">
        <p14:creationId xmlns:p14="http://schemas.microsoft.com/office/powerpoint/2010/main" val="337274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DE1FFC39-11F5-47A6-810D-4F0C5621364C}" type="slidenum">
              <a:rPr lang="ar-SA" altLang="ar-SA" sz="1200">
                <a:solidFill>
                  <a:schemeClr val="bg1"/>
                </a:solidFill>
              </a:rPr>
              <a:pPr algn="ctr">
                <a:spcBef>
                  <a:spcPct val="0"/>
                </a:spcBef>
                <a:buFontTx/>
                <a:buNone/>
              </a:pPr>
              <a:t>11</a:t>
            </a:fld>
            <a:endParaRPr lang="en-US" altLang="ar-SA" sz="1200" dirty="0">
              <a:solidFill>
                <a:schemeClr val="bg1"/>
              </a:solidFill>
            </a:endParaRPr>
          </a:p>
        </p:txBody>
      </p:sp>
      <p:sp>
        <p:nvSpPr>
          <p:cNvPr id="6" name="Flowchart: Alternate Process 5"/>
          <p:cNvSpPr/>
          <p:nvPr/>
        </p:nvSpPr>
        <p:spPr>
          <a:xfrm>
            <a:off x="381000" y="1066800"/>
            <a:ext cx="9067800" cy="3505200"/>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b="1" u="sng" dirty="0">
              <a:solidFill>
                <a:schemeClr val="tx1"/>
              </a:solidFill>
            </a:endParaRPr>
          </a:p>
          <a:p>
            <a:pPr algn="r" rtl="1" eaLnBrk="1" hangingPunct="1">
              <a:defRPr/>
            </a:pPr>
            <a:r>
              <a:rPr lang="ar-DZ" sz="2800" b="1" u="sng" dirty="0"/>
              <a:t>عوامل تؤثر في عملية التعلم الاجتماعي:</a:t>
            </a:r>
            <a:endParaRPr lang="en-US" sz="2800" dirty="0"/>
          </a:p>
          <a:p>
            <a:pPr marL="514350" indent="-514350" algn="r" rtl="1" eaLnBrk="1" hangingPunct="1">
              <a:lnSpc>
                <a:spcPct val="150000"/>
              </a:lnSpc>
              <a:buFont typeface="+mj-lt"/>
              <a:buAutoNum type="arabicPeriod"/>
              <a:defRPr/>
            </a:pPr>
            <a:r>
              <a:rPr lang="ar-SA" sz="2800" dirty="0"/>
              <a:t>مدى قدرة ا</a:t>
            </a:r>
            <a:r>
              <a:rPr lang="ar-DZ" sz="2800" dirty="0"/>
              <a:t>لنموذج محل التقليد </a:t>
            </a:r>
            <a:r>
              <a:rPr lang="ar-SA" sz="2800" dirty="0"/>
              <a:t>على</a:t>
            </a:r>
            <a:r>
              <a:rPr lang="ar-DZ" sz="2800" dirty="0"/>
              <a:t> الإثارة وجلب الاهتمام.</a:t>
            </a:r>
            <a:endParaRPr lang="en-US" sz="2800" dirty="0"/>
          </a:p>
          <a:p>
            <a:pPr marL="514350" indent="-514350" algn="r" rtl="1" eaLnBrk="1" hangingPunct="1">
              <a:lnSpc>
                <a:spcPct val="150000"/>
              </a:lnSpc>
              <a:buFont typeface="+mj-lt"/>
              <a:buAutoNum type="arabicPeriod"/>
              <a:defRPr/>
            </a:pPr>
            <a:r>
              <a:rPr lang="ar-DZ" sz="2800" dirty="0"/>
              <a:t>مدى قدرة الأفراد على استيعاب تصرفات النموذج</a:t>
            </a:r>
            <a:r>
              <a:rPr lang="ar-SA" sz="2800" dirty="0"/>
              <a:t>.</a:t>
            </a:r>
            <a:endParaRPr lang="en-US" sz="2800" dirty="0"/>
          </a:p>
          <a:p>
            <a:pPr marL="514350" indent="-514350" algn="r" rtl="1" eaLnBrk="1" hangingPunct="1">
              <a:lnSpc>
                <a:spcPct val="150000"/>
              </a:lnSpc>
              <a:buFont typeface="+mj-lt"/>
              <a:buAutoNum type="arabicPeriod"/>
              <a:defRPr/>
            </a:pPr>
            <a:r>
              <a:rPr lang="ar-DZ" sz="2800" dirty="0"/>
              <a:t>مدى قدرة تحويل النموذج ب</a:t>
            </a:r>
            <a:r>
              <a:rPr lang="ar-SA" sz="2800" dirty="0"/>
              <a:t>ع</a:t>
            </a:r>
            <a:r>
              <a:rPr lang="ar-DZ" sz="2800" dirty="0"/>
              <a:t>د مشاهدته إلى أفعال</a:t>
            </a:r>
            <a:r>
              <a:rPr lang="ar-SA" sz="2800" dirty="0"/>
              <a:t>.</a:t>
            </a:r>
            <a:endParaRPr lang="en-US" sz="2800" dirty="0"/>
          </a:p>
          <a:p>
            <a:pPr marL="514350" indent="-514350" algn="r" rtl="1" eaLnBrk="1" hangingPunct="1">
              <a:lnSpc>
                <a:spcPct val="150000"/>
              </a:lnSpc>
              <a:buFont typeface="+mj-lt"/>
              <a:buAutoNum type="arabicPeriod"/>
              <a:defRPr/>
            </a:pPr>
            <a:r>
              <a:rPr lang="ar-SA" sz="2800" dirty="0"/>
              <a:t>مدى </a:t>
            </a:r>
            <a:r>
              <a:rPr lang="ar-DZ" sz="2800" dirty="0"/>
              <a:t>وجود </a:t>
            </a:r>
            <a:r>
              <a:rPr lang="ar-SA" sz="2800" dirty="0"/>
              <a:t>ال</a:t>
            </a:r>
            <a:r>
              <a:rPr lang="ar-DZ" sz="2800" dirty="0"/>
              <a:t>تعزيز </a:t>
            </a:r>
            <a:r>
              <a:rPr lang="ar-SA" sz="2800" dirty="0"/>
              <a:t>والتدعيم لعلمية التقليد.</a:t>
            </a:r>
            <a:endParaRPr lang="en-US" sz="2800" dirty="0"/>
          </a:p>
          <a:p>
            <a:pPr marL="514350" indent="-514350" algn="just" rtl="1" eaLnBrk="1" hangingPunct="1">
              <a:lnSpc>
                <a:spcPct val="150000"/>
              </a:lnSpc>
              <a:defRPr/>
            </a:pPr>
            <a:r>
              <a:rPr lang="ar-DZ" sz="2800" b="1" u="sng" dirty="0"/>
              <a:t> </a:t>
            </a:r>
            <a:endParaRPr lang="ar-SA" sz="2800" dirty="0">
              <a:solidFill>
                <a:schemeClr val="tx1"/>
              </a:solidFill>
            </a:endParaRPr>
          </a:p>
        </p:txBody>
      </p:sp>
    </p:spTree>
    <p:extLst>
      <p:ext uri="{BB962C8B-B14F-4D97-AF65-F5344CB8AC3E}">
        <p14:creationId xmlns:p14="http://schemas.microsoft.com/office/powerpoint/2010/main" val="865773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96D87A7A-CDAB-4995-8F43-5EC7C0D595AD}" type="slidenum">
              <a:rPr lang="ar-SA" altLang="ar-SA" sz="1200">
                <a:solidFill>
                  <a:schemeClr val="bg1"/>
                </a:solidFill>
              </a:rPr>
              <a:pPr>
                <a:spcBef>
                  <a:spcPct val="0"/>
                </a:spcBef>
                <a:buFontTx/>
                <a:buNone/>
              </a:pPr>
              <a:t>12</a:t>
            </a:fld>
            <a:endParaRPr lang="en-US" altLang="ar-SA" sz="1200">
              <a:solidFill>
                <a:schemeClr val="bg1"/>
              </a:solidFill>
            </a:endParaRPr>
          </a:p>
        </p:txBody>
      </p:sp>
      <p:sp>
        <p:nvSpPr>
          <p:cNvPr id="3" name="Flowchart: Alternate Process 5"/>
          <p:cNvSpPr/>
          <p:nvPr/>
        </p:nvSpPr>
        <p:spPr>
          <a:xfrm>
            <a:off x="228600" y="1295400"/>
            <a:ext cx="9448800" cy="4953000"/>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b="1" u="sng" dirty="0">
              <a:solidFill>
                <a:schemeClr val="tx1"/>
              </a:solidFill>
            </a:endParaRPr>
          </a:p>
          <a:p>
            <a:pPr algn="r" rtl="1" eaLnBrk="1" hangingPunct="1">
              <a:defRPr/>
            </a:pPr>
            <a:endParaRPr lang="ar-SA" sz="2800" b="1" u="sng" dirty="0">
              <a:solidFill>
                <a:schemeClr val="tx1"/>
              </a:solidFill>
            </a:endParaRPr>
          </a:p>
          <a:p>
            <a:pPr marL="344488" indent="-344488" algn="just" rtl="1" eaLnBrk="1" hangingPunct="1">
              <a:buFont typeface="Wingdings" pitchFamily="2" charset="2"/>
              <a:buChar char="v"/>
              <a:defRPr/>
            </a:pPr>
            <a:r>
              <a:rPr lang="ar-DZ" sz="2800" dirty="0"/>
              <a:t>ترتبط النظرية بعالم النفس الأمريكي  ثورنديك </a:t>
            </a:r>
            <a:r>
              <a:rPr lang="fr-FR" sz="2800" dirty="0"/>
              <a:t>Thorndike </a:t>
            </a:r>
            <a:r>
              <a:rPr lang="ar-DZ" sz="2800" dirty="0"/>
              <a:t> وتجربة القط الجائع داخل الصندوق.</a:t>
            </a:r>
            <a:endParaRPr lang="ar-SA" sz="2800" dirty="0"/>
          </a:p>
          <a:p>
            <a:pPr marL="344488" indent="-344488" algn="just" rtl="1" eaLnBrk="1" hangingPunct="1">
              <a:buFont typeface="Wingdings" pitchFamily="2" charset="2"/>
              <a:buChar char="v"/>
              <a:defRPr/>
            </a:pPr>
            <a:r>
              <a:rPr lang="ar-SA" sz="2800" dirty="0"/>
              <a:t>وضع ثورنيك قطا جائعا داخل الصندوق، الطعام في الخارج، لاحظ ان القط قام بالعديد من المحاولات لفتح الصندوق، ومع تكرار التجربة لاحظ ان هناك نتاقص للمحاولات الفاشلة للقط، حتى اصبح بإستطاعة القط فتح الصندوق بمجرد وضعه فيه.</a:t>
            </a:r>
            <a:endParaRPr lang="en-US" sz="2800" dirty="0"/>
          </a:p>
          <a:p>
            <a:pPr marL="344488" indent="-344488" algn="just" rtl="1" eaLnBrk="1" hangingPunct="1">
              <a:buFont typeface="Wingdings" pitchFamily="2" charset="2"/>
              <a:buChar char="v"/>
              <a:defRPr/>
            </a:pPr>
            <a:r>
              <a:rPr lang="ar-DZ" sz="2800" dirty="0"/>
              <a:t>ترى النظرية أن الكائن الحي </a:t>
            </a:r>
            <a:r>
              <a:rPr lang="ar-SA" sz="2800" dirty="0"/>
              <a:t>(الانسان والحيوان) </a:t>
            </a:r>
            <a:r>
              <a:rPr lang="ar-DZ" sz="2800" dirty="0"/>
              <a:t>يكتسب المهارات ويتعلمها عن طريق المحاولة والخطأ، إذ يميل إلى تثبيت المحاولات الناجحة ويتجنب المحاولات الفاشلة</a:t>
            </a:r>
            <a:r>
              <a:rPr lang="ar-SA" sz="2800" dirty="0"/>
              <a:t> في المرات القادمة</a:t>
            </a:r>
            <a:r>
              <a:rPr lang="ar-DZ" sz="2800" dirty="0"/>
              <a:t>.</a:t>
            </a:r>
            <a:endParaRPr lang="en-US" sz="2800" dirty="0"/>
          </a:p>
          <a:p>
            <a:pPr marL="344488" indent="-344488" algn="just" rtl="1" eaLnBrk="1" hangingPunct="1">
              <a:buFont typeface="Wingdings" pitchFamily="2" charset="2"/>
              <a:buChar char="v"/>
              <a:defRPr/>
            </a:pPr>
            <a:r>
              <a:rPr lang="ar-DZ" sz="2800" dirty="0"/>
              <a:t>من أمثلة التعلم بالتجربة والخطأ تعلم قيادة السيارة، </a:t>
            </a:r>
            <a:endParaRPr lang="en-US" sz="2800" dirty="0"/>
          </a:p>
          <a:p>
            <a:pPr marL="344488" indent="-344488" algn="just" rtl="1" eaLnBrk="1" hangingPunct="1">
              <a:buFont typeface="Wingdings" pitchFamily="2" charset="2"/>
              <a:buChar char="v"/>
              <a:defRPr/>
            </a:pPr>
            <a:r>
              <a:rPr lang="ar-DZ" sz="2800" dirty="0"/>
              <a:t>التوجيه والإرشاد يعد امرأ  مهما في سرعة التعلم بالتجربة والخطأ</a:t>
            </a:r>
            <a:r>
              <a:rPr lang="ar-SA" sz="2800" dirty="0"/>
              <a:t>.</a:t>
            </a:r>
          </a:p>
          <a:p>
            <a:pPr marL="344488" indent="-344488" algn="ctr" rtl="1" eaLnBrk="1" hangingPunct="1">
              <a:buFont typeface="Wingdings" pitchFamily="2" charset="2"/>
              <a:buChar char="v"/>
              <a:defRPr/>
            </a:pPr>
            <a:endParaRPr lang="en-US" sz="2800" dirty="0"/>
          </a:p>
          <a:p>
            <a:pPr marL="514350" indent="-514350" algn="ctr" rtl="1" eaLnBrk="1" hangingPunct="1">
              <a:buFont typeface="+mj-lt"/>
              <a:buAutoNum type="arabicPeriod"/>
              <a:defRPr/>
            </a:pPr>
            <a:endParaRPr lang="ar-SA" sz="2800" dirty="0">
              <a:solidFill>
                <a:schemeClr val="tx1"/>
              </a:solidFill>
            </a:endParaRPr>
          </a:p>
        </p:txBody>
      </p:sp>
      <p:sp>
        <p:nvSpPr>
          <p:cNvPr id="6" name="Flowchart: Stored Data 7"/>
          <p:cNvSpPr/>
          <p:nvPr/>
        </p:nvSpPr>
        <p:spPr>
          <a:xfrm>
            <a:off x="1371600" y="0"/>
            <a:ext cx="8534400" cy="12192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3200" b="1" dirty="0">
              <a:solidFill>
                <a:schemeClr val="tx1"/>
              </a:solidFill>
            </a:endParaRPr>
          </a:p>
          <a:p>
            <a:pPr algn="r" rtl="1" eaLnBrk="1" hangingPunct="1">
              <a:defRPr/>
            </a:pPr>
            <a:endParaRPr lang="ar-SA" sz="3200" b="1" dirty="0">
              <a:solidFill>
                <a:schemeClr val="tx1"/>
              </a:solidFill>
            </a:endParaRPr>
          </a:p>
          <a:p>
            <a:pPr algn="r" rtl="1" eaLnBrk="1" hangingPunct="1">
              <a:defRPr/>
            </a:pPr>
            <a:r>
              <a:rPr lang="ar-SA" sz="3200" b="1" dirty="0">
                <a:solidFill>
                  <a:schemeClr val="tx1"/>
                </a:solidFill>
              </a:rPr>
              <a:t>4- </a:t>
            </a:r>
            <a:r>
              <a:rPr lang="ar-DZ" sz="3200" b="1" dirty="0"/>
              <a:t>نظرية التعلم بالمحاولة والخطأ</a:t>
            </a:r>
            <a:endParaRPr lang="ar-SA" sz="3200" b="1" dirty="0"/>
          </a:p>
          <a:p>
            <a:pPr rtl="1" eaLnBrk="1" hangingPunct="1">
              <a:defRPr/>
            </a:pPr>
            <a:r>
              <a:rPr lang="ar-SA" sz="3200" b="1" dirty="0"/>
              <a:t> </a:t>
            </a:r>
            <a:r>
              <a:rPr lang="fr-FR" sz="3200" b="1" dirty="0"/>
              <a:t>Trial and </a:t>
            </a:r>
            <a:r>
              <a:rPr lang="fr-FR" sz="3200" b="1" dirty="0" err="1"/>
              <a:t>Error</a:t>
            </a:r>
            <a:r>
              <a:rPr lang="fr-FR" sz="3200" b="1" dirty="0"/>
              <a:t> </a:t>
            </a:r>
            <a:r>
              <a:rPr lang="fr-FR" sz="3200" b="1" dirty="0" err="1"/>
              <a:t>Theory</a:t>
            </a:r>
            <a:endParaRPr lang="en-US" sz="3200" dirty="0"/>
          </a:p>
          <a:p>
            <a:pPr algn="ctr" rtl="1" eaLnBrk="1" hangingPunct="1">
              <a:defRPr/>
            </a:pPr>
            <a:endParaRPr lang="en-US" sz="4000" b="1" dirty="0">
              <a:solidFill>
                <a:schemeClr val="tx1"/>
              </a:solidFill>
            </a:endParaRPr>
          </a:p>
          <a:p>
            <a:pPr algn="ctr" rtl="1" eaLnBrk="1" hangingPunct="1">
              <a:defRPr/>
            </a:pPr>
            <a:endParaRPr lang="ar-SA" sz="2800" b="1" dirty="0">
              <a:solidFill>
                <a:schemeClr val="tx1"/>
              </a:solidFill>
            </a:endParaRPr>
          </a:p>
        </p:txBody>
      </p:sp>
    </p:spTree>
    <p:extLst>
      <p:ext uri="{BB962C8B-B14F-4D97-AF65-F5344CB8AC3E}">
        <p14:creationId xmlns:p14="http://schemas.microsoft.com/office/powerpoint/2010/main" val="269732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1199860C-4C74-4A88-981B-32E6F45C13DF}" type="slidenum">
              <a:rPr lang="ar-SA" altLang="ar-SA" sz="1200">
                <a:solidFill>
                  <a:schemeClr val="bg1"/>
                </a:solidFill>
              </a:rPr>
              <a:pPr algn="ctr">
                <a:spcBef>
                  <a:spcPct val="0"/>
                </a:spcBef>
                <a:buFontTx/>
                <a:buNone/>
              </a:pPr>
              <a:t>13</a:t>
            </a:fld>
            <a:endParaRPr lang="en-US" altLang="ar-SA" sz="1200" dirty="0">
              <a:solidFill>
                <a:schemeClr val="bg1"/>
              </a:solidFill>
            </a:endParaRPr>
          </a:p>
        </p:txBody>
      </p:sp>
      <p:sp>
        <p:nvSpPr>
          <p:cNvPr id="4" name="Flowchart: Alternate Process 5"/>
          <p:cNvSpPr/>
          <p:nvPr/>
        </p:nvSpPr>
        <p:spPr>
          <a:xfrm>
            <a:off x="0" y="1524000"/>
            <a:ext cx="9448800" cy="3886200"/>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b="1" u="sng" dirty="0">
              <a:solidFill>
                <a:schemeClr val="tx1"/>
              </a:solidFill>
            </a:endParaRPr>
          </a:p>
          <a:p>
            <a:pPr marL="463550" indent="-463550" algn="just" rtl="1" eaLnBrk="1" hangingPunct="1">
              <a:defRPr/>
            </a:pPr>
            <a:r>
              <a:rPr lang="ar-SA" sz="2800" b="1" dirty="0"/>
              <a:t> </a:t>
            </a:r>
          </a:p>
          <a:p>
            <a:pPr marL="285750" indent="-285750" algn="just" rtl="1" eaLnBrk="1" hangingPunct="1">
              <a:buFont typeface="Wingdings" pitchFamily="2" charset="2"/>
              <a:buChar char="Ø"/>
              <a:defRPr/>
            </a:pPr>
            <a:r>
              <a:rPr lang="ar-DZ" sz="2800" dirty="0"/>
              <a:t>تجربة كوهلر </a:t>
            </a:r>
            <a:r>
              <a:rPr lang="fr-FR" sz="2800" dirty="0" err="1"/>
              <a:t>Kohler</a:t>
            </a:r>
            <a:r>
              <a:rPr lang="fr-FR" sz="2800" dirty="0"/>
              <a:t> </a:t>
            </a:r>
            <a:r>
              <a:rPr lang="ar-DZ" sz="2800" dirty="0"/>
              <a:t> مع القرد الذي استطاع أن يصل إلى الموز المعلق من خلال وضع العديد من الصناديق المختلفة الحجم فوق بعضها، فقد أدرك القرد العلاقة بين ارتفاع الموز و</a:t>
            </a:r>
            <a:r>
              <a:rPr lang="ar-SA" sz="2800" dirty="0"/>
              <a:t>إمكانية </a:t>
            </a:r>
            <a:r>
              <a:rPr lang="ar-DZ" sz="2800" dirty="0"/>
              <a:t>استخدام الصناديق</a:t>
            </a:r>
            <a:r>
              <a:rPr lang="ar-SA" sz="2800" dirty="0"/>
              <a:t> المتناثرة في المكان.</a:t>
            </a:r>
          </a:p>
          <a:p>
            <a:pPr marL="285750" indent="-285750" algn="just" rtl="1" eaLnBrk="1" hangingPunct="1">
              <a:buFont typeface="Wingdings" pitchFamily="2" charset="2"/>
              <a:buChar char="Ø"/>
              <a:defRPr/>
            </a:pPr>
            <a:r>
              <a:rPr lang="ar-DZ" sz="2800" dirty="0"/>
              <a:t>وفق هذه النظرية عملية التعلم لا </a:t>
            </a:r>
            <a:r>
              <a:rPr lang="ar-SA" sz="2800" dirty="0"/>
              <a:t>يمكن ان </a:t>
            </a:r>
            <a:r>
              <a:rPr lang="ar-DZ" sz="2800" dirty="0"/>
              <a:t>تبنى دائما على الارتباط الشرطي أو المحاولة والخطأ، بل إن كثير من محاولات التعلم تدل على الاستبصار واستغلال المفاهيم والمعاني أكثر من كونها محاولات عشوائية.</a:t>
            </a:r>
            <a:endParaRPr lang="ar-SA" sz="2800" dirty="0"/>
          </a:p>
          <a:p>
            <a:pPr marL="285750" indent="-285750" algn="just" rtl="1" eaLnBrk="1" hangingPunct="1">
              <a:buFont typeface="Wingdings" pitchFamily="2" charset="2"/>
              <a:buChar char="Ø"/>
              <a:defRPr/>
            </a:pPr>
            <a:r>
              <a:rPr lang="ar-SA" sz="2800" dirty="0">
                <a:solidFill>
                  <a:schemeClr val="tx1"/>
                </a:solidFill>
              </a:rPr>
              <a:t>قد يكون التعلم بالاستبصار بطيئا او سريعا، كما قد يكون جزئيا او كليا.</a:t>
            </a:r>
          </a:p>
          <a:p>
            <a:pPr algn="just" rtl="1" eaLnBrk="1" hangingPunct="1">
              <a:defRPr/>
            </a:pPr>
            <a:endParaRPr lang="ar-SA" sz="2800" dirty="0">
              <a:solidFill>
                <a:schemeClr val="tx1"/>
              </a:solidFill>
            </a:endParaRPr>
          </a:p>
        </p:txBody>
      </p:sp>
      <p:sp>
        <p:nvSpPr>
          <p:cNvPr id="5" name="Flowchart: Stored Data 7"/>
          <p:cNvSpPr/>
          <p:nvPr/>
        </p:nvSpPr>
        <p:spPr>
          <a:xfrm>
            <a:off x="1371600" y="0"/>
            <a:ext cx="8534400" cy="12192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3200" b="1" dirty="0">
              <a:solidFill>
                <a:schemeClr val="tx1"/>
              </a:solidFill>
            </a:endParaRPr>
          </a:p>
          <a:p>
            <a:pPr algn="r" rtl="1" eaLnBrk="1" hangingPunct="1">
              <a:defRPr/>
            </a:pPr>
            <a:r>
              <a:rPr lang="ar-SA" sz="3200" b="1" dirty="0">
                <a:solidFill>
                  <a:schemeClr val="tx1"/>
                </a:solidFill>
              </a:rPr>
              <a:t>5- </a:t>
            </a:r>
            <a:r>
              <a:rPr lang="ar-DZ" sz="3200" b="1" dirty="0"/>
              <a:t>نظرية التعلم بالاستبصار</a:t>
            </a:r>
            <a:endParaRPr lang="ar-SA" sz="3200" b="1" dirty="0"/>
          </a:p>
          <a:p>
            <a:pPr rtl="1" eaLnBrk="1" hangingPunct="1">
              <a:defRPr/>
            </a:pPr>
            <a:r>
              <a:rPr lang="ar-DZ" sz="3200" b="1" dirty="0"/>
              <a:t> </a:t>
            </a:r>
            <a:r>
              <a:rPr lang="fr-FR" sz="3200" b="1" dirty="0"/>
              <a:t>Learning by Insight </a:t>
            </a:r>
            <a:r>
              <a:rPr lang="fr-FR" sz="3200" b="1" dirty="0" err="1"/>
              <a:t>Theory</a:t>
            </a:r>
            <a:endParaRPr lang="en-US" sz="4000" b="1" dirty="0">
              <a:solidFill>
                <a:schemeClr val="tx1"/>
              </a:solidFill>
            </a:endParaRPr>
          </a:p>
          <a:p>
            <a:pPr algn="ctr" rtl="1" eaLnBrk="1" hangingPunct="1">
              <a:defRPr/>
            </a:pPr>
            <a:endParaRPr lang="ar-SA" sz="2800" b="1" dirty="0">
              <a:solidFill>
                <a:schemeClr val="tx1"/>
              </a:solidFill>
            </a:endParaRPr>
          </a:p>
        </p:txBody>
      </p:sp>
    </p:spTree>
    <p:extLst>
      <p:ext uri="{BB962C8B-B14F-4D97-AF65-F5344CB8AC3E}">
        <p14:creationId xmlns:p14="http://schemas.microsoft.com/office/powerpoint/2010/main" val="2595409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3695F201-D4E1-48A3-AC56-1E0B8CD9A0EB}" type="slidenum">
              <a:rPr lang="ar-SA" altLang="ar-SA" sz="1200">
                <a:solidFill>
                  <a:schemeClr val="bg1"/>
                </a:solidFill>
              </a:rPr>
              <a:pPr algn="ctr">
                <a:spcBef>
                  <a:spcPct val="0"/>
                </a:spcBef>
                <a:buFontTx/>
                <a:buNone/>
              </a:pPr>
              <a:t>14</a:t>
            </a:fld>
            <a:endParaRPr lang="en-US" altLang="ar-SA" sz="1200" dirty="0">
              <a:solidFill>
                <a:schemeClr val="bg1"/>
              </a:solidFill>
            </a:endParaRPr>
          </a:p>
        </p:txBody>
      </p:sp>
      <p:sp>
        <p:nvSpPr>
          <p:cNvPr id="5" name="Flowchart: Alternate Process 5"/>
          <p:cNvSpPr/>
          <p:nvPr/>
        </p:nvSpPr>
        <p:spPr>
          <a:xfrm>
            <a:off x="228600" y="1371600"/>
            <a:ext cx="9448800" cy="4495800"/>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1" anchor="ctr"/>
          <a:lstStyle/>
          <a:p>
            <a:pPr marL="287338" indent="-287338" algn="just" rtl="1" eaLnBrk="1" hangingPunct="1">
              <a:defRPr/>
            </a:pPr>
            <a:endParaRPr lang="ar-SA" sz="2800" u="sng" dirty="0"/>
          </a:p>
          <a:p>
            <a:pPr marL="403225" indent="-403225" algn="just" rtl="1" eaLnBrk="1" hangingPunct="1">
              <a:lnSpc>
                <a:spcPct val="150000"/>
              </a:lnSpc>
              <a:buFont typeface="+mj-lt"/>
              <a:buAutoNum type="arabicPeriod"/>
              <a:tabLst>
                <a:tab pos="403225" algn="l"/>
              </a:tabLst>
              <a:defRPr/>
            </a:pPr>
            <a:r>
              <a:rPr lang="ar-DZ" sz="2800" b="1" dirty="0"/>
              <a:t>التعلم له دافع: </a:t>
            </a:r>
            <a:r>
              <a:rPr lang="ar-DZ" sz="2800" dirty="0"/>
              <a:t>من غير المحتمل أن يتعلم الإنسان شيئا ليس له دوافع نظرية أو مكتسبة لتعلمه، </a:t>
            </a:r>
            <a:r>
              <a:rPr lang="ar-DZ" sz="2800" dirty="0">
                <a:solidFill>
                  <a:schemeClr val="accent6">
                    <a:lumMod val="50000"/>
                  </a:schemeClr>
                </a:solidFill>
              </a:rPr>
              <a:t>من الصعوبة تعليم حيوان شبعان طريق الأكل.</a:t>
            </a:r>
            <a:endParaRPr lang="en-US" sz="2800" dirty="0">
              <a:solidFill>
                <a:schemeClr val="accent6">
                  <a:lumMod val="50000"/>
                </a:schemeClr>
              </a:solidFill>
            </a:endParaRPr>
          </a:p>
          <a:p>
            <a:pPr marL="403225" indent="-403225" algn="just" rtl="1" eaLnBrk="1" hangingPunct="1">
              <a:lnSpc>
                <a:spcPct val="150000"/>
              </a:lnSpc>
              <a:buFont typeface="+mj-lt"/>
              <a:buAutoNum type="arabicPeriod"/>
              <a:tabLst>
                <a:tab pos="403225" algn="l"/>
              </a:tabLst>
              <a:defRPr/>
            </a:pPr>
            <a:r>
              <a:rPr lang="ar-DZ" sz="2800" b="1" dirty="0"/>
              <a:t>المكافأة المادية والمعنوية</a:t>
            </a:r>
            <a:r>
              <a:rPr lang="ar-SA" sz="2800" b="1" dirty="0"/>
              <a:t>:</a:t>
            </a:r>
            <a:r>
              <a:rPr lang="ar-DZ" sz="2800" b="1" dirty="0"/>
              <a:t> </a:t>
            </a:r>
            <a:r>
              <a:rPr lang="ar-DZ" sz="2800" dirty="0"/>
              <a:t>تعزز وتدعم وتشجع عملية التعلم (التعزيز)</a:t>
            </a:r>
            <a:r>
              <a:rPr lang="ar-SA" sz="2800" dirty="0"/>
              <a:t>.</a:t>
            </a:r>
            <a:endParaRPr lang="en-US" sz="2800" dirty="0"/>
          </a:p>
          <a:p>
            <a:pPr marL="403225" indent="-403225" algn="just" rtl="1" eaLnBrk="1" hangingPunct="1">
              <a:lnSpc>
                <a:spcPct val="150000"/>
              </a:lnSpc>
              <a:buFont typeface="+mj-lt"/>
              <a:buAutoNum type="arabicPeriod"/>
              <a:tabLst>
                <a:tab pos="403225" algn="l"/>
              </a:tabLst>
              <a:defRPr/>
            </a:pPr>
            <a:r>
              <a:rPr lang="ar-DZ" sz="2800" b="1" dirty="0"/>
              <a:t>التعلم الموزع بين الفترات</a:t>
            </a:r>
            <a:r>
              <a:rPr lang="ar-SA" sz="2800" b="1" dirty="0"/>
              <a:t>:</a:t>
            </a:r>
            <a:r>
              <a:rPr lang="ar-DZ" sz="2800" b="1" dirty="0"/>
              <a:t> </a:t>
            </a:r>
            <a:r>
              <a:rPr lang="ar-DZ" sz="2800" dirty="0"/>
              <a:t>أفضل وأسرع من التعلم المركز</a:t>
            </a:r>
            <a:r>
              <a:rPr lang="ar-SA" sz="2800" dirty="0"/>
              <a:t> في فترة واحدة</a:t>
            </a:r>
            <a:endParaRPr lang="en-US" sz="2800" dirty="0"/>
          </a:p>
          <a:p>
            <a:pPr marL="403225" indent="-403225" algn="just" rtl="1" eaLnBrk="1" hangingPunct="1">
              <a:lnSpc>
                <a:spcPct val="150000"/>
              </a:lnSpc>
              <a:buFont typeface="+mj-lt"/>
              <a:buAutoNum type="arabicPeriod"/>
              <a:tabLst>
                <a:tab pos="403225" algn="l"/>
              </a:tabLst>
              <a:defRPr/>
            </a:pPr>
            <a:r>
              <a:rPr lang="ar-DZ" sz="2800" b="1" dirty="0"/>
              <a:t>ضرورة المشاركة الايجابية</a:t>
            </a:r>
            <a:r>
              <a:rPr lang="ar-SA" sz="2800" b="1" dirty="0"/>
              <a:t>:</a:t>
            </a:r>
            <a:r>
              <a:rPr lang="ar-DZ" sz="2800" b="1" dirty="0"/>
              <a:t> </a:t>
            </a:r>
            <a:r>
              <a:rPr lang="ar-DZ" sz="2800" dirty="0"/>
              <a:t>من المتعلم في عملية التعلم، لأنها تنشط الدافع للتعلم وتزيد من حماسه المتعلم.</a:t>
            </a:r>
            <a:endParaRPr lang="en-US" sz="2800" dirty="0"/>
          </a:p>
          <a:p>
            <a:pPr marL="287338" indent="-287338" algn="r" rtl="1" eaLnBrk="1" hangingPunct="1">
              <a:defRPr/>
            </a:pPr>
            <a:endParaRPr lang="ar-SA" sz="2800" dirty="0">
              <a:solidFill>
                <a:schemeClr val="tx1"/>
              </a:solidFill>
            </a:endParaRPr>
          </a:p>
        </p:txBody>
      </p:sp>
      <p:sp>
        <p:nvSpPr>
          <p:cNvPr id="7" name="مجسم مشطوف الحواف 4"/>
          <p:cNvSpPr/>
          <p:nvPr/>
        </p:nvSpPr>
        <p:spPr>
          <a:xfrm>
            <a:off x="0" y="0"/>
            <a:ext cx="9906000"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ثالثاً: المبادئ الاساسية للتعلم</a:t>
            </a:r>
          </a:p>
        </p:txBody>
      </p:sp>
    </p:spTree>
    <p:extLst>
      <p:ext uri="{BB962C8B-B14F-4D97-AF65-F5344CB8AC3E}">
        <p14:creationId xmlns:p14="http://schemas.microsoft.com/office/powerpoint/2010/main" val="596739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950FC0A6-6F80-4088-985F-A65AE307235E}" type="slidenum">
              <a:rPr lang="ar-SA" altLang="ar-SA" sz="1200">
                <a:solidFill>
                  <a:schemeClr val="bg1"/>
                </a:solidFill>
              </a:rPr>
              <a:pPr algn="ctr">
                <a:spcBef>
                  <a:spcPct val="0"/>
                </a:spcBef>
                <a:buFontTx/>
                <a:buNone/>
              </a:pPr>
              <a:t>15</a:t>
            </a:fld>
            <a:endParaRPr lang="en-US" altLang="ar-SA" sz="1200" dirty="0">
              <a:solidFill>
                <a:schemeClr val="bg1"/>
              </a:solidFill>
            </a:endParaRPr>
          </a:p>
        </p:txBody>
      </p:sp>
      <p:sp>
        <p:nvSpPr>
          <p:cNvPr id="5" name="Flowchart: Alternate Process 5"/>
          <p:cNvSpPr/>
          <p:nvPr/>
        </p:nvSpPr>
        <p:spPr>
          <a:xfrm>
            <a:off x="304800" y="990600"/>
            <a:ext cx="9448800" cy="4191000"/>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lvl="1" indent="-514350" algn="just" rtl="1" eaLnBrk="1" hangingPunct="1">
              <a:lnSpc>
                <a:spcPct val="150000"/>
              </a:lnSpc>
              <a:defRPr/>
            </a:pPr>
            <a:r>
              <a:rPr lang="ar-SA" sz="2800" dirty="0"/>
              <a:t>5.</a:t>
            </a:r>
            <a:r>
              <a:rPr lang="ar-DZ" sz="2800" b="1" dirty="0"/>
              <a:t>ضرورة تنو</a:t>
            </a:r>
            <a:r>
              <a:rPr lang="ar-SA" sz="2800" b="1" dirty="0"/>
              <a:t>ي</a:t>
            </a:r>
            <a:r>
              <a:rPr lang="ar-DZ" sz="2800" b="1" dirty="0"/>
              <a:t>ع مواد ومجالات التعلم</a:t>
            </a:r>
            <a:r>
              <a:rPr lang="ar-SA" sz="2800" b="1" dirty="0"/>
              <a:t>:</a:t>
            </a:r>
            <a:r>
              <a:rPr lang="ar-DZ" sz="2800" b="1" dirty="0"/>
              <a:t> </a:t>
            </a:r>
            <a:r>
              <a:rPr lang="ar-DZ" sz="2800" dirty="0"/>
              <a:t>دفعا للملل وتحقيقا للثراء</a:t>
            </a:r>
            <a:r>
              <a:rPr lang="ar-SA" sz="2800" dirty="0"/>
              <a:t>.</a:t>
            </a:r>
          </a:p>
          <a:p>
            <a:pPr marL="514350" lvl="1" indent="-514350" algn="just" rtl="1" eaLnBrk="1" hangingPunct="1">
              <a:lnSpc>
                <a:spcPct val="150000"/>
              </a:lnSpc>
              <a:defRPr/>
            </a:pPr>
            <a:r>
              <a:rPr lang="ar-SA" sz="2800" dirty="0"/>
              <a:t>6. </a:t>
            </a:r>
            <a:r>
              <a:rPr lang="ar-DZ" sz="2800" b="1" dirty="0"/>
              <a:t>أهمية الفهم أثناء عملية التعلم</a:t>
            </a:r>
            <a:r>
              <a:rPr lang="ar-SA" sz="2800" dirty="0"/>
              <a:t>:</a:t>
            </a:r>
            <a:r>
              <a:rPr lang="ar-DZ" sz="2800" dirty="0"/>
              <a:t> أي الفهم للهدف والعلم بالنتائج المراد الوصل إليها.</a:t>
            </a:r>
            <a:endParaRPr lang="ar-SA" sz="2800" dirty="0"/>
          </a:p>
          <a:p>
            <a:pPr marL="514350" lvl="1" indent="-514350" algn="just" rtl="1" eaLnBrk="1" hangingPunct="1">
              <a:lnSpc>
                <a:spcPct val="150000"/>
              </a:lnSpc>
              <a:defRPr/>
            </a:pPr>
            <a:r>
              <a:rPr lang="ar-SA" sz="2800" dirty="0"/>
              <a:t>7</a:t>
            </a:r>
            <a:r>
              <a:rPr lang="ar-SA" sz="2800" b="1" dirty="0"/>
              <a:t>. </a:t>
            </a:r>
            <a:r>
              <a:rPr lang="ar-DZ" sz="2800" b="1" dirty="0"/>
              <a:t>التكرار</a:t>
            </a:r>
            <a:r>
              <a:rPr lang="ar-SA" sz="2800" b="1" dirty="0"/>
              <a:t>: </a:t>
            </a:r>
            <a:r>
              <a:rPr lang="ar-DZ" sz="2800" dirty="0"/>
              <a:t>أداة هامة في التعلم.</a:t>
            </a:r>
            <a:endParaRPr lang="ar-SA" sz="2800" dirty="0"/>
          </a:p>
          <a:p>
            <a:pPr marL="514350" lvl="1" indent="-514350" algn="just" rtl="1" eaLnBrk="1" hangingPunct="1">
              <a:lnSpc>
                <a:spcPct val="150000"/>
              </a:lnSpc>
              <a:defRPr/>
            </a:pPr>
            <a:r>
              <a:rPr lang="ar-SA" sz="2800" dirty="0"/>
              <a:t>8. ا</a:t>
            </a:r>
            <a:r>
              <a:rPr lang="ar-DZ" sz="2800" b="1" dirty="0"/>
              <a:t>لتوجيه والإرشاد</a:t>
            </a:r>
            <a:r>
              <a:rPr lang="ar-SA" sz="2800" b="1" dirty="0"/>
              <a:t>: </a:t>
            </a:r>
            <a:r>
              <a:rPr lang="ar-DZ" sz="2800" dirty="0"/>
              <a:t>أداة مهمة في عملية التعلم.</a:t>
            </a:r>
            <a:endParaRPr lang="en-US" sz="2800" dirty="0"/>
          </a:p>
          <a:p>
            <a:pPr algn="ctr" rtl="1" eaLnBrk="1" hangingPunct="1">
              <a:defRPr/>
            </a:pPr>
            <a:endParaRPr lang="ar-SA" sz="2800" dirty="0">
              <a:solidFill>
                <a:schemeClr val="tx1"/>
              </a:solidFill>
            </a:endParaRPr>
          </a:p>
        </p:txBody>
      </p:sp>
    </p:spTree>
    <p:extLst>
      <p:ext uri="{BB962C8B-B14F-4D97-AF65-F5344CB8AC3E}">
        <p14:creationId xmlns:p14="http://schemas.microsoft.com/office/powerpoint/2010/main" val="3574689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F5E31482-71AF-4C66-A2EA-BF1E961DBB40}" type="slidenum">
              <a:rPr lang="ar-SA" altLang="ar-SA" sz="1200">
                <a:solidFill>
                  <a:schemeClr val="bg1"/>
                </a:solidFill>
              </a:rPr>
              <a:pPr algn="ctr">
                <a:spcBef>
                  <a:spcPct val="0"/>
                </a:spcBef>
                <a:buFontTx/>
                <a:buNone/>
              </a:pPr>
              <a:t>16</a:t>
            </a:fld>
            <a:endParaRPr lang="en-US" altLang="ar-SA" sz="1200" dirty="0">
              <a:solidFill>
                <a:schemeClr val="bg1"/>
              </a:solidFill>
            </a:endParaRPr>
          </a:p>
        </p:txBody>
      </p:sp>
      <p:sp>
        <p:nvSpPr>
          <p:cNvPr id="3" name="مجسم مشطوف الحواف 2"/>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رابعاً: </a:t>
            </a:r>
            <a:r>
              <a:rPr lang="ar-SA" sz="4400" b="1" dirty="0"/>
              <a:t>علاقة التدعيم والعقاب بعملية التعلم</a:t>
            </a:r>
            <a:endParaRPr lang="ar-SA" sz="4400" b="1" dirty="0">
              <a:solidFill>
                <a:schemeClr val="tx1"/>
              </a:solidFill>
            </a:endParaRPr>
          </a:p>
        </p:txBody>
      </p:sp>
      <p:sp>
        <p:nvSpPr>
          <p:cNvPr id="4" name="Round Diagonal Corner Rectangle 3"/>
          <p:cNvSpPr/>
          <p:nvPr/>
        </p:nvSpPr>
        <p:spPr>
          <a:xfrm>
            <a:off x="381000" y="1447800"/>
            <a:ext cx="9067800" cy="2286000"/>
          </a:xfrm>
          <a:prstGeom prst="round2Diag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000" b="1" u="sng" dirty="0"/>
          </a:p>
          <a:p>
            <a:pPr algn="just" rtl="1" eaLnBrk="1" hangingPunct="1">
              <a:defRPr/>
            </a:pPr>
            <a:endParaRPr lang="ar-SA" sz="2800" u="sng" dirty="0"/>
          </a:p>
          <a:p>
            <a:pPr marL="514350" indent="-514350" algn="just" rtl="1" eaLnBrk="1" hangingPunct="1">
              <a:buFont typeface="Wingdings" pitchFamily="2" charset="2"/>
              <a:buChar char="Ø"/>
              <a:defRPr/>
            </a:pPr>
            <a:r>
              <a:rPr lang="ar-SA" sz="2800" dirty="0"/>
              <a:t>تؤثر الحوافز الايجابية ( الترقية،المكافأة، التقدير..)والسلبية (الخصم، الانذار..) على السلوك التنظيمي.</a:t>
            </a:r>
          </a:p>
          <a:p>
            <a:pPr marL="514350" indent="-514350" algn="just" rtl="1" eaLnBrk="1" hangingPunct="1">
              <a:buFont typeface="Wingdings" pitchFamily="2" charset="2"/>
              <a:buChar char="Ø"/>
              <a:defRPr/>
            </a:pPr>
            <a:r>
              <a:rPr lang="ar-SA" sz="2800" dirty="0"/>
              <a:t>توجد اربعة استراتيجيات تستخدم فيها الحوافز الايجابية والسلبية في عملية التعلم وهي:</a:t>
            </a:r>
          </a:p>
          <a:p>
            <a:pPr marL="514350" indent="-514350" algn="just" rtl="1" eaLnBrk="1" hangingPunct="1">
              <a:buFont typeface="+mj-lt"/>
              <a:buAutoNum type="arabicPeriod"/>
              <a:defRPr/>
            </a:pPr>
            <a:endParaRPr lang="en-US" sz="2800" dirty="0"/>
          </a:p>
          <a:p>
            <a:pPr marL="287338" indent="-287338" algn="just" rtl="1" eaLnBrk="1" hangingPunct="1">
              <a:defRPr/>
            </a:pPr>
            <a:endParaRPr lang="en-US" sz="2800" dirty="0"/>
          </a:p>
          <a:p>
            <a:pPr algn="ctr" rtl="1" eaLnBrk="1" hangingPunct="1">
              <a:defRPr/>
            </a:pPr>
            <a:endParaRPr lang="ar-SA" sz="2000" dirty="0">
              <a:solidFill>
                <a:schemeClr val="tx1"/>
              </a:solidFill>
            </a:endParaRPr>
          </a:p>
        </p:txBody>
      </p:sp>
    </p:spTree>
    <p:extLst>
      <p:ext uri="{BB962C8B-B14F-4D97-AF65-F5344CB8AC3E}">
        <p14:creationId xmlns:p14="http://schemas.microsoft.com/office/powerpoint/2010/main" val="459726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FFA22A0-93C4-4A44-A8D2-DD5216A1D2D8}" type="slidenum">
              <a:rPr lang="ar-SA" altLang="ar-SA" sz="1200">
                <a:solidFill>
                  <a:schemeClr val="bg1"/>
                </a:solidFill>
              </a:rPr>
              <a:pPr>
                <a:spcBef>
                  <a:spcPct val="0"/>
                </a:spcBef>
                <a:buFontTx/>
                <a:buNone/>
              </a:pPr>
              <a:t>17</a:t>
            </a:fld>
            <a:endParaRPr lang="en-US" altLang="ar-SA" sz="1200">
              <a:solidFill>
                <a:schemeClr val="bg1"/>
              </a:solidFill>
            </a:endParaRPr>
          </a:p>
        </p:txBody>
      </p:sp>
      <p:graphicFrame>
        <p:nvGraphicFramePr>
          <p:cNvPr id="4" name="Table 3"/>
          <p:cNvGraphicFramePr>
            <a:graphicFrameLocks noGrp="1"/>
          </p:cNvGraphicFramePr>
          <p:nvPr/>
        </p:nvGraphicFramePr>
        <p:xfrm>
          <a:off x="228600" y="533400"/>
          <a:ext cx="9525000" cy="4687888"/>
        </p:xfrm>
        <a:graphic>
          <a:graphicData uri="http://schemas.openxmlformats.org/drawingml/2006/table">
            <a:tbl>
              <a:tblPr rtl="1"/>
              <a:tblGrid>
                <a:gridCol w="447675"/>
                <a:gridCol w="2146300"/>
                <a:gridCol w="1408112"/>
                <a:gridCol w="1112838"/>
                <a:gridCol w="4410075"/>
              </a:tblGrid>
              <a:tr h="380948">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C96"/>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1"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الحافز</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C96"/>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400" b="1"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الحالة</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C96"/>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400" b="1"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الهدف</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C96"/>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المثال</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C96"/>
                    </a:solidFill>
                  </a:tcPr>
                </a:tc>
              </a:tr>
              <a:tr h="1128560">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1</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400" b="1" i="0" u="sng" strike="noStrike" cap="none" normalizeH="0" baseline="0" smtClean="0">
                          <a:ln>
                            <a:noFill/>
                          </a:ln>
                          <a:solidFill>
                            <a:schemeClr val="tx1"/>
                          </a:solidFill>
                          <a:effectLst/>
                          <a:latin typeface="Calibri" panose="020F0502020204030204" pitchFamily="34" charset="0"/>
                          <a:cs typeface="Arial" panose="020B0604020202020204" pitchFamily="34" charset="0"/>
                        </a:rPr>
                        <a:t>استراتيجية التعزيز</a:t>
                      </a:r>
                      <a:r>
                        <a:rPr kumimoji="0" lang="ar-SA" altLang="ar-SA" sz="2400" b="0" i="0" u="sng" strike="noStrike" cap="none" normalizeH="0" baseline="0" smtClean="0">
                          <a:ln>
                            <a:noFill/>
                          </a:ln>
                          <a:solidFill>
                            <a:schemeClr val="tx1"/>
                          </a:solidFill>
                          <a:effectLst/>
                          <a:latin typeface="Calibri" panose="020F0502020204030204" pitchFamily="34" charset="0"/>
                          <a:cs typeface="Arial" panose="020B0604020202020204" pitchFamily="34" charset="0"/>
                        </a:rPr>
                        <a:t> </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تقديم حافز ايجابيي</a:t>
                      </a:r>
                      <a:endPar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يحقق</a:t>
                      </a:r>
                      <a:endPar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 تدعيم يجابي</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تعزز </a:t>
                      </a:r>
                      <a:endPar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السلوك</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rgbClr val="404040"/>
                          </a:solidFill>
                          <a:effectLst/>
                          <a:latin typeface="Calibri" panose="020F0502020204030204" pitchFamily="34" charset="0"/>
                          <a:cs typeface="Arial" panose="020B0604020202020204" pitchFamily="34" charset="0"/>
                        </a:rPr>
                        <a:t>منح مكافئة لموظف رفع من إنتاجيته تودي إلى تعزيز هذا السلوك (زيادة الإنتاجية)</a:t>
                      </a:r>
                      <a:endParaRPr kumimoji="0" lang="en-US" altLang="ar-SA" sz="2400" b="0" i="0" u="none" strike="noStrike" cap="none" normalizeH="0" baseline="0" smtClean="0">
                        <a:ln>
                          <a:noFill/>
                        </a:ln>
                        <a:solidFill>
                          <a:srgbClr val="404040"/>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r>
              <a:tr h="1097131">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2</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400" b="1" i="0" u="sng" strike="noStrike" cap="none" normalizeH="0" baseline="0" smtClean="0">
                          <a:ln>
                            <a:noFill/>
                          </a:ln>
                          <a:solidFill>
                            <a:schemeClr val="tx1"/>
                          </a:solidFill>
                          <a:effectLst/>
                          <a:latin typeface="Calibri" panose="020F0502020204030204" pitchFamily="34" charset="0"/>
                          <a:cs typeface="Arial" panose="020B0604020202020204" pitchFamily="34" charset="0"/>
                        </a:rPr>
                        <a:t>استراتيجية التعزيز </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منع حافز سلبي</a:t>
                      </a:r>
                      <a:endPar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يحقق </a:t>
                      </a:r>
                      <a:endPar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تدعيم سلبي</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تعزيز السلوك</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حالة الموظف الذي يقوم بالسلوك المرغوب بغية تجنب العقاب</a:t>
                      </a: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 </a:t>
                      </a: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(الالتزام بالمواعيد الحضور لتجنب الإنذارات والخصومات)</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r>
              <a:tr h="1097131">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3</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400" b="1" i="0" u="sng" strike="noStrike" cap="none" normalizeH="0" baseline="0" smtClean="0">
                          <a:ln>
                            <a:noFill/>
                          </a:ln>
                          <a:solidFill>
                            <a:schemeClr val="tx1"/>
                          </a:solidFill>
                          <a:effectLst/>
                          <a:latin typeface="Calibri" panose="020F0502020204030204" pitchFamily="34" charset="0"/>
                          <a:cs typeface="Arial" panose="020B0604020202020204" pitchFamily="34" charset="0"/>
                        </a:rPr>
                        <a:t>استراتيجية الانطفاء</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 </a:t>
                      </a: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منع حافز ايجابي</a:t>
                      </a:r>
                      <a:endPar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يحقق اللاتدعيم</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إضعاف السلوك</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موظف ينقل الأخبار إلى رئيسه الذي يمدحه على ذلك</a:t>
                      </a: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 فإذا توقف المدير عن المدح يتوقف الموظف عن نقل الاخبار</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r>
              <a:tr h="984117">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4</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400" b="1" i="0" u="sng" strike="noStrike" cap="none" normalizeH="0" baseline="0" smtClean="0">
                          <a:ln>
                            <a:noFill/>
                          </a:ln>
                          <a:solidFill>
                            <a:schemeClr val="tx1"/>
                          </a:solidFill>
                          <a:effectLst/>
                          <a:latin typeface="Calibri" panose="020F0502020204030204" pitchFamily="34" charset="0"/>
                          <a:cs typeface="Arial" panose="020B0604020202020204" pitchFamily="34" charset="0"/>
                        </a:rPr>
                        <a:t>استراتيجية العقاب </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تقديم حافز سلبي</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يحقق </a:t>
                      </a:r>
                      <a:endPar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العقاب</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إخماد السلوك</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c>
                  <a:txBody>
                    <a:bodyPr/>
                    <a:lstStyle>
                      <a:lvl1pPr rtl="0" eaLnBrk="0" hangingPunct="0">
                        <a:spcBef>
                          <a:spcPct val="20000"/>
                        </a:spcBef>
                        <a:buFont typeface="Arial" panose="020B0604020202020204" pitchFamily="34" charset="0"/>
                        <a:defRPr sz="2800">
                          <a:solidFill>
                            <a:schemeClr val="tx1"/>
                          </a:solidFill>
                          <a:latin typeface="Calibri" panose="020F0502020204030204" pitchFamily="34" charset="0"/>
                          <a:cs typeface="Arial" panose="020B0604020202020204" pitchFamily="34" charset="0"/>
                        </a:defRPr>
                      </a:lvl1pPr>
                      <a:lvl2pPr marL="742950" indent="-285750" rtl="0" eaLnBrk="0" hangingPunct="0">
                        <a:spcBef>
                          <a:spcPct val="20000"/>
                        </a:spcBef>
                        <a:buFont typeface="Arial" panose="020B0604020202020204" pitchFamily="34" charset="0"/>
                        <a:defRPr sz="2400">
                          <a:solidFill>
                            <a:schemeClr val="tx1"/>
                          </a:solidFill>
                          <a:latin typeface="Calibri" panose="020F0502020204030204" pitchFamily="34" charset="0"/>
                          <a:cs typeface="Arial" panose="020B0604020202020204" pitchFamily="34" charset="0"/>
                        </a:defRPr>
                      </a:lvl2pPr>
                      <a:lvl3pPr marL="1143000" indent="-228600" rtl="0" eaLnBrk="0" hangingPunct="0">
                        <a:spcBef>
                          <a:spcPct val="20000"/>
                        </a:spcBef>
                        <a:buFont typeface="Arial" panose="020B0604020202020204" pitchFamily="34" charset="0"/>
                        <a:defRPr sz="2000">
                          <a:solidFill>
                            <a:schemeClr val="tx1"/>
                          </a:solidFill>
                          <a:latin typeface="Calibri" panose="020F0502020204030204" pitchFamily="34" charset="0"/>
                          <a:cs typeface="Arial" panose="020B0604020202020204" pitchFamily="34" charset="0"/>
                        </a:defRPr>
                      </a:lvl3pPr>
                      <a:lvl4pPr marL="16002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4pPr>
                      <a:lvl5pPr marL="2057400" indent="-228600" rtl="0" eaLnBrk="0" hangingPunct="0">
                        <a:spcBef>
                          <a:spcPct val="20000"/>
                        </a:spcBef>
                        <a:buFont typeface="Arial" panose="020B0604020202020204" pitchFamily="34" charset="0"/>
                        <a:defRPr>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cs typeface="Arial" panose="020B0604020202020204" pitchFamily="34" charset="0"/>
                        </a:defRPr>
                      </a:lvl9p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rPr>
                        <a:t>توجيه انذار الى موظف غير ملتزم بالدوام</a:t>
                      </a:r>
                      <a:endParaRPr kumimoji="0" lang="en-US" altLang="ar-SA" sz="2400" b="0" i="0" u="none" strike="noStrike" cap="none" normalizeH="0" baseline="0" smtClean="0">
                        <a:ln>
                          <a:noFill/>
                        </a:ln>
                        <a:solidFill>
                          <a:schemeClr val="tx1"/>
                        </a:solidFill>
                        <a:effectLst/>
                        <a:latin typeface="Calibri" panose="020F0502020204030204" pitchFamily="34" charset="0"/>
                        <a:cs typeface="Arial" panose="020B060402020202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B9B8"/>
                    </a:solidFill>
                  </a:tcPr>
                </a:tc>
              </a:tr>
            </a:tbl>
          </a:graphicData>
        </a:graphic>
      </p:graphicFrame>
    </p:spTree>
    <p:extLst>
      <p:ext uri="{BB962C8B-B14F-4D97-AF65-F5344CB8AC3E}">
        <p14:creationId xmlns:p14="http://schemas.microsoft.com/office/powerpoint/2010/main" val="2375227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647FF5ED-68BC-4676-BC98-AB6CD3D364C8}" type="slidenum">
              <a:rPr lang="ar-SA" altLang="ar-SA" sz="1200">
                <a:solidFill>
                  <a:schemeClr val="bg1"/>
                </a:solidFill>
              </a:rPr>
              <a:pPr>
                <a:spcBef>
                  <a:spcPct val="0"/>
                </a:spcBef>
                <a:buFontTx/>
                <a:buNone/>
              </a:pPr>
              <a:t>18</a:t>
            </a:fld>
            <a:endParaRPr lang="en-US" altLang="ar-SA" sz="1200">
              <a:solidFill>
                <a:schemeClr val="bg1"/>
              </a:solidFill>
            </a:endParaRPr>
          </a:p>
        </p:txBody>
      </p:sp>
      <p:sp>
        <p:nvSpPr>
          <p:cNvPr id="5" name="مستطيل مستدير الزوايا 4"/>
          <p:cNvSpPr/>
          <p:nvPr/>
        </p:nvSpPr>
        <p:spPr>
          <a:xfrm>
            <a:off x="152400" y="533400"/>
            <a:ext cx="9753600" cy="5638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400" dirty="0"/>
          </a:p>
          <a:p>
            <a:pPr algn="r" rtl="1" eaLnBrk="1" hangingPunct="1">
              <a:defRPr/>
            </a:pPr>
            <a:endParaRPr lang="ar-SA" sz="2400" dirty="0"/>
          </a:p>
          <a:p>
            <a:pPr algn="r" rtl="1" eaLnBrk="1" hangingPunct="1">
              <a:defRPr/>
            </a:pPr>
            <a:r>
              <a:rPr lang="ar-DZ" sz="2800" b="1" u="sng" dirty="0">
                <a:solidFill>
                  <a:srgbClr val="C00000"/>
                </a:solidFill>
              </a:rPr>
              <a:t>العقاب او الحافز السلبي</a:t>
            </a:r>
            <a:endParaRPr lang="en-US" sz="2800" dirty="0">
              <a:solidFill>
                <a:srgbClr val="C00000"/>
              </a:solidFill>
            </a:endParaRPr>
          </a:p>
          <a:p>
            <a:pPr marL="285750" indent="-285750" algn="r" rtl="1" eaLnBrk="1" hangingPunct="1">
              <a:lnSpc>
                <a:spcPct val="150000"/>
              </a:lnSpc>
              <a:buFont typeface="Wingdings" pitchFamily="2" charset="2"/>
              <a:buChar char="v"/>
              <a:defRPr/>
            </a:pPr>
            <a:r>
              <a:rPr lang="ar-DZ" sz="2800" dirty="0"/>
              <a:t>هناك نقاش متواصل عن مدى جدوى العقوبات </a:t>
            </a:r>
            <a:r>
              <a:rPr lang="ar-SA" sz="2800" dirty="0"/>
              <a:t>(بين </a:t>
            </a:r>
            <a:r>
              <a:rPr lang="ar-DZ" sz="2800" dirty="0"/>
              <a:t>مؤيد </a:t>
            </a:r>
            <a:r>
              <a:rPr lang="ar-SA" sz="2800" dirty="0"/>
              <a:t>و</a:t>
            </a:r>
            <a:r>
              <a:rPr lang="ar-DZ" sz="2800" dirty="0"/>
              <a:t>معارض بشدة.</a:t>
            </a:r>
            <a:r>
              <a:rPr lang="ar-SA" sz="2800" dirty="0"/>
              <a:t>)</a:t>
            </a:r>
          </a:p>
          <a:p>
            <a:pPr marL="285750" indent="-285750" algn="r" rtl="1" eaLnBrk="1" hangingPunct="1">
              <a:lnSpc>
                <a:spcPct val="150000"/>
              </a:lnSpc>
              <a:buFont typeface="Wingdings" pitchFamily="2" charset="2"/>
              <a:buChar char="v"/>
              <a:defRPr/>
            </a:pPr>
            <a:r>
              <a:rPr lang="ar-SA" sz="2800" dirty="0"/>
              <a:t>مازال هناك استخدام ل</a:t>
            </a:r>
            <a:r>
              <a:rPr lang="ar-DZ" sz="2800" dirty="0"/>
              <a:t>لعقاب في المنظمات </a:t>
            </a:r>
            <a:r>
              <a:rPr lang="ar-SA" sz="2800" dirty="0"/>
              <a:t>بهدف </a:t>
            </a:r>
            <a:r>
              <a:rPr lang="ar-DZ" sz="2800" dirty="0"/>
              <a:t>تعديل </a:t>
            </a:r>
            <a:r>
              <a:rPr lang="ar-SA" sz="2800" dirty="0"/>
              <a:t>ال</a:t>
            </a:r>
            <a:r>
              <a:rPr lang="ar-DZ" sz="2800" dirty="0"/>
              <a:t>سلوك غير</a:t>
            </a:r>
            <a:r>
              <a:rPr lang="ar-SA" sz="2800" dirty="0"/>
              <a:t> المرغوب</a:t>
            </a:r>
            <a:endParaRPr lang="en-US" sz="2800" dirty="0"/>
          </a:p>
          <a:p>
            <a:pPr marL="344488" indent="-344488" algn="r" rtl="1" eaLnBrk="1" hangingPunct="1">
              <a:lnSpc>
                <a:spcPct val="150000"/>
              </a:lnSpc>
              <a:buFont typeface="Wingdings" pitchFamily="2" charset="2"/>
              <a:buChar char="v"/>
              <a:defRPr/>
            </a:pPr>
            <a:r>
              <a:rPr lang="ar-SA" sz="2800" u="sng" dirty="0"/>
              <a:t>ال</a:t>
            </a:r>
            <a:r>
              <a:rPr lang="ar-DZ" sz="2800" u="sng" dirty="0"/>
              <a:t>عوامل </a:t>
            </a:r>
            <a:r>
              <a:rPr lang="ar-SA" sz="2800" u="sng" dirty="0"/>
              <a:t>الم</a:t>
            </a:r>
            <a:r>
              <a:rPr lang="ar-DZ" sz="2800" u="sng" dirty="0"/>
              <a:t>ساعد</a:t>
            </a:r>
            <a:r>
              <a:rPr lang="ar-SA" sz="2800" u="sng" dirty="0"/>
              <a:t>ة</a:t>
            </a:r>
            <a:r>
              <a:rPr lang="ar-DZ" sz="2800" u="sng" dirty="0"/>
              <a:t> في زيادة فعالية أنظمة العقوبات في المنظمة:</a:t>
            </a:r>
            <a:endParaRPr lang="en-US" sz="2800" u="sng" dirty="0"/>
          </a:p>
          <a:p>
            <a:pPr marL="858838" indent="-514350" algn="r" rtl="1" eaLnBrk="1" hangingPunct="1">
              <a:buFont typeface="+mj-lt"/>
              <a:buAutoNum type="arabicPeriod"/>
              <a:defRPr/>
            </a:pPr>
            <a:r>
              <a:rPr lang="ar-DZ" sz="2800" dirty="0"/>
              <a:t>تطبيق العقاب في المرحلة الأولى لنشأة السلوك غير المرغوب</a:t>
            </a:r>
            <a:r>
              <a:rPr lang="ar-SA" sz="2800" dirty="0"/>
              <a:t>.</a:t>
            </a:r>
            <a:endParaRPr lang="en-US" sz="2800" dirty="0"/>
          </a:p>
          <a:p>
            <a:pPr marL="858838" indent="-514350" algn="r" rtl="1" eaLnBrk="1" hangingPunct="1">
              <a:buFont typeface="+mj-lt"/>
              <a:buAutoNum type="arabicPeriod"/>
              <a:defRPr/>
            </a:pPr>
            <a:r>
              <a:rPr lang="ar-DZ" sz="2800" dirty="0"/>
              <a:t>الحسم والسرعة في التطبيق.</a:t>
            </a:r>
            <a:endParaRPr lang="en-US" sz="2800" dirty="0"/>
          </a:p>
          <a:p>
            <a:pPr marL="858838" indent="-514350" algn="r" rtl="1" eaLnBrk="1" hangingPunct="1">
              <a:buFont typeface="+mj-lt"/>
              <a:buAutoNum type="arabicPeriod"/>
              <a:defRPr/>
            </a:pPr>
            <a:r>
              <a:rPr lang="ar-DZ" sz="2800" dirty="0"/>
              <a:t>توجيه العقاب إلى السلوك غير المرغوب فيه وليس إلى الفرد ذاته.</a:t>
            </a:r>
            <a:endParaRPr lang="en-US" sz="2800" dirty="0"/>
          </a:p>
          <a:p>
            <a:pPr marL="858838" indent="-514350" algn="r" rtl="1" eaLnBrk="1" hangingPunct="1">
              <a:buFont typeface="+mj-lt"/>
              <a:buAutoNum type="arabicPeriod"/>
              <a:defRPr/>
            </a:pPr>
            <a:r>
              <a:rPr lang="ar-DZ" sz="2800" dirty="0"/>
              <a:t>تجنب إهدار كرامة الفرد المعاقب.</a:t>
            </a:r>
            <a:endParaRPr lang="en-US" sz="2800" dirty="0"/>
          </a:p>
          <a:p>
            <a:pPr marL="858838" indent="-514350" algn="r" rtl="1" eaLnBrk="1" hangingPunct="1">
              <a:buFont typeface="+mj-lt"/>
              <a:buAutoNum type="arabicPeriod"/>
              <a:defRPr/>
            </a:pPr>
            <a:r>
              <a:rPr lang="ar-DZ" sz="2800" dirty="0"/>
              <a:t>تعريف الفرد بالسلوكيات غير المرغوبة وكيفية تجنبها.</a:t>
            </a:r>
            <a:endParaRPr lang="en-US" sz="2800" dirty="0"/>
          </a:p>
          <a:p>
            <a:pPr marL="858838" indent="-514350" algn="r" rtl="1" eaLnBrk="1" hangingPunct="1">
              <a:buFont typeface="+mj-lt"/>
              <a:buAutoNum type="arabicPeriod"/>
              <a:defRPr/>
            </a:pPr>
            <a:r>
              <a:rPr lang="ar-DZ" sz="2800" dirty="0"/>
              <a:t>يجب أن يكون الفرد مصدر العقاب</a:t>
            </a:r>
            <a:r>
              <a:rPr lang="ar-SA" sz="2800" dirty="0"/>
              <a:t>،</a:t>
            </a:r>
            <a:r>
              <a:rPr lang="ar-DZ" sz="2800" dirty="0"/>
              <a:t> هو نفسه مصدر الحوافز الايجابية.</a:t>
            </a:r>
            <a:endParaRPr lang="en-US" sz="2800" dirty="0"/>
          </a:p>
          <a:p>
            <a:pPr marL="858838" indent="-514350" algn="r" rtl="1" eaLnBrk="1" hangingPunct="1">
              <a:buFont typeface="+mj-lt"/>
              <a:buAutoNum type="arabicPeriod"/>
              <a:defRPr/>
            </a:pPr>
            <a:r>
              <a:rPr lang="ar-DZ" sz="2800" dirty="0"/>
              <a:t>يجب توفير بديل للسلوك غير المرغوب فيه.</a:t>
            </a:r>
            <a:endParaRPr lang="en-US" sz="2800" dirty="0"/>
          </a:p>
          <a:p>
            <a:pPr algn="r" rtl="1" eaLnBrk="1" hangingPunct="1">
              <a:defRPr/>
            </a:pPr>
            <a:r>
              <a:rPr lang="ar-DZ" sz="2400" dirty="0"/>
              <a:t> </a:t>
            </a:r>
            <a:endParaRPr lang="en-US" sz="2400" dirty="0"/>
          </a:p>
          <a:p>
            <a:pPr algn="ctr" rtl="1" eaLnBrk="1" hangingPunct="1">
              <a:defRPr/>
            </a:pPr>
            <a:endParaRPr lang="ar-SA" sz="2800" dirty="0">
              <a:solidFill>
                <a:schemeClr val="tx1"/>
              </a:solidFill>
            </a:endParaRPr>
          </a:p>
        </p:txBody>
      </p:sp>
    </p:spTree>
    <p:extLst>
      <p:ext uri="{BB962C8B-B14F-4D97-AF65-F5344CB8AC3E}">
        <p14:creationId xmlns:p14="http://schemas.microsoft.com/office/powerpoint/2010/main" val="2667135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E6BAF09D-8075-483A-9A85-788695B6B44D}" type="slidenum">
              <a:rPr lang="ar-SA" altLang="ar-SA" sz="1200">
                <a:solidFill>
                  <a:schemeClr val="bg1"/>
                </a:solidFill>
              </a:rPr>
              <a:pPr>
                <a:spcBef>
                  <a:spcPct val="0"/>
                </a:spcBef>
                <a:buFontTx/>
                <a:buNone/>
              </a:pPr>
              <a:t>19</a:t>
            </a:fld>
            <a:endParaRPr lang="en-US" altLang="ar-SA" sz="1200">
              <a:solidFill>
                <a:schemeClr val="bg1"/>
              </a:solidFill>
            </a:endParaRPr>
          </a:p>
        </p:txBody>
      </p:sp>
      <p:sp>
        <p:nvSpPr>
          <p:cNvPr id="3" name="مستطيل مستدير الزوايا 2"/>
          <p:cNvSpPr/>
          <p:nvPr/>
        </p:nvSpPr>
        <p:spPr>
          <a:xfrm>
            <a:off x="0" y="1219200"/>
            <a:ext cx="9525000" cy="49530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400" dirty="0"/>
          </a:p>
          <a:p>
            <a:pPr algn="r" rtl="1" eaLnBrk="1" hangingPunct="1">
              <a:defRPr/>
            </a:pPr>
            <a:endParaRPr lang="ar-SA" sz="2400" dirty="0"/>
          </a:p>
          <a:p>
            <a:pPr algn="r" rtl="1" eaLnBrk="1" hangingPunct="1">
              <a:defRPr/>
            </a:pPr>
            <a:endParaRPr lang="ar-SA" sz="2400" dirty="0"/>
          </a:p>
          <a:p>
            <a:pPr marL="514350" indent="-514350" algn="just" rtl="1" eaLnBrk="1" hangingPunct="1">
              <a:buFont typeface="+mj-lt"/>
              <a:buAutoNum type="arabicPeriod"/>
              <a:defRPr/>
            </a:pPr>
            <a:endParaRPr lang="ar-SA" sz="2800" b="1" dirty="0"/>
          </a:p>
          <a:p>
            <a:pPr marL="514350" indent="-514350" algn="just" rtl="1" eaLnBrk="1" hangingPunct="1">
              <a:buFont typeface="+mj-lt"/>
              <a:buAutoNum type="arabicPeriod"/>
              <a:defRPr/>
            </a:pPr>
            <a:r>
              <a:rPr lang="ar-DZ" sz="2800" b="1" dirty="0">
                <a:solidFill>
                  <a:srgbClr val="C00000"/>
                </a:solidFill>
              </a:rPr>
              <a:t>التذكر :</a:t>
            </a:r>
            <a:r>
              <a:rPr lang="ar-SA" sz="2800" b="1" dirty="0">
                <a:solidFill>
                  <a:srgbClr val="C00000"/>
                </a:solidFill>
              </a:rPr>
              <a:t> </a:t>
            </a:r>
            <a:r>
              <a:rPr lang="ar-DZ" sz="2800" dirty="0"/>
              <a:t>هو احد الوظائف العقلية التي يتمكن بها الفرد من استرجاع ما تعلمه من خبرات ومهارات عند حاجته لذلك، وبالتالي فهو مرتبط كثيرا بالتعلم. فنحن لا نتذكر إلا ما تعلمناه، فهو احتفاظ بالتغيير الذي اكتسبه الفرد نتيجة التعلم</a:t>
            </a:r>
            <a:r>
              <a:rPr lang="ar-SA" sz="2800" dirty="0"/>
              <a:t>،</a:t>
            </a:r>
            <a:r>
              <a:rPr lang="ar-DZ" sz="2800" dirty="0"/>
              <a:t> وهو </a:t>
            </a:r>
            <a:r>
              <a:rPr lang="ar-SA" sz="2800" dirty="0"/>
              <a:t>ايضا </a:t>
            </a:r>
            <a:r>
              <a:rPr lang="ar-DZ" sz="2800" dirty="0"/>
              <a:t>يمثل الوجه الايجابي لعملية التعلم</a:t>
            </a:r>
            <a:r>
              <a:rPr lang="ar-SA" sz="2800" dirty="0"/>
              <a:t>.</a:t>
            </a:r>
          </a:p>
          <a:p>
            <a:pPr marL="514350" indent="-514350" algn="just" rtl="1" eaLnBrk="1" hangingPunct="1">
              <a:buFont typeface="+mj-lt"/>
              <a:buAutoNum type="arabicPeriod"/>
              <a:defRPr/>
            </a:pPr>
            <a:r>
              <a:rPr lang="fr-FR" sz="2800" b="1" dirty="0">
                <a:solidFill>
                  <a:srgbClr val="C00000"/>
                </a:solidFill>
              </a:rPr>
              <a:t> </a:t>
            </a:r>
            <a:r>
              <a:rPr lang="ar-DZ" sz="2800" b="1" dirty="0">
                <a:solidFill>
                  <a:srgbClr val="C00000"/>
                </a:solidFill>
              </a:rPr>
              <a:t>مراحل التذكر:</a:t>
            </a:r>
            <a:endParaRPr lang="en-US" sz="2800" b="1" dirty="0">
              <a:solidFill>
                <a:srgbClr val="C00000"/>
              </a:solidFill>
            </a:endParaRPr>
          </a:p>
          <a:p>
            <a:pPr marL="344488" algn="just" rtl="1" eaLnBrk="1" hangingPunct="1">
              <a:buFont typeface="Wingdings" pitchFamily="2" charset="2"/>
              <a:buChar char="ü"/>
              <a:defRPr/>
            </a:pPr>
            <a:r>
              <a:rPr lang="ar-DZ" sz="2800" dirty="0"/>
              <a:t>التعلم والاستظهار(الاكتساب)</a:t>
            </a:r>
            <a:r>
              <a:rPr lang="ar-SA" sz="2800" dirty="0"/>
              <a:t>؛</a:t>
            </a:r>
            <a:endParaRPr lang="en-US" sz="2800" dirty="0"/>
          </a:p>
          <a:p>
            <a:pPr marL="344488" algn="just" rtl="1" eaLnBrk="1" hangingPunct="1">
              <a:buFont typeface="Wingdings" pitchFamily="2" charset="2"/>
              <a:buChar char="ü"/>
              <a:defRPr/>
            </a:pPr>
            <a:r>
              <a:rPr lang="ar-DZ" sz="2800" dirty="0"/>
              <a:t>الاحتفاظ بما تم تعلمه</a:t>
            </a:r>
            <a:r>
              <a:rPr lang="ar-SA" sz="2800" dirty="0"/>
              <a:t>؛</a:t>
            </a:r>
            <a:endParaRPr lang="en-US" sz="2800" dirty="0"/>
          </a:p>
          <a:p>
            <a:pPr marL="344488" algn="just" rtl="1" eaLnBrk="1" hangingPunct="1">
              <a:buFont typeface="Wingdings" pitchFamily="2" charset="2"/>
              <a:buChar char="ü"/>
              <a:defRPr/>
            </a:pPr>
            <a:r>
              <a:rPr lang="ar-DZ" sz="2800" dirty="0"/>
              <a:t>الاسترجاع: أي استعادة المعلومات والخبرات</a:t>
            </a:r>
            <a:r>
              <a:rPr lang="ar-SA" sz="2800" dirty="0"/>
              <a:t>؛</a:t>
            </a:r>
            <a:endParaRPr lang="en-US" sz="2800" dirty="0"/>
          </a:p>
          <a:p>
            <a:pPr marL="344488" algn="just" rtl="1" eaLnBrk="1" hangingPunct="1">
              <a:buFont typeface="Wingdings" pitchFamily="2" charset="2"/>
              <a:buChar char="ü"/>
              <a:defRPr/>
            </a:pPr>
            <a:r>
              <a:rPr lang="ar-DZ" sz="2800" dirty="0"/>
              <a:t>التعرف: أي معرفة أن هذا الموقف سبق المرور عليه ويمكن التعامل معه</a:t>
            </a:r>
            <a:r>
              <a:rPr lang="ar-SA" sz="2800" dirty="0"/>
              <a:t>.</a:t>
            </a:r>
          </a:p>
          <a:p>
            <a:pPr marL="58738" algn="just" rtl="1" eaLnBrk="1" hangingPunct="1">
              <a:defRPr/>
            </a:pPr>
            <a:r>
              <a:rPr lang="ar-SA" sz="2800" b="1" dirty="0">
                <a:solidFill>
                  <a:srgbClr val="C00000"/>
                </a:solidFill>
              </a:rPr>
              <a:t>3. </a:t>
            </a:r>
            <a:r>
              <a:rPr lang="ar-DZ" sz="2800" b="1" dirty="0">
                <a:solidFill>
                  <a:srgbClr val="C00000"/>
                </a:solidFill>
              </a:rPr>
              <a:t>العوامل المؤثرة في التذكر</a:t>
            </a:r>
            <a:r>
              <a:rPr lang="ar-SA" sz="2800" b="1" dirty="0">
                <a:solidFill>
                  <a:srgbClr val="C00000"/>
                </a:solidFill>
              </a:rPr>
              <a:t>: </a:t>
            </a:r>
            <a:r>
              <a:rPr lang="ar-DZ" sz="2800" dirty="0"/>
              <a:t>سرعة وبطئ التعلم بين الأفراد</a:t>
            </a:r>
            <a:r>
              <a:rPr lang="ar-SA" sz="2800" dirty="0"/>
              <a:t>، </a:t>
            </a:r>
            <a:r>
              <a:rPr lang="ar-DZ" sz="2800" dirty="0"/>
              <a:t>مواد التعلم</a:t>
            </a:r>
            <a:r>
              <a:rPr lang="ar-SA" sz="2800" dirty="0"/>
              <a:t>، </a:t>
            </a:r>
            <a:r>
              <a:rPr lang="ar-DZ" sz="2800" dirty="0"/>
              <a:t>طريقة التعلم</a:t>
            </a:r>
            <a:r>
              <a:rPr lang="ar-SA" sz="2800" dirty="0"/>
              <a:t>.</a:t>
            </a:r>
          </a:p>
          <a:p>
            <a:pPr algn="just" rtl="1" eaLnBrk="1" hangingPunct="1">
              <a:defRPr/>
            </a:pPr>
            <a:endParaRPr lang="ar-SA" sz="2800" dirty="0"/>
          </a:p>
          <a:p>
            <a:pPr algn="just" rtl="1" eaLnBrk="1" hangingPunct="1">
              <a:defRPr/>
            </a:pPr>
            <a:endParaRPr lang="en-US" sz="2800" dirty="0"/>
          </a:p>
          <a:p>
            <a:pPr algn="ctr" rtl="1" eaLnBrk="1" hangingPunct="1">
              <a:defRPr/>
            </a:pPr>
            <a:endParaRPr lang="ar-SA" sz="2800" dirty="0">
              <a:solidFill>
                <a:schemeClr val="tx1"/>
              </a:solidFill>
            </a:endParaRPr>
          </a:p>
        </p:txBody>
      </p:sp>
      <p:sp>
        <p:nvSpPr>
          <p:cNvPr id="4" name="مجسم مشطوف الحواف 4"/>
          <p:cNvSpPr/>
          <p:nvPr/>
        </p:nvSpPr>
        <p:spPr>
          <a:xfrm>
            <a:off x="0" y="0"/>
            <a:ext cx="9906000" cy="9906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خامساً: </a:t>
            </a:r>
            <a:r>
              <a:rPr lang="ar-DZ" sz="4400" b="1" dirty="0">
                <a:solidFill>
                  <a:schemeClr val="tx1"/>
                </a:solidFill>
              </a:rPr>
              <a:t> التذكر والنسيان وعلاقتهما بالتعلم</a:t>
            </a:r>
            <a:endParaRPr lang="ar-SA" sz="4400" b="1" dirty="0">
              <a:solidFill>
                <a:schemeClr val="tx1"/>
              </a:solidFill>
            </a:endParaRPr>
          </a:p>
        </p:txBody>
      </p:sp>
    </p:spTree>
    <p:extLst>
      <p:ext uri="{BB962C8B-B14F-4D97-AF65-F5344CB8AC3E}">
        <p14:creationId xmlns:p14="http://schemas.microsoft.com/office/powerpoint/2010/main" val="2173685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480C0557-8A00-4ADF-A6FB-4EDAA1950E6E}" type="slidenum">
              <a:rPr lang="ar-SA" altLang="ar-SA" sz="1200">
                <a:solidFill>
                  <a:schemeClr val="bg1"/>
                </a:solidFill>
              </a:rPr>
              <a:pPr algn="ctr">
                <a:spcBef>
                  <a:spcPct val="0"/>
                </a:spcBef>
                <a:buFontTx/>
                <a:buNone/>
              </a:pPr>
              <a:t>20</a:t>
            </a:fld>
            <a:endParaRPr lang="en-US" altLang="ar-SA" sz="1200">
              <a:solidFill>
                <a:schemeClr val="bg1"/>
              </a:solidFill>
            </a:endParaRPr>
          </a:p>
        </p:txBody>
      </p:sp>
      <p:sp>
        <p:nvSpPr>
          <p:cNvPr id="5" name="مستطيل مستدير الزوايا 4"/>
          <p:cNvSpPr/>
          <p:nvPr/>
        </p:nvSpPr>
        <p:spPr>
          <a:xfrm>
            <a:off x="152400" y="1524000"/>
            <a:ext cx="9753600" cy="3352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400" dirty="0"/>
          </a:p>
          <a:p>
            <a:pPr algn="r" rtl="1" eaLnBrk="1" hangingPunct="1">
              <a:defRPr/>
            </a:pPr>
            <a:endParaRPr lang="ar-SA" sz="2400" dirty="0"/>
          </a:p>
          <a:p>
            <a:pPr marL="514350" indent="-514350" algn="just" rtl="1" eaLnBrk="1" hangingPunct="1">
              <a:buFont typeface="+mj-lt"/>
              <a:buAutoNum type="arabicPeriod"/>
              <a:defRPr/>
            </a:pPr>
            <a:r>
              <a:rPr lang="ar-DZ" sz="2800" b="1" dirty="0">
                <a:solidFill>
                  <a:srgbClr val="C00000"/>
                </a:solidFill>
              </a:rPr>
              <a:t>النسيان:</a:t>
            </a:r>
            <a:r>
              <a:rPr lang="ar-DZ" sz="2800" dirty="0">
                <a:solidFill>
                  <a:srgbClr val="C00000"/>
                </a:solidFill>
              </a:rPr>
              <a:t> </a:t>
            </a:r>
            <a:r>
              <a:rPr lang="ar-DZ" sz="2800" dirty="0"/>
              <a:t>هو عدم القدرة على تذكر بعض الخبرات والمعلومات التي سبق اكتسابها وتعلمها، أي الفشل في الاحتفاظ بما تعلمناه، ويمثل الوجه السلبي لعملية التعلم.</a:t>
            </a:r>
            <a:endParaRPr lang="ar-SA" sz="2800" dirty="0"/>
          </a:p>
          <a:p>
            <a:pPr marL="514350" indent="-514350" algn="just" rtl="1" eaLnBrk="1" hangingPunct="1">
              <a:buFont typeface="Wingdings" pitchFamily="2" charset="2"/>
              <a:buChar char="ü"/>
              <a:defRPr/>
            </a:pPr>
            <a:r>
              <a:rPr lang="ar-DZ" sz="2800" dirty="0"/>
              <a:t>يؤدي تراكم المعلومات والمواقف داخل العقل البشري إلى اختلاط الأمر</a:t>
            </a:r>
            <a:r>
              <a:rPr lang="ar-SA" sz="2800" dirty="0"/>
              <a:t>.</a:t>
            </a:r>
          </a:p>
          <a:p>
            <a:pPr marL="514350" indent="-514350" algn="just" rtl="1" eaLnBrk="1" hangingPunct="1">
              <a:buFont typeface="Wingdings" pitchFamily="2" charset="2"/>
              <a:buChar char="ü"/>
              <a:defRPr/>
            </a:pPr>
            <a:r>
              <a:rPr lang="ar-DZ" sz="2800" dirty="0"/>
              <a:t>عملية النسيان تؤدى إلى فقد بعض المعلومات وتسمح ب</a:t>
            </a:r>
            <a:r>
              <a:rPr lang="ar-SA" sz="2800" dirty="0"/>
              <a:t>إك</a:t>
            </a:r>
            <a:r>
              <a:rPr lang="ar-DZ" sz="2800" dirty="0"/>
              <a:t>تساب معلومات جديدة تنمي العقل والتفكير.</a:t>
            </a:r>
            <a:endParaRPr lang="ar-SA" sz="2800" dirty="0"/>
          </a:p>
        </p:txBody>
      </p:sp>
    </p:spTree>
    <p:extLst>
      <p:ext uri="{BB962C8B-B14F-4D97-AF65-F5344CB8AC3E}">
        <p14:creationId xmlns:p14="http://schemas.microsoft.com/office/powerpoint/2010/main" val="1963392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7A9F3E51-6C6F-4B3C-9999-FA5BBC54CABF}" type="slidenum">
              <a:rPr lang="ar-SA" altLang="ar-SA" sz="1200">
                <a:solidFill>
                  <a:schemeClr val="bg1"/>
                </a:solidFill>
              </a:rPr>
              <a:pPr algn="ctr">
                <a:spcBef>
                  <a:spcPct val="0"/>
                </a:spcBef>
                <a:buFontTx/>
                <a:buNone/>
              </a:pPr>
              <a:t>21</a:t>
            </a:fld>
            <a:endParaRPr lang="en-US" altLang="ar-SA" sz="1200">
              <a:solidFill>
                <a:schemeClr val="bg1"/>
              </a:solidFill>
            </a:endParaRPr>
          </a:p>
        </p:txBody>
      </p:sp>
      <p:sp>
        <p:nvSpPr>
          <p:cNvPr id="3" name="مستطيل مستدير الزوايا 4"/>
          <p:cNvSpPr/>
          <p:nvPr/>
        </p:nvSpPr>
        <p:spPr>
          <a:xfrm>
            <a:off x="0" y="762000"/>
            <a:ext cx="9753600" cy="49530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400" dirty="0"/>
          </a:p>
          <a:p>
            <a:pPr algn="r" rtl="1" eaLnBrk="1" hangingPunct="1">
              <a:defRPr/>
            </a:pPr>
            <a:endParaRPr lang="ar-SA" sz="2400" dirty="0"/>
          </a:p>
          <a:p>
            <a:pPr marL="514350" indent="-514350" algn="just" rtl="1" eaLnBrk="1" hangingPunct="1">
              <a:defRPr/>
            </a:pPr>
            <a:r>
              <a:rPr lang="ar-DZ" sz="2800" b="1" dirty="0">
                <a:solidFill>
                  <a:srgbClr val="C00000"/>
                </a:solidFill>
              </a:rPr>
              <a:t>العوامل المسببة للنسيان:</a:t>
            </a:r>
            <a:endParaRPr lang="en-US" sz="2800" dirty="0">
              <a:solidFill>
                <a:srgbClr val="C00000"/>
              </a:solidFill>
            </a:endParaRPr>
          </a:p>
          <a:p>
            <a:pPr marL="514350" indent="-514350" algn="just" rtl="1" eaLnBrk="1" hangingPunct="1">
              <a:buFont typeface="+mj-lt"/>
              <a:buAutoNum type="arabicPeriod"/>
              <a:defRPr/>
            </a:pPr>
            <a:r>
              <a:rPr lang="ar-DZ" sz="2800" b="1" dirty="0"/>
              <a:t>عامل الزمن: </a:t>
            </a:r>
            <a:r>
              <a:rPr lang="ar-DZ" sz="2800" dirty="0"/>
              <a:t>أي طول الفترات مضافا إليها عدم الاستعمال</a:t>
            </a:r>
            <a:endParaRPr lang="en-US" sz="2800" dirty="0"/>
          </a:p>
          <a:p>
            <a:pPr marL="514350" indent="-514350" algn="just" rtl="1" eaLnBrk="1" hangingPunct="1">
              <a:buFont typeface="+mj-lt"/>
              <a:buAutoNum type="arabicPeriod"/>
              <a:defRPr/>
            </a:pPr>
            <a:r>
              <a:rPr lang="ar-DZ" sz="2800" b="1" dirty="0"/>
              <a:t>عامل الاكتمال والمعنى: </a:t>
            </a:r>
            <a:r>
              <a:rPr lang="ar-DZ" sz="2800" dirty="0"/>
              <a:t>المعلومة المكتملة تقاوم النسيان بخلاف  المعلومة الناقصة التي ليس لها معنى فهي قابلة للنسيان.</a:t>
            </a:r>
            <a:endParaRPr lang="en-US" sz="2800" dirty="0"/>
          </a:p>
          <a:p>
            <a:pPr marL="514350" indent="-514350" algn="just" rtl="1" eaLnBrk="1" hangingPunct="1">
              <a:buFont typeface="+mj-lt"/>
              <a:buAutoNum type="arabicPeriod"/>
              <a:defRPr/>
            </a:pPr>
            <a:r>
              <a:rPr lang="ar-DZ" sz="2800" b="1" dirty="0"/>
              <a:t>عامل التداخل: </a:t>
            </a:r>
            <a:r>
              <a:rPr lang="ar-DZ" sz="2800" dirty="0"/>
              <a:t>إن تداخل المواد التي تم تعلمها يؤدي إلى عملية النسيان.</a:t>
            </a:r>
            <a:endParaRPr lang="en-US" sz="2400" dirty="0"/>
          </a:p>
          <a:p>
            <a:pPr marL="514350" indent="-514350" algn="just" rtl="1" eaLnBrk="1" hangingPunct="1">
              <a:buFont typeface="+mj-lt"/>
              <a:buAutoNum type="arabicPeriod"/>
              <a:defRPr/>
            </a:pPr>
            <a:r>
              <a:rPr lang="ar-SA" sz="2800" b="1" dirty="0">
                <a:solidFill>
                  <a:schemeClr val="tx1"/>
                </a:solidFill>
              </a:rPr>
              <a:t>عدم تثبيت موضوع التعلم عن طريق التكرار.</a:t>
            </a:r>
          </a:p>
          <a:p>
            <a:pPr marL="514350" indent="-514350" algn="just" rtl="1" eaLnBrk="1" hangingPunct="1">
              <a:buFont typeface="+mj-lt"/>
              <a:buAutoNum type="arabicPeriod"/>
              <a:defRPr/>
            </a:pPr>
            <a:r>
              <a:rPr lang="ar-SA" sz="2800" b="1" dirty="0">
                <a:solidFill>
                  <a:schemeClr val="tx1"/>
                </a:solidFill>
              </a:rPr>
              <a:t>المواقف الانفعالية المؤلمة بالنسبة للفرد: </a:t>
            </a:r>
            <a:r>
              <a:rPr lang="ar-SA" sz="2800" dirty="0">
                <a:solidFill>
                  <a:schemeClr val="tx1"/>
                </a:solidFill>
              </a:rPr>
              <a:t>حيث غالبا ما تكتب ولا تظهر في الشعور، مما يؤدي الى نسيانها.</a:t>
            </a:r>
          </a:p>
          <a:p>
            <a:pPr marL="514350" indent="-514350" algn="just" rtl="1" eaLnBrk="1" hangingPunct="1">
              <a:buFont typeface="+mj-lt"/>
              <a:buAutoNum type="arabicPeriod"/>
              <a:defRPr/>
            </a:pPr>
            <a:r>
              <a:rPr lang="ar-SA" sz="2800" b="1" dirty="0">
                <a:solidFill>
                  <a:schemeClr val="tx1"/>
                </a:solidFill>
              </a:rPr>
              <a:t>تغير الميول والاهتمامات: </a:t>
            </a:r>
            <a:r>
              <a:rPr lang="ar-SA" sz="2800" dirty="0">
                <a:solidFill>
                  <a:schemeClr val="tx1"/>
                </a:solidFill>
              </a:rPr>
              <a:t>يؤدي تغيير الميول والانشطة الى نسيان الموضوعات السابقة التي كانت محل اهتمام.</a:t>
            </a:r>
            <a:endParaRPr lang="en-US" sz="2400" dirty="0">
              <a:solidFill>
                <a:schemeClr val="tx1"/>
              </a:solidFill>
            </a:endParaRPr>
          </a:p>
          <a:p>
            <a:pPr algn="ctr" rtl="1" eaLnBrk="1" hangingPunct="1">
              <a:defRPr/>
            </a:pPr>
            <a:endParaRPr lang="ar-SA" sz="2800" dirty="0">
              <a:solidFill>
                <a:schemeClr val="tx1"/>
              </a:solidFill>
            </a:endParaRPr>
          </a:p>
        </p:txBody>
      </p:sp>
    </p:spTree>
    <p:extLst>
      <p:ext uri="{BB962C8B-B14F-4D97-AF65-F5344CB8AC3E}">
        <p14:creationId xmlns:p14="http://schemas.microsoft.com/office/powerpoint/2010/main" val="3729550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18</TotalTime>
  <Words>1443</Words>
  <Application>Microsoft Office PowerPoint</Application>
  <PresentationFormat>A4 Paper (210x297 mm)</PresentationFormat>
  <Paragraphs>217</Paragraphs>
  <Slides>22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ae_AlMateen</vt:lpstr>
      <vt:lpstr>Arial</vt:lpstr>
      <vt:lpstr>AYM Wadiy S_U normal.</vt:lpstr>
      <vt:lpstr>Calibri</vt:lpstr>
      <vt:lpstr>Times New Roman</vt:lpstr>
      <vt:lpstr>Wingdings</vt:lpstr>
      <vt:lpstr>Office Theme</vt:lpstr>
      <vt:lpstr>PowerPoint Presentation</vt:lpstr>
      <vt:lpstr>المحاضرة الخامسة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7</cp:revision>
  <dcterms:created xsi:type="dcterms:W3CDTF">2014-09-11T06:47:01Z</dcterms:created>
  <dcterms:modified xsi:type="dcterms:W3CDTF">2015-09-07T11:41:11Z</dcterms:modified>
</cp:coreProperties>
</file>