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12" r:id="rId2"/>
    <p:sldId id="313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1" autoAdjust="0"/>
    <p:restoredTop sz="94664" autoAdjust="0"/>
  </p:normalViewPr>
  <p:slideViewPr>
    <p:cSldViewPr>
      <p:cViewPr varScale="1">
        <p:scale>
          <a:sx n="73" d="100"/>
          <a:sy n="73" d="100"/>
        </p:scale>
        <p:origin x="78" y="10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7E80D5-5625-4D78-8C2F-2371C9DE5641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54FA59BE-5962-44BF-886C-B4605E688F2D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المصدر الاجتماعي</a:t>
          </a:r>
          <a:endParaRPr lang="ar-SA" b="1" dirty="0"/>
        </a:p>
      </dgm:t>
    </dgm:pt>
    <dgm:pt modelId="{6B073EA0-C4B9-44D7-B9F0-957C21BDD38C}" type="parTrans" cxnId="{34453531-1825-44F6-AE83-08D9DFEBC219}">
      <dgm:prSet/>
      <dgm:spPr/>
      <dgm:t>
        <a:bodyPr/>
        <a:lstStyle/>
        <a:p>
          <a:pPr rtl="1"/>
          <a:endParaRPr lang="ar-SA"/>
        </a:p>
      </dgm:t>
    </dgm:pt>
    <dgm:pt modelId="{4314A8A5-40E1-4650-B2BA-CDF942A3D3E7}" type="sibTrans" cxnId="{34453531-1825-44F6-AE83-08D9DFEBC219}">
      <dgm:prSet/>
      <dgm:spPr/>
      <dgm:t>
        <a:bodyPr/>
        <a:lstStyle/>
        <a:p>
          <a:pPr rtl="1"/>
          <a:endParaRPr lang="ar-SA"/>
        </a:p>
      </dgm:t>
    </dgm:pt>
    <dgm:pt modelId="{169F970E-1769-4A9A-8825-62E9587F1DFF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الخبرة</a:t>
          </a:r>
          <a:endParaRPr lang="ar-SA" b="1" dirty="0"/>
        </a:p>
      </dgm:t>
    </dgm:pt>
    <dgm:pt modelId="{E722844D-5A89-4FB3-9DB9-04FB389D1496}" type="parTrans" cxnId="{277901AA-1DDC-47B5-B4F2-E52A1E0A04DC}">
      <dgm:prSet/>
      <dgm:spPr/>
      <dgm:t>
        <a:bodyPr/>
        <a:lstStyle/>
        <a:p>
          <a:pPr rtl="1"/>
          <a:endParaRPr lang="ar-SA"/>
        </a:p>
      </dgm:t>
    </dgm:pt>
    <dgm:pt modelId="{E20B910A-ADF5-4F75-9797-732CB317BBBC}" type="sibTrans" cxnId="{277901AA-1DDC-47B5-B4F2-E52A1E0A04DC}">
      <dgm:prSet/>
      <dgm:spPr/>
      <dgm:t>
        <a:bodyPr/>
        <a:lstStyle/>
        <a:p>
          <a:pPr rtl="1"/>
          <a:endParaRPr lang="ar-SA"/>
        </a:p>
      </dgm:t>
    </dgm:pt>
    <dgm:pt modelId="{ED35A4FB-6B6F-4710-9BEF-F898028EF54D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منظمات الاعمال</a:t>
          </a:r>
          <a:endParaRPr lang="ar-SA" b="1" dirty="0"/>
        </a:p>
      </dgm:t>
    </dgm:pt>
    <dgm:pt modelId="{BA06385C-E434-46EC-83B4-9DC5A52B98F3}" type="parTrans" cxnId="{A4DF19B8-3328-414C-A403-F16F18CA3448}">
      <dgm:prSet/>
      <dgm:spPr/>
      <dgm:t>
        <a:bodyPr/>
        <a:lstStyle/>
        <a:p>
          <a:pPr rtl="1"/>
          <a:endParaRPr lang="ar-SA"/>
        </a:p>
      </dgm:t>
    </dgm:pt>
    <dgm:pt modelId="{C5E23503-CB3B-464E-8AF9-CB050461E8A3}" type="sibTrans" cxnId="{A4DF19B8-3328-414C-A403-F16F18CA3448}">
      <dgm:prSet/>
      <dgm:spPr/>
      <dgm:t>
        <a:bodyPr/>
        <a:lstStyle/>
        <a:p>
          <a:pPr rtl="1"/>
          <a:endParaRPr lang="ar-SA"/>
        </a:p>
      </dgm:t>
    </dgm:pt>
    <dgm:pt modelId="{BCC0A6D2-555E-4CCC-B8CE-0CE303717EFA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الاسرة</a:t>
          </a:r>
          <a:endParaRPr lang="ar-SA" b="1" dirty="0"/>
        </a:p>
      </dgm:t>
    </dgm:pt>
    <dgm:pt modelId="{EEA28F1C-75F6-4561-8E5E-891FFD1313E4}" type="parTrans" cxnId="{8A099220-66E5-45B4-BF1B-A23AEE2B4157}">
      <dgm:prSet/>
      <dgm:spPr/>
      <dgm:t>
        <a:bodyPr/>
        <a:lstStyle/>
        <a:p>
          <a:pPr rtl="1"/>
          <a:endParaRPr lang="ar-SA"/>
        </a:p>
      </dgm:t>
    </dgm:pt>
    <dgm:pt modelId="{55A95AAA-2D17-426F-8263-E20CCDE38D0A}" type="sibTrans" cxnId="{8A099220-66E5-45B4-BF1B-A23AEE2B4157}">
      <dgm:prSet/>
      <dgm:spPr/>
      <dgm:t>
        <a:bodyPr/>
        <a:lstStyle/>
        <a:p>
          <a:pPr rtl="1"/>
          <a:endParaRPr lang="ar-SA"/>
        </a:p>
      </dgm:t>
    </dgm:pt>
    <dgm:pt modelId="{62BE19DE-363F-45D4-9E39-C52B42FC5242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smtClean="0"/>
            <a:t>الدين</a:t>
          </a:r>
          <a:endParaRPr lang="ar-SA" b="1" dirty="0"/>
        </a:p>
      </dgm:t>
    </dgm:pt>
    <dgm:pt modelId="{C815458B-E4E0-4907-BDBF-54F965DC22ED}" type="parTrans" cxnId="{CBB23F56-7F91-44C5-8D64-2CBC4DE9ED92}">
      <dgm:prSet/>
      <dgm:spPr/>
      <dgm:t>
        <a:bodyPr/>
        <a:lstStyle/>
        <a:p>
          <a:pPr rtl="1"/>
          <a:endParaRPr lang="ar-SA"/>
        </a:p>
      </dgm:t>
    </dgm:pt>
    <dgm:pt modelId="{12827B59-0D7E-44D2-9E3E-15B971861F7B}" type="sibTrans" cxnId="{CBB23F56-7F91-44C5-8D64-2CBC4DE9ED92}">
      <dgm:prSet/>
      <dgm:spPr/>
      <dgm:t>
        <a:bodyPr/>
        <a:lstStyle/>
        <a:p>
          <a:pPr rtl="1"/>
          <a:endParaRPr lang="ar-SA"/>
        </a:p>
      </dgm:t>
    </dgm:pt>
    <dgm:pt modelId="{C420EB39-B24A-4841-9652-C7F9EC65F064}" type="pres">
      <dgm:prSet presAssocID="{E37E80D5-5625-4D78-8C2F-2371C9DE5641}" presName="compositeShape" presStyleCnt="0">
        <dgm:presLayoutVars>
          <dgm:chMax val="7"/>
          <dgm:dir/>
          <dgm:resizeHandles val="exact"/>
        </dgm:presLayoutVars>
      </dgm:prSet>
      <dgm:spPr/>
    </dgm:pt>
    <dgm:pt modelId="{80D466F8-133F-4CFC-9276-A9EFA1627C37}" type="pres">
      <dgm:prSet presAssocID="{E37E80D5-5625-4D78-8C2F-2371C9DE5641}" presName="wedge1" presStyleLbl="node1" presStyleIdx="0" presStyleCnt="5"/>
      <dgm:spPr/>
      <dgm:t>
        <a:bodyPr/>
        <a:lstStyle/>
        <a:p>
          <a:pPr rtl="1"/>
          <a:endParaRPr lang="ar-SA"/>
        </a:p>
      </dgm:t>
    </dgm:pt>
    <dgm:pt modelId="{5B3CD585-0A8E-49CC-9F87-E77E006B6153}" type="pres">
      <dgm:prSet presAssocID="{E37E80D5-5625-4D78-8C2F-2371C9DE5641}" presName="dummy1a" presStyleCnt="0"/>
      <dgm:spPr/>
    </dgm:pt>
    <dgm:pt modelId="{8052A270-B803-46E9-8702-FD12AB6C58CC}" type="pres">
      <dgm:prSet presAssocID="{E37E80D5-5625-4D78-8C2F-2371C9DE5641}" presName="dummy1b" presStyleCnt="0"/>
      <dgm:spPr/>
    </dgm:pt>
    <dgm:pt modelId="{91912CF6-C16D-4D30-8194-CB388A7BB909}" type="pres">
      <dgm:prSet presAssocID="{E37E80D5-5625-4D78-8C2F-2371C9DE5641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4657B45-4EBB-426B-8800-7AD8A41CBF14}" type="pres">
      <dgm:prSet presAssocID="{E37E80D5-5625-4D78-8C2F-2371C9DE5641}" presName="wedge2" presStyleLbl="node1" presStyleIdx="1" presStyleCnt="5"/>
      <dgm:spPr/>
      <dgm:t>
        <a:bodyPr/>
        <a:lstStyle/>
        <a:p>
          <a:pPr rtl="1"/>
          <a:endParaRPr lang="ar-SA"/>
        </a:p>
      </dgm:t>
    </dgm:pt>
    <dgm:pt modelId="{FAC644C2-017B-4CCD-B763-BEC1D367226F}" type="pres">
      <dgm:prSet presAssocID="{E37E80D5-5625-4D78-8C2F-2371C9DE5641}" presName="dummy2a" presStyleCnt="0"/>
      <dgm:spPr/>
    </dgm:pt>
    <dgm:pt modelId="{C15C9ABE-EA73-4B49-B979-F2252E0EABDB}" type="pres">
      <dgm:prSet presAssocID="{E37E80D5-5625-4D78-8C2F-2371C9DE5641}" presName="dummy2b" presStyleCnt="0"/>
      <dgm:spPr/>
    </dgm:pt>
    <dgm:pt modelId="{065B2A8E-2A7E-430A-8815-ADDC7F1C5C43}" type="pres">
      <dgm:prSet presAssocID="{E37E80D5-5625-4D78-8C2F-2371C9DE5641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12379DC-A01E-4AE4-8D37-262B5E024BCF}" type="pres">
      <dgm:prSet presAssocID="{E37E80D5-5625-4D78-8C2F-2371C9DE5641}" presName="wedge3" presStyleLbl="node1" presStyleIdx="2" presStyleCnt="5"/>
      <dgm:spPr/>
      <dgm:t>
        <a:bodyPr/>
        <a:lstStyle/>
        <a:p>
          <a:pPr rtl="1"/>
          <a:endParaRPr lang="ar-SA"/>
        </a:p>
      </dgm:t>
    </dgm:pt>
    <dgm:pt modelId="{29922B8E-7F55-4570-8D11-4410AA7251AB}" type="pres">
      <dgm:prSet presAssocID="{E37E80D5-5625-4D78-8C2F-2371C9DE5641}" presName="dummy3a" presStyleCnt="0"/>
      <dgm:spPr/>
    </dgm:pt>
    <dgm:pt modelId="{60651A6D-A5BA-4549-9730-C00996680667}" type="pres">
      <dgm:prSet presAssocID="{E37E80D5-5625-4D78-8C2F-2371C9DE5641}" presName="dummy3b" presStyleCnt="0"/>
      <dgm:spPr/>
    </dgm:pt>
    <dgm:pt modelId="{4A551F79-B329-474B-8F20-5819D9565240}" type="pres">
      <dgm:prSet presAssocID="{E37E80D5-5625-4D78-8C2F-2371C9DE5641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4419724-AC95-40A3-B60B-5C4D9209B8B3}" type="pres">
      <dgm:prSet presAssocID="{E37E80D5-5625-4D78-8C2F-2371C9DE5641}" presName="wedge4" presStyleLbl="node1" presStyleIdx="3" presStyleCnt="5"/>
      <dgm:spPr/>
      <dgm:t>
        <a:bodyPr/>
        <a:lstStyle/>
        <a:p>
          <a:pPr rtl="1"/>
          <a:endParaRPr lang="ar-SA"/>
        </a:p>
      </dgm:t>
    </dgm:pt>
    <dgm:pt modelId="{F83E3B18-A20D-4560-8914-B138DE7E50ED}" type="pres">
      <dgm:prSet presAssocID="{E37E80D5-5625-4D78-8C2F-2371C9DE5641}" presName="dummy4a" presStyleCnt="0"/>
      <dgm:spPr/>
    </dgm:pt>
    <dgm:pt modelId="{203E3B25-837C-4D67-BB58-F9F7F1D67CD0}" type="pres">
      <dgm:prSet presAssocID="{E37E80D5-5625-4D78-8C2F-2371C9DE5641}" presName="dummy4b" presStyleCnt="0"/>
      <dgm:spPr/>
    </dgm:pt>
    <dgm:pt modelId="{214D3D2C-1A0E-4462-BE6E-610E12000203}" type="pres">
      <dgm:prSet presAssocID="{E37E80D5-5625-4D78-8C2F-2371C9DE5641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EE81700-686B-46FB-A3A9-2367EBB25693}" type="pres">
      <dgm:prSet presAssocID="{E37E80D5-5625-4D78-8C2F-2371C9DE5641}" presName="wedge5" presStyleLbl="node1" presStyleIdx="4" presStyleCnt="5"/>
      <dgm:spPr/>
      <dgm:t>
        <a:bodyPr/>
        <a:lstStyle/>
        <a:p>
          <a:pPr rtl="1"/>
          <a:endParaRPr lang="ar-SA"/>
        </a:p>
      </dgm:t>
    </dgm:pt>
    <dgm:pt modelId="{EE540696-D0A4-4B2D-8843-08EB59D5B379}" type="pres">
      <dgm:prSet presAssocID="{E37E80D5-5625-4D78-8C2F-2371C9DE5641}" presName="dummy5a" presStyleCnt="0"/>
      <dgm:spPr/>
    </dgm:pt>
    <dgm:pt modelId="{4ECD5FB9-CD49-45F0-9A6F-E07BBC7C4321}" type="pres">
      <dgm:prSet presAssocID="{E37E80D5-5625-4D78-8C2F-2371C9DE5641}" presName="dummy5b" presStyleCnt="0"/>
      <dgm:spPr/>
    </dgm:pt>
    <dgm:pt modelId="{4CD03DC4-E589-4FAB-80AA-E6E5A05749AB}" type="pres">
      <dgm:prSet presAssocID="{E37E80D5-5625-4D78-8C2F-2371C9DE5641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FBDC4E3-D110-4748-A620-CD53148F7B7F}" type="pres">
      <dgm:prSet presAssocID="{4314A8A5-40E1-4650-B2BA-CDF942A3D3E7}" presName="arrowWedge1" presStyleLbl="fgSibTrans2D1" presStyleIdx="0" presStyleCnt="5"/>
      <dgm:spPr/>
    </dgm:pt>
    <dgm:pt modelId="{B4243472-AB6F-413C-971D-CC5963FD91E1}" type="pres">
      <dgm:prSet presAssocID="{12827B59-0D7E-44D2-9E3E-15B971861F7B}" presName="arrowWedge2" presStyleLbl="fgSibTrans2D1" presStyleIdx="1" presStyleCnt="5"/>
      <dgm:spPr/>
    </dgm:pt>
    <dgm:pt modelId="{1411777A-1BBA-49D1-AFB9-F3A1AD4F9B82}" type="pres">
      <dgm:prSet presAssocID="{55A95AAA-2D17-426F-8263-E20CCDE38D0A}" presName="arrowWedge3" presStyleLbl="fgSibTrans2D1" presStyleIdx="2" presStyleCnt="5"/>
      <dgm:spPr/>
    </dgm:pt>
    <dgm:pt modelId="{A4F8EEE2-7A95-438C-84A2-C29E7D8FCD2E}" type="pres">
      <dgm:prSet presAssocID="{E20B910A-ADF5-4F75-9797-732CB317BBBC}" presName="arrowWedge4" presStyleLbl="fgSibTrans2D1" presStyleIdx="3" presStyleCnt="5"/>
      <dgm:spPr/>
    </dgm:pt>
    <dgm:pt modelId="{3FFDAE86-829D-4CC2-A118-7E35370D1538}" type="pres">
      <dgm:prSet presAssocID="{C5E23503-CB3B-464E-8AF9-CB050461E8A3}" presName="arrowWedge5" presStyleLbl="fgSibTrans2D1" presStyleIdx="4" presStyleCnt="5"/>
      <dgm:spPr/>
    </dgm:pt>
  </dgm:ptLst>
  <dgm:cxnLst>
    <dgm:cxn modelId="{5C0D4EB4-5894-477D-81A4-D0D7C2727322}" type="presOf" srcId="{169F970E-1769-4A9A-8825-62E9587F1DFF}" destId="{64419724-AC95-40A3-B60B-5C4D9209B8B3}" srcOrd="0" destOrd="0" presId="urn:microsoft.com/office/officeart/2005/8/layout/cycle8"/>
    <dgm:cxn modelId="{8A099220-66E5-45B4-BF1B-A23AEE2B4157}" srcId="{E37E80D5-5625-4D78-8C2F-2371C9DE5641}" destId="{BCC0A6D2-555E-4CCC-B8CE-0CE303717EFA}" srcOrd="2" destOrd="0" parTransId="{EEA28F1C-75F6-4561-8E5E-891FFD1313E4}" sibTransId="{55A95AAA-2D17-426F-8263-E20CCDE38D0A}"/>
    <dgm:cxn modelId="{A4DF19B8-3328-414C-A403-F16F18CA3448}" srcId="{E37E80D5-5625-4D78-8C2F-2371C9DE5641}" destId="{ED35A4FB-6B6F-4710-9BEF-F898028EF54D}" srcOrd="4" destOrd="0" parTransId="{BA06385C-E434-46EC-83B4-9DC5A52B98F3}" sibTransId="{C5E23503-CB3B-464E-8AF9-CB050461E8A3}"/>
    <dgm:cxn modelId="{BF659808-6D75-47DD-8109-C1E2D0FCACD4}" type="presOf" srcId="{54FA59BE-5962-44BF-886C-B4605E688F2D}" destId="{91912CF6-C16D-4D30-8194-CB388A7BB909}" srcOrd="1" destOrd="0" presId="urn:microsoft.com/office/officeart/2005/8/layout/cycle8"/>
    <dgm:cxn modelId="{277901AA-1DDC-47B5-B4F2-E52A1E0A04DC}" srcId="{E37E80D5-5625-4D78-8C2F-2371C9DE5641}" destId="{169F970E-1769-4A9A-8825-62E9587F1DFF}" srcOrd="3" destOrd="0" parTransId="{E722844D-5A89-4FB3-9DB9-04FB389D1496}" sibTransId="{E20B910A-ADF5-4F75-9797-732CB317BBBC}"/>
    <dgm:cxn modelId="{34453531-1825-44F6-AE83-08D9DFEBC219}" srcId="{E37E80D5-5625-4D78-8C2F-2371C9DE5641}" destId="{54FA59BE-5962-44BF-886C-B4605E688F2D}" srcOrd="0" destOrd="0" parTransId="{6B073EA0-C4B9-44D7-B9F0-957C21BDD38C}" sibTransId="{4314A8A5-40E1-4650-B2BA-CDF942A3D3E7}"/>
    <dgm:cxn modelId="{5CD7C814-F49E-400E-84C9-89CE9BC0ECF8}" type="presOf" srcId="{BCC0A6D2-555E-4CCC-B8CE-0CE303717EFA}" destId="{A12379DC-A01E-4AE4-8D37-262B5E024BCF}" srcOrd="0" destOrd="0" presId="urn:microsoft.com/office/officeart/2005/8/layout/cycle8"/>
    <dgm:cxn modelId="{397B1300-F87F-4B04-96C9-565A13C48DBB}" type="presOf" srcId="{169F970E-1769-4A9A-8825-62E9587F1DFF}" destId="{214D3D2C-1A0E-4462-BE6E-610E12000203}" srcOrd="1" destOrd="0" presId="urn:microsoft.com/office/officeart/2005/8/layout/cycle8"/>
    <dgm:cxn modelId="{EEF4B5FD-B1A0-411C-A9FE-45A029F61447}" type="presOf" srcId="{E37E80D5-5625-4D78-8C2F-2371C9DE5641}" destId="{C420EB39-B24A-4841-9652-C7F9EC65F064}" srcOrd="0" destOrd="0" presId="urn:microsoft.com/office/officeart/2005/8/layout/cycle8"/>
    <dgm:cxn modelId="{6A878170-EA56-4FD6-B691-AC22FCAAE7E1}" type="presOf" srcId="{ED35A4FB-6B6F-4710-9BEF-F898028EF54D}" destId="{4CD03DC4-E589-4FAB-80AA-E6E5A05749AB}" srcOrd="1" destOrd="0" presId="urn:microsoft.com/office/officeart/2005/8/layout/cycle8"/>
    <dgm:cxn modelId="{CE81148F-7D60-41CD-BE11-DD23C0B806BF}" type="presOf" srcId="{54FA59BE-5962-44BF-886C-B4605E688F2D}" destId="{80D466F8-133F-4CFC-9276-A9EFA1627C37}" srcOrd="0" destOrd="0" presId="urn:microsoft.com/office/officeart/2005/8/layout/cycle8"/>
    <dgm:cxn modelId="{CBB23F56-7F91-44C5-8D64-2CBC4DE9ED92}" srcId="{E37E80D5-5625-4D78-8C2F-2371C9DE5641}" destId="{62BE19DE-363F-45D4-9E39-C52B42FC5242}" srcOrd="1" destOrd="0" parTransId="{C815458B-E4E0-4907-BDBF-54F965DC22ED}" sibTransId="{12827B59-0D7E-44D2-9E3E-15B971861F7B}"/>
    <dgm:cxn modelId="{FEB387B4-1724-410D-93EF-99FBBF6D3D91}" type="presOf" srcId="{62BE19DE-363F-45D4-9E39-C52B42FC5242}" destId="{065B2A8E-2A7E-430A-8815-ADDC7F1C5C43}" srcOrd="1" destOrd="0" presId="urn:microsoft.com/office/officeart/2005/8/layout/cycle8"/>
    <dgm:cxn modelId="{6E4D4CA9-7BA6-4778-8229-867EF2DD0FAC}" type="presOf" srcId="{62BE19DE-363F-45D4-9E39-C52B42FC5242}" destId="{14657B45-4EBB-426B-8800-7AD8A41CBF14}" srcOrd="0" destOrd="0" presId="urn:microsoft.com/office/officeart/2005/8/layout/cycle8"/>
    <dgm:cxn modelId="{C5713538-D872-421F-A41F-BD12998D419B}" type="presOf" srcId="{BCC0A6D2-555E-4CCC-B8CE-0CE303717EFA}" destId="{4A551F79-B329-474B-8F20-5819D9565240}" srcOrd="1" destOrd="0" presId="urn:microsoft.com/office/officeart/2005/8/layout/cycle8"/>
    <dgm:cxn modelId="{8983FC50-E7E6-4ADD-AACB-7126F6EA6121}" type="presOf" srcId="{ED35A4FB-6B6F-4710-9BEF-F898028EF54D}" destId="{3EE81700-686B-46FB-A3A9-2367EBB25693}" srcOrd="0" destOrd="0" presId="urn:microsoft.com/office/officeart/2005/8/layout/cycle8"/>
    <dgm:cxn modelId="{B47910E3-47C0-484B-8FCA-67A1E8F6B575}" type="presParOf" srcId="{C420EB39-B24A-4841-9652-C7F9EC65F064}" destId="{80D466F8-133F-4CFC-9276-A9EFA1627C37}" srcOrd="0" destOrd="0" presId="urn:microsoft.com/office/officeart/2005/8/layout/cycle8"/>
    <dgm:cxn modelId="{47AA8C21-2E16-499A-B60F-1A006B064A04}" type="presParOf" srcId="{C420EB39-B24A-4841-9652-C7F9EC65F064}" destId="{5B3CD585-0A8E-49CC-9F87-E77E006B6153}" srcOrd="1" destOrd="0" presId="urn:microsoft.com/office/officeart/2005/8/layout/cycle8"/>
    <dgm:cxn modelId="{F1380B13-265D-4D60-92DA-4C1E3870BB72}" type="presParOf" srcId="{C420EB39-B24A-4841-9652-C7F9EC65F064}" destId="{8052A270-B803-46E9-8702-FD12AB6C58CC}" srcOrd="2" destOrd="0" presId="urn:microsoft.com/office/officeart/2005/8/layout/cycle8"/>
    <dgm:cxn modelId="{1FB84EA0-4F49-4696-900A-4B0D06091406}" type="presParOf" srcId="{C420EB39-B24A-4841-9652-C7F9EC65F064}" destId="{91912CF6-C16D-4D30-8194-CB388A7BB909}" srcOrd="3" destOrd="0" presId="urn:microsoft.com/office/officeart/2005/8/layout/cycle8"/>
    <dgm:cxn modelId="{7372C7B3-30C4-46DB-A835-82BCA81B559B}" type="presParOf" srcId="{C420EB39-B24A-4841-9652-C7F9EC65F064}" destId="{14657B45-4EBB-426B-8800-7AD8A41CBF14}" srcOrd="4" destOrd="0" presId="urn:microsoft.com/office/officeart/2005/8/layout/cycle8"/>
    <dgm:cxn modelId="{0A1CC1C4-522F-469E-A7F9-ECA9358C4367}" type="presParOf" srcId="{C420EB39-B24A-4841-9652-C7F9EC65F064}" destId="{FAC644C2-017B-4CCD-B763-BEC1D367226F}" srcOrd="5" destOrd="0" presId="urn:microsoft.com/office/officeart/2005/8/layout/cycle8"/>
    <dgm:cxn modelId="{04A9B9A2-ECC7-4611-80DF-DE72A724DA1A}" type="presParOf" srcId="{C420EB39-B24A-4841-9652-C7F9EC65F064}" destId="{C15C9ABE-EA73-4B49-B979-F2252E0EABDB}" srcOrd="6" destOrd="0" presId="urn:microsoft.com/office/officeart/2005/8/layout/cycle8"/>
    <dgm:cxn modelId="{6E45C481-2DA9-4279-B0D5-F6501CCA43C6}" type="presParOf" srcId="{C420EB39-B24A-4841-9652-C7F9EC65F064}" destId="{065B2A8E-2A7E-430A-8815-ADDC7F1C5C43}" srcOrd="7" destOrd="0" presId="urn:microsoft.com/office/officeart/2005/8/layout/cycle8"/>
    <dgm:cxn modelId="{3AB5262E-BD46-40CE-8468-948A8965F630}" type="presParOf" srcId="{C420EB39-B24A-4841-9652-C7F9EC65F064}" destId="{A12379DC-A01E-4AE4-8D37-262B5E024BCF}" srcOrd="8" destOrd="0" presId="urn:microsoft.com/office/officeart/2005/8/layout/cycle8"/>
    <dgm:cxn modelId="{A2725F1F-2B83-4A56-A003-3561B8439CA9}" type="presParOf" srcId="{C420EB39-B24A-4841-9652-C7F9EC65F064}" destId="{29922B8E-7F55-4570-8D11-4410AA7251AB}" srcOrd="9" destOrd="0" presId="urn:microsoft.com/office/officeart/2005/8/layout/cycle8"/>
    <dgm:cxn modelId="{24532DC0-80CE-4028-AA6E-8BA0082A7D82}" type="presParOf" srcId="{C420EB39-B24A-4841-9652-C7F9EC65F064}" destId="{60651A6D-A5BA-4549-9730-C00996680667}" srcOrd="10" destOrd="0" presId="urn:microsoft.com/office/officeart/2005/8/layout/cycle8"/>
    <dgm:cxn modelId="{FEAE32F9-6C41-410C-9FF3-554572C3A32A}" type="presParOf" srcId="{C420EB39-B24A-4841-9652-C7F9EC65F064}" destId="{4A551F79-B329-474B-8F20-5819D9565240}" srcOrd="11" destOrd="0" presId="urn:microsoft.com/office/officeart/2005/8/layout/cycle8"/>
    <dgm:cxn modelId="{57DCF76F-D899-4C30-ADCF-7F54B832228C}" type="presParOf" srcId="{C420EB39-B24A-4841-9652-C7F9EC65F064}" destId="{64419724-AC95-40A3-B60B-5C4D9209B8B3}" srcOrd="12" destOrd="0" presId="urn:microsoft.com/office/officeart/2005/8/layout/cycle8"/>
    <dgm:cxn modelId="{25D1EDD2-BA16-454E-A488-F31E703EBADB}" type="presParOf" srcId="{C420EB39-B24A-4841-9652-C7F9EC65F064}" destId="{F83E3B18-A20D-4560-8914-B138DE7E50ED}" srcOrd="13" destOrd="0" presId="urn:microsoft.com/office/officeart/2005/8/layout/cycle8"/>
    <dgm:cxn modelId="{C5AADE7A-CF1B-48D0-A1AF-1303AA25EB34}" type="presParOf" srcId="{C420EB39-B24A-4841-9652-C7F9EC65F064}" destId="{203E3B25-837C-4D67-BB58-F9F7F1D67CD0}" srcOrd="14" destOrd="0" presId="urn:microsoft.com/office/officeart/2005/8/layout/cycle8"/>
    <dgm:cxn modelId="{4066BBAA-8B96-4D76-89F1-031EEF094BE7}" type="presParOf" srcId="{C420EB39-B24A-4841-9652-C7F9EC65F064}" destId="{214D3D2C-1A0E-4462-BE6E-610E12000203}" srcOrd="15" destOrd="0" presId="urn:microsoft.com/office/officeart/2005/8/layout/cycle8"/>
    <dgm:cxn modelId="{200F9B8B-E0F2-409E-9DF8-FC90695C6F22}" type="presParOf" srcId="{C420EB39-B24A-4841-9652-C7F9EC65F064}" destId="{3EE81700-686B-46FB-A3A9-2367EBB25693}" srcOrd="16" destOrd="0" presId="urn:microsoft.com/office/officeart/2005/8/layout/cycle8"/>
    <dgm:cxn modelId="{DC9ADDF4-C57D-48D7-AF4F-38C3D0DB2602}" type="presParOf" srcId="{C420EB39-B24A-4841-9652-C7F9EC65F064}" destId="{EE540696-D0A4-4B2D-8843-08EB59D5B379}" srcOrd="17" destOrd="0" presId="urn:microsoft.com/office/officeart/2005/8/layout/cycle8"/>
    <dgm:cxn modelId="{DDDBD5FA-C0BC-478A-90B0-AB74A1867571}" type="presParOf" srcId="{C420EB39-B24A-4841-9652-C7F9EC65F064}" destId="{4ECD5FB9-CD49-45F0-9A6F-E07BBC7C4321}" srcOrd="18" destOrd="0" presId="urn:microsoft.com/office/officeart/2005/8/layout/cycle8"/>
    <dgm:cxn modelId="{B0B2C88E-0028-446C-BAE0-070EAC757A4F}" type="presParOf" srcId="{C420EB39-B24A-4841-9652-C7F9EC65F064}" destId="{4CD03DC4-E589-4FAB-80AA-E6E5A05749AB}" srcOrd="19" destOrd="0" presId="urn:microsoft.com/office/officeart/2005/8/layout/cycle8"/>
    <dgm:cxn modelId="{5A46D03E-66A6-44BF-8F97-9A9F8379912E}" type="presParOf" srcId="{C420EB39-B24A-4841-9652-C7F9EC65F064}" destId="{5FBDC4E3-D110-4748-A620-CD53148F7B7F}" srcOrd="20" destOrd="0" presId="urn:microsoft.com/office/officeart/2005/8/layout/cycle8"/>
    <dgm:cxn modelId="{C28FF7D3-9327-4D23-9FEE-8E9A434643CA}" type="presParOf" srcId="{C420EB39-B24A-4841-9652-C7F9EC65F064}" destId="{B4243472-AB6F-413C-971D-CC5963FD91E1}" srcOrd="21" destOrd="0" presId="urn:microsoft.com/office/officeart/2005/8/layout/cycle8"/>
    <dgm:cxn modelId="{0CA08896-D4EC-4C92-9FB0-3E9E5F1B8E15}" type="presParOf" srcId="{C420EB39-B24A-4841-9652-C7F9EC65F064}" destId="{1411777A-1BBA-49D1-AFB9-F3A1AD4F9B82}" srcOrd="22" destOrd="0" presId="urn:microsoft.com/office/officeart/2005/8/layout/cycle8"/>
    <dgm:cxn modelId="{3B9DA884-4492-42AA-8703-967C719BC67F}" type="presParOf" srcId="{C420EB39-B24A-4841-9652-C7F9EC65F064}" destId="{A4F8EEE2-7A95-438C-84A2-C29E7D8FCD2E}" srcOrd="23" destOrd="0" presId="urn:microsoft.com/office/officeart/2005/8/layout/cycle8"/>
    <dgm:cxn modelId="{1877908A-A547-4D25-8172-913219428866}" type="presParOf" srcId="{C420EB39-B24A-4841-9652-C7F9EC65F064}" destId="{3FFDAE86-829D-4CC2-A118-7E35370D1538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466F8-133F-4CFC-9276-A9EFA1627C37}">
      <dsp:nvSpPr>
        <dsp:cNvPr id="0" name=""/>
        <dsp:cNvSpPr/>
      </dsp:nvSpPr>
      <dsp:spPr>
        <a:xfrm>
          <a:off x="2422227" y="320216"/>
          <a:ext cx="4345431" cy="4345431"/>
        </a:xfrm>
        <a:prstGeom prst="pie">
          <a:avLst>
            <a:gd name="adj1" fmla="val 16200000"/>
            <a:gd name="adj2" fmla="val 2052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المصدر الاجتماعي</a:t>
          </a:r>
          <a:endParaRPr lang="ar-SA" sz="3100" b="1" kern="1200" dirty="0"/>
        </a:p>
      </dsp:txBody>
      <dsp:txXfrm>
        <a:off x="4689093" y="1050663"/>
        <a:ext cx="1396745" cy="931163"/>
      </dsp:txXfrm>
    </dsp:sp>
    <dsp:sp modelId="{14657B45-4EBB-426B-8800-7AD8A41CBF14}">
      <dsp:nvSpPr>
        <dsp:cNvPr id="0" name=""/>
        <dsp:cNvSpPr/>
      </dsp:nvSpPr>
      <dsp:spPr>
        <a:xfrm>
          <a:off x="2459473" y="436095"/>
          <a:ext cx="4345431" cy="4345431"/>
        </a:xfrm>
        <a:prstGeom prst="pie">
          <a:avLst>
            <a:gd name="adj1" fmla="val 20520000"/>
            <a:gd name="adj2" fmla="val 324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الدين</a:t>
          </a:r>
          <a:endParaRPr lang="ar-SA" sz="3100" b="1" kern="1200" dirty="0"/>
        </a:p>
      </dsp:txBody>
      <dsp:txXfrm>
        <a:off x="5258138" y="2421543"/>
        <a:ext cx="1293283" cy="1034626"/>
      </dsp:txXfrm>
    </dsp:sp>
    <dsp:sp modelId="{A12379DC-A01E-4AE4-8D37-262B5E024BCF}">
      <dsp:nvSpPr>
        <dsp:cNvPr id="0" name=""/>
        <dsp:cNvSpPr/>
      </dsp:nvSpPr>
      <dsp:spPr>
        <a:xfrm>
          <a:off x="2361184" y="507484"/>
          <a:ext cx="4345431" cy="4345431"/>
        </a:xfrm>
        <a:prstGeom prst="pie">
          <a:avLst>
            <a:gd name="adj1" fmla="val 3240000"/>
            <a:gd name="adj2" fmla="val 756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الاسرة</a:t>
          </a:r>
          <a:endParaRPr lang="ar-SA" sz="3100" b="1" kern="1200" dirty="0"/>
        </a:p>
      </dsp:txBody>
      <dsp:txXfrm>
        <a:off x="3913124" y="3559632"/>
        <a:ext cx="1241551" cy="1138089"/>
      </dsp:txXfrm>
    </dsp:sp>
    <dsp:sp modelId="{64419724-AC95-40A3-B60B-5C4D9209B8B3}">
      <dsp:nvSpPr>
        <dsp:cNvPr id="0" name=""/>
        <dsp:cNvSpPr/>
      </dsp:nvSpPr>
      <dsp:spPr>
        <a:xfrm>
          <a:off x="2262894" y="436095"/>
          <a:ext cx="4345431" cy="4345431"/>
        </a:xfrm>
        <a:prstGeom prst="pie">
          <a:avLst>
            <a:gd name="adj1" fmla="val 7560000"/>
            <a:gd name="adj2" fmla="val 1188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الخبرة</a:t>
          </a:r>
          <a:endParaRPr lang="ar-SA" sz="3100" b="1" kern="1200" dirty="0"/>
        </a:p>
      </dsp:txBody>
      <dsp:txXfrm>
        <a:off x="2516378" y="2421543"/>
        <a:ext cx="1293283" cy="1034626"/>
      </dsp:txXfrm>
    </dsp:sp>
    <dsp:sp modelId="{3EE81700-686B-46FB-A3A9-2367EBB25693}">
      <dsp:nvSpPr>
        <dsp:cNvPr id="0" name=""/>
        <dsp:cNvSpPr/>
      </dsp:nvSpPr>
      <dsp:spPr>
        <a:xfrm>
          <a:off x="2300141" y="320216"/>
          <a:ext cx="4345431" cy="4345431"/>
        </a:xfrm>
        <a:prstGeom prst="pie">
          <a:avLst>
            <a:gd name="adj1" fmla="val 11880000"/>
            <a:gd name="adj2" fmla="val 1620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1" kern="1200" dirty="0" smtClean="0"/>
            <a:t>منظمات الاعمال</a:t>
          </a:r>
          <a:endParaRPr lang="ar-SA" sz="3100" b="1" kern="1200" dirty="0"/>
        </a:p>
      </dsp:txBody>
      <dsp:txXfrm>
        <a:off x="2981960" y="1050663"/>
        <a:ext cx="1396745" cy="931163"/>
      </dsp:txXfrm>
    </dsp:sp>
    <dsp:sp modelId="{5FBDC4E3-D110-4748-A620-CD53148F7B7F}">
      <dsp:nvSpPr>
        <dsp:cNvPr id="0" name=""/>
        <dsp:cNvSpPr/>
      </dsp:nvSpPr>
      <dsp:spPr>
        <a:xfrm>
          <a:off x="2153019" y="51214"/>
          <a:ext cx="4883437" cy="4883437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43472-AB6F-413C-971D-CC5963FD91E1}">
      <dsp:nvSpPr>
        <dsp:cNvPr id="0" name=""/>
        <dsp:cNvSpPr/>
      </dsp:nvSpPr>
      <dsp:spPr>
        <a:xfrm>
          <a:off x="2190771" y="167054"/>
          <a:ext cx="4883437" cy="4883437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11777A-1BBA-49D1-AFB9-F3A1AD4F9B82}">
      <dsp:nvSpPr>
        <dsp:cNvPr id="0" name=""/>
        <dsp:cNvSpPr/>
      </dsp:nvSpPr>
      <dsp:spPr>
        <a:xfrm>
          <a:off x="2092181" y="238661"/>
          <a:ext cx="4883437" cy="4883437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8EEE2-7A95-438C-84A2-C29E7D8FCD2E}">
      <dsp:nvSpPr>
        <dsp:cNvPr id="0" name=""/>
        <dsp:cNvSpPr/>
      </dsp:nvSpPr>
      <dsp:spPr>
        <a:xfrm>
          <a:off x="1993591" y="167054"/>
          <a:ext cx="4883437" cy="4883437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FDAE86-829D-4CC2-A118-7E35370D1538}">
      <dsp:nvSpPr>
        <dsp:cNvPr id="0" name=""/>
        <dsp:cNvSpPr/>
      </dsp:nvSpPr>
      <dsp:spPr>
        <a:xfrm>
          <a:off x="2031342" y="51214"/>
          <a:ext cx="4883437" cy="4883437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3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السلوك التنظيمي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يِحضيه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سملالي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السادسة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القيم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السلوك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التنظيمي                                                                                  </a:t>
            </a:r>
            <a:r>
              <a:rPr lang="ar-SA" sz="200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>
                <a:solidFill>
                  <a:schemeClr val="accent1">
                    <a:lumMod val="75000"/>
                  </a:schemeClr>
                </a:solidFill>
              </a:rPr>
              <a:t>السادسة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26475C-E4A8-4D53-B777-4B436A3A5518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1219200"/>
            <a:ext cx="9906000" cy="3200400"/>
          </a:xfrm>
          <a:prstGeom prst="beve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أولا:      مفهوم واهمية القيم.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ثانيا:      مصادر القيم.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ثالثا:      تصنيف القيم.</a:t>
            </a:r>
          </a:p>
          <a:p>
            <a:pPr marL="514350" indent="-514350" algn="r" rtl="1" eaLnBrk="1" hangingPunct="1">
              <a:defRPr/>
            </a:pPr>
            <a:endParaRPr lang="en-US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ar-SA" sz="2800" dirty="0"/>
          </a:p>
        </p:txBody>
      </p:sp>
      <p:sp>
        <p:nvSpPr>
          <p:cNvPr id="7" name="مجسم مشطوف الحواف 6"/>
          <p:cNvSpPr/>
          <p:nvPr/>
        </p:nvSpPr>
        <p:spPr>
          <a:xfrm>
            <a:off x="0" y="0"/>
            <a:ext cx="9906000" cy="12192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محاور المحاضرة السادسة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327548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6FCAA00C-1DDD-4176-9B9F-507231CF8B13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1219200"/>
            <a:ext cx="9372600" cy="4800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لقد زاد الاهتمام بموضوع القيم بسبب الدعوة إلى تبني قيم إيجابية داخل منظمات الأعمال.</a:t>
            </a:r>
          </a:p>
          <a:p>
            <a:pPr marL="395288" indent="-395288" algn="just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ترجع الكثير من المشكلات الادارية الى غياب منظمومة القيم الايجابية </a:t>
            </a:r>
            <a:br>
              <a:rPr lang="ar-SA" sz="2800" dirty="0"/>
            </a:br>
            <a:r>
              <a:rPr lang="ar-SA" sz="2800" dirty="0"/>
              <a:t>التي يجب ان يتحلى بها الموظف.</a:t>
            </a:r>
          </a:p>
          <a:p>
            <a:pPr marL="395288" indent="-395288" algn="just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الخلل في سلوكيات الافراد يرتبط في جانب منه بالقيم التي يتمسك بها هؤلاء.</a:t>
            </a:r>
          </a:p>
          <a:p>
            <a:pPr marL="395288" indent="-395288" algn="just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انطلاقا مما سبق من الضروري ان نتطرق الى مفهوم القيم واهميتها، ومصادرها، وانواعها، بما يساهم في فهم تاثيرها على سلوك الافراد </a:t>
            </a:r>
            <a:br>
              <a:rPr lang="ar-SA" sz="2800" dirty="0"/>
            </a:br>
            <a:r>
              <a:rPr lang="ar-SA" sz="2800" dirty="0"/>
              <a:t>في المنظمات.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مقدمة</a:t>
            </a:r>
          </a:p>
        </p:txBody>
      </p:sp>
    </p:spTree>
    <p:extLst>
      <p:ext uri="{BB962C8B-B14F-4D97-AF65-F5344CB8AC3E}">
        <p14:creationId xmlns:p14="http://schemas.microsoft.com/office/powerpoint/2010/main" val="81412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BF1720-40BD-4CA9-A653-D5FF90FECE37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7" name="مستطيل ذو زوايا قطرية مستديرة 12"/>
          <p:cNvSpPr/>
          <p:nvPr/>
        </p:nvSpPr>
        <p:spPr>
          <a:xfrm>
            <a:off x="152400" y="1905000"/>
            <a:ext cx="9753600" cy="43434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4488" indent="-344488" algn="just" rtl="1" eaLnBrk="1" hangingPunct="1">
              <a:buFont typeface="Wingdings" pitchFamily="2" charset="2"/>
              <a:buChar char="v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 marL="344488" indent="-3444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عرف كلوكهن  </a:t>
            </a:r>
            <a:r>
              <a:rPr lang="en-US" sz="2800" dirty="0" err="1">
                <a:solidFill>
                  <a:schemeClr val="tx1"/>
                </a:solidFill>
              </a:rPr>
              <a:t>Kluchon</a:t>
            </a:r>
            <a:r>
              <a:rPr lang="ar-SA" sz="2800" dirty="0">
                <a:solidFill>
                  <a:schemeClr val="tx1"/>
                </a:solidFill>
              </a:rPr>
              <a:t> القيم هي ”مفهوم ضمني أو صريح يوضح للفرد أو للجماعة ما هو مرغوب فيه، وهذا يؤثر على اختيار الأساليب والأهداف وردود الأفعال“</a:t>
            </a:r>
            <a:endParaRPr lang="en-US" sz="2800" dirty="0">
              <a:solidFill>
                <a:schemeClr val="tx1"/>
              </a:solidFill>
            </a:endParaRPr>
          </a:p>
          <a:p>
            <a:pPr marL="344488" indent="-3444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كما عرف </a:t>
            </a:r>
            <a:r>
              <a:rPr lang="en-US" sz="2800" dirty="0">
                <a:solidFill>
                  <a:schemeClr val="tx1"/>
                </a:solidFill>
              </a:rPr>
              <a:t>Cooper</a:t>
            </a:r>
            <a:r>
              <a:rPr lang="ar-SA" sz="2800" dirty="0">
                <a:solidFill>
                  <a:schemeClr val="tx1"/>
                </a:solidFill>
              </a:rPr>
              <a:t> القيم بأنها ”معتقدات تحدد شكل تصرفاتنا وأهدافنا“.</a:t>
            </a:r>
            <a:endParaRPr lang="en-US" sz="2800" dirty="0">
              <a:solidFill>
                <a:schemeClr val="tx1"/>
              </a:solidFill>
            </a:endParaRPr>
          </a:p>
          <a:p>
            <a:pPr marL="344488" indent="-3444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كما عرف </a:t>
            </a:r>
            <a:r>
              <a:rPr lang="en-US" sz="2800" dirty="0" err="1">
                <a:solidFill>
                  <a:schemeClr val="tx1"/>
                </a:solidFill>
              </a:rPr>
              <a:t>Bengston</a:t>
            </a:r>
            <a:r>
              <a:rPr lang="ar-SA" sz="2800" dirty="0">
                <a:solidFill>
                  <a:schemeClr val="tx1"/>
                </a:solidFill>
              </a:rPr>
              <a:t> القيم بأنها ”معايير تحدد توجهات الفرد وتصرفاته“.</a:t>
            </a:r>
            <a:endParaRPr lang="en-US" sz="2800" dirty="0">
              <a:solidFill>
                <a:schemeClr val="tx1"/>
              </a:solidFill>
            </a:endParaRPr>
          </a:p>
          <a:p>
            <a:pPr marL="344488" indent="-3444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يرى مندل وجوردان بأن ”القيم ليست شيئا مطلقا وإنما هي عرضة للتأثر بالإطار الثقافي، وليست حالة مثالية ولكن يمكن تكوين فكرة عن قيم الفرد من خلال أفعاله“.</a:t>
            </a:r>
          </a:p>
          <a:p>
            <a:pPr marL="344488" indent="-3444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>
                <a:solidFill>
                  <a:schemeClr val="tx1"/>
                </a:solidFill>
              </a:rPr>
              <a:t>القيم هي مجموعة من المشاعر والاحاسيس الداخلية التي تؤثر في سلوك الافراد وتحدد مدى توافقهم وانسجامهم مع باقي اعضاء الجماعة التي ينتمون اليها.</a:t>
            </a:r>
            <a:endParaRPr lang="en-US" sz="2800" dirty="0">
              <a:solidFill>
                <a:schemeClr val="tx1"/>
              </a:solidFill>
            </a:endParaRPr>
          </a:p>
          <a:p>
            <a:pPr algn="just" rtl="1" eaLnBrk="1" hangingPunct="1">
              <a:buFont typeface="Wingdings" pitchFamily="2" charset="2"/>
              <a:buChar char="q"/>
              <a:defRPr/>
            </a:pPr>
            <a:endParaRPr lang="en-US" sz="2800" dirty="0"/>
          </a:p>
          <a:p>
            <a:pPr algn="r" rtl="1" eaLnBrk="1" hangingPunct="1">
              <a:defRPr/>
            </a:pPr>
            <a:endParaRPr lang="en-US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اولا: مفهوم واهمية القيم</a:t>
            </a:r>
          </a:p>
        </p:txBody>
      </p:sp>
      <p:sp>
        <p:nvSpPr>
          <p:cNvPr id="5" name="Flowchart: Stored Data 7"/>
          <p:cNvSpPr/>
          <p:nvPr/>
        </p:nvSpPr>
        <p:spPr>
          <a:xfrm>
            <a:off x="6400800" y="990600"/>
            <a:ext cx="3505200" cy="685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1</a:t>
            </a:r>
            <a:r>
              <a:rPr lang="ar-DZ" sz="4000" b="1" dirty="0">
                <a:solidFill>
                  <a:schemeClr val="tx1"/>
                </a:solidFill>
              </a:rPr>
              <a:t>- </a:t>
            </a:r>
            <a:r>
              <a:rPr lang="ar-SA" sz="3200" b="1" dirty="0"/>
              <a:t>مفهوم القيم</a:t>
            </a: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51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93E0593A-F48F-4B9A-84A0-4981A48007CD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838200"/>
            <a:ext cx="9525000" cy="4800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r>
              <a:rPr lang="ar-SA" sz="2800" b="1" u="sng" dirty="0"/>
              <a:t>في ضوء ما سبق يمكن استنتاج ما يلي :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القيم هي معايير توجه سلوك الأفراد وتحكم تصرفاتهم.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القيم تسهم في أحداث نوع من التوازن الداخلي للفرد مع البيئة المحيطة به.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القيم ليست الأفعال ولكنها تتحدد من خلال الأفعال أو التصرفات.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تتباين القيم وتختلف من مجتمع لآخر حيث يحدد الإطار الثقافي للمجتمع شكل أو منظومة القيم.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تتصف القيم بالثبات النسبي حيث أن النسق ألقيمي للفرد ليس جامدا </a:t>
            </a:r>
            <a:br>
              <a:rPr lang="ar-SA" sz="2800" dirty="0"/>
            </a:br>
            <a:r>
              <a:rPr lang="ar-SA" sz="2800" dirty="0"/>
              <a:t>في جميع مكوناته.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هناك فرق بين قيم العمل وقيم الفرد الشخصية، فقيم العمل هي قيم المنظمة أما القيم الشخصية للفرد فهي مرتبطة بالفرد العامل نفسه.</a:t>
            </a: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5785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3F10538-A6E2-431E-AF3E-16CBF5901994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990600"/>
            <a:ext cx="9220200" cy="5029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قيم الفرد تؤثر عل إدراكه للمواقف والمشاكل التي يواجهها.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تؤثر القيم الشخصية على الطريقة التي يتعامل بها الفرد مع الآخرين.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تسهم القيم في تشكيل أخلاقيات العمل، حيث تحدد المقبول والمرفوض من السلوكيات.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تؤثر القيم في نوعية وشكل القرارات المتخذة، حيث تعد من أهم الأسس التي يبني عليها الفرد قراراته.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التزام الجماعة بقيم معينة يزيد من تماسكها ويسهل من عملية التعامل بين افرادها.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تحدد القيم الاتجاهات، حيث يتفرع عن القيم عدة اتجاهات، فقيمة الانجاز مثلا قد يتفرع منها اتجاه للتعاون أو اتجاه للتنافس.</a:t>
            </a: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6" name="Flowchart: Stored Data 7"/>
          <p:cNvSpPr/>
          <p:nvPr/>
        </p:nvSpPr>
        <p:spPr>
          <a:xfrm>
            <a:off x="5486400" y="0"/>
            <a:ext cx="4419600" cy="685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1</a:t>
            </a:r>
            <a:r>
              <a:rPr lang="ar-DZ" sz="4000" b="1" dirty="0">
                <a:solidFill>
                  <a:schemeClr val="tx1"/>
                </a:solidFill>
              </a:rPr>
              <a:t>- </a:t>
            </a:r>
            <a:r>
              <a:rPr lang="ar-SA" sz="3200" b="1" dirty="0"/>
              <a:t>أهمية القيم</a:t>
            </a: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98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BCC2B8D0-F4D6-4411-9354-9E776B79AE55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381000" y="1066800"/>
          <a:ext cx="9067800" cy="5173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Bevel 3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ثانيا: مصادر القيم </a:t>
            </a:r>
          </a:p>
        </p:txBody>
      </p:sp>
    </p:spTree>
    <p:extLst>
      <p:ext uri="{BB962C8B-B14F-4D97-AF65-F5344CB8AC3E}">
        <p14:creationId xmlns:p14="http://schemas.microsoft.com/office/powerpoint/2010/main" val="641904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1899A0F4-FF86-4B9D-B480-44AA47075FD5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685800"/>
            <a:ext cx="9525000" cy="4800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569913" indent="-569913" algn="just" rtl="1" eaLnBrk="1" hangingPunct="1">
              <a:defRPr/>
            </a:pPr>
            <a:r>
              <a:rPr lang="ar-SA" sz="2800" b="1" dirty="0"/>
              <a:t>1. الدين: </a:t>
            </a:r>
            <a:r>
              <a:rPr lang="ar-SA" sz="2800" dirty="0"/>
              <a:t>يعد الدين أساسا للكثير من القيم الإنسانية، والدين الإسلامي يعتبر مصدرا خصبا للقيم مثل:</a:t>
            </a:r>
            <a:endParaRPr lang="en-US" sz="2800" dirty="0"/>
          </a:p>
          <a:p>
            <a:pPr marL="747713" indent="-403225" algn="just" rtl="1" eaLnBrk="1" hangingPunct="1">
              <a:buFont typeface="Wingdings" pitchFamily="2" charset="2"/>
              <a:buChar char="ü"/>
              <a:defRPr/>
            </a:pPr>
            <a:r>
              <a:rPr lang="ar-SA" sz="2800" b="1" dirty="0"/>
              <a:t>القيم الاقتصادية: </a:t>
            </a:r>
            <a:r>
              <a:rPr lang="ar-SA" sz="2800" dirty="0"/>
              <a:t>المادة وسيلة وليست غاية، تحري الحلال، تحريم الرشوة والربا والسرقة والاختلاس وتطفيف الكيل.</a:t>
            </a:r>
            <a:endParaRPr lang="en-US" sz="2800" dirty="0"/>
          </a:p>
          <a:p>
            <a:pPr marL="747713" indent="-403225" algn="just" rtl="1" eaLnBrk="1" hangingPunct="1">
              <a:buFont typeface="Wingdings" pitchFamily="2" charset="2"/>
              <a:buChar char="ü"/>
              <a:defRPr/>
            </a:pPr>
            <a:r>
              <a:rPr lang="ar-SA" sz="2800" b="1" dirty="0"/>
              <a:t>القيم الاجتماعية: </a:t>
            </a:r>
            <a:r>
              <a:rPr lang="ar-SA" sz="2800" dirty="0"/>
              <a:t>التعاون والشورى والعدل بين الناس .</a:t>
            </a:r>
            <a:endParaRPr lang="en-US" sz="2800" dirty="0"/>
          </a:p>
          <a:p>
            <a:pPr marL="747713" indent="-403225" algn="just" rtl="1" eaLnBrk="1" hangingPunct="1">
              <a:buFont typeface="Wingdings" pitchFamily="2" charset="2"/>
              <a:buChar char="ü"/>
              <a:defRPr/>
            </a:pPr>
            <a:r>
              <a:rPr lang="ar-SA" sz="2800" b="1" dirty="0"/>
              <a:t>القيم الجمالية الحسية: </a:t>
            </a:r>
            <a:r>
              <a:rPr lang="ar-SA" sz="2800" dirty="0"/>
              <a:t>النظافة وجمال الثوب والفعل.</a:t>
            </a:r>
          </a:p>
          <a:p>
            <a:pPr marL="747713" indent="-403225" algn="just" rtl="1" eaLnBrk="1" hangingPunct="1">
              <a:buFont typeface="Wingdings" pitchFamily="2" charset="2"/>
              <a:buChar char="ü"/>
              <a:defRPr/>
            </a:pPr>
            <a:r>
              <a:rPr lang="ar-SA" sz="2800" b="1" dirty="0"/>
              <a:t>القيم الجمالية </a:t>
            </a:r>
            <a:r>
              <a:rPr lang="ar-SA" sz="2800" dirty="0"/>
              <a:t>المعنوية العفة وصيانة الجوارح.</a:t>
            </a:r>
            <a:endParaRPr lang="en-US" sz="2800" dirty="0"/>
          </a:p>
          <a:p>
            <a:pPr marL="747713" indent="-403225" algn="just" rtl="1" eaLnBrk="1" hangingPunct="1">
              <a:buFont typeface="Wingdings" pitchFamily="2" charset="2"/>
              <a:buChar char="ü"/>
              <a:defRPr/>
            </a:pPr>
            <a:r>
              <a:rPr lang="ar-SA" sz="2800" b="1" dirty="0"/>
              <a:t>القيم السياسية: </a:t>
            </a:r>
            <a:r>
              <a:rPr lang="ar-SA" sz="2800" dirty="0"/>
              <a:t>حذر الاسلام من السلطة لأنها فتنة، إختيار القوي الأمين.</a:t>
            </a:r>
          </a:p>
          <a:p>
            <a:pPr marL="747713" indent="-403225" algn="just" rtl="1" eaLnBrk="1" hangingPunct="1">
              <a:buFont typeface="Wingdings" pitchFamily="2" charset="2"/>
              <a:buChar char="ü"/>
              <a:defRPr/>
            </a:pPr>
            <a:r>
              <a:rPr lang="ar-SA" sz="2800" b="1" dirty="0"/>
              <a:t>القيم النظرية: </a:t>
            </a:r>
            <a:r>
              <a:rPr lang="ar-SA" sz="2800" dirty="0"/>
              <a:t>حث الاسلام على التفكر والبحث عن الحقيقة.</a:t>
            </a:r>
            <a:endParaRPr lang="en-US" sz="2800" dirty="0"/>
          </a:p>
          <a:p>
            <a:pPr marL="344488" indent="-344488" algn="just" rtl="1" eaLnBrk="1" hangingPunct="1">
              <a:buFont typeface="Wingdings" pitchFamily="2" charset="2"/>
              <a:buChar char="ü"/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99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1FE0634C-A731-4790-AEC9-1986697A8D99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685800"/>
            <a:ext cx="9220200" cy="4800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403225" indent="-403225" algn="just" rtl="1" eaLnBrk="1" hangingPunct="1">
              <a:defRPr/>
            </a:pPr>
            <a:r>
              <a:rPr lang="ar-SA" sz="2800" b="1" dirty="0"/>
              <a:t>2. المصدر الاجتماعي: </a:t>
            </a:r>
            <a:r>
              <a:rPr lang="ar-SA" sz="2800" dirty="0"/>
              <a:t>يعد الفرد جزءا من المجتمع الذي نشا فيه، حيث تتشكل قيم الفرد وفقا لطبيعة المجتمع.</a:t>
            </a:r>
          </a:p>
          <a:p>
            <a:pPr marL="403225" indent="-403225" algn="just" rtl="1" eaLnBrk="1" hangingPunct="1">
              <a:defRPr/>
            </a:pPr>
            <a:r>
              <a:rPr lang="ar-SA" sz="2800" b="1" dirty="0"/>
              <a:t>3. الخبرة: </a:t>
            </a:r>
            <a:r>
              <a:rPr lang="ar-SA" sz="2800" dirty="0"/>
              <a:t>حيث تستمد القيم أهميتها من خبرات الإنسان، فالمريض يقدر قيمة الصحة والسجين يقدر قيمة الحرية.</a:t>
            </a:r>
            <a:endParaRPr lang="en-US" sz="2800" dirty="0"/>
          </a:p>
          <a:p>
            <a:pPr marL="403225" indent="-403225" algn="just" rtl="1" eaLnBrk="1" hangingPunct="1">
              <a:defRPr/>
            </a:pPr>
            <a:r>
              <a:rPr lang="ar-SA" sz="2800" b="1" dirty="0"/>
              <a:t>4. منظمات الأعمال أو جماعات العمل: </a:t>
            </a:r>
            <a:r>
              <a:rPr lang="ar-SA" sz="2800" dirty="0"/>
              <a:t>فالفرد يستمد قيمه أيضا من قيم المنظمة أو الجماعة التي يعمل فيها.</a:t>
            </a:r>
            <a:endParaRPr lang="en-US" sz="2800" dirty="0"/>
          </a:p>
          <a:p>
            <a:pPr marL="403225" indent="-403225" algn="just" rtl="1" eaLnBrk="1" hangingPunct="1">
              <a:defRPr/>
            </a:pPr>
            <a:r>
              <a:rPr lang="ar-SA" sz="2800" b="1" dirty="0"/>
              <a:t>5. الأسرة: </a:t>
            </a:r>
            <a:r>
              <a:rPr lang="ar-SA" sz="2800" dirty="0"/>
              <a:t>هي اللبنة الأولى في بناء قيم الفرد، حيث يتعلم الفرد المعايير الحاكمة للتصرفات، والخطأ والصواب والمرفوض والمقبول.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777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B10C36-6F00-4B1A-A3C5-CB94DBDC7CE4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981200"/>
            <a:ext cx="9372600" cy="426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r>
              <a:rPr lang="ar-SA" sz="2800" dirty="0"/>
              <a:t>قسم سبرانجر القيم إلى ستة أنماط هي:</a:t>
            </a:r>
          </a:p>
          <a:p>
            <a:pPr marL="344488" indent="-344488" algn="just" rtl="1" eaLnBrk="1" hangingPunct="1">
              <a:defRPr/>
            </a:pPr>
            <a:r>
              <a:rPr lang="ar-SA" sz="2800" b="1" u="sng" dirty="0"/>
              <a:t>1. النمط الاقتصادي:</a:t>
            </a:r>
            <a:r>
              <a:rPr lang="ar-SA" sz="2800" b="1" dirty="0"/>
              <a:t> </a:t>
            </a:r>
            <a:r>
              <a:rPr lang="ar-SA" sz="2800" dirty="0"/>
              <a:t>حيث يعتقد الفرد في أهمية الثروة المادية ويركز اهتمامه على الأنشطة العلمية والفنية والصناعية والتجارية التي توصله إلى تعظيم الثروة.</a:t>
            </a:r>
            <a:endParaRPr lang="en-US" sz="2800" dirty="0"/>
          </a:p>
          <a:p>
            <a:pPr marL="344488" indent="-344488" algn="just" rtl="1" eaLnBrk="1" hangingPunct="1">
              <a:defRPr/>
            </a:pPr>
            <a:r>
              <a:rPr lang="ar-SA" sz="2800" b="1" u="sng" dirty="0"/>
              <a:t>2. النمط الاجتماعي:</a:t>
            </a:r>
            <a:r>
              <a:rPr lang="ar-SA" sz="2800" b="1" dirty="0"/>
              <a:t> </a:t>
            </a:r>
            <a:r>
              <a:rPr lang="ar-SA" sz="2800" dirty="0"/>
              <a:t>حيث يعتقد الفرد أنه لا قيمة لذاته بعيدا عن الناس، </a:t>
            </a:r>
            <a:br>
              <a:rPr lang="ar-SA" sz="2800" dirty="0"/>
            </a:br>
            <a:r>
              <a:rPr lang="ar-SA" sz="2800" dirty="0"/>
              <a:t>فهو لا يرى نفسه إلا في الجماعة، إذ يهتم بالمشاركة، والتعاون، واحترام مشاعر الغير، وتقديم النصح والارشاد لهم.</a:t>
            </a:r>
            <a:endParaRPr lang="en-US" sz="2800" dirty="0"/>
          </a:p>
          <a:p>
            <a:pPr marL="344488" indent="-344488" algn="just" rtl="1" eaLnBrk="1" hangingPunct="1">
              <a:defRPr/>
            </a:pPr>
            <a:r>
              <a:rPr lang="ar-SA" sz="2800" b="1" u="sng" dirty="0"/>
              <a:t>3. النمط الديني:</a:t>
            </a:r>
            <a:r>
              <a:rPr lang="ar-SA" sz="2800" b="1" dirty="0"/>
              <a:t>  </a:t>
            </a:r>
            <a:r>
              <a:rPr lang="ar-SA" sz="2800" dirty="0"/>
              <a:t>يعتقد الفرد أن سعادته في الحياة مرتبطة بقدرة الالتزام بالقيم الروحية الموصلة الى الرضا الروحي،ومن أهم سلوكياته انكار الذات.</a:t>
            </a:r>
            <a:endParaRPr lang="en-US" sz="2800" dirty="0"/>
          </a:p>
          <a:p>
            <a:pPr marL="514350" indent="-514350" algn="just" rtl="1" eaLnBrk="1" hangingPunct="1">
              <a:buFontTx/>
              <a:buAutoNum type="arabicPeriod"/>
              <a:defRPr/>
            </a:pPr>
            <a:endParaRPr lang="en-US" sz="2800" dirty="0"/>
          </a:p>
          <a:p>
            <a:pPr marL="395288" indent="-395288" algn="ctr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ثالثا: تصنيف القيم</a:t>
            </a:r>
          </a:p>
        </p:txBody>
      </p:sp>
      <p:sp>
        <p:nvSpPr>
          <p:cNvPr id="5" name="Flowchart: Stored Data 7"/>
          <p:cNvSpPr/>
          <p:nvPr/>
        </p:nvSpPr>
        <p:spPr>
          <a:xfrm>
            <a:off x="2743200" y="1143000"/>
            <a:ext cx="7162800" cy="8382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600" b="1" dirty="0"/>
              <a:t>1- </a:t>
            </a:r>
            <a:r>
              <a:rPr lang="ar-SA" sz="3200" b="1" dirty="0"/>
              <a:t>تصنيف سبرانجر </a:t>
            </a:r>
            <a:r>
              <a:rPr lang="en-US" sz="3200" b="1" dirty="0" err="1"/>
              <a:t>Spranger</a:t>
            </a:r>
            <a:r>
              <a:rPr lang="ar-SA" sz="3200" b="1" dirty="0"/>
              <a:t>)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82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E750BF3-8B54-4772-9B4F-8C43235E4186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685800"/>
            <a:ext cx="9525000" cy="4800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688975" indent="-688975" algn="just" rtl="1" eaLnBrk="1" hangingPunct="1">
              <a:defRPr/>
            </a:pPr>
            <a:r>
              <a:rPr lang="ar-SA" sz="2800" b="1" u="sng" dirty="0"/>
              <a:t>4. النمط النظري:</a:t>
            </a:r>
            <a:r>
              <a:rPr lang="ar-SA" sz="2800" b="1" dirty="0"/>
              <a:t> </a:t>
            </a:r>
            <a:r>
              <a:rPr lang="ar-SA" sz="2800" dirty="0"/>
              <a:t>يعتقد الفرد في داخله بضرورة الصدق، والأمانة، والتفكير والدراسة المتعمقة، وتعظيم التراكم العلمي، وعدم الاهتمام بالنواحي الاجتماعية (لا محاباة ولا مجاملات).</a:t>
            </a:r>
            <a:endParaRPr lang="en-US" sz="2800" dirty="0"/>
          </a:p>
          <a:p>
            <a:pPr marL="688975" indent="-688975" algn="just" rtl="1" eaLnBrk="1" hangingPunct="1">
              <a:defRPr/>
            </a:pPr>
            <a:r>
              <a:rPr lang="ar-SA" sz="2800" b="1" u="sng" dirty="0"/>
              <a:t>5. النمط الجمالي:</a:t>
            </a:r>
            <a:r>
              <a:rPr lang="ar-SA" sz="2800" b="1" dirty="0"/>
              <a:t> </a:t>
            </a:r>
            <a:r>
              <a:rPr lang="ar-SA" sz="2800" dirty="0"/>
              <a:t>حيث يعتقد الفرد في أهمية الجمال، لذا فهو يهتم بالسلوكيات المثالية، أي أداء الأعمال والأنشطة على الوجه الأمثل.</a:t>
            </a:r>
            <a:endParaRPr lang="en-US" sz="2800" dirty="0"/>
          </a:p>
          <a:p>
            <a:pPr marL="688975" indent="-688975" algn="just" rtl="1" eaLnBrk="1" hangingPunct="1">
              <a:defRPr/>
            </a:pPr>
            <a:r>
              <a:rPr lang="ar-SA" sz="2800" b="1" u="sng" dirty="0"/>
              <a:t>6. النمط السياسي:</a:t>
            </a:r>
            <a:r>
              <a:rPr lang="ar-SA" sz="2800" b="1" dirty="0"/>
              <a:t> </a:t>
            </a:r>
            <a:r>
              <a:rPr lang="ar-SA" sz="2800" dirty="0"/>
              <a:t>هنا يعتقد الفرد في أهمية تحقيق المركز ألادبي والاقتصادي المتميز، فهو يميل إلى سلوكيات الإقناع، والتحاور لتحقيق مزيد من القوة مع قلة  الاهتمام بالنواحي النظرية والجمالية.</a:t>
            </a: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3841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31FD58A-BE7E-454B-A8AB-A569915B0786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13</a:t>
            </a:fld>
            <a:endParaRPr lang="en-US" altLang="ar-SA" sz="12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066800"/>
            <a:ext cx="9525000" cy="4191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marL="403225" indent="-403225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حسب روكيتش انه كلما زاد اعتقاد الفرد في فكرة معينة كلما  سادت وكان تأثيرها كبيرا على سلوكه.</a:t>
            </a:r>
          </a:p>
          <a:p>
            <a:pPr marL="403225" indent="-403225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ولقد قسم روكيتش القيم إلى نوعين هما: </a:t>
            </a:r>
            <a:endParaRPr lang="en-US" sz="2800" dirty="0"/>
          </a:p>
          <a:p>
            <a:pPr marL="514350" indent="-514350" algn="just" rtl="1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800" b="1" dirty="0"/>
              <a:t>القيم النهائية: و</a:t>
            </a:r>
            <a:r>
              <a:rPr lang="ar-SA" sz="2800" dirty="0"/>
              <a:t>هي الغايات النهائية التي تحقق الأهداف المرغوبة التي يحاول الانسان تحقيقها مثل الحياة المريحة والأمان الأسري والصداقة.</a:t>
            </a:r>
          </a:p>
          <a:p>
            <a:pPr marL="514350" indent="-514350" algn="just" rtl="1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2800" b="1" dirty="0"/>
              <a:t>القيم الوسيطة: </a:t>
            </a:r>
            <a:r>
              <a:rPr lang="ar-SA" sz="2800" dirty="0"/>
              <a:t>فهي القيم التي تعتبر وسيلة لتحقيق القيم النهائية، وهي تمثل أنماط سلوكية مفضلة، مثل التسامح والاجتهاد والطموح والنظافة.</a:t>
            </a:r>
            <a:endParaRPr lang="en-US" sz="2800" dirty="0"/>
          </a:p>
          <a:p>
            <a:pPr marL="514350" indent="-514350" algn="just" rtl="1" eaLnBrk="1" hangingPunct="1"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Flowchart: Stored Data 7"/>
          <p:cNvSpPr/>
          <p:nvPr/>
        </p:nvSpPr>
        <p:spPr>
          <a:xfrm>
            <a:off x="2743200" y="0"/>
            <a:ext cx="7162800" cy="8382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600" b="1" dirty="0"/>
              <a:t>2- </a:t>
            </a:r>
            <a:r>
              <a:rPr lang="ar-SA" sz="3200" b="1" dirty="0"/>
              <a:t>تصنيف روكيتش (</a:t>
            </a:r>
            <a:r>
              <a:rPr lang="en-US" sz="3200" b="1" dirty="0" err="1"/>
              <a:t>Rokeach</a:t>
            </a:r>
            <a:r>
              <a:rPr lang="ar-SA" sz="3200" b="1" dirty="0"/>
              <a:t>)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71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9F2ACB-5FB6-4D75-AE11-F152B8F0037C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1295400"/>
            <a:ext cx="9525000" cy="4800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وضع كلوكهن الفروض المفسرة لاختلاف القيم والسلوك بناء على اختلاف التوجهات، على النحو التالي: </a:t>
            </a:r>
            <a:endParaRPr lang="en-US" sz="2800" dirty="0"/>
          </a:p>
          <a:p>
            <a:pPr marL="344488" indent="-344488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سيظل هناك اختلاف نسبي في توجهات القيم رغم تشابه الحاجات الاساسية الى حد كبير عند جميع الناس.</a:t>
            </a:r>
          </a:p>
          <a:p>
            <a:pPr marL="344488" indent="-344488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سوف تظل هناك اختلافات في اختيارات الافراد السلوكية المشبعة للحاجات.</a:t>
            </a:r>
          </a:p>
          <a:p>
            <a:pPr marL="344488" indent="-344488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يتفق الناس جميعا على الحقائق التالية:</a:t>
            </a:r>
          </a:p>
          <a:p>
            <a:pPr marL="1203325" indent="-395288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ضرورة ان تتطور حياة الناس للافضل.</a:t>
            </a:r>
          </a:p>
          <a:p>
            <a:pPr marL="1203325" indent="-395288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ستبقى الى الابد علاقة ما بين الفرد وخالقه.</a:t>
            </a:r>
          </a:p>
          <a:p>
            <a:pPr marL="1203325" indent="-395288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ستبقى الانشطة البشرية متغيرة بشكل مستمر.</a:t>
            </a:r>
          </a:p>
          <a:p>
            <a:pPr marL="1203325" indent="-395288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ستبقى العلاقات البشرية متغيرة ومتطورة زمنيا ومكانيا بإستمرار.</a:t>
            </a:r>
          </a:p>
          <a:p>
            <a:pPr marL="1203325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Flowchart: Stored Data 7"/>
          <p:cNvSpPr/>
          <p:nvPr/>
        </p:nvSpPr>
        <p:spPr>
          <a:xfrm>
            <a:off x="1828800" y="0"/>
            <a:ext cx="8077200" cy="1066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600" b="1" dirty="0"/>
              <a:t>2- </a:t>
            </a:r>
            <a:r>
              <a:rPr lang="ar-SA" sz="3200" b="1" dirty="0"/>
              <a:t>تصنيف كلوكهن (</a:t>
            </a:r>
            <a:r>
              <a:rPr lang="en-US" sz="3200" b="1" dirty="0" err="1"/>
              <a:t>Kluchon</a:t>
            </a:r>
            <a:r>
              <a:rPr lang="ar-SA" sz="3200" b="1" dirty="0"/>
              <a:t>) للقيم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5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A44A495-09A1-402F-89D7-F7169942A5D4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609600"/>
            <a:ext cx="9525000" cy="4800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تؤدى تلك الحقائق الى اختلاف توجهات القيم، على النحو التالي: 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b="1" dirty="0"/>
              <a:t>توجه الطبيعة البشرية: </a:t>
            </a:r>
            <a:r>
              <a:rPr lang="ar-SA" sz="2800" dirty="0"/>
              <a:t>بمعنى أن الانسان يتردد بين ما يراه خيرا أو شرا، محببا أو مكروها والاختلاف بين الأفراد في هذا الشأن أمر وارد ومستمر.</a:t>
            </a:r>
          </a:p>
          <a:p>
            <a:pPr marL="514350" indent="-514350" algn="just" rtl="1" eaLnBrk="1" hangingPunct="1">
              <a:defRPr/>
            </a:pPr>
            <a:endParaRPr lang="en-US" sz="2800" dirty="0"/>
          </a:p>
          <a:p>
            <a:pPr marL="514350" indent="-514350" algn="just" rtl="1" eaLnBrk="1" hangingPunct="1">
              <a:defRPr/>
            </a:pPr>
            <a:r>
              <a:rPr lang="ar-SA" sz="2800" b="1" dirty="0"/>
              <a:t>2. توجه الطبيعة الفردية: </a:t>
            </a:r>
            <a:r>
              <a:rPr lang="ar-SA" sz="2800" dirty="0"/>
              <a:t>حيث توجد ثلاثة مستويات للاختلافات السلوكية:</a:t>
            </a:r>
          </a:p>
          <a:p>
            <a:pPr marL="514350" indent="-514350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قد يكون الفرد عبدا لطموحاته المادية فيزداد تأثير القيم المادية على سلوكه،</a:t>
            </a:r>
          </a:p>
          <a:p>
            <a:pPr marL="514350" indent="-514350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أن يسمو فوق المادة فترقى طموحاته ويكون سيدا لنفسه فيزداد تأثير القيم الاجتماعية والدينية والجمالية على سلوكياته،</a:t>
            </a:r>
          </a:p>
          <a:p>
            <a:pPr marL="514350" indent="-514350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أن يوازن الفرد بين هاذين المستويين، وأغلب الناس في المنطقة الأوسط.</a:t>
            </a: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6981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329A3EF-4ED7-4166-A761-40E5CB7C49A2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16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371600"/>
            <a:ext cx="9525000" cy="4038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just" rtl="1" eaLnBrk="1" hangingPunct="1">
              <a:defRPr/>
            </a:pPr>
            <a:r>
              <a:rPr lang="ar-SA" sz="2800" b="1" dirty="0"/>
              <a:t>3. توجه الزمن: </a:t>
            </a:r>
            <a:r>
              <a:rPr lang="ar-SA" sz="2800" dirty="0"/>
              <a:t>فمن الناس من يعيشون بقيم الماضي، ومنهم من يعيشون بالقيم العصرية، ومنهم من يعيشون بقيم مثالية غير موجودة.</a:t>
            </a:r>
          </a:p>
          <a:p>
            <a:pPr algn="just" rtl="1" eaLnBrk="1" hangingPunct="1">
              <a:defRPr/>
            </a:pPr>
            <a:endParaRPr lang="en-US" sz="2800" dirty="0"/>
          </a:p>
          <a:p>
            <a:pPr algn="just" rtl="1" eaLnBrk="1" hangingPunct="1">
              <a:defRPr/>
            </a:pPr>
            <a:r>
              <a:rPr lang="ar-SA" sz="2800" b="1" dirty="0"/>
              <a:t>4. توجه النشاط: </a:t>
            </a:r>
            <a:r>
              <a:rPr lang="ar-SA" sz="2800" dirty="0"/>
              <a:t>وهنا نجد فرد يركزعلى العمل، واخر يركز على الانجاز وفرد اخر يوازن بين العمل والانجاز.</a:t>
            </a:r>
          </a:p>
          <a:p>
            <a:pPr algn="just" rtl="1" eaLnBrk="1" hangingPunct="1">
              <a:defRPr/>
            </a:pPr>
            <a:endParaRPr lang="en-US" sz="2800" dirty="0"/>
          </a:p>
          <a:p>
            <a:pPr algn="just" rtl="1" eaLnBrk="1" hangingPunct="1">
              <a:defRPr/>
            </a:pPr>
            <a:r>
              <a:rPr lang="ar-SA" sz="2800" b="1" dirty="0"/>
              <a:t>5. توجه العلاقات:</a:t>
            </a:r>
            <a:r>
              <a:rPr lang="ar-SA" sz="2800" dirty="0"/>
              <a:t>فقد تكون علاقة الفرد بالمجتمع مباشرة ومفتوحة وموضوعية، وقد تكون ضيقة ومحدودة وغير مباشرة.</a:t>
            </a:r>
            <a:endParaRPr lang="en-US" sz="2800" dirty="0"/>
          </a:p>
          <a:p>
            <a:pPr algn="just" rtl="1" eaLnBrk="1" hangingPunct="1">
              <a:defRPr/>
            </a:pPr>
            <a:r>
              <a:rPr lang="en-US" sz="2800" dirty="0"/>
              <a:t> </a:t>
            </a:r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713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17</TotalTime>
  <Words>1072</Words>
  <Application>Microsoft Office PowerPoint</Application>
  <PresentationFormat>A4 Paper (210x297 mm)</PresentationFormat>
  <Paragraphs>156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السادسة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8</cp:revision>
  <dcterms:created xsi:type="dcterms:W3CDTF">2014-09-11T06:47:01Z</dcterms:created>
  <dcterms:modified xsi:type="dcterms:W3CDTF">2015-09-07T11:42:47Z</dcterms:modified>
</cp:coreProperties>
</file>