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12" r:id="rId2"/>
    <p:sldId id="313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61" autoAdjust="0"/>
    <p:restoredTop sz="94664" autoAdjust="0"/>
  </p:normalViewPr>
  <p:slideViewPr>
    <p:cSldViewPr>
      <p:cViewPr varScale="1">
        <p:scale>
          <a:sx n="73" d="100"/>
          <a:sy n="73" d="100"/>
        </p:scale>
        <p:origin x="78" y="10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3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السلوك التنظيمي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/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يِحضيه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سملالي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22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التاسعة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جماعات العمل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السلوك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التنظيمي                                                                                  </a:t>
            </a:r>
            <a:r>
              <a:rPr lang="ar-SA" sz="2000" smtClean="0">
                <a:solidFill>
                  <a:schemeClr val="accent1">
                    <a:lumMod val="75000"/>
                  </a:schemeClr>
                </a:solidFill>
              </a:rPr>
              <a:t>المحاضرة </a:t>
            </a:r>
            <a:r>
              <a:rPr lang="ar-SA" sz="2000">
                <a:solidFill>
                  <a:schemeClr val="accent1">
                    <a:lumMod val="75000"/>
                  </a:schemeClr>
                </a:solidFill>
              </a:rPr>
              <a:t>التاسعة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7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A250C1-3060-4063-849F-FA9ED1838A7E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6" name="مجسم مشطوف الحواف 5"/>
          <p:cNvSpPr/>
          <p:nvPr/>
        </p:nvSpPr>
        <p:spPr>
          <a:xfrm>
            <a:off x="0" y="1295400"/>
            <a:ext cx="9906000" cy="3810000"/>
          </a:xfrm>
          <a:prstGeom prst="beve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أولا:      مفهوم الجماعة.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ثانيا:      أسباب تكون الجماعات.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>
                <a:solidFill>
                  <a:schemeClr val="tx1"/>
                </a:solidFill>
              </a:rPr>
              <a:t>ثالثا:      </a:t>
            </a:r>
            <a:r>
              <a:rPr lang="ar-SA" sz="2800" dirty="0"/>
              <a:t>مراحل تكون الجماعات.</a:t>
            </a:r>
            <a:endParaRPr lang="ar-SA" sz="2800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>
                <a:solidFill>
                  <a:schemeClr val="tx1"/>
                </a:solidFill>
              </a:rPr>
              <a:t>رابعا:     أنواع الجماعات.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>
                <a:solidFill>
                  <a:schemeClr val="tx1"/>
                </a:solidFill>
              </a:rPr>
              <a:t>خامسا:    تماسك ومشكلات الجماعات.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defRPr/>
            </a:pPr>
            <a:endParaRPr lang="en-US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defRPr/>
            </a:pPr>
            <a:endParaRPr lang="ar-SA" sz="2800" dirty="0"/>
          </a:p>
        </p:txBody>
      </p:sp>
      <p:sp>
        <p:nvSpPr>
          <p:cNvPr id="7" name="مجسم مشطوف الحواف 6"/>
          <p:cNvSpPr/>
          <p:nvPr/>
        </p:nvSpPr>
        <p:spPr>
          <a:xfrm>
            <a:off x="0" y="0"/>
            <a:ext cx="9906000" cy="12192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محاور المحاضرة التاسعة </a:t>
            </a:r>
            <a:endParaRPr lang="ar-SA" sz="4400" dirty="0"/>
          </a:p>
        </p:txBody>
      </p:sp>
    </p:spTree>
    <p:extLst>
      <p:ext uri="{BB962C8B-B14F-4D97-AF65-F5344CB8AC3E}">
        <p14:creationId xmlns:p14="http://schemas.microsoft.com/office/powerpoint/2010/main" val="104638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2E280122-8BC4-4AFC-9522-FB11D204856B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2590800"/>
            <a:ext cx="9296400" cy="2438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يتأثر سلوك الفرد بالجماعة التي ينتمي إليها.</a:t>
            </a:r>
            <a:endParaRPr lang="en-US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تسهم دراسة الجماعات في تفسير الكثير من الظواهر السلوكية في المنظمة مثل التعاون والصراع  أو التنافس بين الافراد.</a:t>
            </a:r>
            <a:endParaRPr lang="en-US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مقدمة</a:t>
            </a:r>
          </a:p>
        </p:txBody>
      </p:sp>
    </p:spTree>
    <p:extLst>
      <p:ext uri="{BB962C8B-B14F-4D97-AF65-F5344CB8AC3E}">
        <p14:creationId xmlns:p14="http://schemas.microsoft.com/office/powerpoint/2010/main" val="70611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D85C35-95AC-4AFA-8D27-B38C65CF64A7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7" name="مستطيل ذو زوايا قطرية مستديرة 12"/>
          <p:cNvSpPr/>
          <p:nvPr/>
        </p:nvSpPr>
        <p:spPr>
          <a:xfrm>
            <a:off x="228600" y="1828800"/>
            <a:ext cx="9448800" cy="434340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284163" indent="-284163" algn="just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يعرف</a:t>
            </a:r>
            <a:r>
              <a:rPr lang="fr-FR" sz="2800" dirty="0"/>
              <a:t>Smith </a:t>
            </a:r>
            <a:r>
              <a:rPr lang="ar-DZ" sz="2800" dirty="0"/>
              <a:t> الجماعة بأنها وحدة تتكون من اثنين فأكثر لهم الإدراك  الجماعي  لوحدتهم، وعندهم القدرة على العمل والتصرف بأسلوب موحد تجاه البيئة المحيطة.</a:t>
            </a:r>
            <a:endParaRPr lang="en-US" sz="2800" dirty="0"/>
          </a:p>
          <a:p>
            <a:pPr marL="284163" indent="-284163" algn="just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أما </a:t>
            </a:r>
            <a:r>
              <a:rPr lang="fr-FR" sz="2800" dirty="0"/>
              <a:t>Miles </a:t>
            </a:r>
            <a:r>
              <a:rPr lang="ar-DZ" sz="2800" dirty="0"/>
              <a:t> فيعرف الجماعة بأنها وحدة تتكون من فردين أو أكثر يمارسون فيما الاتصال بينهم</a:t>
            </a:r>
            <a:r>
              <a:rPr lang="ar-SA" sz="2800" dirty="0"/>
              <a:t>،</a:t>
            </a:r>
            <a:r>
              <a:rPr lang="ar-DZ" sz="2800" dirty="0"/>
              <a:t> بحيث تنشأ بينهم علاقة يتحقق من خلالها هدف معين.</a:t>
            </a:r>
            <a:endParaRPr lang="en-US" sz="2800" dirty="0"/>
          </a:p>
          <a:p>
            <a:pPr marL="284163" indent="-284163" algn="just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بينما يعرف</a:t>
            </a:r>
            <a:r>
              <a:rPr lang="fr-FR" sz="2800" dirty="0"/>
              <a:t>New </a:t>
            </a:r>
            <a:r>
              <a:rPr lang="fr-FR" sz="2800" dirty="0" err="1"/>
              <a:t>Comb</a:t>
            </a:r>
            <a:r>
              <a:rPr lang="fr-FR" sz="2800" dirty="0"/>
              <a:t> </a:t>
            </a:r>
            <a:r>
              <a:rPr lang="ar-DZ" sz="2800" dirty="0"/>
              <a:t> الجماعة بأنها تتكون من فردين أو أكثر يشتركون في موضوعات معينة</a:t>
            </a:r>
            <a:r>
              <a:rPr lang="ar-SA" sz="2800" dirty="0"/>
              <a:t>،</a:t>
            </a:r>
            <a:r>
              <a:rPr lang="ar-DZ" sz="2800" dirty="0"/>
              <a:t> وتتشابك أدوارهم  وتتصل اتصالا وثيقا بحيث تتكون علاقات وصداقات تتحدد ادوار</a:t>
            </a:r>
            <a:r>
              <a:rPr lang="ar-SA" sz="2800" dirty="0"/>
              <a:t>، </a:t>
            </a:r>
            <a:r>
              <a:rPr lang="ar-DZ" sz="2800" dirty="0"/>
              <a:t> في ضؤ معايير معينة تضعها الجماعة.</a:t>
            </a:r>
            <a:endParaRPr lang="en-US" sz="2800" dirty="0"/>
          </a:p>
          <a:p>
            <a:pPr algn="r" rtl="1" eaLnBrk="1" hangingPunct="1">
              <a:defRPr/>
            </a:pPr>
            <a:endParaRPr lang="en-US" sz="2800" dirty="0"/>
          </a:p>
          <a:p>
            <a:pPr algn="r" rtl="1" eaLnBrk="1" hangingPunct="1"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أولا: </a:t>
            </a:r>
            <a:r>
              <a:rPr lang="ar-SA" sz="4400" b="1" dirty="0"/>
              <a:t>مفهوم الجماعة</a:t>
            </a:r>
            <a:endParaRPr lang="ar-SA" sz="4400" b="1" dirty="0">
              <a:solidFill>
                <a:schemeClr val="tx1"/>
              </a:solidFill>
            </a:endParaRPr>
          </a:p>
        </p:txBody>
      </p:sp>
      <p:sp>
        <p:nvSpPr>
          <p:cNvPr id="5" name="Flowchart: Stored Data 7"/>
          <p:cNvSpPr/>
          <p:nvPr/>
        </p:nvSpPr>
        <p:spPr>
          <a:xfrm>
            <a:off x="5257800" y="990600"/>
            <a:ext cx="4648200" cy="6858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4000" b="1" dirty="0">
                <a:solidFill>
                  <a:schemeClr val="tx1"/>
                </a:solidFill>
              </a:rPr>
              <a:t>1</a:t>
            </a:r>
            <a:r>
              <a:rPr lang="ar-DZ" sz="4000" b="1" dirty="0">
                <a:solidFill>
                  <a:schemeClr val="tx1"/>
                </a:solidFill>
              </a:rPr>
              <a:t>- </a:t>
            </a:r>
            <a:r>
              <a:rPr lang="ar-SA" sz="3200" b="1" dirty="0"/>
              <a:t>التعريف</a:t>
            </a:r>
          </a:p>
          <a:p>
            <a:pPr algn="ct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9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E00705-A46B-479A-A3B5-FCC0D90D6B66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1219200"/>
            <a:ext cx="9296400" cy="4343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dirty="0"/>
          </a:p>
          <a:p>
            <a:pPr marL="393700" indent="-39370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393700" indent="-39370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393700" indent="-39370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وجود فردين فأكثر في الجماعة.</a:t>
            </a:r>
            <a:endParaRPr lang="en-US" sz="2800" dirty="0"/>
          </a:p>
          <a:p>
            <a:pPr marL="393700" indent="-39370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الاتصال والتفاعل المستمر بين أعضاء الجماعة.</a:t>
            </a:r>
            <a:endParaRPr lang="en-US" sz="2800" dirty="0"/>
          </a:p>
          <a:p>
            <a:pPr marL="393700" indent="-39370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وجود العلاقات القائمة على الود والتعاون</a:t>
            </a:r>
            <a:r>
              <a:rPr lang="ar-SA" sz="2800" dirty="0"/>
              <a:t>.</a:t>
            </a:r>
            <a:r>
              <a:rPr lang="ar-DZ" sz="2800" dirty="0"/>
              <a:t> </a:t>
            </a:r>
            <a:endParaRPr lang="en-US" sz="2800" dirty="0"/>
          </a:p>
          <a:p>
            <a:pPr marL="393700" indent="-39370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وجود هدف أو رسالة مشتركة تسعى الجماعة لتحقيقها</a:t>
            </a:r>
            <a:r>
              <a:rPr lang="ar-SA" sz="2800" dirty="0"/>
              <a:t>.</a:t>
            </a:r>
            <a:endParaRPr lang="en-US" sz="2800" dirty="0"/>
          </a:p>
          <a:p>
            <a:pPr marL="393700" indent="-39370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قيام كل فرد بدوره في تحقيق أهداف الجماعة.</a:t>
            </a:r>
            <a:endParaRPr lang="en-US" sz="2800" dirty="0"/>
          </a:p>
          <a:p>
            <a:pPr marL="393700" indent="-39370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وجود عدد من القيم  والمعايير والمبادئ الحاكمة والضابطة لسلوك أفراد الجماعة.</a:t>
            </a:r>
            <a:endParaRPr lang="en-US" sz="2800" dirty="0"/>
          </a:p>
          <a:p>
            <a:pPr marL="393700" indent="-39370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أن تهيئ الجماعة لأفرادها فرصة النمو وإشباع حاجتهم.</a:t>
            </a:r>
            <a:endParaRPr lang="en-US" sz="2800" dirty="0"/>
          </a:p>
          <a:p>
            <a:pPr marL="393700" indent="-39370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أن تكون الجماعة على درجة معينة من التنظيم.</a:t>
            </a:r>
            <a:endParaRPr lang="en-US" sz="2800" dirty="0"/>
          </a:p>
          <a:p>
            <a:pPr marL="393700" indent="-39370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en-US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  <p:sp>
        <p:nvSpPr>
          <p:cNvPr id="4" name="Flowchart: Stored Data 7"/>
          <p:cNvSpPr/>
          <p:nvPr/>
        </p:nvSpPr>
        <p:spPr>
          <a:xfrm>
            <a:off x="4953000" y="228600"/>
            <a:ext cx="4648200" cy="6858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endParaRPr lang="ar-SA" sz="40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4000" b="1" dirty="0">
                <a:solidFill>
                  <a:schemeClr val="tx1"/>
                </a:solidFill>
              </a:rPr>
              <a:t>2-</a:t>
            </a:r>
            <a:r>
              <a:rPr lang="ar-SA" sz="3200" b="1" dirty="0"/>
              <a:t> خصائص الجماعة</a:t>
            </a:r>
            <a:endParaRPr lang="en-US" sz="3200" dirty="0"/>
          </a:p>
          <a:p>
            <a:pPr algn="r" rtl="1" eaLnBrk="1" hangingPunct="1">
              <a:defRPr/>
            </a:pPr>
            <a:endParaRPr lang="ar-SA" sz="3200" b="1" dirty="0"/>
          </a:p>
          <a:p>
            <a:pPr algn="ct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82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1AD64C-BED2-4DE5-998E-C7ED2DB97408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143000"/>
            <a:ext cx="9448800" cy="4800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b="1" u="sng" dirty="0"/>
          </a:p>
          <a:p>
            <a:pPr algn="r" rtl="1" eaLnBrk="1" hangingPunct="1">
              <a:defRPr/>
            </a:pPr>
            <a:endParaRPr lang="ar-SA" sz="2800" b="1" u="sng" dirty="0"/>
          </a:p>
          <a:p>
            <a:pPr marL="346075" indent="-346075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نظرية التقارب المكاني</a:t>
            </a:r>
            <a:r>
              <a:rPr lang="ar-SA" sz="2800" b="1" dirty="0"/>
              <a:t>:</a:t>
            </a:r>
            <a:r>
              <a:rPr lang="ar-DZ" sz="2800" b="1" dirty="0"/>
              <a:t> </a:t>
            </a:r>
            <a:r>
              <a:rPr lang="ar-DZ" sz="2800" dirty="0"/>
              <a:t>الافراد</a:t>
            </a:r>
            <a:r>
              <a:rPr lang="ar-SA" sz="2800" dirty="0"/>
              <a:t> الذين يعيشون في مكان واحد يميلون للالتقاء</a:t>
            </a:r>
            <a:r>
              <a:rPr lang="ar-DZ" sz="2800" dirty="0"/>
              <a:t>.</a:t>
            </a:r>
            <a:endParaRPr lang="en-US" sz="2800" dirty="0"/>
          </a:p>
          <a:p>
            <a:pPr marL="346075" indent="-346075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نظرية القطيع: </a:t>
            </a:r>
            <a:r>
              <a:rPr lang="ar-DZ" sz="2800" dirty="0"/>
              <a:t>الطبيعة الاجتماعية للإنسان وميله الى العيش مع بني جنسه.</a:t>
            </a:r>
            <a:endParaRPr lang="en-US" sz="2800" dirty="0"/>
          </a:p>
          <a:p>
            <a:pPr marL="346075" indent="-346075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نظرية التوازن: </a:t>
            </a:r>
            <a:r>
              <a:rPr lang="ar-DZ" sz="2800" dirty="0"/>
              <a:t>تجتذب الافراد بسبب تشابه القيم والأهداف التي تحقيق التوازن بين نواحي الجذب للانضمام للجماعة والاتجاهات العامة.</a:t>
            </a:r>
            <a:endParaRPr lang="en-US" sz="2800" dirty="0"/>
          </a:p>
          <a:p>
            <a:pPr marL="346075" indent="-346075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نظرية التبادل: </a:t>
            </a:r>
            <a:r>
              <a:rPr lang="ar-SA" sz="2800" dirty="0"/>
              <a:t>الفرد لا يميل الى التفاعل مع الغير إلا إذا كان العائد من تكوين الجماعة </a:t>
            </a:r>
            <a:r>
              <a:rPr lang="ar-DZ" sz="2800" dirty="0"/>
              <a:t>يزيد على  تكلفة القلق الإحباط  والإرهاق</a:t>
            </a:r>
            <a:r>
              <a:rPr lang="ar-SA" sz="2800" dirty="0"/>
              <a:t> </a:t>
            </a:r>
            <a:r>
              <a:rPr lang="ar-DZ" sz="2800" dirty="0"/>
              <a:t>.</a:t>
            </a:r>
            <a:endParaRPr lang="en-US" sz="2800" dirty="0"/>
          </a:p>
          <a:p>
            <a:pPr marL="346075" indent="-346075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نظرية التفاعل: </a:t>
            </a:r>
            <a:r>
              <a:rPr lang="ar-DZ" sz="2800" dirty="0"/>
              <a:t>الاشتراك في الأنشطة يؤدي التفاعل ثم الى زيادة مشاركة المشاعر  المشتركة.</a:t>
            </a:r>
            <a:endParaRPr lang="en-US" sz="2800" dirty="0"/>
          </a:p>
          <a:p>
            <a:pPr marL="346075" indent="-346075" algn="just" rtl="1" eaLnBrk="1" hangingPunct="1">
              <a:defRPr/>
            </a:pPr>
            <a:endParaRPr lang="en-US" sz="2800" dirty="0"/>
          </a:p>
          <a:p>
            <a:pPr marL="344488" indent="-344488" algn="just" rtl="1" eaLnBrk="1" hangingPunct="1">
              <a:buFont typeface="Wingdings" pitchFamily="2" charset="2"/>
              <a:buChar char="ü"/>
              <a:defRPr/>
            </a:pPr>
            <a:endParaRPr lang="en-US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ثانيا: </a:t>
            </a:r>
            <a:r>
              <a:rPr lang="ar-SA" sz="4400" b="1" dirty="0"/>
              <a:t>أسباب تكون الجماعات</a:t>
            </a:r>
            <a:endParaRPr lang="en-US" sz="4400" dirty="0"/>
          </a:p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93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9D77C3F9-6B53-47B2-A300-6BF74802048C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8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685800"/>
            <a:ext cx="9525000" cy="4876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r>
              <a:rPr lang="ar-DZ" sz="2800" b="1" u="sng" dirty="0"/>
              <a:t>وبشكل عام توجد أساب تودي الى تكوين الجماعات أهمها:</a:t>
            </a:r>
            <a:endParaRPr lang="ar-SA" sz="2800" b="1" u="sng" dirty="0"/>
          </a:p>
          <a:p>
            <a:pPr algn="r" rtl="1" eaLnBrk="1" hangingPunct="1">
              <a:defRPr/>
            </a:pPr>
            <a:endParaRPr lang="en-US" sz="2800" b="1" u="sng" dirty="0"/>
          </a:p>
          <a:p>
            <a:pPr marL="520700" indent="-457200" algn="just" rtl="1" eaLnBrk="1" hangingPunct="1">
              <a:buFont typeface="+mj-lt"/>
              <a:buAutoNum type="arabicPeriod"/>
              <a:defRPr/>
            </a:pPr>
            <a:r>
              <a:rPr lang="ar-DZ" sz="2800" dirty="0"/>
              <a:t>الأسباب  الاقتصادية:</a:t>
            </a:r>
            <a:r>
              <a:rPr lang="ar-SA" sz="2800" dirty="0"/>
              <a:t> </a:t>
            </a:r>
            <a:r>
              <a:rPr lang="ar-DZ" sz="2800" dirty="0"/>
              <a:t>تحقيق المنافع مثلا.</a:t>
            </a:r>
            <a:endParaRPr lang="en-US" sz="2800" dirty="0"/>
          </a:p>
          <a:p>
            <a:pPr marL="520700" indent="-457200" algn="just" rtl="1" eaLnBrk="1" hangingPunct="1">
              <a:buFont typeface="+mj-lt"/>
              <a:buAutoNum type="arabicPeriod"/>
              <a:defRPr/>
            </a:pPr>
            <a:r>
              <a:rPr lang="ar-DZ" sz="2800" dirty="0"/>
              <a:t>الأسباب الاجتماعية والنفسية: إشباع حاجات مثل الأمن، الاحترام، التقدي</a:t>
            </a:r>
            <a:r>
              <a:rPr lang="ar-SA" sz="2800" dirty="0"/>
              <a:t>ر.</a:t>
            </a:r>
            <a:endParaRPr lang="en-US" sz="2800" dirty="0"/>
          </a:p>
          <a:p>
            <a:pPr marL="520700" indent="-457200" algn="just" rtl="1" eaLnBrk="1" hangingPunct="1">
              <a:buFont typeface="+mj-lt"/>
              <a:buAutoNum type="arabicPeriod"/>
              <a:defRPr/>
            </a:pPr>
            <a:r>
              <a:rPr lang="ar-DZ" sz="2800" dirty="0"/>
              <a:t>التفهم والمشاركة الوجدانية</a:t>
            </a:r>
            <a:r>
              <a:rPr lang="ar-SA" sz="2800" dirty="0"/>
              <a:t>.</a:t>
            </a:r>
            <a:endParaRPr lang="en-US" sz="2800" dirty="0"/>
          </a:p>
          <a:p>
            <a:pPr marL="520700" indent="-457200" algn="just" rtl="1" eaLnBrk="1" hangingPunct="1">
              <a:buFont typeface="+mj-lt"/>
              <a:buAutoNum type="arabicPeriod"/>
              <a:defRPr/>
            </a:pPr>
            <a:r>
              <a:rPr lang="ar-DZ" sz="2800" dirty="0"/>
              <a:t>الجاذبية والتقارب</a:t>
            </a:r>
            <a:r>
              <a:rPr lang="ar-SA" sz="2800" dirty="0"/>
              <a:t>.</a:t>
            </a:r>
            <a:endParaRPr lang="en-US" sz="2800" dirty="0"/>
          </a:p>
          <a:p>
            <a:pPr marL="520700" indent="-457200" algn="just" rtl="1" eaLnBrk="1" hangingPunct="1">
              <a:buFont typeface="+mj-lt"/>
              <a:buAutoNum type="arabicPeriod"/>
              <a:defRPr/>
            </a:pPr>
            <a:r>
              <a:rPr lang="ar-DZ" sz="2800" dirty="0"/>
              <a:t>انجاز المهام  وحل المشكلات.</a:t>
            </a:r>
            <a:endParaRPr lang="en-US" sz="2800" dirty="0"/>
          </a:p>
          <a:p>
            <a:pPr marL="520700" indent="-457200" algn="just" rtl="1" eaLnBrk="1" hangingPunct="1">
              <a:buFont typeface="+mj-lt"/>
              <a:buAutoNum type="arabicPeriod"/>
              <a:defRPr/>
            </a:pPr>
            <a:r>
              <a:rPr lang="ar-DZ" sz="2800" dirty="0"/>
              <a:t>ازدياد النفوذ وتحقيق اكبر قدر من القوة (الاتحاد قوة).</a:t>
            </a:r>
            <a:endParaRPr lang="en-US" sz="2800" dirty="0"/>
          </a:p>
          <a:p>
            <a:pPr marL="1019175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0685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802130-9602-4A17-8B90-5B0CCBDC648C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371600"/>
            <a:ext cx="9448800" cy="4572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مرحلة التكوين والتشكيل: </a:t>
            </a:r>
            <a:r>
              <a:rPr lang="ar-DZ" sz="2800" dirty="0"/>
              <a:t>تجمع الافراد لأول مرة </a:t>
            </a:r>
            <a:r>
              <a:rPr lang="ar-SA" sz="2800" dirty="0"/>
              <a:t>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مرحلة جس النبض </a:t>
            </a:r>
            <a:r>
              <a:rPr lang="ar-DZ" sz="2800" dirty="0"/>
              <a:t>وتتسم بالغموض والعدم التأكد حول الهيكل والهدف ومهام الجماعة.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مرحلة العصف: </a:t>
            </a:r>
            <a:r>
              <a:rPr lang="ar-DZ" sz="2800" dirty="0"/>
              <a:t>تتزايد احتمال نشوء الصراعات بسبب المشكلات التي جاء بها الافراد</a:t>
            </a:r>
            <a:r>
              <a:rPr lang="ar-SA" sz="2800" dirty="0"/>
              <a:t>،</a:t>
            </a:r>
            <a:r>
              <a:rPr lang="ar-DZ" sz="2800" dirty="0"/>
              <a:t> وبسبب اختلاف شخصياتهم.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مرحلة وضع المعايير</a:t>
            </a:r>
            <a:r>
              <a:rPr lang="ar-SA" sz="2800" b="1" dirty="0"/>
              <a:t>:</a:t>
            </a:r>
            <a:r>
              <a:rPr lang="ar-DZ" sz="2800" b="1" dirty="0"/>
              <a:t>  </a:t>
            </a:r>
            <a:r>
              <a:rPr lang="ar-DZ" sz="2800" dirty="0"/>
              <a:t>وقواعد السلوك  وتسمى بمرحلة الاستقرار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مرحلة الاداء</a:t>
            </a:r>
            <a:r>
              <a:rPr lang="ar-SA" sz="2800" b="1" dirty="0"/>
              <a:t>:</a:t>
            </a:r>
            <a:r>
              <a:rPr lang="ar-DZ" sz="2800" b="1" dirty="0"/>
              <a:t> </a:t>
            </a:r>
            <a:r>
              <a:rPr lang="ar-DZ" sz="2800" dirty="0"/>
              <a:t>وممارسة النشاط</a:t>
            </a:r>
            <a:r>
              <a:rPr lang="ar-SA" sz="2800" dirty="0"/>
              <a:t>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مرحلة الانتهاء</a:t>
            </a:r>
            <a:r>
              <a:rPr lang="ar-SA" sz="2800" b="1" dirty="0"/>
              <a:t>: </a:t>
            </a:r>
            <a:r>
              <a:rPr lang="ar-SA" sz="2800" dirty="0"/>
              <a:t>أي توقف الجماعة.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sp>
        <p:nvSpPr>
          <p:cNvPr id="9" name="Bevel 3"/>
          <p:cNvSpPr/>
          <p:nvPr/>
        </p:nvSpPr>
        <p:spPr>
          <a:xfrm>
            <a:off x="0" y="0"/>
            <a:ext cx="9906000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ثالثا: </a:t>
            </a:r>
            <a:r>
              <a:rPr lang="ar-SA" sz="4400" b="1" dirty="0"/>
              <a:t>مراحل تكون الجماعات</a:t>
            </a:r>
            <a:endParaRPr lang="en-US" sz="4400" dirty="0"/>
          </a:p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72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598F7312-3DDA-4864-B4FF-525788DBD3E7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10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graphicFrame>
        <p:nvGraphicFramePr>
          <p:cNvPr id="9" name="جدول 8"/>
          <p:cNvGraphicFramePr>
            <a:graphicFrameLocks noGrp="1"/>
          </p:cNvGraphicFramePr>
          <p:nvPr/>
        </p:nvGraphicFramePr>
        <p:xfrm>
          <a:off x="381000" y="2057400"/>
          <a:ext cx="9296400" cy="2944812"/>
        </p:xfrm>
        <a:graphic>
          <a:graphicData uri="http://schemas.openxmlformats.org/drawingml/2006/table">
            <a:tbl>
              <a:tblPr rtl="1"/>
              <a:tblGrid>
                <a:gridCol w="1925683"/>
                <a:gridCol w="7370717"/>
              </a:tblGrid>
              <a:tr h="49080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800" b="1" dirty="0">
                          <a:latin typeface="Calibri"/>
                          <a:ea typeface="Calibri"/>
                          <a:cs typeface="Arial"/>
                        </a:rPr>
                        <a:t>المرحلة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800" b="1" dirty="0">
                          <a:latin typeface="Calibri"/>
                          <a:ea typeface="Calibri"/>
                          <a:cs typeface="Arial"/>
                        </a:rPr>
                        <a:t>البيان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49080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800" dirty="0">
                          <a:latin typeface="Calibri"/>
                          <a:ea typeface="Calibri"/>
                          <a:cs typeface="Arial"/>
                        </a:rPr>
                        <a:t>التكوين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800" dirty="0">
                          <a:latin typeface="Calibri"/>
                          <a:ea typeface="Calibri"/>
                          <a:cs typeface="Arial"/>
                        </a:rPr>
                        <a:t>التعارف، جس النبض، عدم التأكد، تلمس المهام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080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800" dirty="0">
                          <a:latin typeface="Calibri"/>
                          <a:ea typeface="Calibri"/>
                          <a:cs typeface="Arial"/>
                        </a:rPr>
                        <a:t>العصف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800" dirty="0">
                          <a:latin typeface="Calibri"/>
                          <a:ea typeface="Calibri"/>
                          <a:cs typeface="Arial"/>
                        </a:rPr>
                        <a:t>صراعات داخلية، اختلاف في وجهات النظر، إمكانية الانسحاب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49080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800">
                          <a:latin typeface="Calibri"/>
                          <a:ea typeface="Calibri"/>
                          <a:cs typeface="Arial"/>
                        </a:rPr>
                        <a:t>وضع المعايير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800" dirty="0">
                          <a:latin typeface="Calibri"/>
                          <a:ea typeface="Calibri"/>
                          <a:cs typeface="Arial"/>
                        </a:rPr>
                        <a:t>الاتفاق على المعايير، التعاون والتالف، درجة الاحترام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080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800">
                          <a:latin typeface="Calibri"/>
                          <a:ea typeface="Calibri"/>
                          <a:cs typeface="Arial"/>
                        </a:rPr>
                        <a:t>الاداء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800" dirty="0">
                          <a:latin typeface="Calibri"/>
                          <a:ea typeface="Calibri"/>
                          <a:cs typeface="Arial"/>
                        </a:rPr>
                        <a:t>تحمل المسؤولية، الانجاز، نضج التعامل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49080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800">
                          <a:latin typeface="Calibri"/>
                          <a:ea typeface="Calibri"/>
                          <a:cs typeface="Arial"/>
                        </a:rPr>
                        <a:t>الانتهاء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800" dirty="0">
                          <a:latin typeface="Calibri"/>
                          <a:ea typeface="Calibri"/>
                          <a:cs typeface="Arial"/>
                        </a:rPr>
                        <a:t>انتهاء المهمة الضعف الداخلي للجماعة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70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E17499-DA1E-454D-813D-0A4E5E72612E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52400" y="1295400"/>
            <a:ext cx="9372600" cy="472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التقسيم من حيث الحجم</a:t>
            </a:r>
            <a:endParaRPr lang="en-US" sz="2800" dirty="0"/>
          </a:p>
          <a:p>
            <a:pPr marL="735013" indent="-514350" algn="just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الجماعات الصغيرة</a:t>
            </a:r>
            <a:endParaRPr lang="en-US" sz="2800" dirty="0"/>
          </a:p>
          <a:p>
            <a:pPr marL="735013" indent="-514350" algn="just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الجماعات الكبيرة</a:t>
            </a:r>
            <a:endParaRPr lang="en-US" sz="2800" dirty="0"/>
          </a:p>
          <a:p>
            <a:pPr marL="514350" indent="-514350" algn="just" rtl="1" eaLnBrk="1" hangingPunct="1">
              <a:defRPr/>
            </a:pPr>
            <a:r>
              <a:rPr lang="ar-SA" sz="2800" b="1" dirty="0"/>
              <a:t>2.  </a:t>
            </a:r>
            <a:r>
              <a:rPr lang="ar-DZ" sz="2800" b="1" dirty="0"/>
              <a:t>التقسيم من حيث قوة تأثيرها في شخصية الفرد</a:t>
            </a:r>
            <a:endParaRPr lang="en-US" sz="2800" dirty="0"/>
          </a:p>
          <a:p>
            <a:pPr marL="735013" indent="-514350" algn="just" rtl="1" eaLnBrk="1" hangingPunct="1">
              <a:buFont typeface="Wingdings" pitchFamily="2" charset="2"/>
              <a:buChar char="ü"/>
              <a:defRPr/>
            </a:pPr>
            <a:r>
              <a:rPr lang="ar-DZ" sz="2800" u="sng" dirty="0"/>
              <a:t>الجماعات الأولية: </a:t>
            </a:r>
            <a:r>
              <a:rPr lang="ar-DZ" sz="2800" dirty="0"/>
              <a:t>ذات التأثير القوي في شخصية الفرد</a:t>
            </a:r>
            <a:r>
              <a:rPr lang="ar-SA" sz="2800" dirty="0"/>
              <a:t>،</a:t>
            </a:r>
            <a:r>
              <a:rPr lang="ar-DZ" sz="2800" dirty="0"/>
              <a:t> حيث يسود الولاء والقيم الواحدة (الأسرة، الأصدقاء)، وتتميز بالاستمرارية وطول البقاء وقلة الأعضاء والتفاعل الاجتماعي ذو الطابع العاطفي.</a:t>
            </a:r>
            <a:endParaRPr lang="en-US" sz="2800" dirty="0"/>
          </a:p>
          <a:p>
            <a:pPr marL="735013" indent="-514350" algn="just" rtl="1" eaLnBrk="1" hangingPunct="1">
              <a:buFont typeface="Wingdings" pitchFamily="2" charset="2"/>
              <a:buChar char="ü"/>
              <a:defRPr/>
            </a:pPr>
            <a:r>
              <a:rPr lang="ar-DZ" sz="2800" u="sng" dirty="0"/>
              <a:t>الجماعات الثانوية: </a:t>
            </a:r>
            <a:r>
              <a:rPr lang="ar-DZ" sz="2800" dirty="0"/>
              <a:t>يغلب </a:t>
            </a:r>
            <a:r>
              <a:rPr lang="ar-SA" sz="2800" dirty="0"/>
              <a:t>ع</a:t>
            </a:r>
            <a:r>
              <a:rPr lang="ar-DZ" sz="2800" dirty="0"/>
              <a:t>ليها الطابع الشخصي</a:t>
            </a:r>
            <a:r>
              <a:rPr lang="ar-SA" sz="2800" dirty="0"/>
              <a:t>، لكن  </a:t>
            </a:r>
            <a:r>
              <a:rPr lang="ar-DZ" sz="2800" dirty="0"/>
              <a:t>مع قلة الشعور بالتعاطف مقارنة بالأولية</a:t>
            </a:r>
            <a:r>
              <a:rPr lang="ar-SA" sz="2800" dirty="0"/>
              <a:t>، </a:t>
            </a:r>
            <a:r>
              <a:rPr lang="ar-DZ" sz="2800" dirty="0"/>
              <a:t> مثل الجماعات السياسية والدينية المهنية ، 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رابعا: </a:t>
            </a:r>
            <a:r>
              <a:rPr lang="ar-SA" sz="4400" b="1" dirty="0"/>
              <a:t>أنواع الجماعات</a:t>
            </a:r>
            <a:endParaRPr lang="en-US" sz="4400" dirty="0"/>
          </a:p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280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F577A5-FAB7-4EE6-B8F4-0321A57B683F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381000"/>
            <a:ext cx="9525000" cy="5486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r>
              <a:rPr lang="ar-SA" sz="2800" b="1" dirty="0"/>
              <a:t>3.  </a:t>
            </a:r>
            <a:r>
              <a:rPr lang="ar-DZ" sz="2800" b="1" dirty="0"/>
              <a:t>التقسيم من حيث طبيعة التكوين</a:t>
            </a:r>
            <a:endParaRPr lang="en-US" sz="2800" dirty="0"/>
          </a:p>
          <a:p>
            <a:pPr marL="803275" indent="-284163" algn="r" rtl="1" eaLnBrk="1" hangingPunct="1">
              <a:buFont typeface="Wingdings" pitchFamily="2" charset="2"/>
              <a:buChar char="ü"/>
              <a:defRPr/>
            </a:pPr>
            <a:r>
              <a:rPr lang="ar-DZ" sz="2800" u="sng" dirty="0"/>
              <a:t>الجماعات طبيعية التكوين </a:t>
            </a:r>
            <a:r>
              <a:rPr lang="ar-SA" sz="2800" u="sng" dirty="0"/>
              <a:t>:</a:t>
            </a:r>
            <a:r>
              <a:rPr lang="ar-DZ" sz="2800" dirty="0"/>
              <a:t>التي تنشأ بشكل تلقائي بسبب الحاجة ، جماعات اللعب، الأصدقاء.</a:t>
            </a:r>
            <a:endParaRPr lang="en-US" sz="2800" dirty="0"/>
          </a:p>
          <a:p>
            <a:pPr marL="803275" indent="-284163" algn="r" rtl="1" eaLnBrk="1" hangingPunct="1">
              <a:buFont typeface="Wingdings" pitchFamily="2" charset="2"/>
              <a:buChar char="ü"/>
              <a:defRPr/>
            </a:pPr>
            <a:r>
              <a:rPr lang="ar-DZ" sz="2800" u="sng" dirty="0"/>
              <a:t>جماعات مكونة بشروط </a:t>
            </a:r>
            <a:r>
              <a:rPr lang="ar-SA" sz="2800" u="sng" dirty="0"/>
              <a:t> </a:t>
            </a:r>
            <a:r>
              <a:rPr lang="ar-DZ" sz="2800" dirty="0"/>
              <a:t>يجب أن تتوافر في الأعضاء ( أعضاء هيئة التدريس، النقابات.الخ).</a:t>
            </a:r>
            <a:endParaRPr lang="en-US" sz="2800" dirty="0"/>
          </a:p>
          <a:p>
            <a:pPr algn="r" rtl="1" eaLnBrk="1" hangingPunct="1">
              <a:defRPr/>
            </a:pPr>
            <a:r>
              <a:rPr lang="ar-SA" sz="2800" b="1" dirty="0"/>
              <a:t>4.  </a:t>
            </a:r>
            <a:r>
              <a:rPr lang="ar-DZ" sz="2800" b="1" dirty="0"/>
              <a:t>التقسيم من حيث درجة التغيير</a:t>
            </a:r>
            <a:endParaRPr lang="en-US" sz="2800" dirty="0"/>
          </a:p>
          <a:p>
            <a:pPr marL="850900" indent="-284163" algn="r" rtl="1" eaLnBrk="1" hangingPunct="1">
              <a:buFont typeface="Wingdings" pitchFamily="2" charset="2"/>
              <a:buChar char="ü"/>
              <a:defRPr/>
            </a:pPr>
            <a:r>
              <a:rPr lang="ar-DZ" sz="2800" u="sng" dirty="0"/>
              <a:t>الجماعات المعلقة والجماعات المفتوحة </a:t>
            </a:r>
            <a:r>
              <a:rPr lang="ar-DZ" sz="2800" dirty="0"/>
              <a:t>: تتميز الجماعة المفتوحة عن المعلقة بـما يلي:</a:t>
            </a:r>
            <a:endParaRPr lang="en-US" sz="2800" dirty="0"/>
          </a:p>
          <a:p>
            <a:pPr marL="1608138" indent="-284163" algn="r" rtl="1" eaLnBrk="1" hangingPunct="1">
              <a:buFont typeface="Wingdings" pitchFamily="2" charset="2"/>
              <a:buChar char="Ø"/>
              <a:defRPr/>
            </a:pPr>
            <a:r>
              <a:rPr lang="ar-DZ" sz="2800" dirty="0"/>
              <a:t>التغيير المستمر في العضوية</a:t>
            </a:r>
            <a:r>
              <a:rPr lang="ar-SA" sz="2800" dirty="0"/>
              <a:t>.</a:t>
            </a:r>
            <a:endParaRPr lang="en-US" sz="2800" dirty="0"/>
          </a:p>
          <a:p>
            <a:pPr marL="1608138" indent="-284163" algn="r" rtl="1" eaLnBrk="1" hangingPunct="1">
              <a:buFont typeface="Wingdings" pitchFamily="2" charset="2"/>
              <a:buChar char="Ø"/>
              <a:defRPr/>
            </a:pPr>
            <a:r>
              <a:rPr lang="ar-DZ" sz="2800" dirty="0"/>
              <a:t>التركيز على الأهداف والأنشطة متوسطة وقصيرة الأجل </a:t>
            </a:r>
            <a:r>
              <a:rPr lang="ar-SA" sz="2800" dirty="0"/>
              <a:t>.</a:t>
            </a:r>
            <a:r>
              <a:rPr lang="ar-DZ" sz="2800" dirty="0"/>
              <a:t> </a:t>
            </a:r>
            <a:endParaRPr lang="en-US" sz="2800" dirty="0"/>
          </a:p>
          <a:p>
            <a:pPr marL="1608138" indent="-284163" algn="r" rtl="1" eaLnBrk="1" hangingPunct="1">
              <a:buFont typeface="Wingdings" pitchFamily="2" charset="2"/>
              <a:buChar char="Ø"/>
              <a:defRPr/>
            </a:pPr>
            <a:r>
              <a:rPr lang="ar-DZ" sz="2800" dirty="0"/>
              <a:t>اتساع الإطار الفكر والمرجعي.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3519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F135B4-B127-4F58-8247-498E18BD5CE3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838200"/>
            <a:ext cx="8991600" cy="4495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r>
              <a:rPr lang="ar-SA" sz="2800" b="1" dirty="0"/>
              <a:t>5.  </a:t>
            </a:r>
            <a:r>
              <a:rPr lang="ar-DZ" sz="2800" b="1" dirty="0"/>
              <a:t>التقسيم على أساس دوافع الانتماء</a:t>
            </a:r>
            <a:endParaRPr lang="en-US" sz="2800" dirty="0"/>
          </a:p>
          <a:p>
            <a:pPr marL="977900"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جماعات ذات دوافع ذاتية شخصية</a:t>
            </a:r>
            <a:r>
              <a:rPr lang="ar-SA" sz="2800" dirty="0"/>
              <a:t>.</a:t>
            </a:r>
            <a:endParaRPr lang="en-US" sz="2800" dirty="0"/>
          </a:p>
          <a:p>
            <a:pPr marL="977900"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جامعات ذات دوافع اجتماعية</a:t>
            </a:r>
            <a:r>
              <a:rPr lang="ar-SA" sz="2800" dirty="0"/>
              <a:t>.</a:t>
            </a:r>
            <a:endParaRPr lang="en-US" sz="2800" dirty="0"/>
          </a:p>
          <a:p>
            <a:pPr algn="r" rtl="1" eaLnBrk="1" hangingPunct="1">
              <a:defRPr/>
            </a:pPr>
            <a:r>
              <a:rPr lang="ar-SA" sz="2800" b="1" dirty="0"/>
              <a:t>6.  </a:t>
            </a:r>
            <a:r>
              <a:rPr lang="ar-DZ" sz="2800" b="1" dirty="0"/>
              <a:t>التقسيم من حيث رابطة الجمع</a:t>
            </a:r>
            <a:endParaRPr lang="en-US" sz="2800" dirty="0"/>
          </a:p>
          <a:p>
            <a:pPr marL="1025525"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الجماعات الإجبارية : الأسرة </a:t>
            </a:r>
            <a:r>
              <a:rPr lang="ar-SA" sz="2800" dirty="0"/>
              <a:t>.</a:t>
            </a:r>
            <a:endParaRPr lang="en-US" sz="2800" dirty="0"/>
          </a:p>
          <a:p>
            <a:pPr marL="1025525"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الجماعات الاختيارية: الأصدقاء</a:t>
            </a:r>
            <a:r>
              <a:rPr lang="ar-SA" sz="2800" dirty="0"/>
              <a:t>.</a:t>
            </a:r>
            <a:endParaRPr lang="en-US" sz="2800" dirty="0"/>
          </a:p>
          <a:p>
            <a:pPr algn="r" rtl="1" eaLnBrk="1" hangingPunct="1">
              <a:defRPr/>
            </a:pPr>
            <a:r>
              <a:rPr lang="ar-SA" sz="2800" b="1" dirty="0"/>
              <a:t>7.  </a:t>
            </a:r>
            <a:r>
              <a:rPr lang="ar-DZ" sz="2800" b="1" dirty="0"/>
              <a:t>التقسيم من حيث طبيعة السلطة</a:t>
            </a:r>
            <a:endParaRPr lang="en-US" sz="2800" dirty="0"/>
          </a:p>
          <a:p>
            <a:pPr marL="1025525"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الجماعات الرسمية</a:t>
            </a:r>
            <a:r>
              <a:rPr lang="ar-SA" sz="2800" dirty="0"/>
              <a:t>.</a:t>
            </a:r>
            <a:endParaRPr lang="en-US" sz="2800" dirty="0"/>
          </a:p>
          <a:p>
            <a:pPr marL="1025525"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الجماعات غير الرسمية</a:t>
            </a:r>
            <a:r>
              <a:rPr lang="ar-SA" sz="2800" dirty="0"/>
              <a:t>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04844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68A302C-8877-4370-830A-0402B8B248EE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2362200"/>
            <a:ext cx="8534400" cy="3733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المشكلات السلوك والعلاقات الشخصية: الأنانية، التسلط،...الخ.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المشكلات الوظيفية:</a:t>
            </a:r>
            <a:endParaRPr lang="en-US" sz="2800" dirty="0"/>
          </a:p>
          <a:p>
            <a:pPr marL="1192213" indent="-514350"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وجود المنازعات والصراعات داخل الجماعة</a:t>
            </a:r>
            <a:r>
              <a:rPr lang="ar-SA" sz="2800" dirty="0"/>
              <a:t>.</a:t>
            </a:r>
            <a:endParaRPr lang="en-US" sz="2800" dirty="0"/>
          </a:p>
          <a:p>
            <a:pPr marL="1192213" indent="-514350"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مشكلة الروتين الإداري</a:t>
            </a:r>
            <a:r>
              <a:rPr lang="ar-SA" sz="2800" dirty="0"/>
              <a:t>.</a:t>
            </a:r>
            <a:endParaRPr lang="en-US" sz="2800" dirty="0"/>
          </a:p>
          <a:p>
            <a:pPr marL="1192213" indent="-514350"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عدم فهم أهداف الجماعة</a:t>
            </a:r>
            <a:r>
              <a:rPr lang="ar-SA" sz="2800" dirty="0"/>
              <a:t>.</a:t>
            </a:r>
            <a:endParaRPr lang="en-US" sz="2800" dirty="0"/>
          </a:p>
          <a:p>
            <a:pPr marL="1192213" indent="-514350"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عدم إتاحة الفرصة لظهور قيادات حديدية</a:t>
            </a:r>
            <a:r>
              <a:rPr lang="ar-SA" sz="2800" dirty="0"/>
              <a:t>.</a:t>
            </a:r>
            <a:endParaRPr lang="en-US" sz="2800" dirty="0"/>
          </a:p>
          <a:p>
            <a:pPr marL="1192213" indent="-514350"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انحراف بعض الأعضاء عن معايير الجماعة</a:t>
            </a:r>
            <a:r>
              <a:rPr lang="ar-SA" sz="2800" dirty="0"/>
              <a:t>.</a:t>
            </a:r>
            <a:endParaRPr lang="en-US" sz="2800" dirty="0"/>
          </a:p>
          <a:p>
            <a:pPr marL="1192213" indent="-514350"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مشكلات التنافس بين الجماعات</a:t>
            </a:r>
            <a:r>
              <a:rPr lang="ar-SA" sz="2800" dirty="0"/>
              <a:t>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sp>
        <p:nvSpPr>
          <p:cNvPr id="4" name="Flowchart: Stored Data 7"/>
          <p:cNvSpPr/>
          <p:nvPr/>
        </p:nvSpPr>
        <p:spPr>
          <a:xfrm>
            <a:off x="3657600" y="1295400"/>
            <a:ext cx="6248400" cy="9144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4000" b="1" dirty="0">
                <a:solidFill>
                  <a:schemeClr val="tx1"/>
                </a:solidFill>
              </a:rPr>
              <a:t>1</a:t>
            </a:r>
            <a:r>
              <a:rPr lang="ar-DZ" sz="4000" b="1" dirty="0">
                <a:solidFill>
                  <a:schemeClr val="tx1"/>
                </a:solidFill>
              </a:rPr>
              <a:t>- </a:t>
            </a:r>
            <a:r>
              <a:rPr lang="ar-SA" sz="3200" b="1" dirty="0"/>
              <a:t>مشكلات الجماعة </a:t>
            </a:r>
          </a:p>
          <a:p>
            <a:pPr algn="ct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5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خامسا: </a:t>
            </a:r>
            <a:r>
              <a:rPr lang="ar-SA" sz="4400" b="1" dirty="0"/>
              <a:t>مشكلات الجماعات</a:t>
            </a:r>
            <a:endParaRPr lang="en-US" sz="4400" dirty="0"/>
          </a:p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005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1C069587-3F73-463A-A7D0-EC45082E09CF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15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0" y="1676400"/>
            <a:ext cx="8763000" cy="3657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endParaRPr lang="ar-SA" sz="2800" b="1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تحدث الأعضاء عن الجماعة: ملاحظة عدد مرات استخدام (نحن)</a:t>
            </a:r>
            <a:r>
              <a:rPr lang="ar-SA" sz="2800" dirty="0"/>
              <a:t>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مدى مسايرة الأعضاء لمعايير الجماعة</a:t>
            </a:r>
            <a:r>
              <a:rPr lang="ar-SA" sz="2800" dirty="0"/>
              <a:t>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درجة الصداقة الموجودة بين الأعضاء</a:t>
            </a:r>
            <a:r>
              <a:rPr lang="ar-SA" sz="2800" dirty="0"/>
              <a:t>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درجة تماسك الجماعة في أوقات الأزمات</a:t>
            </a:r>
            <a:r>
              <a:rPr lang="ar-SA" sz="2800" dirty="0"/>
              <a:t>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الحالة الانفعالية لأفراد الجماعة</a:t>
            </a:r>
            <a:r>
              <a:rPr lang="ar-SA" sz="2800" dirty="0"/>
              <a:t>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درجة المساهمة والانتظام في نشاط الجماعة</a:t>
            </a:r>
            <a:r>
              <a:rPr lang="ar-SA" sz="2800" dirty="0"/>
              <a:t>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sp>
        <p:nvSpPr>
          <p:cNvPr id="5" name="Flowchart: Stored Data 7"/>
          <p:cNvSpPr/>
          <p:nvPr/>
        </p:nvSpPr>
        <p:spPr>
          <a:xfrm>
            <a:off x="3352800" y="457200"/>
            <a:ext cx="6248400" cy="9144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4000" b="1" dirty="0">
                <a:solidFill>
                  <a:schemeClr val="tx1"/>
                </a:solidFill>
              </a:rPr>
              <a:t>2</a:t>
            </a:r>
            <a:r>
              <a:rPr lang="ar-DZ" sz="4000" b="1" dirty="0">
                <a:solidFill>
                  <a:schemeClr val="tx1"/>
                </a:solidFill>
              </a:rPr>
              <a:t>- </a:t>
            </a:r>
            <a:r>
              <a:rPr lang="ar-SA" sz="3200" b="1" dirty="0"/>
              <a:t>مؤشرات تماسك الجماعة </a:t>
            </a:r>
          </a:p>
          <a:p>
            <a:pPr algn="ct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799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18</TotalTime>
  <Words>865</Words>
  <Application>Microsoft Office PowerPoint</Application>
  <PresentationFormat>A4 Paper (210x297 mm)</PresentationFormat>
  <Paragraphs>205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المحاضرة التاسعة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Ibrahim Mohammed Khalifa</cp:lastModifiedBy>
  <cp:revision>11</cp:revision>
  <dcterms:created xsi:type="dcterms:W3CDTF">2014-09-11T06:47:01Z</dcterms:created>
  <dcterms:modified xsi:type="dcterms:W3CDTF">2015-09-07T11:59:14Z</dcterms:modified>
</cp:coreProperties>
</file>