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12" r:id="rId2"/>
    <p:sldId id="313"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61" autoAdjust="0"/>
    <p:restoredTop sz="94664" autoAdjust="0"/>
  </p:normalViewPr>
  <p:slideViewPr>
    <p:cSldViewPr>
      <p:cViewPr varScale="1">
        <p:scale>
          <a:sx n="73" d="100"/>
          <a:sy n="73" d="100"/>
        </p:scale>
        <p:origin x="78" y="102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Rectangle 9"/>
          <p:cNvSpPr/>
          <p:nvPr userDrawn="1"/>
        </p:nvSpPr>
        <p:spPr>
          <a:xfrm>
            <a:off x="9424988" y="280988"/>
            <a:ext cx="304800" cy="109061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Rectangle 9"/>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2"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1643370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السلوك التنظيمي</a:t>
            </a:r>
          </a:p>
          <a:p>
            <a:pPr algn="ctr"/>
            <a:r>
              <a:rPr lang="ar-SA" sz="2800" b="1" dirty="0" smtClean="0">
                <a:solidFill>
                  <a:srgbClr val="7F7F7F"/>
                </a:solidFill>
                <a:latin typeface="Calibri" pitchFamily="34" charset="0"/>
                <a:cs typeface="Times New Roman" pitchFamily="18" charset="0"/>
              </a:rPr>
              <a:t> </a:t>
            </a: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a:t>
            </a:r>
            <a:r>
              <a:rPr lang="ar-SA" sz="2800" b="1" dirty="0">
                <a:solidFill>
                  <a:srgbClr val="7F7F7F"/>
                </a:solidFill>
                <a:latin typeface="Calibri" pitchFamily="34" charset="0"/>
                <a:cs typeface="Times New Roman" pitchFamily="18" charset="0"/>
              </a:rPr>
              <a:t>/ </a:t>
            </a:r>
            <a:r>
              <a:rPr lang="ar-SA" sz="2800" b="1" dirty="0" err="1">
                <a:solidFill>
                  <a:srgbClr val="7F7F7F"/>
                </a:solidFill>
                <a:latin typeface="Calibri" pitchFamily="34" charset="0"/>
                <a:cs typeface="Times New Roman" pitchFamily="18" charset="0"/>
              </a:rPr>
              <a:t>يِحضيه</a:t>
            </a:r>
            <a:r>
              <a:rPr lang="ar-SA" sz="2800" b="1" dirty="0">
                <a:solidFill>
                  <a:srgbClr val="7F7F7F"/>
                </a:solidFill>
                <a:latin typeface="Calibri" pitchFamily="34" charset="0"/>
                <a:cs typeface="Times New Roman" pitchFamily="18" charset="0"/>
              </a:rPr>
              <a:t>  </a:t>
            </a:r>
            <a:r>
              <a:rPr lang="ar-SA" sz="2800" b="1" dirty="0" err="1" smtClean="0">
                <a:solidFill>
                  <a:srgbClr val="7F7F7F"/>
                </a:solidFill>
                <a:latin typeface="Calibri" pitchFamily="34" charset="0"/>
                <a:cs typeface="Times New Roman" pitchFamily="18" charset="0"/>
              </a:rPr>
              <a:t>سملالي</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794226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العاشرة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الصراع التنظيمي</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السلوك </a:t>
            </a:r>
            <a:r>
              <a:rPr lang="ar-SA" sz="2000" dirty="0" smtClean="0">
                <a:solidFill>
                  <a:schemeClr val="accent1">
                    <a:lumMod val="75000"/>
                  </a:schemeClr>
                </a:solidFill>
              </a:rPr>
              <a:t>التنظيمي                                                                                  </a:t>
            </a:r>
            <a:r>
              <a:rPr lang="ar-SA" sz="2000" smtClean="0">
                <a:solidFill>
                  <a:schemeClr val="accent1">
                    <a:lumMod val="75000"/>
                  </a:schemeClr>
                </a:solidFill>
              </a:rPr>
              <a:t>المحاضرة </a:t>
            </a:r>
            <a:r>
              <a:rPr lang="ar-SA" sz="2000">
                <a:solidFill>
                  <a:schemeClr val="accent1">
                    <a:lumMod val="75000"/>
                  </a:schemeClr>
                </a:solidFill>
              </a:rPr>
              <a:t>العاشرة</a:t>
            </a:r>
            <a:endParaRPr lang="en-US" sz="2000" dirty="0">
              <a:solidFill>
                <a:schemeClr val="accent1">
                  <a:lumMod val="75000"/>
                </a:schemeClr>
              </a:solidFill>
            </a:endParaRPr>
          </a:p>
        </p:txBody>
      </p:sp>
    </p:spTree>
    <p:extLst>
      <p:ext uri="{BB962C8B-B14F-4D97-AF65-F5344CB8AC3E}">
        <p14:creationId xmlns:p14="http://schemas.microsoft.com/office/powerpoint/2010/main" val="878075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A6FF9CA5-81D1-4237-BF13-31D7382631F7}" type="slidenum">
              <a:rPr lang="ar-SA" altLang="ar-SA" sz="1200">
                <a:solidFill>
                  <a:schemeClr val="bg1"/>
                </a:solidFill>
              </a:rPr>
              <a:pPr>
                <a:spcBef>
                  <a:spcPct val="0"/>
                </a:spcBef>
                <a:buFontTx/>
                <a:buNone/>
              </a:pPr>
              <a:t>3</a:t>
            </a:fld>
            <a:endParaRPr lang="en-US" altLang="ar-SA" sz="1200">
              <a:solidFill>
                <a:schemeClr val="bg1"/>
              </a:solidFill>
            </a:endParaRPr>
          </a:p>
        </p:txBody>
      </p:sp>
      <p:sp>
        <p:nvSpPr>
          <p:cNvPr id="6" name="مجسم مشطوف الحواف 5"/>
          <p:cNvSpPr/>
          <p:nvPr/>
        </p:nvSpPr>
        <p:spPr>
          <a:xfrm>
            <a:off x="0" y="1295400"/>
            <a:ext cx="9906000" cy="3810000"/>
          </a:xfrm>
          <a:prstGeom prst="bevel">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r>
              <a:rPr lang="ar-SA" sz="2800" dirty="0"/>
              <a:t>أولا:      مفهوم الصراع.</a:t>
            </a:r>
          </a:p>
          <a:p>
            <a:pPr marL="514350" indent="-514350" algn="r" rtl="1" eaLnBrk="1" hangingPunct="1">
              <a:buFont typeface="Wingdings" pitchFamily="2" charset="2"/>
              <a:buChar char="q"/>
              <a:defRPr/>
            </a:pPr>
            <a:r>
              <a:rPr lang="ar-SA" sz="2800" dirty="0"/>
              <a:t>ثانيا:      الآثار الايجابية للصراع التنظيمي.</a:t>
            </a:r>
          </a:p>
          <a:p>
            <a:pPr marL="514350" indent="-514350" algn="r" rtl="1" eaLnBrk="1" hangingPunct="1">
              <a:buFont typeface="Wingdings" pitchFamily="2" charset="2"/>
              <a:buChar char="q"/>
              <a:defRPr/>
            </a:pPr>
            <a:r>
              <a:rPr lang="ar-SA" sz="2800" dirty="0">
                <a:solidFill>
                  <a:schemeClr val="tx1"/>
                </a:solidFill>
              </a:rPr>
              <a:t>ثالثا:      </a:t>
            </a:r>
            <a:r>
              <a:rPr lang="ar-SA" sz="2800" dirty="0"/>
              <a:t>النتائج السلبية للصراع التنظيمي.</a:t>
            </a:r>
            <a:endParaRPr lang="ar-SA" sz="2800" dirty="0">
              <a:solidFill>
                <a:schemeClr val="tx1"/>
              </a:solidFill>
            </a:endParaRPr>
          </a:p>
          <a:p>
            <a:pPr marL="514350" indent="-514350" algn="r" rtl="1" eaLnBrk="1" hangingPunct="1">
              <a:buFont typeface="Wingdings" pitchFamily="2" charset="2"/>
              <a:buChar char="q"/>
              <a:defRPr/>
            </a:pPr>
            <a:r>
              <a:rPr lang="ar-SA" sz="2800" dirty="0">
                <a:solidFill>
                  <a:schemeClr val="tx1"/>
                </a:solidFill>
              </a:rPr>
              <a:t>رابعا:     </a:t>
            </a:r>
            <a:r>
              <a:rPr lang="ar-SA" sz="2800" dirty="0"/>
              <a:t>التطور الفكري لدراسة الصراع التنظيمي.</a:t>
            </a:r>
          </a:p>
          <a:p>
            <a:pPr marL="514350" indent="-514350" algn="r" rtl="1" eaLnBrk="1" hangingPunct="1">
              <a:buFont typeface="Wingdings" pitchFamily="2" charset="2"/>
              <a:buChar char="q"/>
              <a:defRPr/>
            </a:pPr>
            <a:r>
              <a:rPr lang="ar-SA" sz="2800" dirty="0">
                <a:solidFill>
                  <a:schemeClr val="tx1"/>
                </a:solidFill>
              </a:rPr>
              <a:t>خامسا:    </a:t>
            </a:r>
            <a:r>
              <a:rPr lang="ar-SA" sz="2800" dirty="0"/>
              <a:t>مراحل الصراع التنظيمي.</a:t>
            </a:r>
          </a:p>
          <a:p>
            <a:pPr marL="514350" indent="-514350" algn="r" rtl="1" eaLnBrk="1" hangingPunct="1">
              <a:buFont typeface="Wingdings" pitchFamily="2" charset="2"/>
              <a:buChar char="q"/>
              <a:defRPr/>
            </a:pPr>
            <a:r>
              <a:rPr lang="ar-SA" sz="2800" dirty="0">
                <a:solidFill>
                  <a:schemeClr val="tx1"/>
                </a:solidFill>
              </a:rPr>
              <a:t>سادسا:    مستويات الصراع.</a:t>
            </a:r>
          </a:p>
          <a:p>
            <a:pPr marL="514350" indent="-514350" algn="r" rtl="1" eaLnBrk="1" hangingPunct="1">
              <a:buFont typeface="Wingdings" pitchFamily="2" charset="2"/>
              <a:buChar char="q"/>
              <a:defRPr/>
            </a:pPr>
            <a:r>
              <a:rPr lang="ar-SA" sz="2800" dirty="0"/>
              <a:t>سابعا:     استراتيجيات حل الصراع</a:t>
            </a:r>
            <a:endParaRPr lang="en-US" sz="2800" dirty="0"/>
          </a:p>
          <a:p>
            <a:pPr marL="514350" indent="-514350" algn="r" rtl="1" eaLnBrk="1" hangingPunct="1">
              <a:buFont typeface="Wingdings" pitchFamily="2" charset="2"/>
              <a:buChar char="q"/>
              <a:defRPr/>
            </a:pPr>
            <a:endParaRPr lang="en-US" sz="2800" dirty="0">
              <a:solidFill>
                <a:schemeClr val="tx1"/>
              </a:solidFill>
            </a:endParaRPr>
          </a:p>
          <a:p>
            <a:pPr marL="514350" indent="-514350" algn="r" rtl="1" eaLnBrk="1" hangingPunct="1">
              <a:buFont typeface="Wingdings" pitchFamily="2" charset="2"/>
              <a:buChar char="q"/>
              <a:defRPr/>
            </a:pPr>
            <a:endParaRPr lang="ar-SA" sz="2800" dirty="0"/>
          </a:p>
          <a:p>
            <a:pPr marL="514350" indent="-514350" algn="r" rtl="1" eaLnBrk="1" hangingPunct="1">
              <a:buFont typeface="Wingdings" pitchFamily="2" charset="2"/>
              <a:buChar char="q"/>
              <a:defRPr/>
            </a:pPr>
            <a:endParaRPr lang="ar-SA" sz="2800" b="1" dirty="0">
              <a:solidFill>
                <a:schemeClr val="tx1"/>
              </a:solidFill>
            </a:endParaRPr>
          </a:p>
          <a:p>
            <a:pPr marL="514350" indent="-514350" algn="r" rtl="1" eaLnBrk="1" hangingPunct="1">
              <a:buFont typeface="Wingdings" pitchFamily="2" charset="2"/>
              <a:buChar char="q"/>
              <a:defRPr/>
            </a:pPr>
            <a:endParaRPr lang="ar-SA" sz="2800" dirty="0"/>
          </a:p>
          <a:p>
            <a:pPr marL="514350" indent="-514350" algn="r" rtl="1" eaLnBrk="1" hangingPunct="1">
              <a:defRPr/>
            </a:pPr>
            <a:endParaRPr lang="en-US" sz="2800" dirty="0"/>
          </a:p>
          <a:p>
            <a:pPr marL="514350" indent="-514350" algn="r" rtl="1" eaLnBrk="1" hangingPunct="1">
              <a:buFont typeface="Wingdings" pitchFamily="2" charset="2"/>
              <a:buChar char="q"/>
              <a:defRPr/>
            </a:pPr>
            <a:endParaRPr lang="ar-SA" sz="2800" dirty="0"/>
          </a:p>
          <a:p>
            <a:pPr marL="514350" indent="-514350" algn="r" rtl="1" eaLnBrk="1" hangingPunct="1">
              <a:defRPr/>
            </a:pPr>
            <a:endParaRPr lang="ar-SA" sz="2800" dirty="0"/>
          </a:p>
        </p:txBody>
      </p:sp>
      <p:sp>
        <p:nvSpPr>
          <p:cNvPr id="7" name="مجسم مشطوف الحواف 6"/>
          <p:cNvSpPr/>
          <p:nvPr/>
        </p:nvSpPr>
        <p:spPr>
          <a:xfrm>
            <a:off x="0" y="0"/>
            <a:ext cx="9906000" cy="12192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dirty="0">
                <a:solidFill>
                  <a:schemeClr val="tx1"/>
                </a:solidFill>
              </a:rPr>
              <a:t>محاور المحاضرة العاشرة </a:t>
            </a:r>
            <a:endParaRPr lang="ar-SA" sz="4400" dirty="0"/>
          </a:p>
        </p:txBody>
      </p:sp>
    </p:spTree>
    <p:extLst>
      <p:ext uri="{BB962C8B-B14F-4D97-AF65-F5344CB8AC3E}">
        <p14:creationId xmlns:p14="http://schemas.microsoft.com/office/powerpoint/2010/main" val="3141799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6BB459AB-4A94-40BF-B2E7-7B2FEFCB3883}" type="slidenum">
              <a:rPr lang="ar-SA" altLang="ar-SA" sz="1200">
                <a:solidFill>
                  <a:schemeClr val="bg1"/>
                </a:solidFill>
              </a:rPr>
              <a:pPr algn="ctr">
                <a:spcBef>
                  <a:spcPct val="0"/>
                </a:spcBef>
                <a:buFontTx/>
                <a:buNone/>
              </a:pPr>
              <a:t>4</a:t>
            </a:fld>
            <a:endParaRPr lang="en-US" altLang="ar-SA" sz="1200">
              <a:solidFill>
                <a:schemeClr val="bg1"/>
              </a:solidFill>
            </a:endParaRPr>
          </a:p>
        </p:txBody>
      </p:sp>
      <p:sp>
        <p:nvSpPr>
          <p:cNvPr id="3" name="Rounded Rectangle 2"/>
          <p:cNvSpPr/>
          <p:nvPr/>
        </p:nvSpPr>
        <p:spPr>
          <a:xfrm>
            <a:off x="381000" y="1828800"/>
            <a:ext cx="9296400" cy="4114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ar-SA" sz="2800" dirty="0"/>
          </a:p>
          <a:p>
            <a:pPr marL="284163" indent="-284163" algn="just" rtl="1" eaLnBrk="1" hangingPunct="1">
              <a:buFont typeface="Wingdings" pitchFamily="2" charset="2"/>
              <a:buChar char="ü"/>
              <a:defRPr/>
            </a:pPr>
            <a:r>
              <a:rPr lang="ar-SA" sz="2800" dirty="0"/>
              <a:t>الصراع ظاهرة سلوكية يمارسها الإنسان منذ القدم، فهو يعيش صراعا بين الخير والشر، وبين مصالحه ومصالح الآخرين، بين الواقع والمأمول.</a:t>
            </a:r>
            <a:endParaRPr lang="en-US" sz="2800" dirty="0"/>
          </a:p>
          <a:p>
            <a:pPr marL="284163" indent="-284163" algn="just" rtl="1" eaLnBrk="1" hangingPunct="1">
              <a:buFont typeface="Wingdings" pitchFamily="2" charset="2"/>
              <a:buChar char="ü"/>
              <a:defRPr/>
            </a:pPr>
            <a:r>
              <a:rPr lang="ar-SA" sz="2800" dirty="0"/>
              <a:t>عضوية الإنسان في الأسرة أو الجماعة أو المنظمة أو المجتمع تجعله طرفا في احد أشكال الصراع بسبب تعارض المصالح والرغبات الأمر الذي يودي إلى القلق والتوتر على المستوى الفردي، أو الجماعي، أو على مستوى المنظمة.</a:t>
            </a:r>
            <a:endParaRPr lang="en-US" sz="2800" dirty="0"/>
          </a:p>
          <a:p>
            <a:pPr marL="284163" indent="-284163" algn="just" rtl="1" eaLnBrk="1" hangingPunct="1">
              <a:buFont typeface="Wingdings" pitchFamily="2" charset="2"/>
              <a:buChar char="ü"/>
              <a:defRPr/>
            </a:pPr>
            <a:r>
              <a:rPr lang="ar-SA" sz="2800" dirty="0"/>
              <a:t>الصراع على المستوى الفرد والجماعة والمنظمة من الظواهر الحتمية التي يجب التعامل معها بفاعلية حتى يمكن احتوى أثار الصراع السلبية والاستفادة من ثماره الايجابية.</a:t>
            </a:r>
            <a:endParaRPr lang="en-US" sz="2800" dirty="0"/>
          </a:p>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en-US" sz="2800" dirty="0"/>
          </a:p>
        </p:txBody>
      </p:sp>
      <p:sp>
        <p:nvSpPr>
          <p:cNvPr id="4"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dirty="0">
                <a:solidFill>
                  <a:schemeClr val="tx1"/>
                </a:solidFill>
              </a:rPr>
              <a:t>مقدمة</a:t>
            </a:r>
          </a:p>
        </p:txBody>
      </p:sp>
    </p:spTree>
    <p:extLst>
      <p:ext uri="{BB962C8B-B14F-4D97-AF65-F5344CB8AC3E}">
        <p14:creationId xmlns:p14="http://schemas.microsoft.com/office/powerpoint/2010/main" val="1372559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D981AFE5-5ED3-4F7A-B37D-AD4F5C5480AF}" type="slidenum">
              <a:rPr lang="ar-SA" altLang="ar-SA" sz="1200">
                <a:solidFill>
                  <a:schemeClr val="bg1"/>
                </a:solidFill>
              </a:rPr>
              <a:pPr algn="ctr">
                <a:spcBef>
                  <a:spcPct val="0"/>
                </a:spcBef>
                <a:buFontTx/>
                <a:buNone/>
              </a:pPr>
              <a:t>5</a:t>
            </a:fld>
            <a:endParaRPr lang="en-US" altLang="ar-SA" sz="1200">
              <a:solidFill>
                <a:schemeClr val="bg1"/>
              </a:solidFill>
            </a:endParaRPr>
          </a:p>
        </p:txBody>
      </p:sp>
      <p:sp>
        <p:nvSpPr>
          <p:cNvPr id="7" name="مستطيل ذو زوايا قطرية مستديرة 12"/>
          <p:cNvSpPr/>
          <p:nvPr/>
        </p:nvSpPr>
        <p:spPr>
          <a:xfrm>
            <a:off x="304800" y="1295400"/>
            <a:ext cx="9144000" cy="4343400"/>
          </a:xfrm>
          <a:prstGeom prst="round2Diag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dirty="0"/>
          </a:p>
          <a:p>
            <a:pPr algn="r" rtl="1" eaLnBrk="1" hangingPunct="1">
              <a:defRPr/>
            </a:pPr>
            <a:endParaRPr lang="ar-SA" sz="2800" dirty="0"/>
          </a:p>
          <a:p>
            <a:pPr marL="341313" indent="-341313" algn="just" rtl="1" eaLnBrk="1" hangingPunct="1">
              <a:buFont typeface="Wingdings" pitchFamily="2" charset="2"/>
              <a:buChar char="v"/>
              <a:defRPr/>
            </a:pPr>
            <a:endParaRPr lang="ar-SA" sz="2800" dirty="0"/>
          </a:p>
          <a:p>
            <a:pPr marL="284163" indent="-284163" algn="just" rtl="1" eaLnBrk="1" hangingPunct="1">
              <a:buFont typeface="Wingdings" pitchFamily="2" charset="2"/>
              <a:buChar char="v"/>
              <a:defRPr/>
            </a:pPr>
            <a:r>
              <a:rPr lang="ar-SA" sz="2800" dirty="0"/>
              <a:t>يعرف </a:t>
            </a:r>
            <a:r>
              <a:rPr lang="en-US" sz="2800" dirty="0"/>
              <a:t> Jones</a:t>
            </a:r>
            <a:r>
              <a:rPr lang="ar-SA" sz="2800" dirty="0"/>
              <a:t> الصراع بأنه حالة من الخلاف أو التعارض تحدث عندما تصطدم أهداف مجموعة مع أهداف مجموعة أخرى. </a:t>
            </a:r>
            <a:endParaRPr lang="en-US" sz="2800" dirty="0"/>
          </a:p>
          <a:p>
            <a:pPr marL="284163" indent="-284163" algn="just" rtl="1" eaLnBrk="1" hangingPunct="1">
              <a:buFont typeface="Wingdings" pitchFamily="2" charset="2"/>
              <a:buChar char="v"/>
              <a:defRPr/>
            </a:pPr>
            <a:r>
              <a:rPr lang="ar-SA" sz="2800" dirty="0"/>
              <a:t>الصراع هو حالة تعارض أو عدم اتفاق بين طرفين أو أكثر داخل المنظمة، وبالتالي فهو موقف يحوى مصالح وأهداف ومشاعر غير متوافقة بين الأفراد والجماعات،  مما يسبب نوع من العداء أو السلوك العدواني.</a:t>
            </a:r>
            <a:endParaRPr lang="en-US" sz="2800" dirty="0"/>
          </a:p>
          <a:p>
            <a:pPr marL="284163" indent="-284163" algn="just" rtl="1" eaLnBrk="1" hangingPunct="1">
              <a:buFont typeface="Wingdings" pitchFamily="2" charset="2"/>
              <a:buChar char="v"/>
              <a:defRPr/>
            </a:pPr>
            <a:r>
              <a:rPr lang="ar-SA" sz="2800" dirty="0"/>
              <a:t>الصراع هو عدم التوافق في الأنشطة والممارسات  المؤدي إلى أثار تمنع المنظمة من تحقيق أهدافها بفاعلية، فالصراع هو تغيير في السلوك يؤدي إلى تعطيل جهود طرف من الأطراف والإسهام في عدم تحقيقه لمصالحه.</a:t>
            </a:r>
            <a:endParaRPr lang="en-US" sz="2800" dirty="0"/>
          </a:p>
          <a:p>
            <a:pPr algn="r" rtl="1" eaLnBrk="1" hangingPunct="1">
              <a:defRPr/>
            </a:pPr>
            <a:endParaRPr lang="en-US" sz="2800" dirty="0"/>
          </a:p>
          <a:p>
            <a:pPr algn="r" rtl="1" eaLnBrk="1" hangingPunct="1">
              <a:defRPr/>
            </a:pPr>
            <a:endParaRPr lang="ar-SA" sz="2800" dirty="0"/>
          </a:p>
          <a:p>
            <a:pPr algn="r" rtl="1" eaLnBrk="1" hangingPunct="1">
              <a:defRPr/>
            </a:pPr>
            <a:endParaRPr lang="en-US" sz="2800" dirty="0"/>
          </a:p>
        </p:txBody>
      </p:sp>
      <p:sp>
        <p:nvSpPr>
          <p:cNvPr id="4" name="Bevel 3"/>
          <p:cNvSpPr/>
          <p:nvPr/>
        </p:nvSpPr>
        <p:spPr>
          <a:xfrm>
            <a:off x="0" y="0"/>
            <a:ext cx="990600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أولا: </a:t>
            </a:r>
            <a:r>
              <a:rPr lang="ar-SA" sz="4400" b="1" dirty="0"/>
              <a:t>مفهوم الصراع</a:t>
            </a:r>
            <a:endParaRPr lang="ar-SA" sz="4400" b="1" dirty="0">
              <a:solidFill>
                <a:schemeClr val="tx1"/>
              </a:solidFill>
            </a:endParaRPr>
          </a:p>
        </p:txBody>
      </p:sp>
    </p:spTree>
    <p:extLst>
      <p:ext uri="{BB962C8B-B14F-4D97-AF65-F5344CB8AC3E}">
        <p14:creationId xmlns:p14="http://schemas.microsoft.com/office/powerpoint/2010/main" val="4518022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C82F93F-1C79-4EBF-8745-6940BAD04B9B}" type="slidenum">
              <a:rPr lang="ar-SA" altLang="ar-SA" sz="1200">
                <a:solidFill>
                  <a:schemeClr val="bg1"/>
                </a:solidFill>
              </a:rPr>
              <a:pPr>
                <a:spcBef>
                  <a:spcPct val="0"/>
                </a:spcBef>
                <a:buFontTx/>
                <a:buNone/>
              </a:pPr>
              <a:t>6</a:t>
            </a:fld>
            <a:endParaRPr lang="en-US" altLang="ar-SA" sz="1200">
              <a:solidFill>
                <a:schemeClr val="bg1"/>
              </a:solidFill>
            </a:endParaRPr>
          </a:p>
        </p:txBody>
      </p:sp>
      <p:sp>
        <p:nvSpPr>
          <p:cNvPr id="3" name="Rounded Rectangle 2"/>
          <p:cNvSpPr/>
          <p:nvPr/>
        </p:nvSpPr>
        <p:spPr>
          <a:xfrm>
            <a:off x="228600" y="228600"/>
            <a:ext cx="9296400" cy="57912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ar-SA" sz="2800" dirty="0"/>
          </a:p>
          <a:p>
            <a:pPr algn="r" rtl="1" eaLnBrk="1" hangingPunct="1">
              <a:defRPr/>
            </a:pPr>
            <a:endParaRPr lang="ar-SA" sz="2800" dirty="0"/>
          </a:p>
          <a:p>
            <a:pPr marL="393700" indent="-393700" algn="r" rtl="1" eaLnBrk="1" hangingPunct="1">
              <a:buFont typeface="+mj-lt"/>
              <a:buAutoNum type="arabicPeriod"/>
              <a:defRPr/>
            </a:pPr>
            <a:endParaRPr lang="ar-SA" sz="2800" dirty="0"/>
          </a:p>
          <a:p>
            <a:pPr algn="r" rtl="1" eaLnBrk="1" hangingPunct="1">
              <a:defRPr/>
            </a:pPr>
            <a:endParaRPr lang="ar-SA" sz="2800" b="1" u="sng" dirty="0"/>
          </a:p>
          <a:p>
            <a:pPr algn="r" rtl="1" eaLnBrk="1" hangingPunct="1">
              <a:defRPr/>
            </a:pPr>
            <a:r>
              <a:rPr lang="ar-SA" sz="2800" b="1" u="sng" dirty="0"/>
              <a:t>نستنتج مما سبق ما يلي:</a:t>
            </a:r>
            <a:endParaRPr lang="en-US" sz="2800" b="1" u="sng" dirty="0"/>
          </a:p>
          <a:p>
            <a:pPr marL="514350" indent="-514350" algn="just" rtl="1" eaLnBrk="1" hangingPunct="1">
              <a:buFont typeface="+mj-lt"/>
              <a:buAutoNum type="arabicPeriod"/>
              <a:defRPr/>
            </a:pPr>
            <a:r>
              <a:rPr lang="ar-SA" sz="2800" dirty="0"/>
              <a:t>الصراع ظاهرة واقعية ملموسة متواجدة على مستوى الفرد والجماعة والمنظمة.</a:t>
            </a:r>
            <a:endParaRPr lang="en-US" sz="2800" dirty="0"/>
          </a:p>
          <a:p>
            <a:pPr marL="514350" indent="-514350" algn="just" rtl="1" eaLnBrk="1" hangingPunct="1">
              <a:buFont typeface="+mj-lt"/>
              <a:buAutoNum type="arabicPeriod"/>
              <a:defRPr/>
            </a:pPr>
            <a:r>
              <a:rPr lang="ar-SA" sz="2800" dirty="0"/>
              <a:t>تتوقف درجة تطور الصراع على عوامل منها: </a:t>
            </a:r>
          </a:p>
          <a:p>
            <a:pPr marL="1538288" indent="-514350" algn="just" rtl="1" eaLnBrk="1" hangingPunct="1">
              <a:buFont typeface="Wingdings" pitchFamily="2" charset="2"/>
              <a:buChar char="ü"/>
              <a:defRPr/>
            </a:pPr>
            <a:r>
              <a:rPr lang="ar-SA" sz="2800" dirty="0"/>
              <a:t>قوة أطراف الصراع وشخصياتهم، </a:t>
            </a:r>
          </a:p>
          <a:p>
            <a:pPr marL="1538288" indent="-514350" algn="just" rtl="1" eaLnBrk="1" hangingPunct="1">
              <a:buFont typeface="Wingdings" pitchFamily="2" charset="2"/>
              <a:buChar char="ü"/>
              <a:defRPr/>
            </a:pPr>
            <a:r>
              <a:rPr lang="ar-SA" sz="2800" dirty="0"/>
              <a:t>مدى إدراك الأطراف لنتائج الصراع وأثاره.</a:t>
            </a:r>
            <a:endParaRPr lang="en-US" sz="2800" dirty="0"/>
          </a:p>
          <a:p>
            <a:pPr marL="514350" indent="-514350" algn="just" rtl="1" eaLnBrk="1" hangingPunct="1">
              <a:defRPr/>
            </a:pPr>
            <a:r>
              <a:rPr lang="ar-SA" sz="2800" dirty="0"/>
              <a:t>3.  هناك فرق بين الصراع والمنافسة: فالتنافس هو محاولة فرد أو جماعة أو منظمة تحقيق هدف دون إعاقة الطرف الأخر، كما أن المنافسة ذات اتجاه غير عدائي ولا تؤدي إلى ضرر بمصالح الآخرين، على عكس الصراع إلي يحاول فيه كل طرف وضع العقبات التي تحول دون تحقيق الطرف الأخر لأهدافه.</a:t>
            </a:r>
            <a:endParaRPr lang="en-US" sz="2800" dirty="0"/>
          </a:p>
          <a:p>
            <a:pPr marL="514350" indent="-514350" algn="just" rtl="1" eaLnBrk="1" hangingPunct="1">
              <a:defRPr/>
            </a:pPr>
            <a:r>
              <a:rPr lang="ar-SA" sz="2800" dirty="0"/>
              <a:t>4.  رغم أثاره السلبية فالصراع له أثار الايجابية يمكن استغلالها.</a:t>
            </a:r>
            <a:endParaRPr lang="en-US" sz="2800" dirty="0"/>
          </a:p>
          <a:p>
            <a:pPr marL="393700" indent="-393700" algn="just" rtl="1" eaLnBrk="1" hangingPunct="1">
              <a:buFont typeface="+mj-lt"/>
              <a:buAutoNum type="arabicPeriod"/>
              <a:defRPr/>
            </a:pPr>
            <a:endParaRPr lang="ar-SA" sz="2800" dirty="0"/>
          </a:p>
          <a:p>
            <a:pPr marL="514350" indent="-514350" algn="r" rtl="1" eaLnBrk="1" hangingPunct="1">
              <a:buFont typeface="+mj-lt"/>
              <a:buAutoNum type="arabicPeriod"/>
              <a:defRPr/>
            </a:pPr>
            <a:endParaRPr lang="ar-SA" sz="2800" dirty="0"/>
          </a:p>
          <a:p>
            <a:pPr marL="514350" indent="-514350" algn="r" rtl="1" eaLnBrk="1" hangingPunct="1">
              <a:buFont typeface="+mj-lt"/>
              <a:buAutoNum type="arabicPeriod"/>
              <a:defRPr/>
            </a:pPr>
            <a:endParaRPr lang="en-US" sz="2800" dirty="0"/>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Tree>
    <p:extLst>
      <p:ext uri="{BB962C8B-B14F-4D97-AF65-F5344CB8AC3E}">
        <p14:creationId xmlns:p14="http://schemas.microsoft.com/office/powerpoint/2010/main" val="34500305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76B1CC2D-60B4-4BCF-9DDF-C6F8AF3A696A}" type="slidenum">
              <a:rPr lang="ar-SA" altLang="ar-SA" sz="1200">
                <a:solidFill>
                  <a:schemeClr val="bg1"/>
                </a:solidFill>
              </a:rPr>
              <a:pPr algn="ctr">
                <a:spcBef>
                  <a:spcPct val="0"/>
                </a:spcBef>
                <a:buFontTx/>
                <a:buNone/>
              </a:pPr>
              <a:t>7</a:t>
            </a:fld>
            <a:endParaRPr lang="en-US" altLang="ar-SA" sz="1200">
              <a:solidFill>
                <a:schemeClr val="bg1"/>
              </a:solidFill>
            </a:endParaRPr>
          </a:p>
        </p:txBody>
      </p:sp>
      <p:sp>
        <p:nvSpPr>
          <p:cNvPr id="10" name="Oval Callout 9"/>
          <p:cNvSpPr/>
          <p:nvPr/>
        </p:nvSpPr>
        <p:spPr>
          <a:xfrm>
            <a:off x="0" y="1981200"/>
            <a:ext cx="8686800" cy="4267200"/>
          </a:xfrm>
          <a:prstGeom prst="wedgeEllipseCallout">
            <a:avLst>
              <a:gd name="adj1" fmla="val 7992"/>
              <a:gd name="adj2" fmla="val -57976"/>
            </a:avLst>
          </a:prstGeom>
        </p:spPr>
        <p:style>
          <a:lnRef idx="1">
            <a:schemeClr val="accent6"/>
          </a:lnRef>
          <a:fillRef idx="2">
            <a:schemeClr val="accent6"/>
          </a:fillRef>
          <a:effectRef idx="1">
            <a:schemeClr val="accent6"/>
          </a:effectRef>
          <a:fontRef idx="minor">
            <a:schemeClr val="dk1"/>
          </a:fontRef>
        </p:style>
        <p:txBody>
          <a:bodyPr rtlCol="1" anchor="ctr"/>
          <a:lstStyle/>
          <a:p>
            <a:pPr algn="just" rtl="1" eaLnBrk="1" hangingPunct="1">
              <a:defRPr/>
            </a:pPr>
            <a:r>
              <a:rPr lang="ar-SA" sz="3600" b="1" dirty="0"/>
              <a:t>ظاهرة سلوكية مستمرة تحدث </a:t>
            </a:r>
            <a:br>
              <a:rPr lang="ar-SA" sz="3600" b="1" dirty="0"/>
            </a:br>
            <a:r>
              <a:rPr lang="ar-SA" sz="3600" b="1" dirty="0"/>
              <a:t>على مستوى الفرد والجماعة والمنظمة، وتؤثر سلبا أو إيجابا عل طبيعة العلاقة التفاعلية بين الأطراف محل الصراع، وعلى مدى قدرتهم على تحقيق أهدافهم.</a:t>
            </a:r>
            <a:endParaRPr lang="en-US" sz="3600" dirty="0"/>
          </a:p>
          <a:p>
            <a:pPr algn="just" rtl="1" eaLnBrk="1" hangingPunct="1">
              <a:defRPr/>
            </a:pPr>
            <a:endParaRPr lang="ar-SA" dirty="0"/>
          </a:p>
        </p:txBody>
      </p:sp>
      <p:sp>
        <p:nvSpPr>
          <p:cNvPr id="5" name="وسيلة شرح مع سهم إلى الأسفل 4"/>
          <p:cNvSpPr/>
          <p:nvPr/>
        </p:nvSpPr>
        <p:spPr>
          <a:xfrm>
            <a:off x="381000" y="304800"/>
            <a:ext cx="9296400" cy="1295400"/>
          </a:xfrm>
          <a:prstGeom prst="downArrowCallout">
            <a:avLst/>
          </a:prstGeom>
        </p:spPr>
        <p:style>
          <a:lnRef idx="1">
            <a:schemeClr val="accent4"/>
          </a:lnRef>
          <a:fillRef idx="2">
            <a:schemeClr val="accent4"/>
          </a:fillRef>
          <a:effectRef idx="1">
            <a:schemeClr val="accent4"/>
          </a:effectRef>
          <a:fontRef idx="minor">
            <a:schemeClr val="dk1"/>
          </a:fontRef>
        </p:style>
        <p:txBody>
          <a:bodyPr rtlCol="1" anchor="ctr"/>
          <a:lstStyle/>
          <a:p>
            <a:pPr algn="r" rtl="1" eaLnBrk="1" hangingPunct="1">
              <a:defRPr/>
            </a:pPr>
            <a:r>
              <a:rPr lang="ar-SA" sz="2800" u="sng" dirty="0"/>
              <a:t>وبالتالي يعرف الصراع على انه:</a:t>
            </a:r>
            <a:endParaRPr lang="en-US" sz="2800" dirty="0"/>
          </a:p>
          <a:p>
            <a:pPr algn="ctr" rtl="1" eaLnBrk="1" hangingPunct="1">
              <a:defRPr/>
            </a:pPr>
            <a:endParaRPr lang="ar-SA" dirty="0"/>
          </a:p>
        </p:txBody>
      </p:sp>
    </p:spTree>
    <p:extLst>
      <p:ext uri="{BB962C8B-B14F-4D97-AF65-F5344CB8AC3E}">
        <p14:creationId xmlns:p14="http://schemas.microsoft.com/office/powerpoint/2010/main" val="101820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صر نائب لرقم الشريحة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E89CF284-63A2-467D-8013-BC0EEA01F2EA}" type="slidenum">
              <a:rPr lang="ar-SA" altLang="ar-SA" sz="1200">
                <a:solidFill>
                  <a:schemeClr val="bg1"/>
                </a:solidFill>
              </a:rPr>
              <a:pPr algn="ctr">
                <a:spcBef>
                  <a:spcPct val="0"/>
                </a:spcBef>
                <a:buFontTx/>
                <a:buNone/>
              </a:pPr>
              <a:t>8</a:t>
            </a:fld>
            <a:endParaRPr lang="en-US" altLang="ar-SA" sz="1200">
              <a:solidFill>
                <a:schemeClr val="bg1"/>
              </a:solidFill>
            </a:endParaRPr>
          </a:p>
        </p:txBody>
      </p:sp>
      <p:sp>
        <p:nvSpPr>
          <p:cNvPr id="4" name="سهم إلى اليسار 3"/>
          <p:cNvSpPr/>
          <p:nvPr/>
        </p:nvSpPr>
        <p:spPr>
          <a:xfrm>
            <a:off x="0" y="304800"/>
            <a:ext cx="7543800" cy="3810000"/>
          </a:xfrm>
          <a:prstGeom prst="leftArrow">
            <a:avLst/>
          </a:prstGeom>
        </p:spPr>
        <p:style>
          <a:lnRef idx="1">
            <a:schemeClr val="accent3"/>
          </a:lnRef>
          <a:fillRef idx="2">
            <a:schemeClr val="accent3"/>
          </a:fillRef>
          <a:effectRef idx="1">
            <a:schemeClr val="accent3"/>
          </a:effectRef>
          <a:fontRef idx="minor">
            <a:schemeClr val="dk1"/>
          </a:fontRef>
        </p:style>
        <p:txBody>
          <a:bodyPr rtlCol="1" anchor="ctr"/>
          <a:lstStyle/>
          <a:p>
            <a:pPr rtl="1" eaLnBrk="1" hangingPunct="1">
              <a:defRPr/>
            </a:pPr>
            <a:r>
              <a:rPr lang="ar-SA" sz="2800" b="1" u="sng" dirty="0"/>
              <a:t>الصراع الايجابي</a:t>
            </a:r>
            <a:endParaRPr lang="en-US" sz="2800" dirty="0"/>
          </a:p>
          <a:p>
            <a:pPr algn="r" rtl="1" eaLnBrk="1" hangingPunct="1">
              <a:defRPr/>
            </a:pPr>
            <a:r>
              <a:rPr lang="ar-SA" sz="2800" dirty="0"/>
              <a:t>الصراع الايجابي أو البناء هو ذلك الصراع الذي يسهم في زيادة مستوى أداء الفرد والجماعة، </a:t>
            </a:r>
            <a:endParaRPr lang="en-US" sz="2800" dirty="0"/>
          </a:p>
          <a:p>
            <a:pPr algn="ctr" rtl="1" eaLnBrk="1" hangingPunct="1">
              <a:defRPr/>
            </a:pPr>
            <a:endParaRPr lang="ar-SA" dirty="0"/>
          </a:p>
        </p:txBody>
      </p:sp>
      <p:sp>
        <p:nvSpPr>
          <p:cNvPr id="6" name="سهم إلى اليمين 5"/>
          <p:cNvSpPr/>
          <p:nvPr/>
        </p:nvSpPr>
        <p:spPr>
          <a:xfrm>
            <a:off x="2133600" y="2286000"/>
            <a:ext cx="7772400" cy="4267200"/>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2800" b="1" u="sng" dirty="0"/>
              <a:t>الصراع السلبي </a:t>
            </a:r>
          </a:p>
          <a:p>
            <a:pPr algn="ctr" rtl="1" eaLnBrk="1" hangingPunct="1">
              <a:defRPr/>
            </a:pPr>
            <a:r>
              <a:rPr lang="ar-SA" sz="2800" dirty="0"/>
              <a:t>يتمثل الصراع السلبي في ذلك الصراع الذي يعوق أداء كل من الفرد والجماعة،  ويترتب عليه إحداث ضرر للمنظمة، مما يفرض على الإدارة التصدي له والحد من مسبباته.</a:t>
            </a:r>
          </a:p>
        </p:txBody>
      </p:sp>
    </p:spTree>
    <p:extLst>
      <p:ext uri="{BB962C8B-B14F-4D97-AF65-F5344CB8AC3E}">
        <p14:creationId xmlns:p14="http://schemas.microsoft.com/office/powerpoint/2010/main" val="3922463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F85F198C-E7E8-4D2F-89EC-7782014500C1}" type="slidenum">
              <a:rPr lang="ar-SA" altLang="ar-SA" sz="1200">
                <a:solidFill>
                  <a:schemeClr val="bg1"/>
                </a:solidFill>
              </a:rPr>
              <a:pPr>
                <a:spcBef>
                  <a:spcPct val="0"/>
                </a:spcBef>
                <a:buFontTx/>
                <a:buNone/>
              </a:pPr>
              <a:t>9</a:t>
            </a:fld>
            <a:endParaRPr lang="en-US" altLang="ar-SA" sz="1200">
              <a:solidFill>
                <a:schemeClr val="bg1"/>
              </a:solidFill>
            </a:endParaRPr>
          </a:p>
        </p:txBody>
      </p:sp>
      <p:sp>
        <p:nvSpPr>
          <p:cNvPr id="3" name="Rounded Rectangle 2"/>
          <p:cNvSpPr/>
          <p:nvPr/>
        </p:nvSpPr>
        <p:spPr>
          <a:xfrm>
            <a:off x="457200" y="1600200"/>
            <a:ext cx="9144000" cy="4038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algn="r" rtl="1" eaLnBrk="1" hangingPunct="1">
              <a:defRPr/>
            </a:pPr>
            <a:endParaRPr lang="ar-SA" sz="2800" b="1" u="sng" dirty="0"/>
          </a:p>
          <a:p>
            <a:pPr algn="r" rtl="1" eaLnBrk="1" hangingPunct="1">
              <a:defRPr/>
            </a:pPr>
            <a:endParaRPr lang="ar-SA" sz="2800" b="1" u="sng" dirty="0"/>
          </a:p>
          <a:p>
            <a:pPr marL="514350" indent="-514350" algn="just" rtl="1" eaLnBrk="1" hangingPunct="1">
              <a:buFont typeface="+mj-lt"/>
              <a:buAutoNum type="arabicPeriod"/>
              <a:defRPr/>
            </a:pPr>
            <a:r>
              <a:rPr lang="ar-SA" sz="2800" dirty="0"/>
              <a:t>تحسين جودة عملية اتخاذ القرارات، وزيادة درجة التعلم التنظيمي، نتيجة اكتشاف طرق جديدة لنظر إلى المشاكل أو للافتراضات الخاطئة المشوهة لعملية اتخاذ القرار.</a:t>
            </a:r>
            <a:endParaRPr lang="en-US" sz="2800" dirty="0"/>
          </a:p>
          <a:p>
            <a:pPr marL="514350" indent="-514350" algn="just" rtl="1" eaLnBrk="1" hangingPunct="1">
              <a:buFont typeface="+mj-lt"/>
              <a:buAutoNum type="arabicPeriod"/>
              <a:defRPr/>
            </a:pPr>
            <a:r>
              <a:rPr lang="ar-SA" sz="2800" dirty="0"/>
              <a:t>يؤدي الصراع إلى الدفع نحو الابتكار، والقيام بالتغيير المفيد داخل المنظمة، حيث تلجأ أطراف الصراع إلى التفكير في حله عن طريق استخدام طاقاتهم وقدراتهم الذهنية.</a:t>
            </a:r>
            <a:endParaRPr lang="en-US" sz="2800" dirty="0"/>
          </a:p>
          <a:p>
            <a:pPr marL="514350" indent="-514350" algn="just" rtl="1" eaLnBrk="1" hangingPunct="1">
              <a:buFont typeface="+mj-lt"/>
              <a:buAutoNum type="arabicPeriod"/>
              <a:defRPr/>
            </a:pPr>
            <a:r>
              <a:rPr lang="ar-SA" sz="2800" dirty="0"/>
              <a:t>يساهم الصراع في تماسك أعضاء الجماعة مما يقلل من خلافاتهم الفردية وزيادة ولائهم للمنظمة.</a:t>
            </a:r>
            <a:endParaRPr lang="en-US" sz="2800" dirty="0"/>
          </a:p>
          <a:p>
            <a:pPr marL="514350" indent="-514350" algn="just" rtl="1" eaLnBrk="1" hangingPunct="1">
              <a:buFont typeface="+mj-lt"/>
              <a:buAutoNum type="arabicPeriod"/>
              <a:defRPr/>
            </a:pPr>
            <a:endParaRPr lang="en-US" sz="2800" dirty="0"/>
          </a:p>
          <a:p>
            <a:pPr marL="344488" indent="-344488" algn="just" rtl="1" eaLnBrk="1" hangingPunct="1">
              <a:buFont typeface="Wingdings" pitchFamily="2" charset="2"/>
              <a:buChar char="ü"/>
              <a:defRPr/>
            </a:pPr>
            <a:endParaRPr lang="en-US" sz="2800" dirty="0"/>
          </a:p>
          <a:p>
            <a:pPr marL="395288" indent="-395288" algn="just" rtl="1" eaLnBrk="1" hangingPunct="1">
              <a:defRPr/>
            </a:pPr>
            <a:endParaRPr lang="ar-SA" sz="2800" dirty="0"/>
          </a:p>
          <a:p>
            <a:pPr marL="395288" indent="-395288" algn="just" rtl="1" eaLnBrk="1" hangingPunct="1">
              <a:buFont typeface="Wingdings" pitchFamily="2" charset="2"/>
              <a:buChar char="v"/>
              <a:defRPr/>
            </a:pPr>
            <a:endParaRPr lang="en-US" sz="2800" dirty="0"/>
          </a:p>
        </p:txBody>
      </p:sp>
      <p:sp>
        <p:nvSpPr>
          <p:cNvPr id="4" name="Bevel 3"/>
          <p:cNvSpPr/>
          <p:nvPr/>
        </p:nvSpPr>
        <p:spPr>
          <a:xfrm>
            <a:off x="0" y="0"/>
            <a:ext cx="9906000" cy="1295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endParaRPr lang="ar-SA" sz="4400" b="1" dirty="0">
              <a:solidFill>
                <a:schemeClr val="tx1"/>
              </a:solidFill>
            </a:endParaRPr>
          </a:p>
          <a:p>
            <a:pPr algn="r" rtl="1" eaLnBrk="1" hangingPunct="1">
              <a:defRPr/>
            </a:pPr>
            <a:r>
              <a:rPr lang="ar-SA" sz="4400" b="1" dirty="0"/>
              <a:t>ثانيا: الآثار الايجابية للصراع التنظيمي</a:t>
            </a:r>
            <a:endParaRPr lang="en-US" sz="4400" dirty="0"/>
          </a:p>
          <a:p>
            <a:pPr algn="r" rtl="1" eaLnBrk="1" hangingPunct="1">
              <a:defRPr/>
            </a:pPr>
            <a:endParaRPr lang="ar-SA" sz="4400" b="1" dirty="0">
              <a:solidFill>
                <a:schemeClr val="tx1"/>
              </a:solidFill>
            </a:endParaRPr>
          </a:p>
        </p:txBody>
      </p:sp>
    </p:spTree>
    <p:extLst>
      <p:ext uri="{BB962C8B-B14F-4D97-AF65-F5344CB8AC3E}">
        <p14:creationId xmlns:p14="http://schemas.microsoft.com/office/powerpoint/2010/main" val="896725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B00F1F0-43D1-4573-AFDE-28014836F806}" type="slidenum">
              <a:rPr lang="ar-SA" altLang="ar-SA" sz="1200">
                <a:solidFill>
                  <a:schemeClr val="bg1"/>
                </a:solidFill>
              </a:rPr>
              <a:pPr>
                <a:spcBef>
                  <a:spcPct val="0"/>
                </a:spcBef>
                <a:buFontTx/>
                <a:buNone/>
              </a:pPr>
              <a:t>10</a:t>
            </a:fld>
            <a:endParaRPr lang="en-US" altLang="ar-SA" sz="1200">
              <a:solidFill>
                <a:schemeClr val="bg1"/>
              </a:solidFill>
            </a:endParaRPr>
          </a:p>
        </p:txBody>
      </p:sp>
      <p:sp>
        <p:nvSpPr>
          <p:cNvPr id="3" name="Rounded Rectangle 2"/>
          <p:cNvSpPr/>
          <p:nvPr/>
        </p:nvSpPr>
        <p:spPr>
          <a:xfrm>
            <a:off x="381000" y="1143000"/>
            <a:ext cx="9144000" cy="4114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marL="514350" indent="-514350" algn="just" rtl="1" eaLnBrk="1" hangingPunct="1">
              <a:defRPr/>
            </a:pPr>
            <a:endParaRPr lang="ar-SA" sz="2800" dirty="0"/>
          </a:p>
          <a:p>
            <a:pPr marL="514350" indent="-514350" algn="just" rtl="1" eaLnBrk="1" hangingPunct="1">
              <a:defRPr/>
            </a:pPr>
            <a:endParaRPr lang="ar-SA" sz="2800" dirty="0"/>
          </a:p>
          <a:p>
            <a:pPr marL="514350" indent="-514350" algn="just" rtl="1" eaLnBrk="1" hangingPunct="1">
              <a:defRPr/>
            </a:pPr>
            <a:r>
              <a:rPr lang="ar-SA" sz="2800" dirty="0"/>
              <a:t>4.  في الصراع يتم التركيز على أداء مهام ومسؤوليات قيادية تلحق الهزيمة بالطرف الأخر، فالصراع يساهم في بروز المهارات القيادية والكشف عن القيادات الواعدة.</a:t>
            </a:r>
            <a:endParaRPr lang="en-US" sz="2800" dirty="0"/>
          </a:p>
          <a:p>
            <a:pPr marL="514350" indent="-514350" algn="just" rtl="1" eaLnBrk="1" hangingPunct="1">
              <a:defRPr/>
            </a:pPr>
            <a:r>
              <a:rPr lang="ar-SA" sz="2800" dirty="0"/>
              <a:t>5.  مساعدة الإدارة في التعرف على أساليب علاج الصراع وتجنب أسبابه مستقبلا، فهو يساهم في زيادة درجة تعلم المشاركين في الصراع بكيفية التصرف والتعامل مع الخصوم.</a:t>
            </a:r>
            <a:endParaRPr lang="en-US" sz="2800" dirty="0"/>
          </a:p>
          <a:p>
            <a:pPr marL="514350" indent="-514350" algn="just" rtl="1" eaLnBrk="1" hangingPunct="1">
              <a:defRPr/>
            </a:pPr>
            <a:r>
              <a:rPr lang="ar-SA" sz="2800" dirty="0"/>
              <a:t>6.  يعد الصراع فرصة للتنفيس عن بغض الرغبات المكبوتة لدى الأفراد، الذين لديهم دافع قوي لإثارة النزعات داخل المنظمة، مما يجعلهم يركزون على مسؤوليات ومهام مهمة.</a:t>
            </a:r>
            <a:endParaRPr lang="en-US" sz="2800" dirty="0"/>
          </a:p>
          <a:p>
            <a:pPr marL="1019175"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Tree>
    <p:extLst>
      <p:ext uri="{BB962C8B-B14F-4D97-AF65-F5344CB8AC3E}">
        <p14:creationId xmlns:p14="http://schemas.microsoft.com/office/powerpoint/2010/main" val="3762051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00221607-093A-4BE4-8955-274CA2E38342}" type="slidenum">
              <a:rPr lang="ar-SA" altLang="ar-SA" sz="1200">
                <a:solidFill>
                  <a:schemeClr val="bg1"/>
                </a:solidFill>
              </a:rPr>
              <a:pPr algn="ctr">
                <a:spcBef>
                  <a:spcPct val="0"/>
                </a:spcBef>
                <a:buFontTx/>
                <a:buNone/>
              </a:pPr>
              <a:t>11</a:t>
            </a:fld>
            <a:endParaRPr lang="en-US" altLang="ar-SA" sz="1200">
              <a:solidFill>
                <a:schemeClr val="bg1"/>
              </a:solidFill>
            </a:endParaRPr>
          </a:p>
        </p:txBody>
      </p:sp>
      <p:sp>
        <p:nvSpPr>
          <p:cNvPr id="3" name="Rounded Rectangle 2"/>
          <p:cNvSpPr/>
          <p:nvPr/>
        </p:nvSpPr>
        <p:spPr>
          <a:xfrm>
            <a:off x="228600" y="2286000"/>
            <a:ext cx="9448800" cy="27432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dirty="0"/>
          </a:p>
          <a:p>
            <a:pPr marL="514350" indent="-514350" algn="just" rtl="1" eaLnBrk="1" hangingPunct="1">
              <a:defRPr/>
            </a:pPr>
            <a:endParaRPr lang="ar-SA" sz="2800" dirty="0"/>
          </a:p>
          <a:p>
            <a:pPr marL="514350" indent="-514350" algn="just" rtl="1" eaLnBrk="1" hangingPunct="1">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r>
              <a:rPr lang="ar-SA" sz="2800" dirty="0"/>
              <a:t>الإدراك السلبي لأطراف الصراع الأخرى بزيادة الهالة الموجبة بالنسبة لأفراد الجماعة،  وزيادة الهالة السالبة للطرف الأخر.</a:t>
            </a:r>
            <a:endParaRPr lang="en-US" sz="2800" dirty="0"/>
          </a:p>
          <a:p>
            <a:pPr marL="514350" indent="-514350" algn="just" rtl="1" eaLnBrk="1" hangingPunct="1">
              <a:buFont typeface="+mj-lt"/>
              <a:buAutoNum type="arabicPeriod"/>
              <a:defRPr/>
            </a:pPr>
            <a:r>
              <a:rPr lang="ar-SA" sz="2800" dirty="0"/>
              <a:t>زيادة العداء وقلة قنوات الاتصال بين أطراف الصراع.</a:t>
            </a:r>
            <a:endParaRPr lang="en-US" sz="2800" dirty="0"/>
          </a:p>
          <a:p>
            <a:pPr marL="514350" indent="-514350" algn="just" rtl="1" eaLnBrk="1" hangingPunct="1">
              <a:buFont typeface="+mj-lt"/>
              <a:buAutoNum type="arabicPeriod"/>
              <a:defRPr/>
            </a:pPr>
            <a:r>
              <a:rPr lang="ar-SA" sz="2800" dirty="0"/>
              <a:t>يؤدي الصراع إلى أثار نفسية وصحية ينتج عنها القلق والتوتر، المؤدي إلى الإحباط، علاوة على الأمراض الصحية كالضغط والأزمات القلبية والسكر..</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9" name="Bevel 3"/>
          <p:cNvSpPr/>
          <p:nvPr/>
        </p:nvSpPr>
        <p:spPr>
          <a:xfrm>
            <a:off x="0" y="0"/>
            <a:ext cx="9906000" cy="13716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endParaRPr lang="ar-SA" sz="4400" b="1" dirty="0">
              <a:solidFill>
                <a:schemeClr val="tx1"/>
              </a:solidFill>
            </a:endParaRPr>
          </a:p>
          <a:p>
            <a:pPr algn="r" rtl="1" eaLnBrk="1" hangingPunct="1">
              <a:defRPr/>
            </a:pPr>
            <a:r>
              <a:rPr lang="ar-SA" sz="4400" b="1" dirty="0"/>
              <a:t>ثالثا: النتائج السلبية للصراع التنظيمي</a:t>
            </a:r>
            <a:endParaRPr lang="en-US" sz="4400" dirty="0"/>
          </a:p>
          <a:p>
            <a:pPr algn="r" rtl="1" eaLnBrk="1" hangingPunct="1">
              <a:defRPr/>
            </a:pPr>
            <a:endParaRPr lang="ar-SA" sz="4400" b="1" dirty="0">
              <a:solidFill>
                <a:schemeClr val="tx1"/>
              </a:solidFill>
            </a:endParaRPr>
          </a:p>
        </p:txBody>
      </p:sp>
    </p:spTree>
    <p:extLst>
      <p:ext uri="{BB962C8B-B14F-4D97-AF65-F5344CB8AC3E}">
        <p14:creationId xmlns:p14="http://schemas.microsoft.com/office/powerpoint/2010/main" val="37103217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8B667467-1945-4568-9D6D-55A08A2967AB}" type="slidenum">
              <a:rPr lang="ar-SA" altLang="ar-SA" sz="1200">
                <a:solidFill>
                  <a:schemeClr val="bg1"/>
                </a:solidFill>
              </a:rPr>
              <a:pPr algn="ctr">
                <a:spcBef>
                  <a:spcPct val="0"/>
                </a:spcBef>
                <a:buFontTx/>
                <a:buNone/>
              </a:pPr>
              <a:t>12</a:t>
            </a:fld>
            <a:endParaRPr lang="en-US" altLang="ar-SA" sz="1200" dirty="0">
              <a:solidFill>
                <a:schemeClr val="bg1"/>
              </a:solidFill>
            </a:endParaRPr>
          </a:p>
        </p:txBody>
      </p:sp>
      <p:sp>
        <p:nvSpPr>
          <p:cNvPr id="3" name="Rounded Rectangle 2"/>
          <p:cNvSpPr/>
          <p:nvPr/>
        </p:nvSpPr>
        <p:spPr>
          <a:xfrm>
            <a:off x="609600" y="1143000"/>
            <a:ext cx="8763000" cy="38100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algn="r" rtl="1" eaLnBrk="1" hangingPunct="1">
              <a:defRPr/>
            </a:pPr>
            <a:endParaRPr lang="ar-SA" sz="2800" b="1" dirty="0"/>
          </a:p>
          <a:p>
            <a:pPr marL="520700" indent="-520700" algn="just" rtl="1" eaLnBrk="1" hangingPunct="1">
              <a:defRPr/>
            </a:pPr>
            <a:r>
              <a:rPr lang="ar-SA" sz="2800" dirty="0"/>
              <a:t>4. غلبة المصالح الخاصة على المصلحة العامة، فكل طرف يسعى لتحقيق المكاسب الشخصية على حساب مصلحة المنظمة.</a:t>
            </a:r>
            <a:endParaRPr lang="en-US" sz="2800" dirty="0"/>
          </a:p>
          <a:p>
            <a:pPr marL="514350" indent="-514350" algn="just" rtl="1" eaLnBrk="1" hangingPunct="1">
              <a:defRPr/>
            </a:pPr>
            <a:r>
              <a:rPr lang="ar-SA" sz="2800" dirty="0"/>
              <a:t>5.  يؤدي التورط في الصراع إلى إهدار الكثير من الوقت والجهد والمال وانعكاس ذلك على موارد المنظمة.</a:t>
            </a:r>
            <a:endParaRPr lang="en-US" sz="2800" dirty="0"/>
          </a:p>
          <a:p>
            <a:pPr marL="514350" indent="-514350" algn="just" rtl="1" eaLnBrk="1" hangingPunct="1">
              <a:defRPr/>
            </a:pPr>
            <a:r>
              <a:rPr lang="ar-SA" sz="2800" dirty="0"/>
              <a:t>6.  تحمل طرف نتائج الصراع بدرجة اكبر يولد لديه  الإحساس بالظلم والقهر والرغبة في الصراع مرة أخرى.</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Tree>
    <p:extLst>
      <p:ext uri="{BB962C8B-B14F-4D97-AF65-F5344CB8AC3E}">
        <p14:creationId xmlns:p14="http://schemas.microsoft.com/office/powerpoint/2010/main" val="634210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174D26B1-712B-4051-BFB6-5E196DB3047B}" type="slidenum">
              <a:rPr lang="ar-SA" altLang="ar-SA" sz="1200">
                <a:solidFill>
                  <a:schemeClr val="bg1"/>
                </a:solidFill>
              </a:rPr>
              <a:pPr algn="ctr">
                <a:spcBef>
                  <a:spcPct val="0"/>
                </a:spcBef>
                <a:buFontTx/>
                <a:buNone/>
              </a:pPr>
              <a:t>13</a:t>
            </a:fld>
            <a:endParaRPr lang="en-US" altLang="ar-SA" sz="1200">
              <a:solidFill>
                <a:schemeClr val="bg1"/>
              </a:solidFill>
            </a:endParaRPr>
          </a:p>
        </p:txBody>
      </p:sp>
      <p:sp>
        <p:nvSpPr>
          <p:cNvPr id="3" name="Rounded Rectangle 2"/>
          <p:cNvSpPr/>
          <p:nvPr/>
        </p:nvSpPr>
        <p:spPr>
          <a:xfrm>
            <a:off x="152400" y="1981200"/>
            <a:ext cx="9372600" cy="4038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algn="r" rtl="1" eaLnBrk="1" hangingPunct="1">
              <a:defRPr/>
            </a:pPr>
            <a:r>
              <a:rPr lang="ar-SA" sz="2800" u="sng" dirty="0"/>
              <a:t>تفترض هذه المدرسة ما يلي:</a:t>
            </a:r>
            <a:endParaRPr lang="en-US" sz="2800" u="sng" dirty="0"/>
          </a:p>
          <a:p>
            <a:pPr marL="514350" indent="-514350" algn="just" rtl="1" eaLnBrk="1" hangingPunct="1">
              <a:buFont typeface="+mj-lt"/>
              <a:buAutoNum type="arabicPeriod"/>
              <a:defRPr/>
            </a:pPr>
            <a:r>
              <a:rPr lang="ar-SA" sz="2800" dirty="0"/>
              <a:t>أن الصراع ضار بالمنظمة ويجب تجنبه،</a:t>
            </a:r>
            <a:endParaRPr lang="en-US" sz="2800" dirty="0"/>
          </a:p>
          <a:p>
            <a:pPr marL="514350" indent="-514350" algn="just" rtl="1" eaLnBrk="1" hangingPunct="1">
              <a:buFont typeface="+mj-lt"/>
              <a:buAutoNum type="arabicPeriod"/>
              <a:defRPr/>
            </a:pPr>
            <a:r>
              <a:rPr lang="ar-SA" sz="2800" dirty="0"/>
              <a:t>وجود الصراع دليل على خلل في المنظمة.</a:t>
            </a:r>
            <a:endParaRPr lang="en-US" sz="2800" dirty="0"/>
          </a:p>
          <a:p>
            <a:pPr marL="514350" indent="-514350" algn="just" rtl="1" eaLnBrk="1" hangingPunct="1">
              <a:buFont typeface="+mj-lt"/>
              <a:buAutoNum type="arabicPeriod"/>
              <a:defRPr/>
            </a:pPr>
            <a:r>
              <a:rPr lang="ar-SA" sz="2800" dirty="0"/>
              <a:t>ينشأ الصراع نتيجة فروق فردية بين العاملين.</a:t>
            </a:r>
            <a:endParaRPr lang="en-US" sz="2800" dirty="0"/>
          </a:p>
          <a:p>
            <a:pPr marL="514350" indent="-514350" algn="just" rtl="1" eaLnBrk="1" hangingPunct="1">
              <a:buFont typeface="+mj-lt"/>
              <a:buAutoNum type="arabicPeriod"/>
              <a:defRPr/>
            </a:pPr>
            <a:r>
              <a:rPr lang="ar-SA" sz="2800" dirty="0"/>
              <a:t>يترتب على وجوده ردود فعل غير مناسبة بين أطراف الصراع.</a:t>
            </a:r>
            <a:endParaRPr lang="en-US" sz="2800" dirty="0"/>
          </a:p>
          <a:p>
            <a:pPr marL="514350" indent="-514350" algn="just" rtl="1" eaLnBrk="1" hangingPunct="1">
              <a:buFont typeface="+mj-lt"/>
              <a:buAutoNum type="arabicPeriod"/>
              <a:defRPr/>
            </a:pPr>
            <a:r>
              <a:rPr lang="ar-SA" sz="2800" dirty="0"/>
              <a:t>رغم تجاهل هذه المدرسة للإشارة إلى دوافع الصراع وجوانبه الايجابية  إن الكثير من المنظمات تتبنى المنهج التقليدي في التعامل مع الصراع، مثل الأسرة ، والمدرسة، وبعض منظمات الأعمال.</a:t>
            </a:r>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endParaRPr lang="ar-SA" sz="4400" b="1" dirty="0">
              <a:solidFill>
                <a:schemeClr val="tx1"/>
              </a:solidFill>
            </a:endParaRPr>
          </a:p>
          <a:p>
            <a:pPr algn="r" rtl="1" eaLnBrk="1" hangingPunct="1">
              <a:defRPr/>
            </a:pPr>
            <a:r>
              <a:rPr lang="ar-SA" sz="4400" b="1" dirty="0"/>
              <a:t>رابعا: التطور الفكري لدراسة الصراع التنظيمي</a:t>
            </a:r>
            <a:endParaRPr lang="en-US" sz="4400" dirty="0"/>
          </a:p>
          <a:p>
            <a:pPr algn="r" rtl="1" eaLnBrk="1" hangingPunct="1">
              <a:defRPr/>
            </a:pPr>
            <a:endParaRPr lang="ar-SA" sz="4400" b="1" dirty="0">
              <a:solidFill>
                <a:schemeClr val="tx1"/>
              </a:solidFill>
            </a:endParaRPr>
          </a:p>
        </p:txBody>
      </p:sp>
      <p:sp>
        <p:nvSpPr>
          <p:cNvPr id="5" name="Flowchart: Stored Data 7"/>
          <p:cNvSpPr/>
          <p:nvPr/>
        </p:nvSpPr>
        <p:spPr>
          <a:xfrm>
            <a:off x="4267200" y="1219200"/>
            <a:ext cx="5410200" cy="6858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r>
              <a:rPr lang="ar-SA" sz="4000" b="1" dirty="0"/>
              <a:t>1- المدرسة التقليدية</a:t>
            </a:r>
            <a:endParaRPr lang="ar-SA" sz="4000" b="1" dirty="0">
              <a:solidFill>
                <a:schemeClr val="tx1"/>
              </a:solidFill>
            </a:endParaRPr>
          </a:p>
        </p:txBody>
      </p:sp>
    </p:spTree>
    <p:extLst>
      <p:ext uri="{BB962C8B-B14F-4D97-AF65-F5344CB8AC3E}">
        <p14:creationId xmlns:p14="http://schemas.microsoft.com/office/powerpoint/2010/main" val="1224862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A4BA3680-8D6E-49E3-9D52-26B7B54A6645}" type="slidenum">
              <a:rPr lang="ar-SA" altLang="ar-SA" sz="1200">
                <a:solidFill>
                  <a:schemeClr val="bg1"/>
                </a:solidFill>
              </a:rPr>
              <a:pPr>
                <a:spcBef>
                  <a:spcPct val="0"/>
                </a:spcBef>
                <a:buFontTx/>
                <a:buNone/>
              </a:pPr>
              <a:t>14</a:t>
            </a:fld>
            <a:endParaRPr lang="en-US" altLang="ar-SA" sz="1200">
              <a:solidFill>
                <a:schemeClr val="bg1"/>
              </a:solidFill>
            </a:endParaRPr>
          </a:p>
        </p:txBody>
      </p:sp>
      <p:sp>
        <p:nvSpPr>
          <p:cNvPr id="3" name="Rounded Rectangle 2"/>
          <p:cNvSpPr/>
          <p:nvPr/>
        </p:nvSpPr>
        <p:spPr>
          <a:xfrm>
            <a:off x="304800" y="1676400"/>
            <a:ext cx="8763000" cy="42672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b="1" dirty="0"/>
          </a:p>
          <a:p>
            <a:pPr algn="r" rtl="1" eaLnBrk="1" hangingPunct="1">
              <a:defRPr/>
            </a:pPr>
            <a:endParaRPr lang="ar-SA" sz="2800" b="1" dirty="0"/>
          </a:p>
          <a:p>
            <a:pPr algn="r" rtl="1" eaLnBrk="1" hangingPunct="1">
              <a:defRPr/>
            </a:pPr>
            <a:endParaRPr lang="ar-SA" sz="2800" b="1" dirty="0"/>
          </a:p>
          <a:p>
            <a:pPr algn="r" rtl="1" eaLnBrk="1" hangingPunct="1">
              <a:defRPr/>
            </a:pPr>
            <a:r>
              <a:rPr lang="ar-SA" sz="2800" u="sng" dirty="0"/>
              <a:t>تفترض هذه المدرسة ما يلي:</a:t>
            </a:r>
            <a:endParaRPr lang="en-US" sz="2800" u="sng" dirty="0"/>
          </a:p>
          <a:p>
            <a:pPr marL="514350" indent="-514350" algn="just" rtl="1" eaLnBrk="1" hangingPunct="1">
              <a:buFont typeface="+mj-lt"/>
              <a:buAutoNum type="arabicPeriod"/>
              <a:defRPr/>
            </a:pPr>
            <a:r>
              <a:rPr lang="ar-SA" sz="2800" dirty="0"/>
              <a:t>أن الصراع ظاهرة حتمية تصاحب التعاملات الإنسانية داخل المنظمات، ويجب الاعتراف بوجوده.</a:t>
            </a:r>
            <a:endParaRPr lang="en-US" sz="2800" dirty="0"/>
          </a:p>
          <a:p>
            <a:pPr marL="514350" indent="-514350" algn="just" rtl="1" eaLnBrk="1" hangingPunct="1">
              <a:buFont typeface="+mj-lt"/>
              <a:buAutoNum type="arabicPeriod"/>
              <a:defRPr/>
            </a:pPr>
            <a:r>
              <a:rPr lang="ar-SA" sz="2800" dirty="0"/>
              <a:t>يجب على الإدارة مراقبة مستوى الصراع  وعدم التدخل طالما كان ضمن الحدود المسموح بها.</a:t>
            </a:r>
            <a:endParaRPr lang="en-US" sz="2800" dirty="0"/>
          </a:p>
          <a:p>
            <a:pPr marL="514350" indent="-514350" algn="just" rtl="1" eaLnBrk="1" hangingPunct="1">
              <a:buFont typeface="+mj-lt"/>
              <a:buAutoNum type="arabicPeriod"/>
              <a:defRPr/>
            </a:pPr>
            <a:r>
              <a:rPr lang="ar-SA" sz="2800" dirty="0"/>
              <a:t>قد يكون الصراع ايجابيا وليس بالضرورة انه دائما سلبي أو هدام.</a:t>
            </a:r>
            <a:endParaRPr lang="en-US" sz="2800" dirty="0"/>
          </a:p>
          <a:p>
            <a:pPr marL="514350" indent="-514350" algn="just" rtl="1" eaLnBrk="1" hangingPunct="1">
              <a:buFont typeface="+mj-lt"/>
              <a:buAutoNum type="arabicPeriod"/>
              <a:defRPr/>
            </a:pPr>
            <a:r>
              <a:rPr lang="ar-SA" sz="2800" dirty="0"/>
              <a:t>أسباب الصراع متعددة الأمر الذي يتطلب دراستها وتحليلها.</a:t>
            </a:r>
            <a:endParaRPr lang="en-US" sz="2800" dirty="0"/>
          </a:p>
          <a:p>
            <a:pPr marL="514350" indent="-514350" algn="just" rtl="1" eaLnBrk="1" hangingPunct="1">
              <a:buFont typeface="+mj-lt"/>
              <a:buAutoNum type="arabicPeriod"/>
              <a:defRPr/>
            </a:pPr>
            <a:r>
              <a:rPr lang="ar-SA" sz="2800" dirty="0"/>
              <a:t>انخفاض مستوى الصراع  يساعد على تنمية الابتكار والتجديد داخل المنظمة.</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5" name="Flowchart: Stored Data 7"/>
          <p:cNvSpPr/>
          <p:nvPr/>
        </p:nvSpPr>
        <p:spPr>
          <a:xfrm>
            <a:off x="3352800" y="457200"/>
            <a:ext cx="62484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t>2- المدرسة السلوكية</a:t>
            </a:r>
            <a:endParaRPr lang="ar-SA" sz="2800" b="1" dirty="0">
              <a:solidFill>
                <a:schemeClr val="tx1"/>
              </a:solidFill>
            </a:endParaRPr>
          </a:p>
        </p:txBody>
      </p:sp>
    </p:spTree>
    <p:extLst>
      <p:ext uri="{BB962C8B-B14F-4D97-AF65-F5344CB8AC3E}">
        <p14:creationId xmlns:p14="http://schemas.microsoft.com/office/powerpoint/2010/main" val="212593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1E8393FC-8E21-4543-BCDD-7C5B89ABE3B1}" type="slidenum">
              <a:rPr lang="ar-SA" altLang="ar-SA" sz="1200">
                <a:solidFill>
                  <a:schemeClr val="bg1"/>
                </a:solidFill>
              </a:rPr>
              <a:pPr algn="ctr">
                <a:spcBef>
                  <a:spcPct val="0"/>
                </a:spcBef>
                <a:buFontTx/>
                <a:buNone/>
              </a:pPr>
              <a:t>15</a:t>
            </a:fld>
            <a:endParaRPr lang="en-US" altLang="ar-SA" sz="1200">
              <a:solidFill>
                <a:schemeClr val="bg1"/>
              </a:solidFill>
            </a:endParaRPr>
          </a:p>
        </p:txBody>
      </p:sp>
      <p:sp>
        <p:nvSpPr>
          <p:cNvPr id="3" name="Rounded Rectangle 2"/>
          <p:cNvSpPr/>
          <p:nvPr/>
        </p:nvSpPr>
        <p:spPr>
          <a:xfrm>
            <a:off x="304800" y="1676400"/>
            <a:ext cx="8763000" cy="3657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b="1" dirty="0"/>
          </a:p>
          <a:p>
            <a:pPr algn="r" rtl="1" eaLnBrk="1" hangingPunct="1">
              <a:defRPr/>
            </a:pPr>
            <a:endParaRPr lang="ar-SA" sz="2800" b="1" dirty="0"/>
          </a:p>
          <a:p>
            <a:pPr algn="r" rtl="1" eaLnBrk="1" hangingPunct="1">
              <a:defRPr/>
            </a:pPr>
            <a:endParaRPr lang="ar-SA" sz="2800" b="1" dirty="0"/>
          </a:p>
          <a:p>
            <a:pPr algn="r" rtl="1" eaLnBrk="1" hangingPunct="1">
              <a:defRPr/>
            </a:pPr>
            <a:r>
              <a:rPr lang="ar-SA" sz="2800" u="sng" dirty="0"/>
              <a:t>تمثل الفكر الإداري الحديث وتفترض ما يلي: </a:t>
            </a:r>
          </a:p>
          <a:p>
            <a:pPr algn="r" rtl="1" eaLnBrk="1" hangingPunct="1">
              <a:defRPr/>
            </a:pPr>
            <a:endParaRPr lang="en-US" sz="2800" u="sng" dirty="0"/>
          </a:p>
          <a:p>
            <a:pPr marL="514350" indent="-514350" algn="just" rtl="1" eaLnBrk="1" hangingPunct="1">
              <a:defRPr/>
            </a:pPr>
            <a:r>
              <a:rPr lang="ar-SA" sz="2800" dirty="0"/>
              <a:t>      قد يكون الصراع بناءا أو هداما حسب الموقف محل الصراع، وما على الإدارة سوى دراسة مواقف الصراع وتحديد الإستراتيجية المناسبة للتعامل معه.</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5" name="Flowchart: Stored Data 7"/>
          <p:cNvSpPr/>
          <p:nvPr/>
        </p:nvSpPr>
        <p:spPr>
          <a:xfrm>
            <a:off x="3352800" y="457200"/>
            <a:ext cx="62484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t>3- المدرسة الموقفية</a:t>
            </a:r>
            <a:endParaRPr lang="ar-SA" sz="2800" b="1" dirty="0">
              <a:solidFill>
                <a:schemeClr val="tx1"/>
              </a:solidFill>
            </a:endParaRPr>
          </a:p>
        </p:txBody>
      </p:sp>
    </p:spTree>
    <p:extLst>
      <p:ext uri="{BB962C8B-B14F-4D97-AF65-F5344CB8AC3E}">
        <p14:creationId xmlns:p14="http://schemas.microsoft.com/office/powerpoint/2010/main" val="454022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9A320DA-3B34-4DBE-B58E-F342A77528DD}" type="slidenum">
              <a:rPr lang="ar-SA" altLang="ar-SA" sz="1200">
                <a:solidFill>
                  <a:schemeClr val="bg1"/>
                </a:solidFill>
              </a:rPr>
              <a:pPr>
                <a:spcBef>
                  <a:spcPct val="0"/>
                </a:spcBef>
                <a:buFontTx/>
                <a:buNone/>
              </a:pPr>
              <a:t>16</a:t>
            </a:fld>
            <a:endParaRPr lang="en-US" altLang="ar-SA" sz="1200">
              <a:solidFill>
                <a:schemeClr val="bg1"/>
              </a:solidFill>
            </a:endParaRPr>
          </a:p>
        </p:txBody>
      </p:sp>
      <p:sp>
        <p:nvSpPr>
          <p:cNvPr id="3" name="Rounded Rectangle 2"/>
          <p:cNvSpPr/>
          <p:nvPr/>
        </p:nvSpPr>
        <p:spPr>
          <a:xfrm>
            <a:off x="228600" y="1295400"/>
            <a:ext cx="9372600" cy="4800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marL="514350" indent="-514350" algn="r" rtl="1" eaLnBrk="1" hangingPunct="1">
              <a:buFont typeface="+mj-lt"/>
              <a:buAutoNum type="arabicPeriod"/>
              <a:defRPr/>
            </a:pPr>
            <a:endParaRPr lang="ar-SA" sz="2800" dirty="0"/>
          </a:p>
          <a:p>
            <a:pPr algn="just" rtl="1" eaLnBrk="1" hangingPunct="1">
              <a:defRPr/>
            </a:pPr>
            <a:r>
              <a:rPr lang="ar-SA" sz="2800" dirty="0"/>
              <a:t>يمر الصراع بعدة مراحل ، ويعد نموذج بوندي (</a:t>
            </a:r>
            <a:r>
              <a:rPr lang="en-US" sz="2800" dirty="0"/>
              <a:t>Pondy</a:t>
            </a:r>
            <a:r>
              <a:rPr lang="ar-SA" sz="2800" dirty="0"/>
              <a:t>) من أشهر النماذج التي حاولت توضيح مراحل الصراع التنظيمي:</a:t>
            </a:r>
            <a:endParaRPr lang="en-US" sz="2800" dirty="0"/>
          </a:p>
          <a:p>
            <a:pPr marL="457200" indent="-457200" algn="just" rtl="1" eaLnBrk="1" hangingPunct="1">
              <a:defRPr/>
            </a:pPr>
            <a:r>
              <a:rPr lang="ar-SA" sz="2800" b="1" u="sng" dirty="0"/>
              <a:t>1. مرحلة الصراع الكامن:</a:t>
            </a:r>
            <a:r>
              <a:rPr lang="ar-SA" sz="2800" dirty="0"/>
              <a:t> تتسم بعدم وضوح الصراع مع وجود عوامل مؤدية إلى الصراع كالعلاقات المتبادلة بين أطراف الصراع، اختلاف الأهداف والأولويات، البيروقراطية، اختلاف معايير تقييم الأداء، والمنافسة </a:t>
            </a:r>
            <a:br>
              <a:rPr lang="ar-SA" sz="2800" dirty="0"/>
            </a:br>
            <a:r>
              <a:rPr lang="ar-SA" sz="2800" dirty="0"/>
              <a:t>على الموارد.</a:t>
            </a:r>
            <a:endParaRPr lang="en-US" sz="2800" dirty="0"/>
          </a:p>
          <a:p>
            <a:pPr marL="457200" indent="-457200" algn="just" rtl="1" eaLnBrk="1" hangingPunct="1">
              <a:defRPr/>
            </a:pPr>
            <a:r>
              <a:rPr lang="ar-SA" sz="2800" b="1" u="sng" dirty="0"/>
              <a:t>2. مرحلة إدراك الصراع:</a:t>
            </a:r>
            <a:r>
              <a:rPr lang="ar-SA" sz="2800" dirty="0"/>
              <a:t> تبدأ هذه المرحلة عندما تدرك مجموعة من أصحاب المصالح أن أهدافها قد تأثرت سلبا بتصرفات مجموعة أخرى، مما يساهم </a:t>
            </a:r>
            <a:br>
              <a:rPr lang="ar-SA" sz="2800" dirty="0"/>
            </a:br>
            <a:r>
              <a:rPr lang="ar-SA" sz="2800" dirty="0"/>
              <a:t>على التعرف على مسببات الصراع، حيث يقوم كل طرف بتحليل الأحداث وإعداد السيناريوهات المحتملة حول المشاكل مع الطرف الأخر.</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5"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endParaRPr lang="ar-SA" sz="4400" b="1" dirty="0">
              <a:solidFill>
                <a:schemeClr val="tx1"/>
              </a:solidFill>
            </a:endParaRPr>
          </a:p>
          <a:p>
            <a:pPr algn="r" rtl="1" eaLnBrk="1" hangingPunct="1">
              <a:defRPr/>
            </a:pPr>
            <a:endParaRPr lang="ar-SA" sz="4400" b="1" dirty="0"/>
          </a:p>
          <a:p>
            <a:pPr algn="r" rtl="1" eaLnBrk="1" hangingPunct="1">
              <a:defRPr/>
            </a:pPr>
            <a:r>
              <a:rPr lang="ar-SA" sz="4400" b="1" dirty="0"/>
              <a:t>خامسا: مراحل الصراع التنظيمي</a:t>
            </a:r>
            <a:endParaRPr lang="en-US" sz="4400" dirty="0"/>
          </a:p>
          <a:p>
            <a:pPr algn="r" rtl="1" eaLnBrk="1" hangingPunct="1">
              <a:defRPr/>
            </a:pPr>
            <a:endParaRPr lang="en-US" sz="4400" dirty="0"/>
          </a:p>
          <a:p>
            <a:pPr algn="r" rtl="1" eaLnBrk="1" hangingPunct="1">
              <a:defRPr/>
            </a:pPr>
            <a:endParaRPr lang="ar-SA" sz="4400" b="1" dirty="0">
              <a:solidFill>
                <a:schemeClr val="tx1"/>
              </a:solidFill>
            </a:endParaRPr>
          </a:p>
        </p:txBody>
      </p:sp>
    </p:spTree>
    <p:extLst>
      <p:ext uri="{BB962C8B-B14F-4D97-AF65-F5344CB8AC3E}">
        <p14:creationId xmlns:p14="http://schemas.microsoft.com/office/powerpoint/2010/main" val="583736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C71CD7F-6F26-4153-B61A-161992B9A19D}" type="slidenum">
              <a:rPr lang="ar-SA" altLang="ar-SA" sz="1200">
                <a:solidFill>
                  <a:schemeClr val="bg1"/>
                </a:solidFill>
              </a:rPr>
              <a:pPr>
                <a:spcBef>
                  <a:spcPct val="0"/>
                </a:spcBef>
                <a:buFontTx/>
                <a:buNone/>
              </a:pPr>
              <a:t>17</a:t>
            </a:fld>
            <a:endParaRPr lang="en-US" altLang="ar-SA" sz="1200">
              <a:solidFill>
                <a:schemeClr val="bg1"/>
              </a:solidFill>
            </a:endParaRPr>
          </a:p>
        </p:txBody>
      </p:sp>
      <p:sp>
        <p:nvSpPr>
          <p:cNvPr id="3" name="Rounded Rectangle 2"/>
          <p:cNvSpPr/>
          <p:nvPr/>
        </p:nvSpPr>
        <p:spPr>
          <a:xfrm>
            <a:off x="152400" y="304800"/>
            <a:ext cx="9448800" cy="57150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algn="r" rtl="1" eaLnBrk="1" hangingPunct="1">
              <a:defRPr/>
            </a:pPr>
            <a:r>
              <a:rPr lang="ar-DZ" sz="2800" dirty="0"/>
              <a:t> </a:t>
            </a:r>
            <a:endParaRPr lang="en-US" sz="2800" dirty="0"/>
          </a:p>
          <a:p>
            <a:pPr marL="457200" indent="-457200" algn="just" rtl="1" eaLnBrk="1" hangingPunct="1">
              <a:defRPr/>
            </a:pPr>
            <a:endParaRPr lang="ar-SA" sz="2800" b="1" u="sng" dirty="0"/>
          </a:p>
          <a:p>
            <a:pPr marL="457200" indent="-457200" algn="just" rtl="1" eaLnBrk="1" hangingPunct="1">
              <a:defRPr/>
            </a:pPr>
            <a:endParaRPr lang="ar-SA" sz="2800" b="1" u="sng" dirty="0"/>
          </a:p>
          <a:p>
            <a:pPr marL="457200" indent="-457200" algn="just" rtl="1" eaLnBrk="1" hangingPunct="1">
              <a:defRPr/>
            </a:pPr>
            <a:r>
              <a:rPr lang="ar-SA" sz="2800" b="1" u="sng" dirty="0"/>
              <a:t>3. مرحلة الشعور بالصراع:</a:t>
            </a:r>
            <a:r>
              <a:rPr lang="ar-SA" sz="2800" dirty="0"/>
              <a:t> في هذه المرحلة تبدأ الوحدات المتصارعة </a:t>
            </a:r>
            <a:br>
              <a:rPr lang="ar-SA" sz="2800" dirty="0"/>
            </a:br>
            <a:r>
              <a:rPr lang="ar-SA" sz="2800" dirty="0"/>
              <a:t>في تنمية وتجهيز رد الفعل الانفعالي تجاه بعضها، ومع تزايد الصراع يقل التعاون الأمر الذي يؤثر على الفعالية التنظيمية للمنظمة، وقد يكون سبب الصراع بسيطا ومع عدم حله يتحول إلى مشكلة كبيرة يصعب السيطرة عليها.</a:t>
            </a:r>
            <a:endParaRPr lang="en-US" sz="2800" dirty="0"/>
          </a:p>
          <a:p>
            <a:pPr marL="457200" indent="-457200" algn="just" rtl="1" eaLnBrk="1" hangingPunct="1">
              <a:defRPr/>
            </a:pPr>
            <a:r>
              <a:rPr lang="ar-SA" sz="2800" b="1" u="sng" dirty="0"/>
              <a:t>4. مرحلة إظهار الصراع:</a:t>
            </a:r>
            <a:r>
              <a:rPr lang="ar-SA" sz="2800" dirty="0"/>
              <a:t> هنا يتجسد الصراع في صور مختلفة من العداء، فقد يكون واضحا (مشاحنات لفظية، عنف)، أو سلبيا (إصابة الطرف الأخر بالإحباط نتيجة عدم تلبية طلباته)، مثلا الصراع بين إدارة الإنتاج وإدارة المبيعات حول تلبية طلبات العملاء والخاسر دائما هو المنظمة.</a:t>
            </a:r>
            <a:endParaRPr lang="en-US" sz="2800" dirty="0"/>
          </a:p>
          <a:p>
            <a:pPr marL="457200" indent="-457200" algn="just" rtl="1" eaLnBrk="1" hangingPunct="1">
              <a:defRPr/>
            </a:pPr>
            <a:r>
              <a:rPr lang="ar-SA" sz="2800" b="1" u="sng" dirty="0"/>
              <a:t>5. مرحلة ما بعد الصراع:</a:t>
            </a:r>
            <a:r>
              <a:rPr lang="ar-SA" sz="2800" dirty="0"/>
              <a:t> سواءً كان الصراع طويلا أو قصيرا فلابد من حله بشكل مرضي للطرفين لكي يسود التعاون، أو بحله بشكل غير مرضي مما يؤدي إلى عودة الصراع بمستويات أكثر خطورة من السابق.</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Tree>
    <p:extLst>
      <p:ext uri="{BB962C8B-B14F-4D97-AF65-F5344CB8AC3E}">
        <p14:creationId xmlns:p14="http://schemas.microsoft.com/office/powerpoint/2010/main" val="1137310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2BB161D-5357-49ED-B1CD-2B9275915B77}" type="slidenum">
              <a:rPr lang="ar-SA" altLang="ar-SA" sz="1200">
                <a:solidFill>
                  <a:schemeClr val="bg1"/>
                </a:solidFill>
              </a:rPr>
              <a:pPr>
                <a:spcBef>
                  <a:spcPct val="0"/>
                </a:spcBef>
                <a:buFontTx/>
                <a:buNone/>
              </a:pPr>
              <a:t>18</a:t>
            </a:fld>
            <a:endParaRPr lang="en-US" altLang="ar-SA" sz="1200">
              <a:solidFill>
                <a:schemeClr val="bg1"/>
              </a:solidFill>
            </a:endParaRPr>
          </a:p>
        </p:txBody>
      </p:sp>
      <p:sp>
        <p:nvSpPr>
          <p:cNvPr id="3" name="Rounded Rectangle 2"/>
          <p:cNvSpPr/>
          <p:nvPr/>
        </p:nvSpPr>
        <p:spPr>
          <a:xfrm>
            <a:off x="228600" y="2590800"/>
            <a:ext cx="9448800" cy="3276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marL="514350" indent="-514350" algn="r" rtl="1" eaLnBrk="1" hangingPunct="1">
              <a:buFont typeface="+mj-lt"/>
              <a:buAutoNum type="arabicPeriod"/>
              <a:defRPr/>
            </a:pPr>
            <a:endParaRPr lang="ar-SA" sz="2800" dirty="0"/>
          </a:p>
          <a:p>
            <a:pPr algn="r" rtl="1" eaLnBrk="1" hangingPunct="1">
              <a:defRPr/>
            </a:pPr>
            <a:r>
              <a:rPr lang="ar-SA" sz="2800" dirty="0"/>
              <a:t>يعاني الفرد داخل الجماعة بشعور التعارض والنزاع  بين العديد من القوى داخل نفسه بسبب عوامل أهمها:</a:t>
            </a:r>
            <a:endParaRPr lang="en-US" sz="2800" dirty="0"/>
          </a:p>
          <a:p>
            <a:pPr marL="457200" indent="-457200" algn="r" rtl="1" eaLnBrk="1" hangingPunct="1">
              <a:defRPr/>
            </a:pPr>
            <a:r>
              <a:rPr lang="ar-SA" sz="2800" b="1" u="sng" dirty="0"/>
              <a:t>1. الإحباط:</a:t>
            </a:r>
            <a:r>
              <a:rPr lang="ar-SA" sz="2800" b="1" dirty="0"/>
              <a:t> </a:t>
            </a:r>
            <a:r>
              <a:rPr lang="ar-SA" sz="2800" dirty="0"/>
              <a:t>الذي يتولد بسبب عدم قدرة الفرد على تحقيق أهدافه بسبب وجود مانع حيث يتبنى احد أنواع السلوك مثل: الانسحاب، الجمود، العدوانية، الكبت، التبرير.</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5"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endParaRPr lang="ar-SA" sz="4400" b="1" dirty="0">
              <a:solidFill>
                <a:schemeClr val="tx1"/>
              </a:solidFill>
            </a:endParaRPr>
          </a:p>
          <a:p>
            <a:pPr algn="r" rtl="1" eaLnBrk="1" hangingPunct="1">
              <a:defRPr/>
            </a:pPr>
            <a:endParaRPr lang="ar-SA" sz="4400" b="1" dirty="0"/>
          </a:p>
          <a:p>
            <a:pPr algn="r" rtl="1" eaLnBrk="1" hangingPunct="1">
              <a:defRPr/>
            </a:pPr>
            <a:r>
              <a:rPr lang="ar-SA" sz="4400" b="1" dirty="0"/>
              <a:t>سادسا: مستويات الصراع</a:t>
            </a:r>
            <a:endParaRPr lang="en-US" sz="4400" dirty="0"/>
          </a:p>
          <a:p>
            <a:pPr algn="r" rtl="1" eaLnBrk="1" hangingPunct="1">
              <a:defRPr/>
            </a:pPr>
            <a:endParaRPr lang="en-US" sz="4400" dirty="0"/>
          </a:p>
          <a:p>
            <a:pPr algn="r" rtl="1" eaLnBrk="1" hangingPunct="1">
              <a:defRPr/>
            </a:pPr>
            <a:endParaRPr lang="ar-SA" sz="4400" b="1" dirty="0">
              <a:solidFill>
                <a:schemeClr val="tx1"/>
              </a:solidFill>
            </a:endParaRPr>
          </a:p>
        </p:txBody>
      </p:sp>
      <p:sp>
        <p:nvSpPr>
          <p:cNvPr id="6" name="Flowchart: Stored Data 7"/>
          <p:cNvSpPr/>
          <p:nvPr/>
        </p:nvSpPr>
        <p:spPr>
          <a:xfrm>
            <a:off x="2209800" y="1447800"/>
            <a:ext cx="76962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solidFill>
                  <a:schemeClr val="tx1"/>
                </a:solidFill>
              </a:rPr>
              <a:t>1. </a:t>
            </a:r>
            <a:r>
              <a:rPr lang="ar-SA" sz="4000" b="1" dirty="0"/>
              <a:t>الصراع على مستوى الفرد</a:t>
            </a:r>
            <a:endParaRPr lang="ar-SA" sz="4000" b="1" dirty="0">
              <a:solidFill>
                <a:schemeClr val="tx1"/>
              </a:solidFill>
            </a:endParaRPr>
          </a:p>
        </p:txBody>
      </p:sp>
    </p:spTree>
    <p:extLst>
      <p:ext uri="{BB962C8B-B14F-4D97-AF65-F5344CB8AC3E}">
        <p14:creationId xmlns:p14="http://schemas.microsoft.com/office/powerpoint/2010/main" val="1115826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DD6179F-CCE6-4599-96BB-B76EE5FE8DA3}" type="slidenum">
              <a:rPr lang="ar-SA" altLang="ar-SA" sz="1200">
                <a:solidFill>
                  <a:schemeClr val="bg1"/>
                </a:solidFill>
              </a:rPr>
              <a:pPr>
                <a:spcBef>
                  <a:spcPct val="0"/>
                </a:spcBef>
                <a:buFontTx/>
                <a:buNone/>
              </a:pPr>
              <a:t>19</a:t>
            </a:fld>
            <a:endParaRPr lang="en-US" altLang="ar-SA" sz="1200">
              <a:solidFill>
                <a:schemeClr val="bg1"/>
              </a:solidFill>
            </a:endParaRPr>
          </a:p>
        </p:txBody>
      </p:sp>
      <p:sp>
        <p:nvSpPr>
          <p:cNvPr id="3" name="Rounded Rectangle 2"/>
          <p:cNvSpPr/>
          <p:nvPr/>
        </p:nvSpPr>
        <p:spPr>
          <a:xfrm>
            <a:off x="228600" y="228600"/>
            <a:ext cx="9448800" cy="6019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algn="r" rtl="1" eaLnBrk="1" hangingPunct="1">
              <a:defRPr/>
            </a:pPr>
            <a:r>
              <a:rPr lang="ar-DZ" sz="2800" dirty="0"/>
              <a:t> </a:t>
            </a:r>
            <a:endParaRPr lang="en-US" sz="2800" dirty="0"/>
          </a:p>
          <a:p>
            <a:pPr algn="just" rtl="1" eaLnBrk="1" hangingPunct="1">
              <a:defRPr/>
            </a:pPr>
            <a:r>
              <a:rPr lang="ar-SA" sz="2800" b="1" u="sng" dirty="0"/>
              <a:t>2. تعارض أهداف الفرد:</a:t>
            </a:r>
            <a:r>
              <a:rPr lang="ar-SA" sz="2800" b="1" dirty="0"/>
              <a:t>  </a:t>
            </a:r>
            <a:r>
              <a:rPr lang="ar-SA" sz="2800" dirty="0"/>
              <a:t>تأخذ ثلاثة أشكال هي:</a:t>
            </a:r>
            <a:endParaRPr lang="en-US" sz="2800" dirty="0"/>
          </a:p>
          <a:p>
            <a:pPr marL="741363" indent="-284163" algn="just" rtl="1" eaLnBrk="1" hangingPunct="1">
              <a:buFont typeface="Wingdings" pitchFamily="2" charset="2"/>
              <a:buChar char="ü"/>
              <a:defRPr/>
            </a:pPr>
            <a:r>
              <a:rPr lang="ar-SA" sz="2800" dirty="0"/>
              <a:t>حالة الاختيار بين عدة أهداف ذات مزايا، يختار الفرد البديل الأكثر نفعا</a:t>
            </a:r>
            <a:endParaRPr lang="en-US" sz="2800" dirty="0"/>
          </a:p>
          <a:p>
            <a:pPr marL="741363" indent="-284163" algn="just" rtl="1" eaLnBrk="1" hangingPunct="1">
              <a:buFont typeface="Wingdings" pitchFamily="2" charset="2"/>
              <a:buChar char="ü"/>
              <a:defRPr/>
            </a:pPr>
            <a:r>
              <a:rPr lang="ar-SA" sz="2800" dirty="0"/>
              <a:t>حالة تحقيق أهداف ذات عيوب ومزايا، المطلوب المقارنة .</a:t>
            </a:r>
            <a:endParaRPr lang="en-US" sz="2800" dirty="0"/>
          </a:p>
          <a:p>
            <a:pPr marL="741363" indent="-284163" algn="just" rtl="1" eaLnBrk="1" hangingPunct="1">
              <a:buFont typeface="Wingdings" pitchFamily="2" charset="2"/>
              <a:buChar char="ü"/>
              <a:defRPr/>
            </a:pPr>
            <a:r>
              <a:rPr lang="ar-SA" sz="2800" dirty="0"/>
              <a:t>حالة اختيار هدف بين عدة أهداف ذات سلبيات، يتحاشى الفرد الاختيار منعا للمشاكل.</a:t>
            </a:r>
            <a:endParaRPr lang="en-US" sz="2800" dirty="0"/>
          </a:p>
          <a:p>
            <a:pPr algn="just" rtl="1" eaLnBrk="1" hangingPunct="1">
              <a:defRPr/>
            </a:pPr>
            <a:r>
              <a:rPr lang="ar-SA" sz="2800" b="1" u="sng" dirty="0"/>
              <a:t>3. تعارض الدور وغموضه</a:t>
            </a:r>
            <a:r>
              <a:rPr lang="ar-SA" sz="2800" b="1" dirty="0"/>
              <a:t>:  </a:t>
            </a:r>
            <a:endParaRPr lang="en-US" sz="2800" b="1" dirty="0"/>
          </a:p>
          <a:p>
            <a:pPr marL="457200" indent="-347663" algn="just" rtl="1" eaLnBrk="1" hangingPunct="1">
              <a:buFont typeface="Wingdings" pitchFamily="2" charset="2"/>
              <a:buChar char="v"/>
              <a:defRPr/>
            </a:pPr>
            <a:r>
              <a:rPr lang="ar-SA" sz="2800" dirty="0"/>
              <a:t>قد تفرض وظيفة معينة على الفرد القيام بعدة ادوار متعارضة تجعله يعيش حالة صراع نفسي داخلي.</a:t>
            </a:r>
            <a:endParaRPr lang="en-US" sz="2800" dirty="0"/>
          </a:p>
          <a:p>
            <a:pPr marL="457200" indent="-347663" algn="just" rtl="1" eaLnBrk="1" hangingPunct="1">
              <a:buFont typeface="Wingdings" pitchFamily="2" charset="2"/>
              <a:buChar char="v"/>
              <a:defRPr/>
            </a:pPr>
            <a:r>
              <a:rPr lang="ar-SA" sz="2800" dirty="0"/>
              <a:t>كلما كان الدور غامضا كلما قلت قدرة الفرد على التنبؤ بنتائج السلوك.</a:t>
            </a:r>
            <a:endParaRPr lang="en-US" sz="2800" dirty="0"/>
          </a:p>
          <a:p>
            <a:pPr marL="457200" indent="-347663" algn="just" rtl="1" eaLnBrk="1" hangingPunct="1">
              <a:buFont typeface="Wingdings" pitchFamily="2" charset="2"/>
              <a:buChar char="v"/>
              <a:defRPr/>
            </a:pPr>
            <a:r>
              <a:rPr lang="ar-SA" sz="2800" dirty="0"/>
              <a:t>عادة ما يزداد الغموض في مراحل العمل الأولى.</a:t>
            </a:r>
            <a:endParaRPr lang="en-US" sz="2800" dirty="0"/>
          </a:p>
          <a:p>
            <a:pPr algn="just" rtl="1" eaLnBrk="1" hangingPunct="1">
              <a:defRPr/>
            </a:pPr>
            <a:r>
              <a:rPr lang="ar-SA" sz="2800" b="1" u="sng" dirty="0"/>
              <a:t>4. مشاكل العمل:</a:t>
            </a:r>
            <a:r>
              <a:rPr lang="ar-SA" sz="2800" b="1" dirty="0"/>
              <a:t> </a:t>
            </a:r>
          </a:p>
          <a:p>
            <a:pPr marL="346075" indent="-282575" algn="just" rtl="1" eaLnBrk="1" hangingPunct="1">
              <a:buFont typeface="Wingdings" pitchFamily="2" charset="2"/>
              <a:buChar char="v"/>
              <a:defRPr/>
            </a:pPr>
            <a:r>
              <a:rPr lang="ar-SA" sz="2800" dirty="0"/>
              <a:t>مثل زيادة عبء العمل، سوء ظروف العمل، تدني العلاقات مع الزملاء.</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Tree>
    <p:extLst>
      <p:ext uri="{BB962C8B-B14F-4D97-AF65-F5344CB8AC3E}">
        <p14:creationId xmlns:p14="http://schemas.microsoft.com/office/powerpoint/2010/main" val="3294080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C92F9461-3BE3-4BE8-9A6C-7DC13D9C9DBE}" type="slidenum">
              <a:rPr lang="ar-SA" altLang="ar-SA" sz="1200">
                <a:solidFill>
                  <a:schemeClr val="bg1"/>
                </a:solidFill>
              </a:rPr>
              <a:pPr algn="ctr">
                <a:spcBef>
                  <a:spcPct val="0"/>
                </a:spcBef>
                <a:buFontTx/>
                <a:buNone/>
              </a:pPr>
              <a:t>20</a:t>
            </a:fld>
            <a:endParaRPr lang="en-US" altLang="ar-SA" sz="1200">
              <a:solidFill>
                <a:schemeClr val="bg1"/>
              </a:solidFill>
            </a:endParaRPr>
          </a:p>
        </p:txBody>
      </p:sp>
      <p:sp>
        <p:nvSpPr>
          <p:cNvPr id="3" name="Rounded Rectangle 2"/>
          <p:cNvSpPr/>
          <p:nvPr/>
        </p:nvSpPr>
        <p:spPr>
          <a:xfrm>
            <a:off x="304800" y="1676400"/>
            <a:ext cx="9296400" cy="34290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marL="346075" indent="-346075" algn="r" rtl="1" eaLnBrk="1" hangingPunct="1">
              <a:buFont typeface="Wingdings" pitchFamily="2" charset="2"/>
              <a:buChar char="ü"/>
              <a:defRPr/>
            </a:pPr>
            <a:endParaRPr lang="ar-SA" sz="2800" dirty="0"/>
          </a:p>
          <a:p>
            <a:pPr marL="346075" indent="-346075" algn="just" rtl="1" eaLnBrk="1" hangingPunct="1">
              <a:buFont typeface="Wingdings" pitchFamily="2" charset="2"/>
              <a:buChar char="v"/>
              <a:defRPr/>
            </a:pPr>
            <a:r>
              <a:rPr lang="ar-SA" sz="2800" dirty="0"/>
              <a:t>الصراع داخل الجماعة أمر حتمي، لان هناك اختلاف في شخصيات ومدركات وقدرات التعامل بين الافراد.</a:t>
            </a:r>
            <a:endParaRPr lang="en-US" sz="2800" dirty="0"/>
          </a:p>
          <a:p>
            <a:pPr marL="346075" indent="-346075" algn="just" rtl="1" eaLnBrk="1" hangingPunct="1">
              <a:buFont typeface="Wingdings" pitchFamily="2" charset="2"/>
              <a:buChar char="v"/>
              <a:defRPr/>
            </a:pPr>
            <a:r>
              <a:rPr lang="ar-SA" sz="2800" dirty="0"/>
              <a:t>قد يكون الصراع على المكافأة ، الترقية، المركز الاجتماعي...</a:t>
            </a:r>
            <a:endParaRPr lang="en-US" sz="2800" dirty="0"/>
          </a:p>
          <a:p>
            <a:pPr marL="346075" indent="-346075" algn="just" rtl="1" eaLnBrk="1" hangingPunct="1">
              <a:buFont typeface="Wingdings" pitchFamily="2" charset="2"/>
              <a:buChar char="v"/>
              <a:defRPr/>
            </a:pPr>
            <a:r>
              <a:rPr lang="ar-SA" sz="2800" dirty="0"/>
              <a:t>تلعب العوامل الإدراكية والمعرفية دورا هاما في التأثير على وعى الأطراف بنتائج الصراع.</a:t>
            </a:r>
            <a:endParaRPr lang="en-US" sz="2800" dirty="0"/>
          </a:p>
          <a:p>
            <a:pPr marL="346075" indent="-346075" algn="just" rtl="1" eaLnBrk="1" hangingPunct="1">
              <a:buFont typeface="Wingdings" pitchFamily="2" charset="2"/>
              <a:buChar char="v"/>
              <a:defRPr/>
            </a:pPr>
            <a:r>
              <a:rPr lang="ar-SA" sz="2800" dirty="0"/>
              <a:t>إدراك الفرد لذاته وللآخرين يسهل عليه التكيف التفاعلي بينه وبين الافراد .</a:t>
            </a:r>
            <a:endParaRPr lang="en-US" sz="2800" dirty="0"/>
          </a:p>
          <a:p>
            <a:pPr marL="514350" indent="-514350" algn="just" rtl="1" eaLnBrk="1" hangingPunct="1">
              <a:buFont typeface="Wingdings" pitchFamily="2" charset="2"/>
              <a:buChar char="v"/>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Flowchart: Stored Data 7"/>
          <p:cNvSpPr/>
          <p:nvPr/>
        </p:nvSpPr>
        <p:spPr>
          <a:xfrm>
            <a:off x="0" y="304800"/>
            <a:ext cx="9906000" cy="10668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2800" b="1" dirty="0">
                <a:solidFill>
                  <a:schemeClr val="tx1"/>
                </a:solidFill>
              </a:rPr>
              <a:t>2. </a:t>
            </a:r>
            <a:r>
              <a:rPr lang="ar-SA" sz="4000" b="1" dirty="0"/>
              <a:t>الصراع بين الافراد (ضمن الجماعة)</a:t>
            </a:r>
            <a:endParaRPr lang="en-US" sz="4000" dirty="0"/>
          </a:p>
        </p:txBody>
      </p:sp>
    </p:spTree>
    <p:extLst>
      <p:ext uri="{BB962C8B-B14F-4D97-AF65-F5344CB8AC3E}">
        <p14:creationId xmlns:p14="http://schemas.microsoft.com/office/powerpoint/2010/main" val="2593104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CE7AEC0-3CC7-4E41-974E-944A82B55E6D}" type="slidenum">
              <a:rPr lang="ar-SA" altLang="ar-SA" sz="1200">
                <a:solidFill>
                  <a:schemeClr val="bg1"/>
                </a:solidFill>
              </a:rPr>
              <a:pPr>
                <a:spcBef>
                  <a:spcPct val="0"/>
                </a:spcBef>
                <a:buFontTx/>
                <a:buNone/>
              </a:pPr>
              <a:t>21</a:t>
            </a:fld>
            <a:endParaRPr lang="en-US" altLang="ar-SA" sz="1200">
              <a:solidFill>
                <a:schemeClr val="bg1"/>
              </a:solidFill>
            </a:endParaRPr>
          </a:p>
        </p:txBody>
      </p:sp>
      <p:sp>
        <p:nvSpPr>
          <p:cNvPr id="3" name="Rounded Rectangle 2"/>
          <p:cNvSpPr/>
          <p:nvPr/>
        </p:nvSpPr>
        <p:spPr>
          <a:xfrm>
            <a:off x="152400" y="1295400"/>
            <a:ext cx="9601200" cy="47244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algn="r" rtl="1" eaLnBrk="1" hangingPunct="1">
              <a:defRPr/>
            </a:pPr>
            <a:r>
              <a:rPr lang="ar-DZ" sz="2800" dirty="0"/>
              <a:t> </a:t>
            </a:r>
            <a:r>
              <a:rPr lang="ar-SA" sz="2800" dirty="0"/>
              <a:t> </a:t>
            </a:r>
          </a:p>
          <a:p>
            <a:pPr marL="346075" indent="-346075" algn="just" rtl="1" eaLnBrk="1" hangingPunct="1">
              <a:buFont typeface="Wingdings" pitchFamily="2" charset="2"/>
              <a:buChar char="v"/>
              <a:defRPr/>
            </a:pPr>
            <a:r>
              <a:rPr lang="ar-SA" sz="2800" dirty="0"/>
              <a:t>هو صراع يحث بين جماعتين أو أكثر، مثل صراعات  بين الأقسام أو بين التنفيذيين والاستشاريين ومن العوامل المؤثرة فيها:</a:t>
            </a:r>
            <a:endParaRPr lang="en-US" sz="2800" dirty="0"/>
          </a:p>
          <a:p>
            <a:pPr marL="457200" indent="-457200" algn="just" rtl="1" eaLnBrk="1" hangingPunct="1">
              <a:defRPr/>
            </a:pPr>
            <a:r>
              <a:rPr lang="ar-SA" sz="2800" b="1" dirty="0"/>
              <a:t>1. تعارض الأهداف:</a:t>
            </a:r>
            <a:r>
              <a:rPr lang="ar-SA" sz="2800" dirty="0"/>
              <a:t>  حرص ادارة الإنتاج على الجودة يجعلها تبالغ في المشتريات وهو ما يتعارض مع أهداف ادارة المشتريات.</a:t>
            </a:r>
            <a:endParaRPr lang="en-US" sz="2800" dirty="0"/>
          </a:p>
          <a:p>
            <a:pPr marL="457200" indent="-457200" algn="just" rtl="1" eaLnBrk="1" hangingPunct="1">
              <a:defRPr/>
            </a:pPr>
            <a:r>
              <a:rPr lang="ar-SA" sz="2800" b="1" dirty="0"/>
              <a:t>2. التنافس: </a:t>
            </a:r>
            <a:r>
              <a:rPr lang="ar-SA" sz="2800" dirty="0"/>
              <a:t>على الموارد المحدودة.</a:t>
            </a:r>
            <a:endParaRPr lang="en-US" sz="2800" dirty="0"/>
          </a:p>
          <a:p>
            <a:pPr marL="457200" indent="-457200" algn="just" rtl="1" eaLnBrk="1" hangingPunct="1">
              <a:defRPr/>
            </a:pPr>
            <a:r>
              <a:rPr lang="ar-SA" sz="2800" b="1" dirty="0"/>
              <a:t>3. الاختلاف في الإدراك: </a:t>
            </a:r>
            <a:r>
              <a:rPr lang="ar-SA" sz="2800" dirty="0"/>
              <a:t>مثل اختلاف ادارة الإنتاج والتسويق في تفسير سبب انخفاض المبيعات.</a:t>
            </a:r>
            <a:endParaRPr lang="en-US" sz="2800" dirty="0"/>
          </a:p>
          <a:p>
            <a:pPr marL="457200" indent="-457200" algn="just" rtl="1" eaLnBrk="1" hangingPunct="1">
              <a:defRPr/>
            </a:pPr>
            <a:r>
              <a:rPr lang="ar-SA" sz="2800" b="1" dirty="0"/>
              <a:t>4. العلاقات الاعتمادية: </a:t>
            </a:r>
            <a:r>
              <a:rPr lang="ar-SA" sz="2800" dirty="0"/>
              <a:t>أي اعتماد الجماعات على بعضها في النشاطات مما يثير الصراع بينها الانتماء لمستويات تنظيمية مختلفة.</a:t>
            </a:r>
            <a:endParaRPr lang="en-US" sz="2800" dirty="0"/>
          </a:p>
          <a:p>
            <a:pPr marL="457200" indent="-457200" algn="just" rtl="1" eaLnBrk="1" hangingPunct="1">
              <a:defRPr/>
            </a:pPr>
            <a:r>
              <a:rPr lang="ar-SA" sz="2800" b="1" dirty="0"/>
              <a:t>5. اختلاف هوية الجماعة </a:t>
            </a:r>
            <a:r>
              <a:rPr lang="ar-SA" sz="2800" dirty="0"/>
              <a:t>بشكل واضح عن غيرها.</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Flowchart: Stored Data 7"/>
          <p:cNvSpPr/>
          <p:nvPr/>
        </p:nvSpPr>
        <p:spPr>
          <a:xfrm>
            <a:off x="2667000" y="228600"/>
            <a:ext cx="72390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solidFill>
                  <a:schemeClr val="tx1"/>
                </a:solidFill>
              </a:rPr>
              <a:t>3. </a:t>
            </a:r>
            <a:r>
              <a:rPr lang="ar-SA" sz="4000" b="1" dirty="0"/>
              <a:t>الصراع بين الجماعات</a:t>
            </a:r>
            <a:endParaRPr lang="en-US" sz="4000" dirty="0"/>
          </a:p>
        </p:txBody>
      </p:sp>
    </p:spTree>
    <p:extLst>
      <p:ext uri="{BB962C8B-B14F-4D97-AF65-F5344CB8AC3E}">
        <p14:creationId xmlns:p14="http://schemas.microsoft.com/office/powerpoint/2010/main" val="509608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AB5726F7-0AA3-48CD-BAF0-19E351FDDE3F}" type="slidenum">
              <a:rPr lang="ar-SA" altLang="ar-SA" sz="1200">
                <a:solidFill>
                  <a:schemeClr val="bg1"/>
                </a:solidFill>
              </a:rPr>
              <a:pPr algn="ctr">
                <a:spcBef>
                  <a:spcPct val="0"/>
                </a:spcBef>
                <a:buFontTx/>
                <a:buNone/>
              </a:pPr>
              <a:t>22</a:t>
            </a:fld>
            <a:endParaRPr lang="en-US" altLang="ar-SA" sz="1200">
              <a:solidFill>
                <a:schemeClr val="bg1"/>
              </a:solidFill>
            </a:endParaRPr>
          </a:p>
        </p:txBody>
      </p:sp>
      <p:sp>
        <p:nvSpPr>
          <p:cNvPr id="3" name="Rounded Rectangle 2"/>
          <p:cNvSpPr/>
          <p:nvPr/>
        </p:nvSpPr>
        <p:spPr>
          <a:xfrm>
            <a:off x="533400" y="2209800"/>
            <a:ext cx="8686800" cy="22860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algn="r" rtl="1" eaLnBrk="1" hangingPunct="1">
              <a:defRPr/>
            </a:pPr>
            <a:endParaRPr lang="ar-SA" sz="2800" dirty="0"/>
          </a:p>
          <a:p>
            <a:pPr algn="r" rtl="1" eaLnBrk="1" hangingPunct="1">
              <a:buFont typeface="Wingdings" pitchFamily="2" charset="2"/>
              <a:buChar char="ü"/>
              <a:defRPr/>
            </a:pPr>
            <a:endParaRPr lang="ar-SA" sz="2800" dirty="0"/>
          </a:p>
          <a:p>
            <a:pPr marL="346075" indent="-346075" algn="r" rtl="1" eaLnBrk="1" hangingPunct="1">
              <a:buFont typeface="Wingdings" pitchFamily="2" charset="2"/>
              <a:buChar char="v"/>
              <a:defRPr/>
            </a:pPr>
            <a:r>
              <a:rPr lang="ar-SA" sz="2800" dirty="0"/>
              <a:t>يحدث بين منظمات تضم جماعات عمل مختلفة ، ويعبر عن حالة التوتر  بينهما عند حصول تعارض أو تضارب في المصالح.</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Flowchart: Stored Data 7"/>
          <p:cNvSpPr/>
          <p:nvPr/>
        </p:nvSpPr>
        <p:spPr>
          <a:xfrm>
            <a:off x="3048000" y="304800"/>
            <a:ext cx="68580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solidFill>
                  <a:schemeClr val="tx1"/>
                </a:solidFill>
              </a:rPr>
              <a:t>4</a:t>
            </a:r>
            <a:r>
              <a:rPr lang="ar-SA" sz="4000" b="1" dirty="0"/>
              <a:t>. الصراع بين المنظمات</a:t>
            </a:r>
            <a:endParaRPr lang="en-US" sz="4000" dirty="0"/>
          </a:p>
        </p:txBody>
      </p:sp>
    </p:spTree>
    <p:extLst>
      <p:ext uri="{BB962C8B-B14F-4D97-AF65-F5344CB8AC3E}">
        <p14:creationId xmlns:p14="http://schemas.microsoft.com/office/powerpoint/2010/main" val="1249238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6FBB468A-2A66-4324-99C4-498FE21534E9}" type="slidenum">
              <a:rPr lang="ar-SA" altLang="ar-SA" sz="1200">
                <a:solidFill>
                  <a:schemeClr val="bg1"/>
                </a:solidFill>
              </a:rPr>
              <a:pPr>
                <a:spcBef>
                  <a:spcPct val="0"/>
                </a:spcBef>
                <a:buFontTx/>
                <a:buNone/>
              </a:pPr>
              <a:t>23</a:t>
            </a:fld>
            <a:endParaRPr lang="en-US" altLang="ar-SA" sz="1200">
              <a:solidFill>
                <a:schemeClr val="bg1"/>
              </a:solidFill>
            </a:endParaRPr>
          </a:p>
        </p:txBody>
      </p:sp>
      <p:sp>
        <p:nvSpPr>
          <p:cNvPr id="3" name="Rounded Rectangle 2"/>
          <p:cNvSpPr/>
          <p:nvPr/>
        </p:nvSpPr>
        <p:spPr>
          <a:xfrm>
            <a:off x="228600" y="2895600"/>
            <a:ext cx="9448800" cy="2971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14350" indent="-514350" algn="just" rtl="1" eaLnBrk="1" hangingPunct="1">
              <a:defRPr/>
            </a:pPr>
            <a:endParaRPr lang="ar-SA" sz="2800" b="1" dirty="0"/>
          </a:p>
          <a:p>
            <a:pPr marL="514350" indent="-514350" algn="r" rtl="1" eaLnBrk="1" hangingPunct="1">
              <a:buFont typeface="+mj-lt"/>
              <a:buAutoNum type="arabicPeriod"/>
              <a:defRPr/>
            </a:pPr>
            <a:endParaRPr lang="ar-SA" sz="2800" dirty="0"/>
          </a:p>
          <a:p>
            <a:pPr marL="284163" indent="-284163" algn="just" rtl="1" eaLnBrk="1" hangingPunct="1">
              <a:buFont typeface="Wingdings" pitchFamily="2" charset="2"/>
              <a:buChar char="v"/>
              <a:defRPr/>
            </a:pPr>
            <a:r>
              <a:rPr lang="ar-SA" sz="2800" dirty="0"/>
              <a:t>يحاول احد أطراف الصراع استخدام القوة التي يتمتع بها للسيطرة على موقف الصراع.</a:t>
            </a:r>
            <a:endParaRPr lang="en-US" sz="2800" dirty="0"/>
          </a:p>
          <a:p>
            <a:pPr marL="284163" indent="-284163" algn="just" rtl="1" eaLnBrk="1" hangingPunct="1">
              <a:buFont typeface="Wingdings" pitchFamily="2" charset="2"/>
              <a:buChar char="v"/>
              <a:defRPr/>
            </a:pPr>
            <a:r>
              <a:rPr lang="ar-SA" sz="2800" dirty="0"/>
              <a:t>تعتمد هذه الإستراتيجية على الإجبار والتهديد، حيث تستند الى السلطة الرسمية بهدف تطبيق سياسة الإذعان على الطرف الأخر.</a:t>
            </a:r>
            <a:endParaRPr lang="en-US" sz="2800" dirty="0"/>
          </a:p>
          <a:p>
            <a:pPr marL="284163" indent="-284163" algn="just" rtl="1" eaLnBrk="1" hangingPunct="1">
              <a:buFont typeface="Wingdings" pitchFamily="2" charset="2"/>
              <a:buChar char="v"/>
              <a:defRPr/>
            </a:pPr>
            <a:r>
              <a:rPr lang="ar-SA" sz="2800" dirty="0"/>
              <a:t>تعد مناسبة  في الظروف التي تتطلب حل سريع مثل أوقات الأزمات.</a:t>
            </a:r>
            <a:endParaRPr lang="en-US" sz="2800" dirty="0"/>
          </a:p>
          <a:p>
            <a:pPr marL="514350" indent="-514350" algn="just" rtl="1" eaLnBrk="1" hangingPunct="1">
              <a:buFont typeface="Wingdings" pitchFamily="2" charset="2"/>
              <a:buChar char="v"/>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algn="just" rtl="1" eaLnBrk="1" hangingPunct="1">
              <a:defRPr/>
            </a:pPr>
            <a:endParaRPr lang="en-US" sz="2800" dirty="0"/>
          </a:p>
        </p:txBody>
      </p:sp>
      <p:sp>
        <p:nvSpPr>
          <p:cNvPr id="5"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endParaRPr lang="ar-SA" sz="4400" b="1" dirty="0">
              <a:solidFill>
                <a:schemeClr val="tx1"/>
              </a:solidFill>
            </a:endParaRPr>
          </a:p>
          <a:p>
            <a:pPr algn="r" rtl="1" eaLnBrk="1" hangingPunct="1">
              <a:defRPr/>
            </a:pPr>
            <a:endParaRPr lang="ar-SA" sz="4400" b="1" dirty="0"/>
          </a:p>
          <a:p>
            <a:pPr algn="r" rtl="1" eaLnBrk="1" hangingPunct="1">
              <a:defRPr/>
            </a:pPr>
            <a:r>
              <a:rPr lang="ar-SA" sz="4400" b="1" dirty="0"/>
              <a:t>سابعا: استراتيجيات حل الصراع</a:t>
            </a:r>
            <a:endParaRPr lang="en-US" sz="4400" dirty="0"/>
          </a:p>
          <a:p>
            <a:pPr algn="r" rtl="1" eaLnBrk="1" hangingPunct="1">
              <a:defRPr/>
            </a:pPr>
            <a:endParaRPr lang="en-US" sz="4400" dirty="0"/>
          </a:p>
          <a:p>
            <a:pPr algn="r" rtl="1" eaLnBrk="1" hangingPunct="1">
              <a:defRPr/>
            </a:pPr>
            <a:endParaRPr lang="ar-SA" sz="4400" b="1" dirty="0">
              <a:solidFill>
                <a:schemeClr val="tx1"/>
              </a:solidFill>
            </a:endParaRPr>
          </a:p>
        </p:txBody>
      </p:sp>
      <p:sp>
        <p:nvSpPr>
          <p:cNvPr id="6" name="Flowchart: Stored Data 7"/>
          <p:cNvSpPr/>
          <p:nvPr/>
        </p:nvSpPr>
        <p:spPr>
          <a:xfrm>
            <a:off x="0" y="1447800"/>
            <a:ext cx="99060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solidFill>
                  <a:schemeClr val="tx1"/>
                </a:solidFill>
              </a:rPr>
              <a:t>1. </a:t>
            </a:r>
            <a:r>
              <a:rPr lang="ar-SA" sz="4000" b="1" dirty="0"/>
              <a:t>إستراتيجية استخدام القوة والسيطرة</a:t>
            </a:r>
            <a:endParaRPr lang="en-US" sz="4000" dirty="0"/>
          </a:p>
        </p:txBody>
      </p:sp>
    </p:spTree>
    <p:extLst>
      <p:ext uri="{BB962C8B-B14F-4D97-AF65-F5344CB8AC3E}">
        <p14:creationId xmlns:p14="http://schemas.microsoft.com/office/powerpoint/2010/main" val="2457677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D9E69C36-0FB4-4061-B758-34D233691676}" type="slidenum">
              <a:rPr lang="ar-SA" altLang="ar-SA" sz="1200">
                <a:solidFill>
                  <a:schemeClr val="bg1"/>
                </a:solidFill>
              </a:rPr>
              <a:pPr algn="ctr">
                <a:spcBef>
                  <a:spcPct val="0"/>
                </a:spcBef>
                <a:buFontTx/>
                <a:buNone/>
              </a:pPr>
              <a:t>24</a:t>
            </a:fld>
            <a:endParaRPr lang="en-US" altLang="ar-SA" sz="1200">
              <a:solidFill>
                <a:schemeClr val="bg1"/>
              </a:solidFill>
            </a:endParaRPr>
          </a:p>
        </p:txBody>
      </p:sp>
      <p:sp>
        <p:nvSpPr>
          <p:cNvPr id="3" name="Rounded Rectangle 2"/>
          <p:cNvSpPr/>
          <p:nvPr/>
        </p:nvSpPr>
        <p:spPr>
          <a:xfrm>
            <a:off x="304800" y="1524000"/>
            <a:ext cx="8915400" cy="35814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68325" indent="-504825" algn="r" rtl="1" eaLnBrk="1" hangingPunct="1">
              <a:buFont typeface="Wingdings" pitchFamily="2" charset="2"/>
              <a:buChar char="Ø"/>
              <a:defRPr/>
            </a:pPr>
            <a:endParaRPr lang="ar-SA" sz="2800" dirty="0"/>
          </a:p>
          <a:p>
            <a:pPr marL="568325" indent="-504825" algn="r" rtl="1" eaLnBrk="1" hangingPunct="1">
              <a:buFont typeface="Wingdings" pitchFamily="2" charset="2"/>
              <a:buChar char="Ø"/>
              <a:defRPr/>
            </a:pPr>
            <a:endParaRPr lang="ar-SA" sz="2800" dirty="0"/>
          </a:p>
          <a:p>
            <a:pPr marL="568325" indent="-504825" algn="r" rtl="1" eaLnBrk="1" hangingPunct="1">
              <a:buFont typeface="Wingdings" pitchFamily="2" charset="2"/>
              <a:buChar char="Ø"/>
              <a:defRPr/>
            </a:pPr>
            <a:endParaRPr lang="ar-SA" sz="2800" dirty="0"/>
          </a:p>
          <a:p>
            <a:pPr marL="568325" indent="-504825" algn="r" rtl="1" eaLnBrk="1" hangingPunct="1">
              <a:buFont typeface="Wingdings" pitchFamily="2" charset="2"/>
              <a:buChar char="Ø"/>
              <a:defRPr/>
            </a:pPr>
            <a:endParaRPr lang="ar-SA" sz="2800" dirty="0"/>
          </a:p>
          <a:p>
            <a:pPr marL="568325" indent="-504825" algn="just" rtl="1" eaLnBrk="1" hangingPunct="1">
              <a:buFont typeface="Wingdings" pitchFamily="2" charset="2"/>
              <a:buChar char="v"/>
              <a:defRPr/>
            </a:pPr>
            <a:r>
              <a:rPr lang="ar-SA" sz="2800" dirty="0"/>
              <a:t>يتعاون طرفي الصراع في تطوير الحلول لحل مشكلة الصراع.</a:t>
            </a:r>
            <a:endParaRPr lang="en-US" sz="2800" dirty="0"/>
          </a:p>
          <a:p>
            <a:pPr marL="568325" indent="-504825" algn="just" rtl="1" eaLnBrk="1" hangingPunct="1">
              <a:buFont typeface="Wingdings" pitchFamily="2" charset="2"/>
              <a:buChar char="v"/>
              <a:defRPr/>
            </a:pPr>
            <a:r>
              <a:rPr lang="ar-SA" sz="2800" dirty="0"/>
              <a:t>يجب على الادارة هنا توفير الوسائل الكفيلة بتحقيق التقارب والتأكيد على أن النجاح هو ثمرة العمل الجماعي أكثر منه الفرد.</a:t>
            </a:r>
            <a:endParaRPr lang="en-US" sz="2800" dirty="0"/>
          </a:p>
          <a:p>
            <a:pPr marL="568325" indent="-504825" algn="just" rtl="1" eaLnBrk="1" hangingPunct="1">
              <a:buFont typeface="Wingdings" pitchFamily="2" charset="2"/>
              <a:buChar char="v"/>
              <a:defRPr/>
            </a:pPr>
            <a:r>
              <a:rPr lang="ar-SA" sz="2800" dirty="0"/>
              <a:t>تعد مناسبة في الحالات التالية:</a:t>
            </a:r>
            <a:endParaRPr lang="en-US" sz="2800" dirty="0"/>
          </a:p>
          <a:p>
            <a:pPr marL="1193800" indent="-514350" algn="just" rtl="1" eaLnBrk="1" hangingPunct="1">
              <a:buFont typeface="+mj-lt"/>
              <a:buAutoNum type="arabicPeriod"/>
              <a:defRPr/>
            </a:pPr>
            <a:r>
              <a:rPr lang="ar-SA" sz="2800" dirty="0"/>
              <a:t>حالة الاتفاق على الحل المتكامل.</a:t>
            </a:r>
            <a:endParaRPr lang="en-US" sz="2800" dirty="0"/>
          </a:p>
          <a:p>
            <a:pPr marL="1193800" indent="-514350" algn="just" rtl="1" eaLnBrk="1" hangingPunct="1">
              <a:buFont typeface="+mj-lt"/>
              <a:buAutoNum type="arabicPeriod"/>
              <a:defRPr/>
            </a:pPr>
            <a:r>
              <a:rPr lang="ar-SA" sz="2800" dirty="0"/>
              <a:t>حالة الرغبة في اكتساب الخبرة والتعاون مع الأطراف الأخرى.</a:t>
            </a:r>
            <a:endParaRPr lang="en-US" sz="2800" dirty="0"/>
          </a:p>
          <a:p>
            <a:pPr marL="1193800" indent="-514350" algn="just" rtl="1" eaLnBrk="1" hangingPunct="1">
              <a:buFont typeface="+mj-lt"/>
              <a:buAutoNum type="arabicPeriod"/>
              <a:defRPr/>
            </a:pPr>
            <a:r>
              <a:rPr lang="ar-SA" sz="2800" dirty="0"/>
              <a:t>حالة تقدير مشاعر الآخرين وأرائهم ومقترحاتهم.</a:t>
            </a:r>
            <a:endParaRPr lang="en-US" sz="2800" dirty="0"/>
          </a:p>
          <a:p>
            <a:pPr marL="568325" indent="-504825" algn="just" rtl="1" eaLnBrk="1" hangingPunct="1">
              <a:buFont typeface="Wingdings" pitchFamily="2" charset="2"/>
              <a:buChar char="Ø"/>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Flowchart: Stored Data 7"/>
          <p:cNvSpPr/>
          <p:nvPr/>
        </p:nvSpPr>
        <p:spPr>
          <a:xfrm>
            <a:off x="1676400" y="381000"/>
            <a:ext cx="82296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t>2. إستراتيجية التعاون</a:t>
            </a:r>
            <a:endParaRPr lang="en-US" sz="4000" dirty="0"/>
          </a:p>
        </p:txBody>
      </p:sp>
    </p:spTree>
    <p:extLst>
      <p:ext uri="{BB962C8B-B14F-4D97-AF65-F5344CB8AC3E}">
        <p14:creationId xmlns:p14="http://schemas.microsoft.com/office/powerpoint/2010/main" val="1426645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E18AEC47-1311-452F-9352-3C0ED12E6D6E}" type="slidenum">
              <a:rPr lang="ar-SA" altLang="ar-SA" sz="1200">
                <a:solidFill>
                  <a:schemeClr val="bg1"/>
                </a:solidFill>
              </a:rPr>
              <a:pPr algn="ctr">
                <a:spcBef>
                  <a:spcPct val="0"/>
                </a:spcBef>
                <a:buFontTx/>
                <a:buNone/>
              </a:pPr>
              <a:t>25</a:t>
            </a:fld>
            <a:endParaRPr lang="en-US" altLang="ar-SA" sz="1200">
              <a:solidFill>
                <a:schemeClr val="bg1"/>
              </a:solidFill>
            </a:endParaRPr>
          </a:p>
        </p:txBody>
      </p:sp>
      <p:sp>
        <p:nvSpPr>
          <p:cNvPr id="3" name="Rounded Rectangle 2"/>
          <p:cNvSpPr/>
          <p:nvPr/>
        </p:nvSpPr>
        <p:spPr>
          <a:xfrm>
            <a:off x="381000" y="1981200"/>
            <a:ext cx="8839200" cy="27432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marL="568325" indent="-568325" algn="r" rtl="1" eaLnBrk="1" hangingPunct="1">
              <a:buFont typeface="Wingdings" pitchFamily="2" charset="2"/>
              <a:buChar char="Ø"/>
              <a:defRPr/>
            </a:pPr>
            <a:endParaRPr lang="ar-SA" sz="2800" dirty="0"/>
          </a:p>
          <a:p>
            <a:pPr marL="568325" indent="-568325" algn="r" rtl="1" eaLnBrk="1" hangingPunct="1">
              <a:buFont typeface="Wingdings" pitchFamily="2" charset="2"/>
              <a:buChar char="Ø"/>
              <a:defRPr/>
            </a:pPr>
            <a:endParaRPr lang="ar-SA" sz="2800" dirty="0"/>
          </a:p>
          <a:p>
            <a:pPr marL="568325" indent="-568325" algn="r" rtl="1" eaLnBrk="1" hangingPunct="1">
              <a:buFont typeface="Wingdings" pitchFamily="2" charset="2"/>
              <a:buChar char="v"/>
              <a:defRPr/>
            </a:pPr>
            <a:r>
              <a:rPr lang="ar-SA" sz="2800" dirty="0"/>
              <a:t>تستخدم حالة وجود التقارب ورغبة التنازل بين أطراف الصراع بهدف تحقيق التوافق.</a:t>
            </a:r>
            <a:endParaRPr lang="en-US" sz="2800" dirty="0"/>
          </a:p>
          <a:p>
            <a:pPr marL="568325" indent="-568325" algn="r" rtl="1" eaLnBrk="1" hangingPunct="1">
              <a:buFont typeface="Wingdings" pitchFamily="2" charset="2"/>
              <a:buChar char="v"/>
              <a:defRPr/>
            </a:pPr>
            <a:r>
              <a:rPr lang="ar-SA" sz="2800" dirty="0"/>
              <a:t>تعد لغة مناسبة للتفاوض بين طرفي الصراع بسبب تعادل الطرفين.</a:t>
            </a:r>
            <a:endParaRPr lang="en-US" sz="2800" dirty="0"/>
          </a:p>
          <a:p>
            <a:pPr marL="568325" indent="-568325" algn="just" rtl="1" eaLnBrk="1" hangingPunct="1">
              <a:buFont typeface="Wingdings" pitchFamily="2" charset="2"/>
              <a:buChar char="Ø"/>
              <a:defRPr/>
            </a:pPr>
            <a:endParaRPr lang="ar-SA" sz="2800" dirty="0"/>
          </a:p>
          <a:p>
            <a:pPr marL="568325" indent="-568325" algn="just" rtl="1" eaLnBrk="1" hangingPunct="1">
              <a:buFont typeface="Wingdings" pitchFamily="2" charset="2"/>
              <a:buChar char="Ø"/>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Flowchart: Stored Data 7"/>
          <p:cNvSpPr/>
          <p:nvPr/>
        </p:nvSpPr>
        <p:spPr>
          <a:xfrm>
            <a:off x="1524000" y="381000"/>
            <a:ext cx="83820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solidFill>
                  <a:schemeClr val="tx1"/>
                </a:solidFill>
              </a:rPr>
              <a:t>3. </a:t>
            </a:r>
            <a:r>
              <a:rPr lang="ar-SA" sz="4000" b="1" dirty="0"/>
              <a:t>إستراتيجية الحل الوسط</a:t>
            </a:r>
            <a:endParaRPr lang="en-US" sz="4000" dirty="0"/>
          </a:p>
        </p:txBody>
      </p:sp>
    </p:spTree>
    <p:extLst>
      <p:ext uri="{BB962C8B-B14F-4D97-AF65-F5344CB8AC3E}">
        <p14:creationId xmlns:p14="http://schemas.microsoft.com/office/powerpoint/2010/main" val="1720848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92E8868-DC26-4497-9F45-FE6335759B58}" type="slidenum">
              <a:rPr lang="ar-SA" altLang="ar-SA" sz="1200">
                <a:solidFill>
                  <a:schemeClr val="bg1"/>
                </a:solidFill>
              </a:rPr>
              <a:pPr>
                <a:spcBef>
                  <a:spcPct val="0"/>
                </a:spcBef>
                <a:buFontTx/>
                <a:buNone/>
              </a:pPr>
              <a:t>26</a:t>
            </a:fld>
            <a:endParaRPr lang="en-US" altLang="ar-SA" sz="1200">
              <a:solidFill>
                <a:schemeClr val="bg1"/>
              </a:solidFill>
            </a:endParaRPr>
          </a:p>
        </p:txBody>
      </p:sp>
      <p:sp>
        <p:nvSpPr>
          <p:cNvPr id="3" name="Rounded Rectangle 2"/>
          <p:cNvSpPr/>
          <p:nvPr/>
        </p:nvSpPr>
        <p:spPr>
          <a:xfrm>
            <a:off x="228600" y="1524000"/>
            <a:ext cx="9448800" cy="46482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514350" indent="-514350" algn="just" rtl="1" eaLnBrk="1" hangingPunct="1">
              <a:defRPr/>
            </a:pPr>
            <a:endParaRPr lang="ar-SA" sz="2800" b="1" dirty="0"/>
          </a:p>
          <a:p>
            <a:pPr algn="r" rtl="1" eaLnBrk="1" hangingPunct="1">
              <a:defRPr/>
            </a:pPr>
            <a:endParaRPr lang="ar-SA" sz="2800" dirty="0"/>
          </a:p>
          <a:p>
            <a:pPr marL="284163" indent="-284163" algn="r" rtl="1" eaLnBrk="1" hangingPunct="1">
              <a:buFont typeface="Wingdings" pitchFamily="2" charset="2"/>
              <a:buChar char="Ø"/>
              <a:defRPr/>
            </a:pPr>
            <a:endParaRPr lang="ar-SA" sz="2800" dirty="0"/>
          </a:p>
          <a:p>
            <a:pPr marL="284163" indent="-284163" algn="r" rtl="1" eaLnBrk="1" hangingPunct="1">
              <a:buFont typeface="Wingdings" pitchFamily="2" charset="2"/>
              <a:buChar char="Ø"/>
              <a:defRPr/>
            </a:pPr>
            <a:endParaRPr lang="ar-SA" sz="2800" dirty="0"/>
          </a:p>
          <a:p>
            <a:pPr marL="284163" indent="-284163" algn="just" rtl="1" eaLnBrk="1" hangingPunct="1">
              <a:buFont typeface="Wingdings" pitchFamily="2" charset="2"/>
              <a:buChar char="v"/>
              <a:defRPr/>
            </a:pPr>
            <a:r>
              <a:rPr lang="ar-SA" sz="2800" dirty="0"/>
              <a:t>هي انسحاب سلبي من طرف احد أطراف الصراع، وتحاشي الصراع مع مرور الوقت، من خلال: </a:t>
            </a:r>
          </a:p>
          <a:p>
            <a:pPr marL="1144588" indent="-514350" algn="just" rtl="1" eaLnBrk="1" hangingPunct="1">
              <a:buFont typeface="+mj-lt"/>
              <a:buAutoNum type="arabicPeriod"/>
              <a:defRPr/>
            </a:pPr>
            <a:r>
              <a:rPr lang="ar-SA" sz="2800" dirty="0"/>
              <a:t>تجاهل موقف الصراع، </a:t>
            </a:r>
          </a:p>
          <a:p>
            <a:pPr marL="1144588" indent="-514350" algn="just" rtl="1" eaLnBrk="1" hangingPunct="1">
              <a:buFont typeface="+mj-lt"/>
              <a:buAutoNum type="arabicPeriod"/>
              <a:defRPr/>
            </a:pPr>
            <a:r>
              <a:rPr lang="ar-SA" sz="2800" dirty="0"/>
              <a:t>إقامة حواجز بين طرفي الصراع، أفراد أو جماعات المتصارعة.</a:t>
            </a:r>
            <a:endParaRPr lang="en-US" sz="2800" dirty="0"/>
          </a:p>
          <a:p>
            <a:pPr marL="1144588" indent="-514350" algn="just" rtl="1" eaLnBrk="1" hangingPunct="1">
              <a:buFont typeface="+mj-lt"/>
              <a:buAutoNum type="arabicPeriod"/>
              <a:defRPr/>
            </a:pPr>
            <a:r>
              <a:rPr lang="ar-SA" sz="2800" dirty="0"/>
              <a:t>جعل العلاقات والتفاعلات محدود.</a:t>
            </a:r>
            <a:endParaRPr lang="en-US" sz="2800" dirty="0"/>
          </a:p>
          <a:p>
            <a:pPr marL="284163" indent="-284163" algn="just" rtl="1" eaLnBrk="1" hangingPunct="1">
              <a:buFont typeface="Wingdings" pitchFamily="2" charset="2"/>
              <a:buChar char="Ø"/>
              <a:defRPr/>
            </a:pPr>
            <a:r>
              <a:rPr lang="ar-SA" sz="2800" u="sng" dirty="0"/>
              <a:t>تستخدم في المواقف التالية:</a:t>
            </a:r>
            <a:endParaRPr lang="en-US" sz="2800" u="sng" dirty="0"/>
          </a:p>
          <a:p>
            <a:pPr marL="1192213" indent="-514350" algn="just" rtl="1" eaLnBrk="1" hangingPunct="1">
              <a:buFont typeface="+mj-lt"/>
              <a:buAutoNum type="arabicPeriod"/>
              <a:defRPr/>
            </a:pPr>
            <a:r>
              <a:rPr lang="ar-SA" sz="2800" dirty="0"/>
              <a:t>القضايا البسيطة وغير المهمة.</a:t>
            </a:r>
            <a:endParaRPr lang="en-US" sz="2800" dirty="0"/>
          </a:p>
          <a:p>
            <a:pPr marL="1192213" indent="-514350" algn="just" rtl="1" eaLnBrk="1" hangingPunct="1">
              <a:buFont typeface="+mj-lt"/>
              <a:buAutoNum type="arabicPeriod"/>
              <a:defRPr/>
            </a:pPr>
            <a:r>
              <a:rPr lang="ar-SA" sz="2800" dirty="0"/>
              <a:t>غياب فرصة قبول وجهة نظر لدى أطراف الصراع.</a:t>
            </a:r>
            <a:endParaRPr lang="en-US" sz="2800" dirty="0"/>
          </a:p>
          <a:p>
            <a:pPr marL="1192213" indent="-514350" algn="just" rtl="1" eaLnBrk="1" hangingPunct="1">
              <a:buFont typeface="+mj-lt"/>
              <a:buAutoNum type="arabicPeriod"/>
              <a:defRPr/>
            </a:pPr>
            <a:r>
              <a:rPr lang="ar-SA" sz="2800" dirty="0"/>
              <a:t>الرغبة في كسب الوقت.</a:t>
            </a:r>
            <a:endParaRPr lang="en-US" sz="2800" dirty="0"/>
          </a:p>
          <a:p>
            <a:pPr marL="1192213" indent="-514350" algn="just" rtl="1" eaLnBrk="1" hangingPunct="1">
              <a:buFont typeface="+mj-lt"/>
              <a:buAutoNum type="arabicPeriod"/>
              <a:defRPr/>
            </a:pPr>
            <a:r>
              <a:rPr lang="ar-SA" sz="2800" dirty="0"/>
              <a:t>الرغبة في عدم تصعيد الصراع.</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Flowchart: Stored Data 7"/>
          <p:cNvSpPr/>
          <p:nvPr/>
        </p:nvSpPr>
        <p:spPr>
          <a:xfrm>
            <a:off x="228600" y="304800"/>
            <a:ext cx="103632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t>4. إستراتيجية التجنب أو تحاشي الصراع</a:t>
            </a:r>
            <a:endParaRPr lang="en-US" sz="4000" dirty="0"/>
          </a:p>
        </p:txBody>
      </p:sp>
    </p:spTree>
    <p:extLst>
      <p:ext uri="{BB962C8B-B14F-4D97-AF65-F5344CB8AC3E}">
        <p14:creationId xmlns:p14="http://schemas.microsoft.com/office/powerpoint/2010/main" val="4106163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BFDE7246-E306-4C75-B2DE-302040F67241}" type="slidenum">
              <a:rPr lang="ar-SA" altLang="ar-SA" sz="1200">
                <a:solidFill>
                  <a:schemeClr val="bg1"/>
                </a:solidFill>
              </a:rPr>
              <a:pPr algn="ctr">
                <a:spcBef>
                  <a:spcPct val="0"/>
                </a:spcBef>
                <a:buFontTx/>
                <a:buNone/>
              </a:pPr>
              <a:t>27</a:t>
            </a:fld>
            <a:endParaRPr lang="en-US" altLang="ar-SA" sz="1200">
              <a:solidFill>
                <a:schemeClr val="bg1"/>
              </a:solidFill>
            </a:endParaRPr>
          </a:p>
        </p:txBody>
      </p:sp>
      <p:sp>
        <p:nvSpPr>
          <p:cNvPr id="3" name="Rounded Rectangle 2"/>
          <p:cNvSpPr/>
          <p:nvPr/>
        </p:nvSpPr>
        <p:spPr>
          <a:xfrm>
            <a:off x="228600" y="1676400"/>
            <a:ext cx="9220200" cy="39624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dirty="0"/>
          </a:p>
          <a:p>
            <a:pPr algn="r" rtl="1" eaLnBrk="1" hangingPunct="1">
              <a:defRPr/>
            </a:pPr>
            <a:endParaRPr lang="ar-SA" sz="2800" dirty="0"/>
          </a:p>
          <a:p>
            <a:pPr algn="r" rtl="1" eaLnBrk="1" hangingPunct="1">
              <a:defRPr/>
            </a:pPr>
            <a:endParaRPr lang="ar-SA" sz="2800" dirty="0"/>
          </a:p>
          <a:p>
            <a:pPr marL="514350" indent="-514350" algn="just" rtl="1" eaLnBrk="1" hangingPunct="1">
              <a:buFont typeface="Wingdings" pitchFamily="2" charset="2"/>
              <a:buChar char="v"/>
              <a:defRPr/>
            </a:pPr>
            <a:r>
              <a:rPr lang="ar-SA" sz="2800" dirty="0"/>
              <a:t>عكس إستراتيجية السيطرة يأخذ احد أطراف الصراع مصالح واهتمامات الطرف الأخر بعين الاعتبار، وتسمى إستراتيجية الإيثار وقد تبدو استسلاما للطرف الأخر.</a:t>
            </a:r>
            <a:endParaRPr lang="en-US" sz="2800" dirty="0"/>
          </a:p>
          <a:p>
            <a:pPr marL="514350" indent="-514350" algn="just" rtl="1" eaLnBrk="1" hangingPunct="1">
              <a:buFont typeface="Wingdings" pitchFamily="2" charset="2"/>
              <a:buChar char="v"/>
              <a:defRPr/>
            </a:pPr>
            <a:r>
              <a:rPr lang="ar-SA" sz="2800" dirty="0"/>
              <a:t>تعد مدخل لحل الصراع في الحالات التالية:</a:t>
            </a:r>
            <a:endParaRPr lang="en-US" sz="2800" dirty="0"/>
          </a:p>
          <a:p>
            <a:pPr marL="1019175" indent="-514350" algn="just" rtl="1" eaLnBrk="1" hangingPunct="1">
              <a:buFont typeface="+mj-lt"/>
              <a:buAutoNum type="arabicPeriod"/>
              <a:defRPr/>
            </a:pPr>
            <a:r>
              <a:rPr lang="ar-SA" sz="2800" dirty="0"/>
              <a:t>الرغبة في بناء جسور العلاقات الطيبة بين أطراف الصراع.</a:t>
            </a:r>
            <a:endParaRPr lang="en-US" sz="2800" dirty="0"/>
          </a:p>
          <a:p>
            <a:pPr marL="1019175" indent="-514350" algn="just" rtl="1" eaLnBrk="1" hangingPunct="1">
              <a:buFont typeface="+mj-lt"/>
              <a:buAutoNum type="arabicPeriod"/>
              <a:defRPr/>
            </a:pPr>
            <a:r>
              <a:rPr lang="ar-SA" sz="2800" dirty="0"/>
              <a:t>عند شعور احد أطراف الصراع بضعف موقفه التفاوضي.</a:t>
            </a:r>
            <a:endParaRPr lang="en-US" sz="2800" dirty="0"/>
          </a:p>
          <a:p>
            <a:pPr marL="1019175" indent="-514350" algn="just" rtl="1" eaLnBrk="1" hangingPunct="1">
              <a:buFont typeface="+mj-lt"/>
              <a:buAutoNum type="arabicPeriod"/>
              <a:defRPr/>
            </a:pPr>
            <a:r>
              <a:rPr lang="ar-SA" sz="2800" dirty="0"/>
              <a:t>عندما تكون القضية محل الصراع غير ذات أهمية أو هامشية.</a:t>
            </a:r>
            <a:endParaRPr lang="en-US" sz="2800" dirty="0"/>
          </a:p>
          <a:p>
            <a:pPr marL="514350" indent="-514350" algn="just" rtl="1" eaLnBrk="1" hangingPunct="1">
              <a:buFont typeface="Wingdings" pitchFamily="2" charset="2"/>
              <a:buChar char="Ø"/>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Flowchart: Stored Data 7"/>
          <p:cNvSpPr/>
          <p:nvPr/>
        </p:nvSpPr>
        <p:spPr>
          <a:xfrm>
            <a:off x="3657600" y="457200"/>
            <a:ext cx="62484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r" rtl="1" eaLnBrk="1" hangingPunct="1">
              <a:defRPr/>
            </a:pPr>
            <a:r>
              <a:rPr lang="ar-SA" sz="4000" b="1" dirty="0">
                <a:solidFill>
                  <a:schemeClr val="tx1"/>
                </a:solidFill>
              </a:rPr>
              <a:t>5. </a:t>
            </a:r>
            <a:r>
              <a:rPr lang="ar-SA" sz="4000" b="1" dirty="0"/>
              <a:t>إستراتيجية التكيف:</a:t>
            </a:r>
            <a:r>
              <a:rPr lang="ar-SA" sz="4000" dirty="0"/>
              <a:t> </a:t>
            </a:r>
            <a:endParaRPr lang="en-US" sz="4000" dirty="0"/>
          </a:p>
        </p:txBody>
      </p:sp>
    </p:spTree>
    <p:extLst>
      <p:ext uri="{BB962C8B-B14F-4D97-AF65-F5344CB8AC3E}">
        <p14:creationId xmlns:p14="http://schemas.microsoft.com/office/powerpoint/2010/main" val="867091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EF8796FA-F93D-4809-BFE8-BCDAB5246CEE}" type="slidenum">
              <a:rPr lang="ar-SA" altLang="ar-SA" sz="1200">
                <a:solidFill>
                  <a:schemeClr val="bg1"/>
                </a:solidFill>
              </a:rPr>
              <a:pPr algn="ctr">
                <a:spcBef>
                  <a:spcPct val="0"/>
                </a:spcBef>
                <a:buFontTx/>
                <a:buNone/>
              </a:pPr>
              <a:t>28</a:t>
            </a:fld>
            <a:endParaRPr lang="en-US" altLang="ar-SA" sz="1200">
              <a:solidFill>
                <a:schemeClr val="bg1"/>
              </a:solidFill>
            </a:endParaRPr>
          </a:p>
        </p:txBody>
      </p:sp>
      <p:sp>
        <p:nvSpPr>
          <p:cNvPr id="3" name="Rounded Rectangle 2"/>
          <p:cNvSpPr/>
          <p:nvPr/>
        </p:nvSpPr>
        <p:spPr>
          <a:xfrm>
            <a:off x="457200" y="3352800"/>
            <a:ext cx="4648200" cy="24384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endParaRPr lang="ar-SA" sz="2800" dirty="0"/>
          </a:p>
          <a:p>
            <a:pPr algn="r" rtl="1" eaLnBrk="1" hangingPunct="1">
              <a:defRPr/>
            </a:pPr>
            <a:endParaRPr lang="ar-SA" sz="2800" dirty="0"/>
          </a:p>
          <a:p>
            <a:pPr algn="r" rtl="1" eaLnBrk="1" hangingPunct="1">
              <a:defRPr/>
            </a:pPr>
            <a:endParaRPr lang="ar-SA" sz="2800" dirty="0"/>
          </a:p>
          <a:p>
            <a:pPr marL="514350" indent="-514350" algn="r" rtl="1" eaLnBrk="1" hangingPunct="1">
              <a:buFont typeface="+mj-lt"/>
              <a:buAutoNum type="arabicPeriod"/>
              <a:defRPr/>
            </a:pPr>
            <a:r>
              <a:rPr lang="ar-SA" sz="2800" dirty="0"/>
              <a:t>إستراتيجية: خاسر/ خاسر</a:t>
            </a:r>
            <a:endParaRPr lang="en-US" sz="2800" dirty="0"/>
          </a:p>
          <a:p>
            <a:pPr marL="514350" indent="-514350" algn="r" rtl="1" eaLnBrk="1" hangingPunct="1">
              <a:buFont typeface="+mj-lt"/>
              <a:buAutoNum type="arabicPeriod"/>
              <a:defRPr/>
            </a:pPr>
            <a:r>
              <a:rPr lang="ar-SA" sz="2800" dirty="0"/>
              <a:t>إستراتيجية: رابح / خاسر</a:t>
            </a:r>
            <a:endParaRPr lang="en-US" sz="2800" dirty="0"/>
          </a:p>
          <a:p>
            <a:pPr marL="514350" indent="-514350" algn="r" rtl="1" eaLnBrk="1" hangingPunct="1">
              <a:buFont typeface="+mj-lt"/>
              <a:buAutoNum type="arabicPeriod"/>
              <a:defRPr/>
            </a:pPr>
            <a:r>
              <a:rPr lang="ar-SA" sz="2800" dirty="0"/>
              <a:t>إستراتيجية : رابح / رابح</a:t>
            </a:r>
            <a:endParaRPr lang="en-US" sz="2800" dirty="0"/>
          </a:p>
          <a:p>
            <a:pPr marL="514350" indent="-514350" algn="just" rtl="1" eaLnBrk="1" hangingPunct="1">
              <a:buFont typeface="+mj-lt"/>
              <a:buAutoNum type="arabicPeriod"/>
              <a:defRPr/>
            </a:pPr>
            <a:endParaRPr lang="ar-SA" sz="2800" dirty="0"/>
          </a:p>
          <a:p>
            <a:pPr marL="514350" indent="-514350" algn="just" rtl="1" eaLnBrk="1" hangingPunct="1">
              <a:defRPr/>
            </a:pPr>
            <a:endParaRPr lang="ar-SA" sz="2800" dirty="0"/>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endParaRPr lang="en-US" sz="2800" dirty="0"/>
          </a:p>
        </p:txBody>
      </p:sp>
      <p:sp>
        <p:nvSpPr>
          <p:cNvPr id="4" name="Flowchart: Stored Data 7"/>
          <p:cNvSpPr/>
          <p:nvPr/>
        </p:nvSpPr>
        <p:spPr>
          <a:xfrm>
            <a:off x="2362200" y="1143000"/>
            <a:ext cx="7772400" cy="19050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r>
              <a:rPr lang="ar-SA" sz="4000" b="1" dirty="0"/>
              <a:t>تصنيف استراتيجيات تسوية الصراع حسب النتائج</a:t>
            </a:r>
            <a:endParaRPr lang="en-US" sz="4000" dirty="0"/>
          </a:p>
        </p:txBody>
      </p:sp>
    </p:spTree>
    <p:extLst>
      <p:ext uri="{BB962C8B-B14F-4D97-AF65-F5344CB8AC3E}">
        <p14:creationId xmlns:p14="http://schemas.microsoft.com/office/powerpoint/2010/main" val="1574701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20</TotalTime>
  <Words>1469</Words>
  <Application>Microsoft Office PowerPoint</Application>
  <PresentationFormat>A4 Paper (210x297 mm)</PresentationFormat>
  <Paragraphs>315</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ae_AlMateen</vt:lpstr>
      <vt:lpstr>Arial</vt:lpstr>
      <vt:lpstr>AYM Wadiy S_U normal.</vt:lpstr>
      <vt:lpstr>Calibri</vt:lpstr>
      <vt:lpstr>Times New Roman</vt:lpstr>
      <vt:lpstr>Wingdings</vt:lpstr>
      <vt:lpstr>Office Theme</vt:lpstr>
      <vt:lpstr>PowerPoint Presentation</vt:lpstr>
      <vt:lpstr>المحاضرة العاشرة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13</cp:revision>
  <dcterms:created xsi:type="dcterms:W3CDTF">2014-09-11T06:47:01Z</dcterms:created>
  <dcterms:modified xsi:type="dcterms:W3CDTF">2015-09-07T12:06:55Z</dcterms:modified>
</cp:coreProperties>
</file>