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12" r:id="rId2"/>
    <p:sldId id="313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61" autoAdjust="0"/>
    <p:restoredTop sz="94664" autoAdjust="0"/>
  </p:normalViewPr>
  <p:slideViewPr>
    <p:cSldViewPr>
      <p:cViewPr varScale="1">
        <p:scale>
          <a:sx n="73" d="100"/>
          <a:sy n="73" d="100"/>
        </p:scale>
        <p:origin x="78" y="10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3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السلوك التنظيمي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يِحضيه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سملالي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2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الحادية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ثقافة المنظمة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السلوك </a:t>
            </a:r>
            <a:r>
              <a:rPr lang="ar-SA" sz="2000" smtClean="0">
                <a:solidFill>
                  <a:schemeClr val="accent1">
                    <a:lumMod val="75000"/>
                  </a:schemeClr>
                </a:solidFill>
              </a:rPr>
              <a:t>التنظيمي                                                                             المحاضرة </a:t>
            </a:r>
            <a:r>
              <a:rPr lang="ar-SA" sz="2000">
                <a:solidFill>
                  <a:schemeClr val="accent1">
                    <a:lumMod val="75000"/>
                  </a:schemeClr>
                </a:solidFill>
              </a:rPr>
              <a:t>الحادية عشر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A75AC9-5A40-459D-8207-CE889E707FAA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0" y="1295400"/>
            <a:ext cx="9906000" cy="4343400"/>
          </a:xfrm>
          <a:prstGeom prst="beve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أولا:      مفهوم ثقافة المنظمة.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ثانيا:      أهمية ثقافة المنظمة.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ثالثا:      </a:t>
            </a:r>
            <a:r>
              <a:rPr lang="ar-SA" sz="2800" dirty="0"/>
              <a:t>وسائل نقل الثقافة التنظيمية.</a:t>
            </a:r>
            <a:endParaRPr lang="ar-SA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en-US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ar-SA" sz="2800" dirty="0"/>
          </a:p>
        </p:txBody>
      </p:sp>
      <p:sp>
        <p:nvSpPr>
          <p:cNvPr id="7" name="مجسم مشطوف الحواف 6"/>
          <p:cNvSpPr/>
          <p:nvPr/>
        </p:nvSpPr>
        <p:spPr>
          <a:xfrm>
            <a:off x="0" y="0"/>
            <a:ext cx="9906000" cy="1295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محاور المحاضرة الحادية عشر 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266894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945D1230-B348-409B-BE93-4A33F63526AD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1524000"/>
            <a:ext cx="9296400" cy="4114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284163" indent="-284163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حظيت ثقافة المنظمة باهتمام خاص  من الباحثين في السلوك التنظيمي خلال العشر سنوات الأخيرة .</a:t>
            </a:r>
          </a:p>
          <a:p>
            <a:pPr marL="284163" indent="-284163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هناك إجماع من قبل الباحثين على أن ثقافة المنظمة تعد عاملا هاما يقرر مدى التناسب بين الفرد والمنظمة.</a:t>
            </a:r>
          </a:p>
          <a:p>
            <a:pPr marL="284163" indent="-284163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بينت الدراسات أن منظمات الاعمال تحوى ثقافات قد تكون محل جذب أو طرد لنوعيات العمالة المختلفة، كما تؤثر ثقافة المنظمة في هيكلها التنظيمي وفي أسلوب وطريقة أداء العاملين بها.</a:t>
            </a:r>
          </a:p>
          <a:p>
            <a:pPr marL="284163" indent="-284163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بذل الباحثون جهدا كبيرا لمحاولة فهم سلوك الافراد والجماعات داخل المنظمات باستخدام المفاهيم الثقافية المختلفة.</a:t>
            </a:r>
            <a:endParaRPr lang="en-US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مقدمة</a:t>
            </a:r>
          </a:p>
        </p:txBody>
      </p:sp>
    </p:spTree>
    <p:extLst>
      <p:ext uri="{BB962C8B-B14F-4D97-AF65-F5344CB8AC3E}">
        <p14:creationId xmlns:p14="http://schemas.microsoft.com/office/powerpoint/2010/main" val="279750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8DEBC6-D52E-414E-8044-C067AB087A40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7" name="مستطيل ذو زوايا قطرية مستديرة 12"/>
          <p:cNvSpPr/>
          <p:nvPr/>
        </p:nvSpPr>
        <p:spPr>
          <a:xfrm>
            <a:off x="304800" y="1752600"/>
            <a:ext cx="9144000" cy="411480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marL="346075" indent="-346075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46075" indent="-346075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يعرف </a:t>
            </a:r>
            <a:r>
              <a:rPr lang="en-US" sz="2800" dirty="0" err="1"/>
              <a:t>Smircich</a:t>
            </a:r>
            <a:r>
              <a:rPr lang="en-US" sz="2800" dirty="0"/>
              <a:t> </a:t>
            </a:r>
            <a:r>
              <a:rPr lang="ar-SA" sz="2800" dirty="0"/>
              <a:t> ثقافة المنظمة بأنها </a:t>
            </a:r>
            <a:r>
              <a:rPr lang="ar-SA" sz="2800" b="1" dirty="0">
                <a:solidFill>
                  <a:srgbClr val="FF0000"/>
                </a:solidFill>
              </a:rPr>
              <a:t>مجموعة المدركات التي يشترك فيها أعضاء وحدة تنظيمية.</a:t>
            </a:r>
            <a:endParaRPr lang="en-US" sz="2800" b="1" dirty="0">
              <a:solidFill>
                <a:srgbClr val="FF0000"/>
              </a:solidFill>
            </a:endParaRPr>
          </a:p>
          <a:p>
            <a:pPr marL="346075" indent="-346075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يرى </a:t>
            </a:r>
            <a:r>
              <a:rPr lang="en-US" sz="2800" dirty="0"/>
              <a:t>Alder </a:t>
            </a:r>
            <a:r>
              <a:rPr lang="ar-SA" sz="2800" dirty="0"/>
              <a:t> أن ثقافة المنظمة هي </a:t>
            </a:r>
            <a:r>
              <a:rPr lang="ar-SA" sz="2800" b="1" dirty="0">
                <a:solidFill>
                  <a:srgbClr val="FF0000"/>
                </a:solidFill>
              </a:rPr>
              <a:t>مجموعة افتراضات وتوقعات وقواعد للسلوك</a:t>
            </a:r>
            <a:r>
              <a:rPr lang="ar-SA" sz="2800" dirty="0"/>
              <a:t>، وهي تعمل كإطار مرجعي لسلوك الافراد، وتمثل فهما مشتركا بين أفراد التنظيم، كما أنها تميز منظمة عن غيرها.</a:t>
            </a:r>
          </a:p>
          <a:p>
            <a:pPr marL="346075" indent="-346075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يرى </a:t>
            </a:r>
            <a:r>
              <a:rPr lang="en-US" sz="2800" dirty="0"/>
              <a:t>Gibson </a:t>
            </a:r>
            <a:r>
              <a:rPr lang="ar-SA" sz="2800" dirty="0"/>
              <a:t> </a:t>
            </a:r>
            <a:r>
              <a:rPr lang="ar-SA" sz="2800" dirty="0" err="1"/>
              <a:t>انها</a:t>
            </a:r>
            <a:r>
              <a:rPr lang="ar-SA" sz="2800" dirty="0"/>
              <a:t> </a:t>
            </a:r>
            <a:r>
              <a:rPr lang="ar-SA" sz="2800" dirty="0">
                <a:solidFill>
                  <a:srgbClr val="FF0000"/>
                </a:solidFill>
              </a:rPr>
              <a:t>نظام من القيم المشتركة والمعتقدات</a:t>
            </a:r>
            <a:r>
              <a:rPr lang="ar-SA" sz="2800" dirty="0"/>
              <a:t> التي ينتج عنها قواعد للسلوك.</a:t>
            </a:r>
            <a:endParaRPr lang="en-US" sz="2800" dirty="0"/>
          </a:p>
          <a:p>
            <a:pPr marL="346075" indent="-346075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  <a:p>
            <a:pPr algn="r" rtl="1" eaLnBrk="1" hangingPunct="1">
              <a:defRPr/>
            </a:pPr>
            <a:endParaRPr lang="en-US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أولا: </a:t>
            </a:r>
            <a:r>
              <a:rPr lang="ar-SA" sz="4400" b="1" dirty="0"/>
              <a:t>مفهوم ثقافة المنظمة</a:t>
            </a: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49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7510DB-EEC1-4DE5-B3F5-A5FC1103CAC0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533400"/>
            <a:ext cx="9296400" cy="457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marL="393700" indent="-39370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algn="r" rtl="1" eaLnBrk="1" hangingPunct="1">
              <a:defRPr/>
            </a:pPr>
            <a:r>
              <a:rPr lang="ar-SA" sz="2800" b="1" u="sng" dirty="0"/>
              <a:t>نستنتج مما سبق ما يلي:</a:t>
            </a:r>
          </a:p>
          <a:p>
            <a:pPr algn="r" rtl="1" eaLnBrk="1" hangingPunct="1">
              <a:defRPr/>
            </a:pPr>
            <a:endParaRPr lang="en-US" sz="2800" b="1" u="sng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أن ثقافة المنظمة  </a:t>
            </a:r>
            <a:r>
              <a:rPr lang="ar-SA" sz="2800" dirty="0">
                <a:solidFill>
                  <a:srgbClr val="FF0000"/>
                </a:solidFill>
              </a:rPr>
              <a:t>تشمل قيم ومعتقدات </a:t>
            </a:r>
            <a:r>
              <a:rPr lang="ar-SA" sz="2800" dirty="0"/>
              <a:t>يشترك فيها أعضاء التنظيم.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أن ثقافة المنظمة </a:t>
            </a:r>
            <a:r>
              <a:rPr lang="ar-SA" sz="2800" dirty="0">
                <a:solidFill>
                  <a:srgbClr val="FF0000"/>
                </a:solidFill>
              </a:rPr>
              <a:t>تحدد شكل التصرف أو السلوك  </a:t>
            </a:r>
            <a:r>
              <a:rPr lang="ar-SA" sz="2800" dirty="0"/>
              <a:t>مع المشكلات الداخلية والخارجية.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أن لكل منظمة </a:t>
            </a:r>
            <a:r>
              <a:rPr lang="ar-SA" sz="2800" dirty="0">
                <a:solidFill>
                  <a:srgbClr val="FF0000"/>
                </a:solidFill>
              </a:rPr>
              <a:t>ثقافة خاصة </a:t>
            </a:r>
            <a:r>
              <a:rPr lang="ar-SA" sz="2800" dirty="0"/>
              <a:t>بها قد تكون ايجابية عندما تحقق أهداف المنظمة، وقد تكون سلبية  إذا كانت مخالفة لتلك الأهداف.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قد </a:t>
            </a:r>
            <a:r>
              <a:rPr lang="ar-SA" sz="2800" dirty="0">
                <a:solidFill>
                  <a:srgbClr val="FF0000"/>
                </a:solidFill>
              </a:rPr>
              <a:t>تتعدد الثقافات </a:t>
            </a:r>
            <a:r>
              <a:rPr lang="ar-SA" sz="2800" dirty="0"/>
              <a:t>الفرعية داخل الثقافة الأم، بحيث تعكس الاختلاف الموجود بين الأقسام .</a:t>
            </a:r>
            <a:endParaRPr lang="en-US" sz="2800" dirty="0"/>
          </a:p>
          <a:p>
            <a:pPr marL="393700" indent="-39370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876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CB24710-4046-48D6-A4AA-492293088ED6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0" y="1981200"/>
            <a:ext cx="8686800" cy="4267200"/>
          </a:xfrm>
          <a:prstGeom prst="wedgeEllipseCallout">
            <a:avLst>
              <a:gd name="adj1" fmla="val 7992"/>
              <a:gd name="adj2" fmla="val -5797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346075" algn="just" rtl="1" eaLnBrk="1" hangingPunct="1">
              <a:defRPr/>
            </a:pPr>
            <a:r>
              <a:rPr lang="ar-SA" sz="3600" b="1" dirty="0"/>
              <a:t>نظام من القيم والمعتقدات والافتراضات الأساسية التي يشترك فيها أعضاء التنظيم، بحيث تشكل قواعد للسلوك وأسس للتعامل مع مشكلات البيئة الداخلية والخارجية.</a:t>
            </a:r>
          </a:p>
        </p:txBody>
      </p:sp>
      <p:sp>
        <p:nvSpPr>
          <p:cNvPr id="5" name="وسيلة شرح مع سهم إلى الأسفل 4"/>
          <p:cNvSpPr/>
          <p:nvPr/>
        </p:nvSpPr>
        <p:spPr>
          <a:xfrm>
            <a:off x="381000" y="304800"/>
            <a:ext cx="9296400" cy="1295400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2800" u="sng" dirty="0"/>
              <a:t>وبالتالي تعرف ثقافة المنظمة على أنها:</a:t>
            </a:r>
            <a:endParaRPr lang="en-US" sz="2800" dirty="0"/>
          </a:p>
          <a:p>
            <a:pPr algn="ctr" rtl="1" eaLnBrk="1" hangingPunct="1">
              <a:defRPr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9670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B5E7611A-C8D6-4813-B72F-BAAD8379E96A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200" y="1600200"/>
            <a:ext cx="9144000" cy="3124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تلعب دور هام في تشكيل سلوك الافراد وفي الحفاظ على هوية المنظمة.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 تحدد ثقافة المنظمة دور الافراد في المنظمة 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تحدد هوية أفراد المنظمة.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تسهل عملية الالتزام الجماعي.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زيادة درجة استقرار التنظيم.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  <a:p>
            <a:pPr marL="344488" indent="-344488" algn="just" rtl="1" eaLnBrk="1" hangingPunct="1">
              <a:buFont typeface="Wingdings" pitchFamily="2" charset="2"/>
              <a:buChar char="ü"/>
              <a:defRPr/>
            </a:pP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295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r>
              <a:rPr lang="ar-SA" sz="4400" b="1" dirty="0"/>
              <a:t>ثانيا: أهمية ثقافة المنظمة</a:t>
            </a: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11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6063D9E6-684E-4D3D-9331-CCF47CDEBC32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914400"/>
            <a:ext cx="9144000" cy="441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r" rtl="1" eaLnBrk="1" hangingPunct="1"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r>
              <a:rPr lang="ar-SA" sz="2800" dirty="0"/>
              <a:t>4- تساعد في فهم الاختلافات بين منظمات الاعمال وكيفية تفاعل الافراد مع منظمتهم.</a:t>
            </a:r>
          </a:p>
          <a:p>
            <a:pPr marL="514350" indent="-514350" algn="r" rtl="1" eaLnBrk="1" hangingPunct="1">
              <a:defRPr/>
            </a:pPr>
            <a:r>
              <a:rPr lang="ar-SA" sz="2800" dirty="0"/>
              <a:t>5- تمثل أداة للرقابة  والتوجيه لسلوك الافراد.</a:t>
            </a:r>
            <a:endParaRPr lang="en-US" sz="2800" dirty="0"/>
          </a:p>
          <a:p>
            <a:pPr marL="514350" indent="-514350" algn="r" rtl="1" eaLnBrk="1" hangingPunct="1">
              <a:defRPr/>
            </a:pPr>
            <a:r>
              <a:rPr lang="ar-SA" sz="2800" dirty="0"/>
              <a:t>6- تساعد في فهم سلوك الافراد وتزيد من إمكانية التنبؤ به.</a:t>
            </a:r>
            <a:endParaRPr lang="en-US" sz="2800" dirty="0"/>
          </a:p>
          <a:p>
            <a:pPr marL="514350" indent="-514350" algn="r" rtl="1" eaLnBrk="1" hangingPunct="1">
              <a:defRPr/>
            </a:pPr>
            <a:r>
              <a:rPr lang="ar-SA" sz="2800" dirty="0"/>
              <a:t>7- توحيد القيم ومعايير الاداء المتميز بين العاملين.</a:t>
            </a:r>
            <a:endParaRPr lang="en-US" sz="2800" dirty="0"/>
          </a:p>
          <a:p>
            <a:pPr marL="514350" indent="-514350" algn="r" rtl="1" eaLnBrk="1" hangingPunct="1">
              <a:defRPr/>
            </a:pPr>
            <a:r>
              <a:rPr lang="ar-SA" sz="2800" dirty="0"/>
              <a:t>8- زيادة الانتماء والولاء. </a:t>
            </a:r>
            <a:endParaRPr lang="en-US" sz="2800" dirty="0"/>
          </a:p>
          <a:p>
            <a:pPr marL="514350" indent="-514350" algn="r" rtl="1" eaLnBrk="1" hangingPunct="1">
              <a:defRPr/>
            </a:pPr>
            <a:r>
              <a:rPr lang="ar-SA" sz="2800" dirty="0"/>
              <a:t>10- زيادة درجة التبادل بين أعضاء المنظمة.</a:t>
            </a:r>
            <a:endParaRPr lang="en-US" sz="2800" dirty="0"/>
          </a:p>
          <a:p>
            <a:pPr marL="1019175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066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6610EF-F7F8-406A-A271-DF4A6E18113D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676400"/>
            <a:ext cx="9448800" cy="4114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b="1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b="1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b="1" dirty="0"/>
              <a:t>أساليب التطبيع الاجتماعي </a:t>
            </a:r>
            <a:r>
              <a:rPr lang="ar-SA" sz="2800" dirty="0"/>
              <a:t>: العمليات التي يستطيع الفرد من خلالها ان يتعلم قيم وعادات المنظمة، خاصة بالنسبة للمظفين الجدد. حيث تتم العملية من خلال أساليب فردية أو جماعية.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b="1" dirty="0"/>
              <a:t>أساليب المنظمة في الترقية وزيادة الروابط والعلاقات والعقاب والإجازة.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b="1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b="1" dirty="0"/>
              <a:t>لغة التنظيم: </a:t>
            </a:r>
            <a:r>
              <a:rPr lang="ar-SA" sz="2800" dirty="0"/>
              <a:t>المظهر العام للأفراد، أسلوب الاتصال داخل المنظمة،  تنظيم المكاتب، الهندام، السلوكيات الجيدة ..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9" name="Bevel 3"/>
          <p:cNvSpPr/>
          <p:nvPr/>
        </p:nvSpPr>
        <p:spPr>
          <a:xfrm>
            <a:off x="0" y="0"/>
            <a:ext cx="9906000" cy="13716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r>
              <a:rPr lang="ar-SA" sz="4400" b="1" dirty="0"/>
              <a:t>ثالثا: وسائل نقل الثقافة التنظيمية</a:t>
            </a: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5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89609994-470E-41D0-8575-34C06ED994A0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1981200"/>
            <a:ext cx="9372600" cy="4038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r>
              <a:rPr lang="ar-SA" sz="2800" b="1" dirty="0"/>
              <a:t>1- صفات وخصائص الفرد: </a:t>
            </a:r>
          </a:p>
          <a:p>
            <a:pPr marL="393700" indent="-393700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الافراد المؤسسون تؤثر قيمهم ومعتقداتهم بدرجة كبيرة في شكل ثقافة المنظمة.</a:t>
            </a:r>
          </a:p>
          <a:p>
            <a:pPr marL="393700" indent="-393700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عادة ما يتحكم </a:t>
            </a:r>
            <a:r>
              <a:rPr lang="ar-SA" sz="2800" dirty="0"/>
              <a:t>الافراد المؤسسون</a:t>
            </a:r>
            <a:r>
              <a:rPr lang="ar-SA" sz="2800" dirty="0">
                <a:solidFill>
                  <a:schemeClr val="tx1"/>
                </a:solidFill>
              </a:rPr>
              <a:t> في نوعية الافراد الذين يعملون </a:t>
            </a:r>
            <a:br>
              <a:rPr lang="ar-SA" sz="2800" dirty="0">
                <a:solidFill>
                  <a:schemeClr val="tx1"/>
                </a:solidFill>
              </a:rPr>
            </a:br>
            <a:r>
              <a:rPr lang="ar-SA" sz="2800" dirty="0">
                <a:solidFill>
                  <a:schemeClr val="tx1"/>
                </a:solidFill>
              </a:rPr>
              <a:t>في المنظمة ويشكلون ثقافتها.</a:t>
            </a:r>
          </a:p>
          <a:p>
            <a:pPr marL="393700" indent="-393700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الافراد الذين يتم اختيارهم من قبل المؤسسين ستكون لديهم  نفس القيم.</a:t>
            </a:r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r>
              <a:rPr lang="ar-SA" sz="4400" b="1" dirty="0"/>
              <a:t>رابعا: مصادر ثقافة المنظمة</a:t>
            </a: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85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35A1B9-70E3-494B-AD82-41CC8536955B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1676400"/>
            <a:ext cx="8763000" cy="3352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r>
              <a:rPr lang="ar-SA" sz="2800" b="1" dirty="0"/>
              <a:t>2- أخلاقيات التنظيم:</a:t>
            </a:r>
            <a:endParaRPr lang="en-US" sz="2800" b="1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هي القيم الأخلاقية  والمعتقدات والقواعد التي تحدد الأسلوب والطريقة المناسبة للتعامل داخل التنظيم.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مع الوقت تصبح القواعد الأخلاقية عادية، وتمثل جانب مميز لثقافة المنظمة.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هي نتاج كل من أخلاقيات الفرد، وأخلاقيات المجتمع، والأخلاقيات المهنية.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9353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E629552-010E-476B-B319-5CE6C7B7F474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838200"/>
            <a:ext cx="8763000" cy="3657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r>
              <a:rPr lang="ar-SA" sz="2800" b="1" dirty="0"/>
              <a:t>3- الهيكل التنظيمي:</a:t>
            </a:r>
            <a:endParaRPr lang="en-US" sz="2800" u="sng" dirty="0"/>
          </a:p>
          <a:p>
            <a:pPr marL="568325" indent="-3317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 تنوع أشكال الهياكل التنظيمية يؤدي الى ظهور ثقافات مختلفة.</a:t>
            </a:r>
          </a:p>
          <a:p>
            <a:pPr marL="568325" indent="-3317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في الهياكل اللامركزية تزدهر ثقافة حرية العمل والاستقلالية والمبادأة والرغبة في تحمل المخاطرة.</a:t>
            </a:r>
          </a:p>
          <a:p>
            <a:pPr marL="568325" indent="-3317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في الهياكل المركزية تسود ثقافة العمل الفردي وتقل الجماعية، والتجديد والتطوير وروح الابتكار.</a:t>
            </a:r>
          </a:p>
          <a:p>
            <a:pPr marL="514350" indent="-514350" algn="just" rtl="1" eaLnBrk="1" hangingPunct="1">
              <a:defRPr/>
            </a:pP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8009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19</TotalTime>
  <Words>630</Words>
  <Application>Microsoft Office PowerPoint</Application>
  <PresentationFormat>A4 Paper (210x297 mm)</PresentationFormat>
  <Paragraphs>152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الحادية عشر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13</cp:revision>
  <dcterms:created xsi:type="dcterms:W3CDTF">2014-09-11T06:47:01Z</dcterms:created>
  <dcterms:modified xsi:type="dcterms:W3CDTF">2015-09-07T12:02:52Z</dcterms:modified>
</cp:coreProperties>
</file>