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الثانية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الإبداع التنظيمي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الثانية عشر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962C4E-E1B4-40BC-96B5-91DAFC8C2F95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19200"/>
            <a:ext cx="9906000" cy="5105400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الإبداع التنظيمي.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أهمية الإبداع التنظيمي.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ثالثا:      </a:t>
            </a:r>
            <a:r>
              <a:rPr lang="ar-SA" sz="2800" dirty="0"/>
              <a:t>مراحل عملية الإبداع.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رابعا:     </a:t>
            </a:r>
            <a:r>
              <a:rPr lang="ar-SA" sz="2800" dirty="0"/>
              <a:t>أنواع الإبداع.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خامسا:    </a:t>
            </a:r>
            <a:r>
              <a:rPr lang="ar-SA" sz="2800" dirty="0"/>
              <a:t>خصائص الشخص المبدع.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سادسا:    </a:t>
            </a:r>
            <a:r>
              <a:rPr lang="ar-SA" sz="2800" dirty="0"/>
              <a:t>خصائص المنظمة المبدعة.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سابعا:     معوقات الإبداع.</a:t>
            </a: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en-US" sz="2800" b="1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الثانية عشر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44765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568928F-8B44-4EBD-B010-A7F2D89708AE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828800"/>
            <a:ext cx="9296400" cy="411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يجب على المنظمة استغلال قدرات العاملين بشكل فعال.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لتحقق ذلك لابد من تنمية وإطلاق تلك القدرات عن طريق تهيئة المناخ التنظيمي المشجع للإبداع.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32548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F2F45927-EF2C-4C20-BE5D-907BDA6099AA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7" name="مستطيل ذو زوايا قطرية مستديرة 12"/>
          <p:cNvSpPr/>
          <p:nvPr/>
        </p:nvSpPr>
        <p:spPr>
          <a:xfrm>
            <a:off x="304800" y="1295400"/>
            <a:ext cx="9144000" cy="4343400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6075" indent="-346075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جوهر الإبداع هو تطوير شيء جديد لم يوجد من قبل .</a:t>
            </a:r>
            <a:endParaRPr lang="en-US" sz="2800" dirty="0"/>
          </a:p>
          <a:p>
            <a:pPr marL="346075" indent="-346075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يعرف الإبداع التنظيمي بأنه تطوير لفكرة داخل المنظمة.</a:t>
            </a:r>
            <a:endParaRPr lang="en-US" sz="2800" dirty="0"/>
          </a:p>
          <a:p>
            <a:pPr marL="346075" indent="-346075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الإبداع عملية يحاول فيها الفرد من خلال تفكيره وقدراته أن يتوصل لشيء جديد بالنسبة له أو بالنسبة لبيئته.</a:t>
            </a:r>
            <a:endParaRPr lang="en-US" sz="2800" dirty="0"/>
          </a:p>
          <a:p>
            <a:pPr marL="346075" indent="-346075" algn="r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</a:t>
            </a:r>
            <a:r>
              <a:rPr lang="ar-SA" sz="4400" b="1" dirty="0"/>
              <a:t>مفهوم الإبداع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4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CD50763-F296-42F9-AABE-D95263EB064B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676400"/>
            <a:ext cx="9296400" cy="3276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r>
              <a:rPr lang="ar-SA" sz="2800" b="1" u="sng" dirty="0"/>
              <a:t>نستنتج مما سبق ما يلي: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هناك فرق بين السلوك الإبداعي والقدرات الإبداعية، 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فالسلوك الإبداعي هو عملية إنتاج أفكار جديدة أو غير مألوفة، 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بينما القدرات الإبداعية تشير الى القدرة على إنتاج تلك الأفكار.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ü"/>
              <a:defRPr/>
            </a:pPr>
            <a:endParaRPr lang="en-US" sz="2800" b="1" u="sng" dirty="0"/>
          </a:p>
          <a:p>
            <a:pPr marL="393700" indent="-39370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042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3E005BE2-D56C-4816-80F2-80EE161B971B}" type="slidenum">
              <a:rPr lang="ar-SA" altLang="ar-SA" sz="1200" smtClean="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0" y="1981200"/>
            <a:ext cx="9525000" cy="3352800"/>
          </a:xfrm>
          <a:prstGeom prst="wedgeEllipseCallout">
            <a:avLst>
              <a:gd name="adj1" fmla="val 2364"/>
              <a:gd name="adj2" fmla="val -5797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46075" indent="-346075" algn="just" rtl="1" eaLnBrk="1" hangingPunct="1">
              <a:defRPr/>
            </a:pPr>
            <a:r>
              <a:rPr lang="ar-SA" sz="5400" b="1" dirty="0"/>
              <a:t>الإبداع هو النظر الى الظواهر  والأشياء والمشكلات نظرة غير تقليدية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5" name="وسيلة شرح مع سهم إلى الأسفل 4"/>
          <p:cNvSpPr/>
          <p:nvPr/>
        </p:nvSpPr>
        <p:spPr>
          <a:xfrm>
            <a:off x="381000" y="304800"/>
            <a:ext cx="9296400" cy="1295400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r>
              <a:rPr lang="ar-SA" sz="2800" dirty="0"/>
              <a:t>وبالتالي يعرف الإبداع على انه:</a:t>
            </a:r>
            <a:endParaRPr lang="en-US" sz="2800" dirty="0"/>
          </a:p>
          <a:p>
            <a:pPr algn="ctr" rtl="1" eaLnBrk="1" hangingPunct="1">
              <a:defRPr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7009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5911B0-24FA-4ECA-A679-328249013217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1600200"/>
            <a:ext cx="9144000" cy="4038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الأفكار والأشياء الجديدة تعد عنصر مميز للمنظمة، ذلك أن المنظمة </a:t>
            </a:r>
            <a:br>
              <a:rPr lang="ar-SA" sz="2800" dirty="0"/>
            </a:br>
            <a:r>
              <a:rPr lang="ar-SA" sz="2800" dirty="0"/>
              <a:t>غير المبدعة تعد منظمة جامدة..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المنظمات اليابانية شكلت سمعة للمنتج الياباني من خلال الابتكار والإبداع.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التطور السريع للبيئة المحيطة بالمنظمة يتطلب الاهتمام بالإبداع المستمر رغبة في البقاء أو التفوق.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يمثل الفرد المبدع ثروة يجب صيانتها وتنميتها بشكل مستمر بغية تحقيق الأهداف التنظيمية.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295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ثانيا: أهمية الإبداع التنظيمي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7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8EA9EDF-62C2-4A78-B52F-719B62AE8AA4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524000"/>
            <a:ext cx="9448800" cy="2743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الإحساس بالمشكلة  والدراية بها.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الاستغراق في المشكلة وجمع المعلومات.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حضانة وحفظ المعلومات 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التبصر واستنارة الأفكار.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تأكيد الفكرة وتطبيقها.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9" name="Bevel 3"/>
          <p:cNvSpPr/>
          <p:nvPr/>
        </p:nvSpPr>
        <p:spPr>
          <a:xfrm>
            <a:off x="0" y="0"/>
            <a:ext cx="9906000" cy="13716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ثالثا: مراحل عملية الإبداع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5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41F636E-35C9-406B-A895-7DA003596FEB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981200"/>
            <a:ext cx="9372600" cy="4038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الاختراع الجديد: </a:t>
            </a:r>
            <a:r>
              <a:rPr lang="ar-SA" sz="2800" dirty="0"/>
              <a:t>منتج جديد، نظرية جديدة، 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ربط الأفكار والجوانب فيما بينها: </a:t>
            </a:r>
            <a:r>
              <a:rPr lang="ar-SA" sz="2800" dirty="0"/>
              <a:t>ربط جوانب إدارية بجوانب رياضيه.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تطوير شيء موجود: </a:t>
            </a:r>
            <a:r>
              <a:rPr lang="ar-SA" sz="2800" dirty="0"/>
              <a:t>صناعة الطائرات ، السيارات...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خليط من الطرق السابقة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رابعا: أنواع الإبداع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6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805F4E0-96A9-4072-BE59-84E8C784CAFD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295400"/>
            <a:ext cx="9372600" cy="480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عدم قبول الوضع الحالي والرغبة في التغيير.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عدم الالتزام بمعايير المجموعة والميل الى المعايير المستقلة.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الاهتمام بالجديد 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المعرفة الواسعة والتفكير الخلاق (غير تقليدي).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تفضيل حرية التعبير عن الري وعدم الاهتمام بآراء الآخرين.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5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خامسا: خصائص الشخص المبدع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8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C9DCF-CA2E-41E0-8E23-916B0B208ADE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447800"/>
            <a:ext cx="9448800" cy="441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شيوع قيم تنظيمية دافعة للابتكار والإبداع.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تبني أساليب تنمي الاتجاهات الإبداعية وتشجيعها.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الاستثمار في البحث طويل الأجل.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تجريب الأفكار الجديدة  وعدم الحكم عليها مسبقا.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الميل الى اللامركزية وعدمن تعقيد الإجراءات.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تشجيع المبادرات.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نشر ثقافة تبادل الآراء والمشاركة بالنقد الذاتي.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تفهم الصراع وإيجاد الحلول المناسبة له.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5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سادسا: خصائص المنظمة المبدعة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CA744DB-219C-4C96-B389-67462BFB2FDC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676400"/>
            <a:ext cx="9448800" cy="2971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algn="r" rtl="1" eaLnBrk="1" hangingPunct="1">
              <a:defRPr/>
            </a:pPr>
            <a:r>
              <a:rPr lang="ar-SA" sz="2800" u="sng" dirty="0"/>
              <a:t>المعوقات الشخصية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الخوف  و القلق المكبل للقدرات (ثلاثة لا رأي لهم الخائف، الجائع، المغرور).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التمسك بالنمط التقليدي في الآراء.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الأحكام المسبقة على الأفكار والأشياء.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السلبية وعدم الاستقلالية  والانطواء.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5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سابعا: معوقات الإبداع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19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DF8E5EB-7F82-4687-A5F3-A5CF881D0A37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524000"/>
            <a:ext cx="8915400" cy="3581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68325" indent="-50482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68325" indent="-50482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68325" indent="-50482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68325" indent="-50482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algn="r" rtl="1" eaLnBrk="1" hangingPunct="1">
              <a:defRPr/>
            </a:pPr>
            <a:r>
              <a:rPr lang="ar-SA" sz="2800" u="sng" dirty="0"/>
              <a:t>المعوقات التنظيمية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الالتزام الحرفي بالقوانين.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غياب القيادة الإدارية المؤهلة.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انعدام الثقة بين الادارة والعاملين.</a:t>
            </a:r>
            <a:endParaRPr lang="en-US" sz="2800" dirty="0"/>
          </a:p>
          <a:p>
            <a:pPr marL="568325" indent="-504825" algn="just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070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5178F85B-74F2-42DC-BC4B-5665728B5A9E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981200"/>
            <a:ext cx="8839200" cy="2743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68325" indent="-56832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68325" indent="-56832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algn="r" rtl="1" eaLnBrk="1" hangingPunct="1">
              <a:defRPr/>
            </a:pPr>
            <a:r>
              <a:rPr lang="ar-SA" sz="2800" u="sng" dirty="0"/>
              <a:t>المعوقات الاجتماعية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احترام مسلمات تعيق الإبداع.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غياب حرية التعبير والانتقاد الذاتي.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الأسلوب التربوي القاتل للطموح والمكبل للحريات والقدرات.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أساليب تعليم تقليدية تعتمد التلقين والحفظ بدل تنمية التفكير والإبداع.</a:t>
            </a:r>
            <a:endParaRPr lang="en-US" sz="2800" dirty="0"/>
          </a:p>
          <a:p>
            <a:pPr marL="568325" indent="-568325" algn="just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68325" indent="-568325" algn="just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93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20</TotalTime>
  <Words>514</Words>
  <Application>Microsoft Office PowerPoint</Application>
  <PresentationFormat>A4 Paper (210x297 mm)</PresentationFormat>
  <Paragraphs>187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الثانية عشر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14</cp:revision>
  <dcterms:created xsi:type="dcterms:W3CDTF">2014-09-11T06:47:01Z</dcterms:created>
  <dcterms:modified xsi:type="dcterms:W3CDTF">2015-09-07T12:04:19Z</dcterms:modified>
</cp:coreProperties>
</file>