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12" r:id="rId2"/>
    <p:sldId id="313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الثالثة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دائرة السلوك الفردي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>
                <a:solidFill>
                  <a:schemeClr val="accent1">
                    <a:lumMod val="75000"/>
                  </a:schemeClr>
                </a:solidFill>
              </a:rPr>
              <a:t>الثالثة عشر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AF02D2-E1A9-4D36-AB6A-78FFD0467C2E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19200"/>
            <a:ext cx="9906000" cy="5105400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  </a:t>
            </a:r>
            <a:r>
              <a:rPr lang="ar-DZ" sz="2800" dirty="0">
                <a:solidFill>
                  <a:schemeClr val="tx1"/>
                </a:solidFill>
              </a:rPr>
              <a:t>علاقة الشخصية بالسلوك التنظيمي</a:t>
            </a:r>
            <a:r>
              <a:rPr lang="ar-SA" sz="2800" dirty="0"/>
              <a:t>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  علاقة الإدراك بالسلوك التنظيمي.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ثالثا:        مبادئ التعلم والسلوك التنظيمي</a:t>
            </a:r>
            <a:r>
              <a:rPr lang="ar-SA" sz="2800" dirty="0"/>
              <a:t>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رابعا:      علاقة القيم بالسلوك التنظيمي.</a:t>
            </a: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خامسا:     </a:t>
            </a:r>
            <a:r>
              <a:rPr lang="ar-SA" sz="2800" dirty="0"/>
              <a:t>الاتجاهات والسلوك التنظيمي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سادسا:     </a:t>
            </a:r>
            <a:r>
              <a:rPr lang="ar-SA" sz="2800" dirty="0"/>
              <a:t>الدافعية والسلوك التنظيمي.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defRPr/>
            </a:pPr>
            <a:endParaRPr lang="en-US" sz="2800" b="1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الثالثة عشر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42617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B38E0447-57D6-4548-B48C-39B317BF6990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مجسم مشطوف الحواف 2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أولا: </a:t>
            </a:r>
            <a:r>
              <a:rPr lang="ar-DZ" sz="4400" b="1" dirty="0">
                <a:solidFill>
                  <a:schemeClr val="tx1"/>
                </a:solidFill>
              </a:rPr>
              <a:t>علاقة الشخصية بالسلوك التنظيمي</a:t>
            </a:r>
            <a:endParaRPr lang="ar-SA" sz="4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457200" y="1524000"/>
          <a:ext cx="9067800" cy="3133725"/>
        </p:xfrm>
        <a:graphic>
          <a:graphicData uri="http://schemas.openxmlformats.org/drawingml/2006/table">
            <a:tbl>
              <a:tblPr rtl="1"/>
              <a:tblGrid>
                <a:gridCol w="4510785"/>
                <a:gridCol w="4557015"/>
              </a:tblGrid>
              <a:tr h="515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Calibri"/>
                          <a:ea typeface="Calibri"/>
                          <a:cs typeface="Arial"/>
                        </a:rPr>
                        <a:t>1- شخصية ذات </a:t>
                      </a:r>
                      <a:r>
                        <a:rPr lang="ar-DZ" sz="2400" b="1" dirty="0" smtClean="0">
                          <a:latin typeface="Calibri"/>
                          <a:ea typeface="Calibri"/>
                          <a:cs typeface="Arial"/>
                        </a:rPr>
                        <a:t>مركز </a:t>
                      </a: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الضبط الداخلي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400" b="1" dirty="0" smtClean="0">
                          <a:latin typeface="Calibri"/>
                          <a:ea typeface="Calibri"/>
                          <a:cs typeface="Arial"/>
                        </a:rPr>
                        <a:t>2- شخصية ذات </a:t>
                      </a:r>
                      <a:r>
                        <a:rPr lang="ar-DZ" sz="2400" b="1" dirty="0" smtClean="0">
                          <a:latin typeface="Calibri"/>
                          <a:ea typeface="Calibri"/>
                          <a:cs typeface="Arial"/>
                        </a:rPr>
                        <a:t>مركز </a:t>
                      </a: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الضبط الخارجي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515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b="1" dirty="0" smtClean="0">
                          <a:latin typeface="Calibri"/>
                          <a:ea typeface="Calibri"/>
                          <a:cs typeface="Arial"/>
                        </a:rPr>
                        <a:t>يرى </a:t>
                      </a: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نفسه قادر على تحديد مصيره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b="1">
                          <a:latin typeface="Calibri"/>
                          <a:ea typeface="Calibri"/>
                          <a:cs typeface="Arial"/>
                        </a:rPr>
                        <a:t>غير قادر على تحديد مصيره</a:t>
                      </a:r>
                      <a:endParaRPr lang="en-US" sz="2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أكثر استغراقا في العمل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اقل استغراقا في العمل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3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أكثر رضاء عن الوظيفة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اقل رضا عن الوظيفة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60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يميل الى المشاركة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يميل للعزلة </a:t>
                      </a:r>
                      <a:r>
                        <a:rPr lang="ar-DZ" sz="2400" b="1" dirty="0" smtClean="0">
                          <a:latin typeface="Calibri"/>
                          <a:ea typeface="Calibri"/>
                          <a:cs typeface="Arial"/>
                        </a:rPr>
                        <a:t>ويشعر </a:t>
                      </a: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بالاغتراب الوظيفي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قليل التغيب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كثير التغيب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8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05789F3-84EC-43B7-AA0F-6FFD40ADC1C3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85800" y="1981200"/>
          <a:ext cx="8382000" cy="2120900"/>
        </p:xfrm>
        <a:graphic>
          <a:graphicData uri="http://schemas.openxmlformats.org/drawingml/2006/table">
            <a:tbl>
              <a:tblPr rtl="1"/>
              <a:tblGrid>
                <a:gridCol w="4294481"/>
                <a:gridCol w="4087519"/>
              </a:tblGrid>
              <a:tr h="424180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400" b="1" dirty="0" smtClean="0"/>
                        <a:t>3- الشخصية </a:t>
                      </a:r>
                      <a:r>
                        <a:rPr lang="ar-DZ" sz="2400" b="1" dirty="0" smtClean="0"/>
                        <a:t>الميكيافلية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  شعاره: الغاية تبرر الوسيلة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لا يهتم بالعواطف 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عملي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نفعي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الميل الى المناورة والمضاربات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>
                          <a:latin typeface="Calibri"/>
                          <a:ea typeface="Calibri"/>
                          <a:cs typeface="Arial"/>
                        </a:rPr>
                        <a:t>يحقق المكاسب الكبيرة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من الصعوبة إقناعه بوجهة نظر الآخرين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يحاول إقناع الآخرين بوجهة نظره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78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33A854AC-AE84-4E17-84EC-EC862B5EE506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04800" y="2971800"/>
            <a:ext cx="9296400" cy="2590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r>
              <a:rPr lang="ar-SA" sz="2800" b="1" dirty="0"/>
              <a:t>4- الشخصية المتحملة للمخاطر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يختلف الافراد في مدى رغبتهم في تحمل المخاطر</a:t>
            </a:r>
            <a:r>
              <a:rPr lang="ar-SA" sz="2800" dirty="0"/>
              <a:t>، 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الفرد الذي يتجنب المخاطر قراراته بطيئة، 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الفرد </a:t>
            </a:r>
            <a:r>
              <a:rPr lang="ar-SA" sz="2800" dirty="0"/>
              <a:t>ا</a:t>
            </a:r>
            <a:r>
              <a:rPr lang="ar-DZ" sz="2800" dirty="0"/>
              <a:t>لمخاطر قراراته سريعة</a:t>
            </a:r>
            <a:r>
              <a:rPr lang="ar-SA" sz="2800" dirty="0"/>
              <a:t>،</a:t>
            </a:r>
            <a:r>
              <a:rPr lang="ar-DZ" sz="2800" dirty="0"/>
              <a:t> </a:t>
            </a:r>
            <a:r>
              <a:rPr lang="ar-SA" sz="2800" dirty="0"/>
              <a:t>فهو </a:t>
            </a:r>
            <a:r>
              <a:rPr lang="ar-DZ" sz="2800" dirty="0"/>
              <a:t>يستخدم معلومات اقل في اتخاذ القرارات.</a:t>
            </a:r>
            <a:endParaRPr lang="en-US" sz="2800" dirty="0"/>
          </a:p>
          <a:p>
            <a:pPr algn="r" rtl="1" eaLnBrk="1" hangingPunct="1">
              <a:defRPr/>
            </a:pPr>
            <a:r>
              <a:rPr lang="ar-DZ" sz="2400" dirty="0"/>
              <a:t> </a:t>
            </a:r>
            <a:endParaRPr lang="en-US" sz="2400" dirty="0"/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04800" y="228600"/>
            <a:ext cx="9296400" cy="2514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endParaRPr lang="ar-SA" sz="2400" dirty="0"/>
          </a:p>
          <a:p>
            <a:pPr algn="r" rtl="1" eaLnBrk="1" hangingPunct="1">
              <a:defRPr/>
            </a:pPr>
            <a:r>
              <a:rPr lang="ar-SA" sz="2800" b="1" dirty="0"/>
              <a:t>3- شخصية ذات تقدير واحترام لذاتها</a:t>
            </a:r>
            <a:endParaRPr lang="en-US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يختلف الافراد في تقديرهم لأنفسهم،  وفي مدى اعتزازهم بأنفسهم.</a:t>
            </a:r>
            <a:endParaRPr lang="en-US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من لديه درجة عالية من تقدير الذات يمتلك القدرة اللازمة للنجاح.</a:t>
            </a:r>
            <a:endParaRPr lang="en-US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DZ" sz="2800" dirty="0"/>
              <a:t>هناك علاقة طرديه بين تقدير الذات والرضا الوظيفي.</a:t>
            </a:r>
            <a:endParaRPr lang="en-US" sz="2400" dirty="0"/>
          </a:p>
          <a:p>
            <a:pPr algn="r" rtl="1" eaLnBrk="1" hangingPunct="1">
              <a:defRPr/>
            </a:pPr>
            <a:r>
              <a:rPr lang="ar-DZ" sz="2400" dirty="0"/>
              <a:t> </a:t>
            </a:r>
            <a:endParaRPr lang="en-US" sz="2400" dirty="0"/>
          </a:p>
          <a:p>
            <a:pPr algn="ct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0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09C70A1-F8C5-48C0-A9B0-F67B032D0172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7200" y="1981200"/>
            <a:ext cx="9144000" cy="2819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4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يؤثر </a:t>
            </a:r>
            <a:r>
              <a:rPr lang="ar-DZ" sz="2800" dirty="0"/>
              <a:t>الإدراك في المنظمات </a:t>
            </a:r>
            <a:r>
              <a:rPr lang="ar-SA" sz="2800" dirty="0"/>
              <a:t>أسلوب نوعية  القرارات </a:t>
            </a:r>
            <a:r>
              <a:rPr lang="ar-DZ" sz="2800" dirty="0"/>
              <a:t>والأحكام</a:t>
            </a:r>
            <a:r>
              <a:rPr lang="ar-SA" sz="2800" dirty="0"/>
              <a:t>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م</a:t>
            </a:r>
            <a:r>
              <a:rPr lang="ar-DZ" sz="2800" dirty="0"/>
              <a:t>ساعد</a:t>
            </a:r>
            <a:r>
              <a:rPr lang="ar-SA" sz="2800" dirty="0"/>
              <a:t>ة</a:t>
            </a:r>
            <a:r>
              <a:rPr lang="ar-DZ" sz="2800" dirty="0"/>
              <a:t> </a:t>
            </a:r>
            <a:r>
              <a:rPr lang="ar-SA" sz="2800" dirty="0"/>
              <a:t>المدراء</a:t>
            </a:r>
            <a:r>
              <a:rPr lang="ar-DZ" sz="2800" dirty="0"/>
              <a:t> في </a:t>
            </a:r>
            <a:r>
              <a:rPr lang="ar-SA" sz="2800" dirty="0"/>
              <a:t>اختيار طريقة الاتصال.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</a:t>
            </a:r>
            <a:r>
              <a:rPr lang="ar-DZ" sz="2800" dirty="0"/>
              <a:t>ساعد </a:t>
            </a:r>
            <a:r>
              <a:rPr lang="ar-SA" sz="2800" dirty="0"/>
              <a:t>الاداراك </a:t>
            </a:r>
            <a:r>
              <a:rPr lang="ar-DZ" sz="2800" dirty="0"/>
              <a:t>في تقليل الصراع التنظيمي</a:t>
            </a:r>
            <a:r>
              <a:rPr lang="ar-SA" sz="2800" dirty="0"/>
              <a:t>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يساعد في عملية </a:t>
            </a:r>
            <a:r>
              <a:rPr lang="ar-DZ" sz="2800" dirty="0"/>
              <a:t>اختيار وتعيين أو ترقي</a:t>
            </a:r>
            <a:r>
              <a:rPr lang="ar-SA" sz="2800" dirty="0"/>
              <a:t>ة أفراد .</a:t>
            </a:r>
            <a:endParaRPr lang="en-US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يؤثر الإدراك في عملية تقييم الافراد.</a:t>
            </a:r>
            <a:r>
              <a:rPr lang="ar-DZ" sz="2800" dirty="0"/>
              <a:t> </a:t>
            </a:r>
            <a:endParaRPr lang="en-US" sz="2800" dirty="0"/>
          </a:p>
          <a:p>
            <a:pPr marL="341313" indent="-341313" algn="just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000" b="1" dirty="0"/>
              <a:t>ثانيا: علاقة الإدراك بالسلوك التنظيمي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21957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3FE8306-30A4-41D5-A27B-678F63441E40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5" name="Flowchart: Alternate Process 5"/>
          <p:cNvSpPr/>
          <p:nvPr/>
        </p:nvSpPr>
        <p:spPr>
          <a:xfrm>
            <a:off x="228600" y="1219200"/>
            <a:ext cx="9448800" cy="4572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287338" indent="-287338" algn="just" rtl="1" eaLnBrk="1" hangingPunct="1">
              <a:defRPr/>
            </a:pPr>
            <a:endParaRPr lang="ar-SA" sz="2800" u="sng" dirty="0"/>
          </a:p>
          <a:p>
            <a:pPr marL="287338" indent="-287338" algn="just" rtl="1" eaLnBrk="1" hangingPunct="1">
              <a:defRPr/>
            </a:pPr>
            <a:endParaRPr lang="ar-SA" sz="2800" u="sng" dirty="0"/>
          </a:p>
          <a:p>
            <a:pPr marL="403225" indent="-403225" algn="just" rtl="1" eaLnBrk="1" hangingPunct="1">
              <a:lnSpc>
                <a:spcPct val="150000"/>
              </a:lnSpc>
              <a:buFont typeface="+mj-lt"/>
              <a:buAutoNum type="arabicPeriod"/>
              <a:tabLst>
                <a:tab pos="403225" algn="l"/>
              </a:tabLst>
              <a:defRPr/>
            </a:pPr>
            <a:r>
              <a:rPr lang="ar-SA" sz="2800" dirty="0"/>
              <a:t>ضرورة أن يكون </a:t>
            </a:r>
            <a:r>
              <a:rPr lang="ar-SA" sz="2800" dirty="0" err="1"/>
              <a:t>ل</a:t>
            </a:r>
            <a:r>
              <a:rPr lang="ar-DZ" sz="2800" dirty="0"/>
              <a:t>لتعلم له دافع</a:t>
            </a:r>
            <a:r>
              <a:rPr lang="ar-SA" sz="2800" dirty="0"/>
              <a:t>.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  <a:p>
            <a:pPr marL="403225" indent="-403225" algn="just" rtl="1" eaLnBrk="1" hangingPunct="1">
              <a:lnSpc>
                <a:spcPct val="150000"/>
              </a:lnSpc>
              <a:buFont typeface="+mj-lt"/>
              <a:buAutoNum type="arabicPeriod"/>
              <a:tabLst>
                <a:tab pos="403225" algn="l"/>
              </a:tabLst>
              <a:defRPr/>
            </a:pPr>
            <a:r>
              <a:rPr lang="ar-SA" sz="2800" dirty="0"/>
              <a:t>وجود</a:t>
            </a:r>
            <a:r>
              <a:rPr lang="ar-DZ" sz="2800" dirty="0"/>
              <a:t>المكافأة المادية والمعنوي</a:t>
            </a:r>
            <a:r>
              <a:rPr lang="ar-SA" sz="2800" dirty="0"/>
              <a:t>ة.</a:t>
            </a:r>
            <a:endParaRPr lang="en-US" sz="2800" dirty="0"/>
          </a:p>
          <a:p>
            <a:pPr marL="403225" indent="-403225" algn="just" rtl="1" eaLnBrk="1" hangingPunct="1">
              <a:lnSpc>
                <a:spcPct val="150000"/>
              </a:lnSpc>
              <a:buFont typeface="+mj-lt"/>
              <a:buAutoNum type="arabicPeriod"/>
              <a:tabLst>
                <a:tab pos="403225" algn="l"/>
              </a:tabLst>
              <a:defRPr/>
            </a:pPr>
            <a:r>
              <a:rPr lang="ar-DZ" sz="2800" dirty="0"/>
              <a:t>ضرورة المشاركة الايجابية</a:t>
            </a:r>
            <a:r>
              <a:rPr lang="ar-SA" sz="2800" dirty="0"/>
              <a:t> </a:t>
            </a:r>
            <a:r>
              <a:rPr lang="ar-DZ" sz="2800" dirty="0"/>
              <a:t>من المتعلم في عملية التعلم</a:t>
            </a:r>
            <a:r>
              <a:rPr lang="ar-SA" sz="2800" dirty="0"/>
              <a:t>.</a:t>
            </a:r>
          </a:p>
          <a:p>
            <a:pPr marL="514350" lvl="1" indent="-514350" algn="just" rtl="1" eaLnBrk="1" hangingPunct="1">
              <a:lnSpc>
                <a:spcPct val="150000"/>
              </a:lnSpc>
              <a:defRPr/>
            </a:pPr>
            <a:r>
              <a:rPr lang="ar-SA" sz="2800" dirty="0"/>
              <a:t>6. </a:t>
            </a:r>
            <a:r>
              <a:rPr lang="ar-DZ" sz="2800" dirty="0"/>
              <a:t>أهمية الفهم أثناء عملية التعلم</a:t>
            </a:r>
            <a:r>
              <a:rPr lang="ar-SA" sz="2800" dirty="0"/>
              <a:t>.</a:t>
            </a:r>
          </a:p>
          <a:p>
            <a:pPr marL="514350" lvl="1" indent="-514350" algn="just" rtl="1" eaLnBrk="1" hangingPunct="1">
              <a:lnSpc>
                <a:spcPct val="150000"/>
              </a:lnSpc>
              <a:defRPr/>
            </a:pPr>
            <a:r>
              <a:rPr lang="ar-SA" sz="2800" dirty="0"/>
              <a:t>7. </a:t>
            </a:r>
            <a:r>
              <a:rPr lang="ar-DZ" sz="2800" dirty="0"/>
              <a:t>التكرار</a:t>
            </a:r>
            <a:r>
              <a:rPr lang="ar-SA" sz="2800" dirty="0"/>
              <a:t> </a:t>
            </a:r>
            <a:r>
              <a:rPr lang="ar-DZ" sz="2800" dirty="0"/>
              <a:t>أداة هامة في التعلم.</a:t>
            </a:r>
            <a:endParaRPr lang="ar-SA" sz="2800" dirty="0"/>
          </a:p>
          <a:p>
            <a:pPr marL="514350" lvl="1" indent="-514350" algn="just" rtl="1" eaLnBrk="1" hangingPunct="1">
              <a:lnSpc>
                <a:spcPct val="150000"/>
              </a:lnSpc>
              <a:defRPr/>
            </a:pPr>
            <a:r>
              <a:rPr lang="ar-SA" sz="2800" dirty="0"/>
              <a:t>8. ا</a:t>
            </a:r>
            <a:r>
              <a:rPr lang="ar-DZ" sz="2800" dirty="0"/>
              <a:t>لتوجيه والإرشاد</a:t>
            </a:r>
            <a:r>
              <a:rPr lang="ar-SA" sz="2800" dirty="0"/>
              <a:t> أثناء التعلم.</a:t>
            </a:r>
            <a:endParaRPr lang="en-US" sz="2800" dirty="0"/>
          </a:p>
          <a:p>
            <a:pPr marL="403225" indent="-403225" algn="just" rtl="1" eaLnBrk="1" hangingPunct="1">
              <a:lnSpc>
                <a:spcPct val="150000"/>
              </a:lnSpc>
              <a:buFont typeface="+mj-lt"/>
              <a:buAutoNum type="arabicPeriod"/>
              <a:tabLst>
                <a:tab pos="403225" algn="l"/>
              </a:tabLst>
              <a:defRPr/>
            </a:pPr>
            <a:endParaRPr lang="en-US" sz="2800" dirty="0"/>
          </a:p>
          <a:p>
            <a:pPr marL="287338" indent="-287338" algn="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7" name="مجسم مشطوف الحواف 4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ثالثا: مبادئ التعلم والسلوك التنظيمي</a:t>
            </a:r>
          </a:p>
        </p:txBody>
      </p:sp>
    </p:spTree>
    <p:extLst>
      <p:ext uri="{BB962C8B-B14F-4D97-AF65-F5344CB8AC3E}">
        <p14:creationId xmlns:p14="http://schemas.microsoft.com/office/powerpoint/2010/main" val="3738089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C3E97AB7-8E68-491C-8A35-89B803189C52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600200"/>
            <a:ext cx="9220200" cy="3657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قيم الفرد تؤثر عل إدراكه للمواقف والمشاكل التي يواجهها.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تؤثر القيم الشخصية على الطريقة التي يتعامل بها الفرد مع الآخرين.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تؤثر القيم في نوعية وشكل القرارات المتخذة.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التزام الجماعة بقيم معينة يزيد من تماسكها .</a:t>
            </a: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5" name="مجسم مشطوف الحواف 4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رابعا: علاقة القيم بالسلوك التنظيمي</a:t>
            </a:r>
          </a:p>
        </p:txBody>
      </p:sp>
    </p:spTree>
    <p:extLst>
      <p:ext uri="{BB962C8B-B14F-4D97-AF65-F5344CB8AC3E}">
        <p14:creationId xmlns:p14="http://schemas.microsoft.com/office/powerpoint/2010/main" val="6951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B81F5112-82FE-436D-B916-FDB25AE43FC9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1447800"/>
            <a:ext cx="8991600" cy="4038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تتسم الاتجاهات بالثبات النسبي ولكنها قابلة للتغيير نتيجة تغير الظروف.</a:t>
            </a: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يسهل تغيير الاتجاه عندما يكون ضعيفا أو غير واضح أو عندما تبرز اتجاهات جديدة أكثر قوة.</a:t>
            </a: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يسهل تغيير اتجاهات الأفراد الأكثر مرونة في آرائهم وأفكارهم والذين يقبلون المناقشة والإقناع. 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خامسا: </a:t>
            </a:r>
            <a:r>
              <a:rPr lang="ar-SA" sz="4400" b="1" dirty="0"/>
              <a:t>تغيير الاتجاهات والسلوك التنظيمي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2F4142CB-F486-4E5D-9C79-7C0577EB5062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2057400"/>
            <a:ext cx="9372600" cy="2667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التوفيق بين الأفراد والوظائف 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تدريب وتنمية الأفراد وتوضيح أدوارهم.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ارتباط أنظمة الحوافز بالأداء.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الإدارة بالأهداف 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سادسا: </a:t>
            </a:r>
            <a:r>
              <a:rPr lang="ar-SA" sz="4400" b="1" dirty="0"/>
              <a:t>تحسين الدافعية والسلوك التنظيمي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838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19</TotalTime>
  <Words>499</Words>
  <Application>Microsoft Office PowerPoint</Application>
  <PresentationFormat>A4 Paper (210x297 mm)</PresentationFormat>
  <Paragraphs>125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الثالثة عشر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15</cp:revision>
  <dcterms:created xsi:type="dcterms:W3CDTF">2014-09-11T06:47:01Z</dcterms:created>
  <dcterms:modified xsi:type="dcterms:W3CDTF">2015-09-07T12:05:24Z</dcterms:modified>
</cp:coreProperties>
</file>