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2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دائرة السلوك الجماعي والتنظيمي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الرابعة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8926F5-9036-494F-A414-06FBB1DC182E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143000"/>
            <a:ext cx="9906000" cy="5105400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</a:t>
            </a:r>
            <a:r>
              <a:rPr lang="ar-DZ" sz="2800" dirty="0">
                <a:solidFill>
                  <a:schemeClr val="tx1"/>
                </a:solidFill>
              </a:rPr>
              <a:t>علاقة </a:t>
            </a:r>
            <a:r>
              <a:rPr lang="ar-SA" sz="2800" dirty="0">
                <a:solidFill>
                  <a:schemeClr val="tx1"/>
                </a:solidFill>
              </a:rPr>
              <a:t>الجماعات </a:t>
            </a:r>
            <a:r>
              <a:rPr lang="ar-DZ" sz="2800" dirty="0">
                <a:solidFill>
                  <a:schemeClr val="tx1"/>
                </a:solidFill>
              </a:rPr>
              <a:t>بالسلوك التنظيمي</a:t>
            </a:r>
            <a:r>
              <a:rPr lang="ar-SA" sz="2800" dirty="0"/>
              <a:t>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علاقة الصراع بالسلوك التنظيمي.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 ثقافة المنظمة والسلوك التنظيمي</a:t>
            </a:r>
            <a:r>
              <a:rPr lang="ar-SA" sz="2800" dirty="0"/>
              <a:t>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رابعا:     </a:t>
            </a:r>
            <a:r>
              <a:rPr lang="ar-SA" sz="2800" dirty="0"/>
              <a:t>الإبداع التنظيمي والسلوك التنظيمي.</a:t>
            </a:r>
          </a:p>
          <a:p>
            <a:pPr marL="514350" indent="-514350" algn="r" rtl="1" eaLnBrk="1" hangingPunct="1"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الرابعة عشر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195783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3F3AF513-54E6-43F4-ADA2-4AA897CE7907}" type="slidenum">
              <a:rPr lang="ar-SA" altLang="ar-SA" sz="1200" smtClean="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676400"/>
            <a:ext cx="8763000" cy="3657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تحدث الأعضاء عن الجماعة</a:t>
            </a:r>
            <a:r>
              <a:rPr lang="ar-SA" sz="2800" dirty="0"/>
              <a:t>..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مدى مسايرة الأعضاء لمعايير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الصداقة الموجودة بين الأعضاء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تماسك الجماعة في أوقات الأزمات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الحالة الانفعالية لأفراد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DZ" sz="2800" dirty="0"/>
              <a:t>درجة المساهمة والانتظام في نشاط الجماعة</a:t>
            </a:r>
            <a:r>
              <a:rPr lang="ar-SA" sz="2800" dirty="0"/>
              <a:t>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تماسك الجماعة والسلوك التنظيمي</a:t>
            </a:r>
            <a:r>
              <a:rPr lang="ar-DZ" sz="4400" b="1" dirty="0">
                <a:solidFill>
                  <a:schemeClr val="tx1"/>
                </a:solidFill>
              </a:rPr>
              <a:t>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1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BACD62D-EBA2-4D98-A3FA-E93657CA0260}" type="slidenum">
              <a:rPr lang="ar-SA" altLang="ar-SA" sz="1200" smtClean="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295400"/>
            <a:ext cx="9601200" cy="472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algn="r" rtl="1" eaLnBrk="1" hangingPunct="1">
              <a:defRPr/>
            </a:pPr>
            <a:r>
              <a:rPr lang="ar-DZ" sz="2800" dirty="0"/>
              <a:t> </a:t>
            </a:r>
            <a:r>
              <a:rPr lang="ar-SA" sz="2800" dirty="0"/>
              <a:t> </a:t>
            </a:r>
          </a:p>
          <a:p>
            <a:pPr marL="346075" indent="-346075" algn="just" rtl="1" eaLnBrk="1" hangingPunct="1">
              <a:defRPr/>
            </a:pPr>
            <a:r>
              <a:rPr lang="ar-SA" sz="2800" dirty="0"/>
              <a:t>صراع قد يحدث بين جماعتين بسبب:</a:t>
            </a:r>
            <a:endParaRPr lang="en-US" sz="2800" dirty="0"/>
          </a:p>
          <a:p>
            <a:pPr marL="457200" indent="-457200" algn="just" rtl="1" eaLnBrk="1" hangingPunct="1">
              <a:defRPr/>
            </a:pPr>
            <a:r>
              <a:rPr lang="ar-SA" sz="2800" b="1" dirty="0"/>
              <a:t>1. </a:t>
            </a:r>
            <a:r>
              <a:rPr lang="ar-SA" sz="2800" dirty="0"/>
              <a:t>تعارض الأهداف.</a:t>
            </a:r>
            <a:endParaRPr lang="en-US" sz="2800" dirty="0"/>
          </a:p>
          <a:p>
            <a:pPr marL="457200" indent="-457200" algn="just" rtl="1" eaLnBrk="1" hangingPunct="1">
              <a:defRPr/>
            </a:pPr>
            <a:r>
              <a:rPr lang="ar-SA" sz="2800" dirty="0"/>
              <a:t>2. التنافس: على الموارد المحدودة.</a:t>
            </a:r>
            <a:endParaRPr lang="en-US" sz="2800" dirty="0"/>
          </a:p>
          <a:p>
            <a:pPr marL="457200" indent="-457200" algn="just" rtl="1" eaLnBrk="1" hangingPunct="1">
              <a:defRPr/>
            </a:pPr>
            <a:r>
              <a:rPr lang="ar-SA" sz="2800" dirty="0"/>
              <a:t>3. الاختلاف في الإدراك.</a:t>
            </a:r>
            <a:endParaRPr lang="en-US" sz="2800" dirty="0"/>
          </a:p>
          <a:p>
            <a:pPr marL="457200" indent="-457200" algn="just" rtl="1" eaLnBrk="1" hangingPunct="1">
              <a:defRPr/>
            </a:pPr>
            <a:r>
              <a:rPr lang="ar-SA" sz="2800" dirty="0"/>
              <a:t>4. العلاقات الاعتمادية.</a:t>
            </a:r>
            <a:endParaRPr lang="en-US" sz="2800" dirty="0"/>
          </a:p>
          <a:p>
            <a:pPr marL="457200" indent="-457200" algn="just" rtl="1" eaLnBrk="1" hangingPunct="1">
              <a:defRPr/>
            </a:pPr>
            <a:r>
              <a:rPr lang="ar-SA" sz="2800" dirty="0"/>
              <a:t>5. اختلاف هوية الجماعة بشكل واضح عن غيرها.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مجسم مشطوف الحواف 4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ثانيا: الصراع بين الجماعات </a:t>
            </a:r>
            <a:r>
              <a:rPr lang="ar-SA" sz="4400" b="1" dirty="0" err="1">
                <a:solidFill>
                  <a:schemeClr val="tx1"/>
                </a:solidFill>
              </a:rPr>
              <a:t>و</a:t>
            </a:r>
            <a:r>
              <a:rPr lang="ar-DZ" sz="4400" b="1" dirty="0">
                <a:solidFill>
                  <a:schemeClr val="tx1"/>
                </a:solidFill>
              </a:rPr>
              <a:t>السلوك التنظيمي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43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AFE15F-C664-4400-A4A0-2E44A7E4098D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295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ثالثا: ثقافة المنظمة  والسلوك التنظيمي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2"/>
          <p:cNvSpPr/>
          <p:nvPr/>
        </p:nvSpPr>
        <p:spPr>
          <a:xfrm>
            <a:off x="381000" y="1447800"/>
            <a:ext cx="9144000" cy="457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تلعب دور هام في تشكيل سلوك الافراد وفي الحفاظ على هوية المنظمة.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 تحدد ثقافة المنظمة دور الافراد في المنظمة 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تحدد هوية أفراد المنظمة.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تسهل عملية الالتزام الجماعي وزيادة درجة التبادل بين أعضاء المنظمة.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زيادة الانتماء والولاء واستقرار التنظيم.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تمثل أداة للرقابة  والتوجيه لسلوك الافراد.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تساعد في فهم سلوك الافراد وتزيد من إمكانية التنبؤ به.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توحيد القيم ومعايير الاداء المتميز بين العاملين.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638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93466E-C106-43CF-B3FE-1649DD3C1E66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447800"/>
            <a:ext cx="9448800" cy="441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شيوع قيم تنظيمية دافعة للابتكار والإبداع.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تبني أساليب تنمي الاتجاهات الإبداعية وتشجيعها.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الاستثمار في البحث طويل الأجل.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تجريب الأفكار الجديدة  وعدم الحكم عليها مسبقا.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الميل الى اللامركزية وعدمن تعقيد الإجراءات.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تشجيع المبادرات.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نشر ثقافة تبادل الآراء والمشاركة بالنقد الذاتي.</a:t>
            </a:r>
            <a:endParaRPr lang="en-US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2800" dirty="0"/>
              <a:t>تفهم الصراع وإيجاد الحلول المناسبة له.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5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endParaRPr lang="ar-SA" sz="4400" b="1" dirty="0"/>
          </a:p>
          <a:p>
            <a:pPr algn="r" rtl="1" eaLnBrk="1" hangingPunct="1">
              <a:defRPr/>
            </a:pPr>
            <a:r>
              <a:rPr lang="ar-SA" sz="4400" b="1" dirty="0"/>
              <a:t>رابعا: المنظمة المبدعة والسلوك التنظيمي</a:t>
            </a: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en-US" sz="4400" dirty="0"/>
          </a:p>
          <a:p>
            <a:pPr algn="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19</TotalTime>
  <Words>290</Words>
  <Application>Microsoft Office PowerPoint</Application>
  <PresentationFormat>A4 Paper (210x297 mm)</PresentationFormat>
  <Paragraphs>104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الرابعة عشر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16</cp:revision>
  <dcterms:created xsi:type="dcterms:W3CDTF">2014-09-11T06:47:01Z</dcterms:created>
  <dcterms:modified xsi:type="dcterms:W3CDTF">2015-09-07T12:06:10Z</dcterms:modified>
</cp:coreProperties>
</file>