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0" r:id="rId3"/>
    <p:sldId id="331" r:id="rId4"/>
    <p:sldId id="332" r:id="rId5"/>
    <p:sldId id="333" r:id="rId6"/>
    <p:sldId id="334" r:id="rId7"/>
    <p:sldId id="340" r:id="rId8"/>
    <p:sldId id="335" r:id="rId9"/>
    <p:sldId id="336" r:id="rId10"/>
    <p:sldId id="337" r:id="rId11"/>
    <p:sldId id="338" r:id="rId12"/>
    <p:sldId id="33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10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أعمال الدولية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دليم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القحطاني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التمهيدية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التعريف بالمقرر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إدارة أعمال الدولية</a:t>
            </a:r>
            <a:r>
              <a:rPr lang="ar-SA" sz="2000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المحاضرة التمهيدية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أهداف المقرر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2EFA38-2BDD-4580-A30C-0893541388C1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228600" y="13716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1" hangingPunct="1">
              <a:defRPr/>
            </a:pPr>
            <a:r>
              <a:rPr lang="ar-SA" sz="3200" dirty="0">
                <a:cs typeface="Arabic Transparent" pitchFamily="2" charset="-78"/>
              </a:rPr>
              <a:t>صمم هذا المقرر لتعريف الطالب بإدارة الأعمال الدولية.</a:t>
            </a:r>
            <a:r>
              <a:rPr lang="en-US" sz="3200" dirty="0">
                <a:cs typeface="Arabic Transparent" pitchFamily="2" charset="-78"/>
              </a:rPr>
              <a:t> </a:t>
            </a:r>
            <a:r>
              <a:rPr lang="ar-SA" sz="3200" dirty="0">
                <a:cs typeface="Arabic Transparent" pitchFamily="2" charset="-78"/>
              </a:rPr>
              <a:t>فهو يهدف</a:t>
            </a:r>
            <a:r>
              <a:rPr lang="en-US" sz="3200" dirty="0">
                <a:cs typeface="Arabic Transparent" pitchFamily="2" charset="-78"/>
              </a:rPr>
              <a:t> </a:t>
            </a:r>
            <a:r>
              <a:rPr lang="ar-SA" sz="3200" dirty="0">
                <a:cs typeface="Arabic Transparent" pitchFamily="2" charset="-78"/>
              </a:rPr>
              <a:t>إلى: 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دراسة المفاهيم، والمبادئ، والنظريات الخاصة بالقضايا  و المحاور الأساسية لإدارة الأعمال الدولية، وبيان اختلافها عن إدارة الأعمال المحلية.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800" dirty="0">
              <a:cs typeface="Arabic Transparent" pitchFamily="2" charset="-78"/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إبراز أهمية ودور التجارة  الدولية</a:t>
            </a:r>
            <a:r>
              <a:rPr lang="ar-SA" sz="3200" dirty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SA" sz="24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International Trade</a:t>
            </a:r>
            <a:r>
              <a:rPr lang="ar-SA" sz="2400" b="1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>
                <a:cs typeface="Arabic Transparent" pitchFamily="2" charset="-78"/>
              </a:rPr>
              <a:t>والاستثمار الأجنبي </a:t>
            </a:r>
            <a:r>
              <a:rPr lang="ar-SA" sz="3200" b="1" i="1" dirty="0"/>
              <a:t>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Foreign Investment</a:t>
            </a:r>
            <a:r>
              <a:rPr lang="ar-SA" sz="2400" b="1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SA" sz="3200" dirty="0">
                <a:cs typeface="Arabic Transparent" pitchFamily="2" charset="-78"/>
              </a:rPr>
              <a:t>في اقتصاديات الدول والمنظمات،  و تحليل الأسباب التي دفعت والدول   المنظمات للقيام بالمبادلات الدولية. </a:t>
            </a:r>
            <a:endParaRPr lang="en-US" sz="3200" dirty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47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92B7DC-E983-407F-A16D-1F271F583C58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228600" y="1371600"/>
            <a:ext cx="83820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3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دراسة المنظمات العالمية و التكتلات الاقتصادية الإقليمية   ودورها في الإشراف على المبادلات الدولية وتنظيمها؛</a:t>
            </a:r>
          </a:p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3"/>
            </a:pPr>
            <a:endParaRPr lang="en-US" altLang="ar-SA" sz="8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3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تسليط الضوء على الآثار التي تحدثها العوامل البيئية (السياسية، والاقتصادية، و الاجتماعية، و القانونية، والتكنولوجية) على الأعمال الدولية وبالتالي على الاقتصاديات والمنظمات.</a:t>
            </a:r>
          </a:p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3"/>
            </a:pPr>
            <a:endParaRPr lang="en-US" altLang="ar-SA" sz="8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3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التركز على إدارة المنظمة الدولية لأعمالها من حيث التخطيط، و التنظيم  للوظيفة المالية و التسويق و الموارد البشرية.</a:t>
            </a:r>
            <a:endParaRPr lang="en-US" altLang="ar-SA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80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F27493-690E-4B53-89FF-184425D4AEF6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609600" y="1371600"/>
            <a:ext cx="792480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1" hangingPunct="1">
              <a:defRPr/>
            </a:pPr>
            <a:r>
              <a:rPr lang="ar-SA" sz="3200" dirty="0">
                <a:cs typeface="Arabic Transparent" pitchFamily="2" charset="-78"/>
              </a:rPr>
              <a:t>وبالانتهاء من تدريس هذا المقرر تكون للطالب القدرة على:</a:t>
            </a:r>
          </a:p>
          <a:p>
            <a:pPr algn="just" rtl="1" eaLnBrk="1" hangingPunct="1">
              <a:defRPr/>
            </a:pPr>
            <a:endParaRPr lang="en-US" sz="800" dirty="0">
              <a:cs typeface="Arabic Transparent" pitchFamily="2" charset="-78"/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فهم واستيعاب طبيعة ومجالات ونظريات التجارة والأعمال الدولية المختلفة و تطورها؛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800" dirty="0">
              <a:cs typeface="Arabic Transparent" pitchFamily="2" charset="-78"/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الإحاطة بظاهرة العولمة وفهم تأثيراتها المختلفة على مجال الأعمال؛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800" dirty="0">
              <a:cs typeface="Arabic Transparent" pitchFamily="2" charset="-78"/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إدراك خصوصية المنظمة الدولية وطرق تنظيمها وإدارتها؛</a:t>
            </a:r>
            <a:endParaRPr lang="en-US" sz="3200" dirty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08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24A6B8-8544-4090-AF65-175BE587CDBE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685800" y="1371600"/>
            <a:ext cx="82296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4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التعامل مع بيئة الأعمال الدولية و أخذ تغيراتها و تقلباتها بعين الاعتبار؛</a:t>
            </a:r>
          </a:p>
          <a:p>
            <a:pPr algn="just"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4"/>
            </a:pPr>
            <a:endParaRPr lang="en-US" altLang="ar-SA" sz="8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4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استيعاب و إدراك إدارة الأعمال الدولية بصورة علمية رصينة، و اتخاذ القرارات الخاصة بإدارتها وفق الأساليب المناسبة؛</a:t>
            </a:r>
          </a:p>
          <a:p>
            <a:pPr algn="just"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4"/>
            </a:pPr>
            <a:endParaRPr lang="en-US" altLang="ar-SA" sz="8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4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التعامل مع منظومة الكيان الإداري الدولي و تفسير السياسات و الاتفاقات الدولية التي تؤثر على بيئة الأعمال الدولية.</a:t>
            </a:r>
            <a:endParaRPr lang="en-US" altLang="ar-SA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34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838200"/>
          </a:xfrm>
          <a:prstGeom prst="rect">
            <a:avLst/>
          </a:prstGeom>
        </p:spPr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محاور وموضوعات المقرر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5AE29B-B5C3-46CB-B5AD-50C627169B39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663630"/>
              </p:ext>
            </p:extLst>
          </p:nvPr>
        </p:nvGraphicFramePr>
        <p:xfrm>
          <a:off x="0" y="1988840"/>
          <a:ext cx="9906000" cy="3616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1143000"/>
              </a:tblGrid>
              <a:tr h="518197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الموضوعات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الفصول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الأعمال الدولية ،مفهومها، طبيعتها، ومجالاتها.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01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نظريات </a:t>
                      </a:r>
                      <a:r>
                        <a:rPr lang="ar-SA" sz="2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التجارة </a:t>
                      </a: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الدولية ،العولمة ومنظمة </a:t>
                      </a:r>
                      <a:r>
                        <a:rPr lang="ar-SA" sz="2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التجارة </a:t>
                      </a: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العالمية.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02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ميزان </a:t>
                      </a:r>
                      <a:r>
                        <a:rPr lang="ar-SA" sz="2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المدفوعات </a:t>
                      </a: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وأسعار </a:t>
                      </a:r>
                      <a:r>
                        <a:rPr lang="ar-SA" sz="2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صرف </a:t>
                      </a: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العملات.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03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الاستثمار الأجنبي، أنواعه، نظرياته، و </a:t>
                      </a:r>
                      <a:r>
                        <a:rPr lang="ar-SA" sz="2800" b="0" dirty="0" err="1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مخاطره</a:t>
                      </a: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.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04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بيئة الأعمال الدولية (السياسية، الاقتصادية، الاجتماعية ،..الخ ). 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05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811800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البيئة المالية (المؤسسات </a:t>
                      </a:r>
                      <a:r>
                        <a:rPr lang="ar-SA" sz="2800" b="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المالية الدولية </a:t>
                      </a: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والإقليمية،</a:t>
                      </a:r>
                      <a:r>
                        <a:rPr lang="ar-SA" sz="2800" b="0" kern="1200" baseline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 الأسواق المالية الدولية</a:t>
                      </a: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06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46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838200"/>
          </a:xfrm>
          <a:prstGeom prst="rect">
            <a:avLst/>
          </a:prstGeom>
        </p:spPr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محاور وموضوعات المقرر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5AE29B-B5C3-46CB-B5AD-50C627169B39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380167"/>
              </p:ext>
            </p:extLst>
          </p:nvPr>
        </p:nvGraphicFramePr>
        <p:xfrm>
          <a:off x="0" y="2496846"/>
          <a:ext cx="9906000" cy="280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1143000"/>
              </a:tblGrid>
              <a:tr h="518197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الموضوعات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الفصول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التنظيم والاستراتيجية الدولية.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07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02310" algn="l"/>
                        </a:tabLst>
                        <a:defRPr/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الإدارة الإستراتيجية </a:t>
                      </a:r>
                      <a:r>
                        <a:rPr lang="ar-SA" sz="2800" b="0" kern="1200" dirty="0" err="1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و</a:t>
                      </a: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 التخطيط الاستراتيجي في الشركات متعددة الجنسيات.</a:t>
                      </a:r>
                      <a:endParaRPr lang="en-US" sz="2800" b="0" kern="12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abic Transparen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08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310" algn="l"/>
                        </a:tabLs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تنمية </a:t>
                      </a:r>
                      <a:r>
                        <a:rPr lang="ar-SA" sz="2800" b="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الموارد البشرية في الأعمال </a:t>
                      </a: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الدولية.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abic Transparen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09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310" algn="l"/>
                        </a:tabLs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التسويق الدولي (</a:t>
                      </a:r>
                      <a:r>
                        <a:rPr lang="ar-SA" sz="2800" b="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المناطق الحرة</a:t>
                      </a: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، التجارة </a:t>
                      </a:r>
                      <a:r>
                        <a:rPr lang="ar-SA" sz="2800" b="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الالكترونية</a:t>
                      </a: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).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abic Transparen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cs typeface="Arabic Transparent" pitchFamily="2" charset="-78"/>
                        </a:rPr>
                        <a:t>11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23" marB="45723"/>
                </a:tc>
              </a:tr>
              <a:tr h="45723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310" algn="l"/>
                        </a:tabLs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abic Transparent"/>
                        </a:rPr>
                        <a:t>الإدارة المالية والمحاسبة في المنشآت الدولية.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abic Transparen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/>
                        <a:t>12</a:t>
                      </a:r>
                      <a:endParaRPr lang="en-US" sz="2400" b="0" dirty="0"/>
                    </a:p>
                  </a:txBody>
                  <a:tcPr marT="45723" marB="4572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34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  <a:prstGeom prst="rect">
            <a:avLst/>
          </a:prstGeom>
        </p:spPr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23F13B-ED31-4185-8180-7E1EC757A2D5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81000" y="1560513"/>
            <a:ext cx="89154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ar-SA" altLang="ar-SA"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ar-SA" altLang="ar-SA"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altLang="ar-SA">
                <a:latin typeface="Arial" panose="020B0604020202020204" pitchFamily="34" charset="0"/>
              </a:rPr>
              <a:t>”</a:t>
            </a:r>
            <a:r>
              <a:rPr lang="ar-DZ" altLang="ar-SA" b="1">
                <a:latin typeface="Arial" panose="020B0604020202020204" pitchFamily="34" charset="0"/>
              </a:rPr>
              <a:t>إدارة الأعمال الدولية</a:t>
            </a:r>
            <a:r>
              <a:rPr lang="ar-SA" altLang="ar-SA" b="1">
                <a:latin typeface="Arial" panose="020B0604020202020204" pitchFamily="34" charset="0"/>
              </a:rPr>
              <a:t>؛ المدخل العام</a:t>
            </a:r>
            <a:r>
              <a:rPr lang="ar-SA" altLang="ar-SA">
                <a:latin typeface="Arial" panose="020B0604020202020204" pitchFamily="34" charset="0"/>
              </a:rPr>
              <a:t>“، </a:t>
            </a:r>
            <a:endParaRPr lang="en-US" altLang="ar-SA">
              <a:latin typeface="Arial" panose="020B0604020202020204" pitchFamily="34" charset="0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ar-SA">
                <a:latin typeface="Arial" panose="020B0604020202020204" pitchFamily="34" charset="0"/>
              </a:rPr>
              <a:t>دكتور </a:t>
            </a:r>
            <a:r>
              <a:rPr lang="ar-DZ" altLang="ar-SA">
                <a:latin typeface="Arial" panose="020B0604020202020204" pitchFamily="34" charset="0"/>
              </a:rPr>
              <a:t>علي </a:t>
            </a:r>
            <a:r>
              <a:rPr lang="ar-SA" altLang="ar-SA">
                <a:latin typeface="Arial" panose="020B0604020202020204" pitchFamily="34" charset="0"/>
              </a:rPr>
              <a:t>محمد </a:t>
            </a:r>
            <a:r>
              <a:rPr lang="ar-DZ" altLang="ar-SA">
                <a:latin typeface="Arial" panose="020B0604020202020204" pitchFamily="34" charset="0"/>
              </a:rPr>
              <a:t>عباس</a:t>
            </a:r>
            <a:r>
              <a:rPr lang="ar-SA" altLang="ar-SA">
                <a:latin typeface="Arial" panose="020B0604020202020204" pitchFamily="34" charset="0"/>
              </a:rPr>
              <a:t>،</a:t>
            </a:r>
            <a:r>
              <a:rPr lang="ar-SA" altLang="ar-SA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ar-DZ" altLang="ar-SA">
                <a:latin typeface="Arial" panose="020B0604020202020204" pitchFamily="34" charset="0"/>
              </a:rPr>
              <a:t>دار ال</a:t>
            </a:r>
            <a:r>
              <a:rPr lang="ar-SA" altLang="ar-SA">
                <a:latin typeface="Arial" panose="020B0604020202020204" pitchFamily="34" charset="0"/>
              </a:rPr>
              <a:t>مسيرة، عمان (الأردن)، 2008.</a:t>
            </a:r>
            <a:endParaRPr lang="en-US" altLang="ar-SA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3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  <a:prstGeom prst="rect">
            <a:avLst/>
          </a:prstGeom>
        </p:spPr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المراجع الإضافية</a:t>
            </a:r>
            <a:endParaRPr lang="ar-SA" b="1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EDBA50-CEAF-4BF5-8055-EFB3E3A55774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57200" y="1600200"/>
            <a:ext cx="89916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DZ" altLang="ar-SA">
                <a:latin typeface="Arial" panose="020B0604020202020204" pitchFamily="34" charset="0"/>
                <a:cs typeface="Arabic Transparent" panose="020B0604020202020204" pitchFamily="34" charset="0"/>
              </a:rPr>
              <a:t>أ.د أحمد عبد الرحمن أحمد</a:t>
            </a: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،”</a:t>
            </a:r>
            <a:r>
              <a:rPr lang="ar-DZ" altLang="ar-SA" b="1">
                <a:latin typeface="Arial" panose="020B0604020202020204" pitchFamily="34" charset="0"/>
                <a:cs typeface="Arabic Transparent" panose="020B0604020202020204" pitchFamily="34" charset="0"/>
              </a:rPr>
              <a:t>مدخل إلى إدارة الأعمال الدولية</a:t>
            </a: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“</a:t>
            </a:r>
            <a:r>
              <a:rPr lang="ar-DZ" altLang="ar-SA">
                <a:latin typeface="Arial" panose="020B0604020202020204" pitchFamily="34" charset="0"/>
                <a:cs typeface="Arabic Transparent" panose="020B0604020202020204" pitchFamily="34" charset="0"/>
              </a:rPr>
              <a:t>، دار المريخ</a:t>
            </a:r>
            <a:r>
              <a:rPr lang="ar-SA" altLang="ar-SA" b="1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ar-SA" altLang="ar-SA" sz="2400" b="1">
              <a:latin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altLang="ar-SA" sz="2400">
                <a:latin typeface="Arial" panose="020B0604020202020204" pitchFamily="34" charset="0"/>
              </a:rPr>
              <a:t> </a:t>
            </a:r>
            <a:r>
              <a:rPr lang="en-US" altLang="ar-S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Cavusgil. Knight. Riesenberger, </a:t>
            </a:r>
            <a:r>
              <a:rPr lang="en-US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“International Business: Strategy, management &amp; new realities”</a:t>
            </a:r>
            <a:r>
              <a:rPr lang="en-US" altLang="ar-SA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Pearson international edition, New Jersey, 2008. </a:t>
            </a:r>
          </a:p>
          <a:p>
            <a:pPr algn="l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ar-SA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43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F2B0E4-A7D2-4C9B-A940-8BDD8B9E1E9E}" type="slidenum">
              <a:rPr lang="ar-SA" altLang="ar-SA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23555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6400">
              <a:solidFill>
                <a:srgbClr val="376092"/>
              </a:solidFill>
              <a:ea typeface="AL-Battar"/>
              <a:cs typeface="AL-Battar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  <a:prstGeom prst="rect">
            <a:avLst/>
          </a:prstGeom>
        </p:spPr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الدرجات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981200"/>
          <a:ext cx="8839200" cy="379412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863627"/>
                <a:gridCol w="2975573"/>
              </a:tblGrid>
              <a:tr h="55795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693" marB="4569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T="45693" marB="45693"/>
                </a:tc>
              </a:tr>
              <a:tr h="55795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T="45693" marB="4569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693" marB="45693"/>
                </a:tc>
              </a:tr>
              <a:tr h="100436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حضور المحاضرات المسجلة والمحاضرات 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المباشرة</a:t>
                      </a:r>
                      <a:endParaRPr lang="ar-SA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3" marB="4569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693" marB="45693"/>
                </a:tc>
              </a:tr>
              <a:tr h="55795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الواجبات المنزلية </a:t>
                      </a:r>
                      <a:endParaRPr lang="ar-SA" sz="2400" dirty="0"/>
                    </a:p>
                  </a:txBody>
                  <a:tcPr marT="45693" marB="4569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T="45693" marB="45693"/>
                </a:tc>
              </a:tr>
              <a:tr h="55795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693" marB="4569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693" marB="45693"/>
                </a:tc>
              </a:tr>
              <a:tr h="55795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693" marB="4569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693" marB="4569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43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5465199-276C-4307-8048-883E132EEBB1}" type="slidenum">
              <a:rPr lang="ar-SA" altLang="ar-SA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24579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6400">
              <a:solidFill>
                <a:srgbClr val="376092"/>
              </a:solidFill>
              <a:ea typeface="AL-Battar"/>
              <a:cs typeface="AL-Battar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38175" y="4419376"/>
            <a:ext cx="84582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800" b="1" u="sng" dirty="0">
                <a:latin typeface="Arial" panose="020B0604020202020204" pitchFamily="34" charset="0"/>
                <a:cs typeface="Arabic Transparent" panose="020B0604020202020204" pitchFamily="34" charset="0"/>
              </a:rPr>
              <a:t>رقم جوال المقرر:   </a:t>
            </a:r>
            <a:r>
              <a:rPr lang="en-US" altLang="ar-SA" sz="2800" b="1" u="sng" dirty="0">
                <a:latin typeface="Arial" panose="020B0604020202020204" pitchFamily="34" charset="0"/>
                <a:cs typeface="Arabic Transparent" panose="020B0604020202020204" pitchFamily="34" charset="0"/>
              </a:rPr>
              <a:t>055xxxxx</a:t>
            </a:r>
            <a:r>
              <a:rPr lang="ar-SA" altLang="ar-SA" sz="2800" b="1" u="sng" dirty="0">
                <a:latin typeface="Arial" panose="020B0604020202020204" pitchFamily="34" charset="0"/>
                <a:cs typeface="Arabic Transparent" panose="020B0604020202020204" pitchFamily="34" charset="0"/>
              </a:rPr>
              <a:t> 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800" b="1" u="sng" dirty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800" b="1" u="sng" dirty="0">
                <a:latin typeface="Arial" panose="020B0604020202020204" pitchFamily="34" charset="0"/>
                <a:cs typeface="Arabic Transparent" panose="020B0604020202020204" pitchFamily="34" charset="0"/>
              </a:rPr>
              <a:t>البريد الإلكتروني:</a:t>
            </a:r>
            <a:r>
              <a:rPr lang="en-US" altLang="ar-SA" sz="2800" b="1" u="sng" dirty="0">
                <a:latin typeface="Arial" panose="020B0604020202020204" pitchFamily="34" charset="0"/>
                <a:cs typeface="Arabic Transparent" panose="020B0604020202020204" pitchFamily="34" charset="0"/>
              </a:rPr>
              <a:t>mohd_duliem@hotmail.com </a:t>
            </a:r>
            <a:endParaRPr lang="en-US" altLang="ar-SA" sz="2800" dirty="0">
              <a:latin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500417"/>
              </p:ext>
            </p:extLst>
          </p:nvPr>
        </p:nvGraphicFramePr>
        <p:xfrm>
          <a:off x="381000" y="1497866"/>
          <a:ext cx="8991600" cy="265121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95800"/>
                <a:gridCol w="4495800"/>
              </a:tblGrid>
              <a:tr h="518011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اليوم</a:t>
                      </a:r>
                      <a:endParaRPr lang="ar-SA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659" marB="456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الوقت</a:t>
                      </a:r>
                      <a:endParaRPr lang="ar-SA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659" marB="45659"/>
                </a:tc>
              </a:tr>
              <a:tr h="106649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الأحد</a:t>
                      </a:r>
                      <a:endParaRPr lang="ar-SA" sz="3200" b="1" dirty="0"/>
                    </a:p>
                  </a:txBody>
                  <a:tcPr marT="45659" marB="456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من 10.30ص إلى 12.00 ص</a:t>
                      </a:r>
                      <a:endParaRPr lang="ar-SA" sz="3200" b="1" dirty="0"/>
                    </a:p>
                  </a:txBody>
                  <a:tcPr marT="45659" marB="45659"/>
                </a:tc>
              </a:tr>
              <a:tr h="106661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الثلاثاء</a:t>
                      </a:r>
                      <a:endParaRPr lang="ar-SA" sz="3200" b="1" dirty="0"/>
                    </a:p>
                  </a:txBody>
                  <a:tcPr marT="45659" marB="45659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10.30ص إلى 12.00 ص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b="1" dirty="0" smtClean="0"/>
                    </a:p>
                  </a:txBody>
                  <a:tcPr marT="45659" marB="45659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85800" y="152400"/>
            <a:ext cx="8458200" cy="1143000"/>
          </a:xfrm>
          <a:prstGeom prst="rect">
            <a:avLst/>
          </a:prstGeom>
        </p:spPr>
        <p:txBody>
          <a:bodyPr/>
          <a:lstStyle/>
          <a:p>
            <a:pPr rtl="1" eaLnBrk="1" hangingPunct="1">
              <a:defRPr/>
            </a:pPr>
            <a:r>
              <a:rPr lang="ar-SA" sz="36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</a:t>
            </a:r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الإلكتروني</a:t>
            </a:r>
          </a:p>
        </p:txBody>
      </p:sp>
    </p:spTree>
    <p:extLst>
      <p:ext uri="{BB962C8B-B14F-4D97-AF65-F5344CB8AC3E}">
        <p14:creationId xmlns:p14="http://schemas.microsoft.com/office/powerpoint/2010/main" val="270368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189</TotalTime>
  <Words>541</Words>
  <Application>Microsoft Office PowerPoint</Application>
  <PresentationFormat>A4 Paper (210x297 mm)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ae_AlMateen</vt:lpstr>
      <vt:lpstr>AL-Battar</vt:lpstr>
      <vt:lpstr>Arabic Transparent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التمهيدية</vt:lpstr>
      <vt:lpstr>أهداف المقرر</vt:lpstr>
      <vt:lpstr>PowerPoint Presentation</vt:lpstr>
      <vt:lpstr>PowerPoint Presentation</vt:lpstr>
      <vt:lpstr>PowerPoint Presentation</vt:lpstr>
      <vt:lpstr>محاور وموضوعات المقرر</vt:lpstr>
      <vt:lpstr>محاور وموضوعات المقرر</vt:lpstr>
      <vt:lpstr>الكتاب المقرر </vt:lpstr>
      <vt:lpstr>المراجع الإضافية</vt:lpstr>
      <vt:lpstr>توزيع الدرجات </vt:lpstr>
      <vt:lpstr>الساعات المكتبية وجوال المقرر والبريد الإلكتروني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14</cp:revision>
  <dcterms:created xsi:type="dcterms:W3CDTF">2014-09-11T06:47:01Z</dcterms:created>
  <dcterms:modified xsi:type="dcterms:W3CDTF">2015-09-07T06:58:30Z</dcterms:modified>
</cp:coreProperties>
</file>