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ar-SA" sz="160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9" name="Rectangle 9"/>
          <p:cNvSpPr/>
          <p:nvPr userDrawn="1"/>
        </p:nvSpPr>
        <p:spPr>
          <a:xfrm>
            <a:off x="9424988" y="280988"/>
            <a:ext cx="304800" cy="120379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1" name="Straight Connector 11"/>
          <p:cNvCxnSpPr/>
          <p:nvPr userDrawn="1"/>
        </p:nvCxnSpPr>
        <p:spPr>
          <a:xfrm>
            <a:off x="415925" y="1478434"/>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399470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smtClean="0">
                <a:effectLst>
                  <a:outerShdw blurRad="38100" dist="38100" dir="2700000" algn="tl">
                    <a:srgbClr val="000000">
                      <a:alpha val="43137"/>
                    </a:srgbClr>
                  </a:outerShdw>
                </a:effectLst>
                <a:cs typeface="Arial" pitchFamily="34" charset="0"/>
              </a:rPr>
              <a:t>الأولى</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طبيعة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وماهية </a:t>
            </a: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إدارة الأعمال الدولية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المحاضرة</a:t>
            </a:r>
          </a:p>
        </p:txBody>
      </p:sp>
      <p:sp>
        <p:nvSpPr>
          <p:cNvPr id="5" name="مخطط انسيابي: شريط مثقب 4"/>
          <p:cNvSpPr/>
          <p:nvPr/>
        </p:nvSpPr>
        <p:spPr>
          <a:xfrm>
            <a:off x="457200" y="1524000"/>
            <a:ext cx="8340725" cy="4572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بطبيعة إدارة الأعمال الدولية (</a:t>
            </a:r>
            <a:r>
              <a:rPr lang="en-US" sz="2800" b="1" i="1" dirty="0">
                <a:solidFill>
                  <a:schemeClr val="tx1"/>
                </a:solidFill>
                <a:latin typeface="Times New Roman" pitchFamily="18" charset="0"/>
                <a:cs typeface="Times New Roman" pitchFamily="18" charset="0"/>
              </a:rPr>
              <a:t>The Nature of International Business</a:t>
            </a:r>
            <a:r>
              <a:rPr lang="ar-SA" sz="2800" b="1" i="1" dirty="0">
                <a:solidFill>
                  <a:schemeClr val="tx1"/>
                </a:solidFill>
                <a:latin typeface="Times New Roman" pitchFamily="18" charset="0"/>
                <a:cs typeface="Times New Roman" pitchFamily="18" charset="0"/>
              </a:rPr>
              <a:t>)</a:t>
            </a:r>
            <a:r>
              <a:rPr lang="en-US" sz="3200" b="1" i="1" dirty="0">
                <a:solidFill>
                  <a:schemeClr val="tx1"/>
                </a:solidFill>
              </a:rPr>
              <a:t> </a:t>
            </a:r>
            <a:r>
              <a:rPr lang="ar-SA" sz="3200" b="1" dirty="0">
                <a:solidFill>
                  <a:schemeClr val="tx1"/>
                </a:solidFill>
                <a:latin typeface="Times New Roman" pitchFamily="18" charset="0"/>
                <a:cs typeface="Times New Roman" pitchFamily="18" charset="0"/>
              </a:rPr>
              <a:t>.</a:t>
            </a: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و استيعاب الطالب لأنو</a:t>
            </a:r>
            <a:r>
              <a:rPr lang="ar-SA" sz="3200" dirty="0">
                <a:solidFill>
                  <a:schemeClr val="tx1"/>
                </a:solidFill>
              </a:rPr>
              <a:t>اع و أشكال الأعمال الدولية وخصوصية الأعمال الدولية ؛</a:t>
            </a:r>
            <a:endParaRPr lang="ar-SA" sz="3200" b="1" dirty="0">
              <a:solidFill>
                <a:schemeClr val="tx1"/>
              </a:solidFill>
              <a:latin typeface="Times New Roman" pitchFamily="18" charset="0"/>
              <a:cs typeface="Times New Roman" pitchFamily="18" charset="0"/>
            </a:endParaRP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ال</a:t>
            </a:r>
            <a:r>
              <a:rPr lang="ar-QA" sz="3200" dirty="0">
                <a:solidFill>
                  <a:schemeClr val="tx1"/>
                </a:solidFill>
                <a:latin typeface="Times New Roman" pitchFamily="18" charset="0"/>
                <a:cs typeface="Times New Roman" pitchFamily="18" charset="0"/>
              </a:rPr>
              <a:t>توضيح </a:t>
            </a:r>
            <a:r>
              <a:rPr lang="ar-SA" sz="3200" dirty="0">
                <a:solidFill>
                  <a:schemeClr val="tx1"/>
                </a:solidFill>
                <a:latin typeface="Times New Roman" pitchFamily="18" charset="0"/>
                <a:cs typeface="Times New Roman" pitchFamily="18" charset="0"/>
              </a:rPr>
              <a:t>للطالب </a:t>
            </a:r>
            <a:r>
              <a:rPr lang="ar-SA" sz="3200" dirty="0">
                <a:solidFill>
                  <a:schemeClr val="tx1"/>
                </a:solidFill>
              </a:rPr>
              <a:t>أهمية الأعمال الدولية (الدولة، و المنظمة)</a:t>
            </a:r>
            <a:r>
              <a:rPr lang="ar-SA" sz="3200" b="1"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3774332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مستطيل 3"/>
          <p:cNvSpPr>
            <a:spLocks noChangeArrowheads="1"/>
          </p:cNvSpPr>
          <p:nvPr/>
        </p:nvSpPr>
        <p:spPr bwMode="auto">
          <a:xfrm>
            <a:off x="914400" y="1600200"/>
            <a:ext cx="7924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SA" altLang="ar-SA" sz="2800" b="1">
                <a:latin typeface="Times New Roman" panose="02020603050405020304" pitchFamily="18" charset="0"/>
                <a:cs typeface="Arabic Transparent" panose="020B0604020202020204" pitchFamily="34" charset="0"/>
              </a:rPr>
              <a:t>الفصل الأول: ماهية و طبيعة الإدارة الأعمال الدولية</a:t>
            </a:r>
            <a:endParaRPr lang="ar-SA" altLang="ar-SA" sz="2800" b="1">
              <a:cs typeface="Arabic Transparent" panose="020B0604020202020204" pitchFamily="34" charset="0"/>
            </a:endParaRPr>
          </a:p>
          <a:p>
            <a:pPr algn="r" rtl="1" eaLnBrk="1" hangingPunct="1"/>
            <a:r>
              <a:rPr lang="ar-SA" altLang="ar-SA" sz="2800" b="1">
                <a:cs typeface="Arabic Transparent" panose="020B0604020202020204" pitchFamily="34" charset="0"/>
              </a:rPr>
              <a:t>مقدمة</a:t>
            </a:r>
          </a:p>
          <a:p>
            <a:pPr algn="r" rtl="1" eaLnBrk="1" hangingPunct="1"/>
            <a:r>
              <a:rPr lang="ar-SA" altLang="ar-SA" sz="2800" b="1">
                <a:cs typeface="Arabic Transparent" panose="020B0604020202020204" pitchFamily="34" charset="0"/>
              </a:rPr>
              <a:t>أولا: المفاهيم الأساسية.</a:t>
            </a:r>
          </a:p>
          <a:p>
            <a:pPr algn="r" rtl="1" eaLnBrk="1" hangingPunct="1"/>
            <a:r>
              <a:rPr lang="ar-SA" altLang="ar-SA" sz="2800" b="1">
                <a:cs typeface="Arabic Transparent" panose="020B0604020202020204" pitchFamily="34" charset="0"/>
              </a:rPr>
              <a:t>ثانيا: أهمية الأعمال الدولية وأنواعها.</a:t>
            </a:r>
            <a:endParaRPr lang="en-US" altLang="ar-SA" sz="2800" b="1">
              <a:cs typeface="Arabic Transparent" panose="020B0604020202020204" pitchFamily="34" charset="0"/>
            </a:endParaRPr>
          </a:p>
          <a:p>
            <a:pPr algn="r" rtl="1" eaLnBrk="1" hangingPunct="1"/>
            <a:r>
              <a:rPr lang="ar-SA" altLang="ar-SA" sz="2800" b="1">
                <a:cs typeface="Arabic Transparent" panose="020B0604020202020204" pitchFamily="34" charset="0"/>
              </a:rPr>
              <a:t>ثالثا: منهاج إدارة الأعمال الدولية</a:t>
            </a:r>
            <a:r>
              <a:rPr lang="en-US" altLang="ar-SA" sz="2800" b="1">
                <a:cs typeface="Arabic Transparent" panose="020B0604020202020204" pitchFamily="34" charset="0"/>
              </a:rPr>
              <a:t>.</a:t>
            </a:r>
            <a:endParaRPr lang="ar-SA" altLang="ar-SA" sz="2800" b="1">
              <a:cs typeface="Arabic Transparent" panose="020B0604020202020204" pitchFamily="34" charset="0"/>
            </a:endParaRPr>
          </a:p>
        </p:txBody>
      </p:sp>
      <p:sp>
        <p:nvSpPr>
          <p:cNvPr id="6"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محتويات الفصل</a:t>
            </a:r>
          </a:p>
        </p:txBody>
      </p:sp>
    </p:spTree>
    <p:extLst>
      <p:ext uri="{BB962C8B-B14F-4D97-AF65-F5344CB8AC3E}">
        <p14:creationId xmlns:p14="http://schemas.microsoft.com/office/powerpoint/2010/main" val="1158221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F28874-D8EF-4CA2-91EF-0D181EEF46D4}" type="slidenum">
              <a:rPr lang="ar-SA" altLang="ar-SA" smtClean="0">
                <a:solidFill>
                  <a:schemeClr val="bg1"/>
                </a:solidFill>
                <a:latin typeface="Calibri" panose="020F0502020204030204" pitchFamily="34" charset="0"/>
              </a:rPr>
              <a:pPr eaLnBrk="1" hangingPunct="1"/>
              <a:t>5</a:t>
            </a:fld>
            <a:endParaRPr lang="en-US" altLang="ar-SA" smtClean="0">
              <a:solidFill>
                <a:schemeClr val="bg1"/>
              </a:solidFill>
              <a:latin typeface="Calibri" panose="020F0502020204030204" pitchFamily="34" charset="0"/>
            </a:endParaRPr>
          </a:p>
        </p:txBody>
      </p:sp>
      <p:sp>
        <p:nvSpPr>
          <p:cNvPr id="17411" name="مربع نص 5"/>
          <p:cNvSpPr txBox="1">
            <a:spLocks noChangeArrowheads="1"/>
          </p:cNvSpPr>
          <p:nvPr/>
        </p:nvSpPr>
        <p:spPr bwMode="auto">
          <a:xfrm>
            <a:off x="450850" y="1593850"/>
            <a:ext cx="8534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ar-SA" altLang="ar-SA" sz="3200">
                <a:solidFill>
                  <a:srgbClr val="000000"/>
                </a:solidFill>
                <a:cs typeface="Arabic Transparent" panose="020B0604020202020204" pitchFamily="34" charset="0"/>
              </a:rPr>
              <a:t>من السمات التي ميزت العلاقات الدولية خلال 03 عقود الأخيرة هو النموَ السريع و المتزايد </a:t>
            </a:r>
            <a:r>
              <a:rPr lang="ar-SA" altLang="ar-SA" sz="3200" b="1">
                <a:solidFill>
                  <a:srgbClr val="000099"/>
                </a:solidFill>
                <a:cs typeface="Arabic Transparent" panose="020B0604020202020204" pitchFamily="34" charset="0"/>
              </a:rPr>
              <a:t>للأعمال الدولية في مجالات التبادل التجاري و الاستثمارات و الأدوات المالية</a:t>
            </a:r>
            <a:r>
              <a:rPr lang="en-US" altLang="ar-SA" sz="3200">
                <a:solidFill>
                  <a:srgbClr val="000000"/>
                </a:solidFill>
                <a:cs typeface="Arabic Transparent" panose="020B0604020202020204" pitchFamily="34" charset="0"/>
              </a:rPr>
              <a:t>) </a:t>
            </a:r>
            <a:r>
              <a:rPr lang="ar-SA" altLang="ar-SA" sz="3200" b="1">
                <a:solidFill>
                  <a:srgbClr val="000000"/>
                </a:solidFill>
                <a:cs typeface="Arabic Transparent" panose="020B0604020202020204" pitchFamily="34" charset="0"/>
              </a:rPr>
              <a:t>التدفقات التجارية     و المالية).</a:t>
            </a:r>
          </a:p>
          <a:p>
            <a:pPr algn="r" rtl="1" eaLnBrk="1" hangingPunct="1"/>
            <a:endParaRPr lang="ar-SA" altLang="ar-SA" sz="3200" b="1">
              <a:solidFill>
                <a:srgbClr val="FF0000"/>
              </a:solidFill>
              <a:cs typeface="Arabic Transparent" panose="020B0604020202020204" pitchFamily="34" charset="0"/>
            </a:endParaRPr>
          </a:p>
          <a:p>
            <a:pPr algn="r" rtl="1" eaLnBrk="1" hangingPunct="1"/>
            <a:r>
              <a:rPr lang="ar-SA" altLang="ar-SA" sz="3200">
                <a:solidFill>
                  <a:srgbClr val="000000"/>
                </a:solidFill>
                <a:cs typeface="Arabic Transparent" panose="020B0604020202020204" pitchFamily="34" charset="0"/>
              </a:rPr>
              <a:t>و يعزى هذا </a:t>
            </a:r>
            <a:r>
              <a:rPr lang="ar-SA" altLang="ar-SA" sz="3200" b="1">
                <a:solidFill>
                  <a:srgbClr val="000000"/>
                </a:solidFill>
                <a:cs typeface="Arabic Transparent" panose="020B0604020202020204" pitchFamily="34" charset="0"/>
              </a:rPr>
              <a:t>النمو في حجم التدفقات التجارية و المالية </a:t>
            </a:r>
            <a:r>
              <a:rPr lang="ar-SA" altLang="ar-SA" sz="3200">
                <a:solidFill>
                  <a:srgbClr val="000000"/>
                </a:solidFill>
                <a:cs typeface="Arabic Transparent" panose="020B0604020202020204" pitchFamily="34" charset="0"/>
              </a:rPr>
              <a:t>بين الأسواق العالمية إلى </a:t>
            </a:r>
            <a:r>
              <a:rPr lang="ar-SA" altLang="ar-SA" sz="3200" b="1">
                <a:solidFill>
                  <a:srgbClr val="000000"/>
                </a:solidFill>
                <a:cs typeface="Arabic Transparent" panose="020B0604020202020204" pitchFamily="34" charset="0"/>
              </a:rPr>
              <a:t>انفتاح الأسواق العالمية على بعضها البعض </a:t>
            </a:r>
            <a:r>
              <a:rPr lang="ar-SA" altLang="ar-SA" sz="3200">
                <a:solidFill>
                  <a:srgbClr val="000000"/>
                </a:solidFill>
                <a:cs typeface="Arabic Transparent" panose="020B0604020202020204" pitchFamily="34" charset="0"/>
              </a:rPr>
              <a:t>و</a:t>
            </a:r>
            <a:r>
              <a:rPr lang="ar-SA" altLang="ar-SA" sz="3200" b="1">
                <a:solidFill>
                  <a:srgbClr val="000000"/>
                </a:solidFill>
                <a:cs typeface="Arabic Transparent" panose="020B0604020202020204" pitchFamily="34" charset="0"/>
              </a:rPr>
              <a:t> النموَ الهائل و السريع </a:t>
            </a:r>
            <a:r>
              <a:rPr lang="ar-SA" altLang="ar-SA" sz="3200">
                <a:solidFill>
                  <a:srgbClr val="000000"/>
                </a:solidFill>
                <a:cs typeface="Arabic Transparent" panose="020B0604020202020204" pitchFamily="34" charset="0"/>
              </a:rPr>
              <a:t>في:</a:t>
            </a: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b="1" dirty="0">
                <a:solidFill>
                  <a:srgbClr val="006666"/>
                </a:solidFill>
                <a:cs typeface="Arabic Transparent" pitchFamily="2" charset="-78"/>
              </a:rPr>
              <a:t>مقدمة</a:t>
            </a:r>
            <a:endParaRPr lang="en-US" sz="3600" b="1" dirty="0">
              <a:solidFill>
                <a:srgbClr val="006666"/>
              </a:solidFill>
              <a:cs typeface="Arabic Transparent" pitchFamily="2" charset="-78"/>
            </a:endParaRPr>
          </a:p>
        </p:txBody>
      </p:sp>
    </p:spTree>
    <p:extLst>
      <p:ext uri="{BB962C8B-B14F-4D97-AF65-F5344CB8AC3E}">
        <p14:creationId xmlns:p14="http://schemas.microsoft.com/office/powerpoint/2010/main" val="189921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C7FA3A-821F-45FB-A98C-6A3FF50D4597}" type="slidenum">
              <a:rPr lang="ar-SA" altLang="ar-SA" smtClean="0">
                <a:solidFill>
                  <a:schemeClr val="bg1"/>
                </a:solidFill>
                <a:latin typeface="Calibri" panose="020F0502020204030204" pitchFamily="34" charset="0"/>
              </a:rPr>
              <a:pPr eaLnBrk="1" hangingPunct="1"/>
              <a:t>6</a:t>
            </a:fld>
            <a:endParaRPr lang="en-US" altLang="ar-SA" smtClean="0">
              <a:solidFill>
                <a:schemeClr val="bg1"/>
              </a:solidFill>
              <a:latin typeface="Calibri" panose="020F0502020204030204" pitchFamily="34" charset="0"/>
            </a:endParaRPr>
          </a:p>
        </p:txBody>
      </p:sp>
      <p:sp>
        <p:nvSpPr>
          <p:cNvPr id="18435" name="مربع نص 4"/>
          <p:cNvSpPr txBox="1">
            <a:spLocks noChangeArrowheads="1"/>
          </p:cNvSpPr>
          <p:nvPr/>
        </p:nvSpPr>
        <p:spPr bwMode="auto">
          <a:xfrm>
            <a:off x="304800" y="1371600"/>
            <a:ext cx="82296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ourier New" panose="02070309020205020404" pitchFamily="49" charset="0"/>
              <a:buChar char="o"/>
            </a:pPr>
            <a:r>
              <a:rPr lang="ar-SA" altLang="ar-SA" sz="3200" b="1">
                <a:cs typeface="Arabic Transparent" panose="020B0604020202020204" pitchFamily="34" charset="0"/>
              </a:rPr>
              <a:t> التكنولوجيا الصناعية و الإنتاج </a:t>
            </a:r>
            <a:r>
              <a:rPr lang="ar-SA" altLang="ar-SA" sz="3200">
                <a:cs typeface="Arabic Transparent" panose="020B0604020202020204" pitchFamily="34" charset="0"/>
              </a:rPr>
              <a:t>(أساليب، أدوات و أنظمة الإنتاج الحديثة و المتطورة)،</a:t>
            </a:r>
          </a:p>
          <a:p>
            <a:pPr algn="r" rtl="1" eaLnBrk="1" hangingPunct="1">
              <a:buFont typeface="Courier New" panose="02070309020205020404" pitchFamily="49" charset="0"/>
              <a:buChar char="o"/>
            </a:pPr>
            <a:endParaRPr lang="ar-SA" altLang="ar-SA" sz="800" b="1">
              <a:cs typeface="Arabic Transparent" panose="020B0604020202020204" pitchFamily="34" charset="0"/>
            </a:endParaRPr>
          </a:p>
          <a:p>
            <a:pPr algn="r" rtl="1" eaLnBrk="1" hangingPunct="1">
              <a:buFont typeface="Courier New" panose="02070309020205020404" pitchFamily="49" charset="0"/>
              <a:buChar char="o"/>
            </a:pPr>
            <a:r>
              <a:rPr lang="ar-SA" altLang="ar-SA" sz="3200" b="1">
                <a:cs typeface="Arabic Transparent" panose="020B0604020202020204" pitchFamily="34" charset="0"/>
              </a:rPr>
              <a:t> تكنولوجيا المعلوماتية، و الاتصالات الالكترونية و الإعلامية </a:t>
            </a:r>
            <a:r>
              <a:rPr lang="ar-SA" altLang="ar-SA" sz="3200">
                <a:cs typeface="Arabic Transparent" panose="020B0604020202020204" pitchFamily="34" charset="0"/>
              </a:rPr>
              <a:t>(قدرة البنوك على التحويل الفوري للأموال)،</a:t>
            </a:r>
          </a:p>
          <a:p>
            <a:pPr algn="r" rtl="1" eaLnBrk="1" hangingPunct="1">
              <a:buFont typeface="Courier New" panose="02070309020205020404" pitchFamily="49" charset="0"/>
              <a:buChar char="o"/>
            </a:pPr>
            <a:endParaRPr lang="ar-SA" altLang="ar-SA" sz="800">
              <a:cs typeface="Arabic Transparent" panose="020B0604020202020204" pitchFamily="34" charset="0"/>
            </a:endParaRPr>
          </a:p>
          <a:p>
            <a:pPr algn="r" rtl="1" eaLnBrk="1" hangingPunct="1">
              <a:buFont typeface="Courier New" panose="02070309020205020404" pitchFamily="49" charset="0"/>
              <a:buChar char="o"/>
            </a:pPr>
            <a:r>
              <a:rPr lang="ar-SA" altLang="ar-SA" sz="3200" b="1">
                <a:cs typeface="Arabic Transparent" panose="020B0604020202020204" pitchFamily="34" charset="0"/>
              </a:rPr>
              <a:t> انتشار المراكز المالية </a:t>
            </a:r>
            <a:r>
              <a:rPr lang="ar-SA" altLang="ar-SA" sz="3200">
                <a:cs typeface="Arabic Transparent" panose="020B0604020202020204" pitchFamily="34" charset="0"/>
              </a:rPr>
              <a:t>و ظهور </a:t>
            </a:r>
            <a:r>
              <a:rPr lang="ar-SA" altLang="ar-SA" sz="3200" b="1">
                <a:cs typeface="Arabic Transparent" panose="020B0604020202020204" pitchFamily="34" charset="0"/>
              </a:rPr>
              <a:t>الأساليب الحديثة لإدارتها.</a:t>
            </a:r>
          </a:p>
        </p:txBody>
      </p:sp>
    </p:spTree>
    <p:extLst>
      <p:ext uri="{BB962C8B-B14F-4D97-AF65-F5344CB8AC3E}">
        <p14:creationId xmlns:p14="http://schemas.microsoft.com/office/powerpoint/2010/main" val="920945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أولا: المفاهيم الأساسية</a:t>
            </a:r>
            <a:endParaRPr lang="en-US" dirty="0">
              <a:solidFill>
                <a:srgbClr val="FF0000"/>
              </a:solidFill>
            </a:endParaRPr>
          </a:p>
        </p:txBody>
      </p:sp>
      <p:sp>
        <p:nvSpPr>
          <p:cNvPr id="3" name="Content Placeholder 2"/>
          <p:cNvSpPr>
            <a:spLocks noGrp="1"/>
          </p:cNvSpPr>
          <p:nvPr>
            <p:ph idx="1"/>
          </p:nvPr>
        </p:nvSpPr>
        <p:spPr/>
        <p:txBody>
          <a:bodyPr/>
          <a:lstStyle/>
          <a:p>
            <a:pPr>
              <a:defRPr/>
            </a:pPr>
            <a:r>
              <a:rPr lang="ar-SA" dirty="0">
                <a:solidFill>
                  <a:srgbClr val="FF0000"/>
                </a:solidFill>
              </a:rPr>
              <a:t>1-مفهوم الأعمال الدولية:</a:t>
            </a:r>
          </a:p>
          <a:p>
            <a:pPr marL="0" indent="0" rtl="1" eaLnBrk="1" hangingPunct="1">
              <a:spcBef>
                <a:spcPct val="0"/>
              </a:spcBef>
              <a:defRPr/>
            </a:pPr>
            <a:r>
              <a:rPr lang="ar-SA" dirty="0">
                <a:solidFill>
                  <a:prstClr val="black"/>
                </a:solidFill>
                <a:latin typeface="Arial" pitchFamily="34" charset="0"/>
                <a:cs typeface="Arabic Transparent" pitchFamily="2" charset="-78"/>
              </a:rPr>
              <a:t>إن المقصود بمصطلح الأعمال الدولية أي </a:t>
            </a:r>
            <a:r>
              <a:rPr lang="ar-SA" dirty="0" smtClean="0">
                <a:solidFill>
                  <a:prstClr val="black"/>
                </a:solidFill>
                <a:latin typeface="Arial" pitchFamily="34" charset="0"/>
                <a:cs typeface="Arabic Transparent" pitchFamily="2" charset="-78"/>
              </a:rPr>
              <a:t>نشاط استثماري أو </a:t>
            </a:r>
            <a:r>
              <a:rPr lang="ar-SA" dirty="0">
                <a:solidFill>
                  <a:prstClr val="black"/>
                </a:solidFill>
                <a:latin typeface="Arial" pitchFamily="34" charset="0"/>
                <a:cs typeface="Arabic Transparent" pitchFamily="2" charset="-78"/>
              </a:rPr>
              <a:t>تجاري لمنتج أو تاجر لسلعة أو خدمة يتعدى مداه و انتشاره الحدود الجغرافية لبلد ما. </a:t>
            </a:r>
          </a:p>
          <a:p>
            <a:pPr marL="0" indent="0" rtl="1" eaLnBrk="1" hangingPunct="1">
              <a:spcBef>
                <a:spcPct val="0"/>
              </a:spcBef>
              <a:defRPr/>
            </a:pPr>
            <a:endParaRPr lang="ar-SA" dirty="0">
              <a:solidFill>
                <a:prstClr val="black"/>
              </a:solidFill>
              <a:latin typeface="Arial" pitchFamily="34" charset="0"/>
              <a:cs typeface="Arabic Transparent" pitchFamily="2" charset="-78"/>
            </a:endParaRPr>
          </a:p>
          <a:p>
            <a:pPr marL="0" indent="0" rtl="1" eaLnBrk="1" hangingPunct="1">
              <a:spcBef>
                <a:spcPct val="0"/>
              </a:spcBef>
              <a:defRPr/>
            </a:pPr>
            <a:r>
              <a:rPr lang="ar-SA" dirty="0">
                <a:solidFill>
                  <a:prstClr val="black"/>
                </a:solidFill>
                <a:latin typeface="Arial" pitchFamily="34" charset="0"/>
                <a:cs typeface="Arabic Transparent" pitchFamily="2" charset="-78"/>
              </a:rPr>
              <a:t>و قد وردت عدت تعريفات في أدبيات الأعمال الدولية من ضمنها تعريف </a:t>
            </a:r>
            <a:r>
              <a:rPr lang="ar-SA" sz="2400" b="1" i="1" dirty="0">
                <a:solidFill>
                  <a:prstClr val="black"/>
                </a:solidFill>
                <a:latin typeface="Arial" pitchFamily="34" charset="0"/>
                <a:cs typeface="Times New Roman"/>
              </a:rPr>
              <a:t>(</a:t>
            </a:r>
            <a:r>
              <a:rPr lang="en-US" sz="2400" b="1" i="1" dirty="0">
                <a:solidFill>
                  <a:prstClr val="black"/>
                </a:solidFill>
                <a:latin typeface="Times New Roman" pitchFamily="18" charset="0"/>
                <a:cs typeface="Times New Roman" pitchFamily="18" charset="0"/>
              </a:rPr>
              <a:t>Shiva </a:t>
            </a:r>
            <a:r>
              <a:rPr lang="en-US" sz="2400" b="1" i="1" dirty="0" err="1">
                <a:solidFill>
                  <a:prstClr val="black"/>
                </a:solidFill>
                <a:latin typeface="Times New Roman" pitchFamily="18" charset="0"/>
                <a:cs typeface="Times New Roman" pitchFamily="18" charset="0"/>
              </a:rPr>
              <a:t>Ramu</a:t>
            </a:r>
            <a:r>
              <a:rPr lang="ar-SA" sz="2400" b="1" i="1" dirty="0">
                <a:solidFill>
                  <a:prstClr val="black"/>
                </a:solidFill>
                <a:latin typeface="Arial" pitchFamily="34" charset="0"/>
                <a:cs typeface="Times New Roman"/>
              </a:rPr>
              <a:t>) </a:t>
            </a:r>
            <a:r>
              <a:rPr lang="ar-SA" dirty="0">
                <a:solidFill>
                  <a:prstClr val="black"/>
                </a:solidFill>
                <a:latin typeface="Arial" pitchFamily="34" charset="0"/>
                <a:cs typeface="Arabic Transparent" pitchFamily="2" charset="-78"/>
              </a:rPr>
              <a:t>حيث يعرفها على أنها:</a:t>
            </a:r>
          </a:p>
          <a:p>
            <a:pPr marL="0" indent="0" rtl="1" eaLnBrk="1" hangingPunct="1">
              <a:spcBef>
                <a:spcPct val="0"/>
              </a:spcBef>
              <a:defRPr/>
            </a:pPr>
            <a:r>
              <a:rPr lang="ar-SA" b="1" dirty="0">
                <a:solidFill>
                  <a:srgbClr val="000099"/>
                </a:solidFill>
                <a:latin typeface="Arial" pitchFamily="34" charset="0"/>
                <a:cs typeface="Arabic Transparent" pitchFamily="2" charset="-78"/>
              </a:rPr>
              <a:t>” أي نشاط تجاري أو خدمي تقوم به أي منظمة أعمال عبر حدود وطنية لدولتين أو أكثر“.</a:t>
            </a:r>
          </a:p>
          <a:p>
            <a:pPr>
              <a:defRPr/>
            </a:pPr>
            <a:endParaRPr lang="en-US" dirty="0"/>
          </a:p>
        </p:txBody>
      </p:sp>
    </p:spTree>
    <p:extLst>
      <p:ext uri="{BB962C8B-B14F-4D97-AF65-F5344CB8AC3E}">
        <p14:creationId xmlns:p14="http://schemas.microsoft.com/office/powerpoint/2010/main" val="3076929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rtl="1" eaLnBrk="1" hangingPunct="1">
              <a:spcBef>
                <a:spcPct val="0"/>
              </a:spcBef>
              <a:defRPr/>
            </a:pPr>
            <a:endParaRPr lang="ar-SA" dirty="0">
              <a:solidFill>
                <a:prstClr val="black"/>
              </a:solidFill>
              <a:latin typeface="Arial" charset="0"/>
              <a:cs typeface="Arabic Transparent" pitchFamily="2" charset="0"/>
            </a:endParaRPr>
          </a:p>
          <a:p>
            <a:pPr marL="0" indent="0" rtl="1" eaLnBrk="1" hangingPunct="1">
              <a:spcBef>
                <a:spcPct val="0"/>
              </a:spcBef>
              <a:defRPr/>
            </a:pPr>
            <a:r>
              <a:rPr lang="ar-SA" dirty="0">
                <a:solidFill>
                  <a:prstClr val="black"/>
                </a:solidFill>
                <a:latin typeface="Arial" charset="0"/>
                <a:cs typeface="Arabic Transparent" pitchFamily="2" charset="0"/>
              </a:rPr>
              <a:t>كما عرفت أيضا على أنها</a:t>
            </a:r>
            <a:r>
              <a:rPr lang="ar-SA" b="1" dirty="0">
                <a:solidFill>
                  <a:srgbClr val="000099"/>
                </a:solidFill>
                <a:latin typeface="Arial" charset="0"/>
                <a:cs typeface="Arabic Transparent" pitchFamily="2" charset="0"/>
              </a:rPr>
              <a:t>: ”الأنشطة التي تقوم بها الشركات الكبيرة التي تمتلك وحدات تشغيلية خارج بلدانها الأصلية (البلد الأم)“.</a:t>
            </a:r>
            <a:endParaRPr lang="en-US" b="1" dirty="0">
              <a:solidFill>
                <a:srgbClr val="000099"/>
              </a:solidFill>
              <a:latin typeface="Arial" charset="0"/>
              <a:cs typeface="Arabic Transparent" pitchFamily="2" charset="0"/>
            </a:endParaRPr>
          </a:p>
          <a:p>
            <a:pPr marL="0" indent="0" rtl="1" eaLnBrk="1" hangingPunct="1">
              <a:spcBef>
                <a:spcPct val="0"/>
              </a:spcBef>
              <a:defRPr/>
            </a:pPr>
            <a:r>
              <a:rPr lang="ar-SA" sz="2400" b="1" dirty="0">
                <a:solidFill>
                  <a:srgbClr val="FF0000"/>
                </a:solidFill>
                <a:latin typeface="Arial" pitchFamily="34" charset="0"/>
                <a:cs typeface="Arabic Transparent" pitchFamily="2" charset="-78"/>
              </a:rPr>
              <a:t>فهي معاملات بين أفراد و منشآت من دول مختلفة في شكل أنشطة </a:t>
            </a:r>
            <a:r>
              <a:rPr lang="ar-SA" sz="2400" b="1" dirty="0" smtClean="0">
                <a:solidFill>
                  <a:srgbClr val="FF0000"/>
                </a:solidFill>
                <a:latin typeface="Arial" pitchFamily="34" charset="0"/>
                <a:cs typeface="Arabic Transparent" pitchFamily="2" charset="-78"/>
              </a:rPr>
              <a:t>تجارية </a:t>
            </a:r>
            <a:r>
              <a:rPr lang="ar-SA" sz="2400" b="1" dirty="0">
                <a:solidFill>
                  <a:srgbClr val="FF0000"/>
                </a:solidFill>
                <a:latin typeface="Arial" pitchFamily="34" charset="0"/>
                <a:cs typeface="Arabic Transparent" pitchFamily="2" charset="-78"/>
              </a:rPr>
              <a:t>أو استثمارات متنوعة </a:t>
            </a:r>
            <a:r>
              <a:rPr lang="ar-SA" sz="2400" b="1" dirty="0" smtClean="0">
                <a:solidFill>
                  <a:srgbClr val="FF0000"/>
                </a:solidFill>
                <a:latin typeface="Arial" pitchFamily="34" charset="0"/>
                <a:cs typeface="Arabic Transparent" pitchFamily="2" charset="-78"/>
              </a:rPr>
              <a:t>، </a:t>
            </a:r>
            <a:r>
              <a:rPr lang="ar-SA" sz="2400" b="1" dirty="0">
                <a:solidFill>
                  <a:srgbClr val="FF0000"/>
                </a:solidFill>
                <a:latin typeface="Arial" pitchFamily="34" charset="0"/>
                <a:cs typeface="Arabic Transparent" pitchFamily="2" charset="-78"/>
              </a:rPr>
              <a:t>تمتاز </a:t>
            </a:r>
            <a:r>
              <a:rPr lang="ar-SA" sz="2400" b="1" dirty="0" smtClean="0">
                <a:solidFill>
                  <a:srgbClr val="FF0000"/>
                </a:solidFill>
                <a:latin typeface="Arial" pitchFamily="34" charset="0"/>
                <a:cs typeface="Arabic Transparent" pitchFamily="2" charset="-78"/>
              </a:rPr>
              <a:t>بالديمومة ويمكن التأثير عليها بأشكال مختلفة؛ وهو ما يشكل مجالا لإدارة الأعمال الدولية..</a:t>
            </a:r>
            <a:endParaRPr lang="ar-SA" sz="2400" b="1" dirty="0">
              <a:solidFill>
                <a:srgbClr val="FF0000"/>
              </a:solidFill>
              <a:latin typeface="Arial" pitchFamily="34" charset="0"/>
              <a:cs typeface="Arabic Transparent" pitchFamily="2" charset="-78"/>
            </a:endParaRPr>
          </a:p>
          <a:p>
            <a:pPr>
              <a:defRPr/>
            </a:pPr>
            <a:endParaRPr lang="en-US" dirty="0">
              <a:solidFill>
                <a:prstClr val="black"/>
              </a:solidFill>
            </a:endParaRPr>
          </a:p>
          <a:p>
            <a:pPr>
              <a:defRPr/>
            </a:pPr>
            <a:endParaRPr lang="en-US" dirty="0"/>
          </a:p>
        </p:txBody>
      </p:sp>
    </p:spTree>
    <p:extLst>
      <p:ext uri="{BB962C8B-B14F-4D97-AF65-F5344CB8AC3E}">
        <p14:creationId xmlns:p14="http://schemas.microsoft.com/office/powerpoint/2010/main" val="1908161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0"/>
            <a:ext cx="8915400" cy="3733800"/>
          </a:xfrm>
        </p:spPr>
        <p:txBody>
          <a:bodyPr/>
          <a:lstStyle/>
          <a:p>
            <a:pPr>
              <a:defRPr/>
            </a:pPr>
            <a:r>
              <a:rPr lang="ar-SA" dirty="0">
                <a:solidFill>
                  <a:srgbClr val="FF0000"/>
                </a:solidFill>
                <a:ea typeface="+mj-ea"/>
                <a:cs typeface="Times New Roman"/>
              </a:rPr>
              <a:t>2-مفهوم الاستثمار الأجنبي المباشر</a:t>
            </a:r>
            <a:r>
              <a:rPr lang="ar-SA" dirty="0">
                <a:solidFill>
                  <a:prstClr val="black"/>
                </a:solidFill>
                <a:ea typeface="+mj-ea"/>
                <a:cs typeface="Times New Roman"/>
              </a:rPr>
              <a:t>:</a:t>
            </a:r>
          </a:p>
          <a:p>
            <a:pPr>
              <a:defRPr/>
            </a:pPr>
            <a:r>
              <a:rPr lang="ar-SA" dirty="0">
                <a:solidFill>
                  <a:prstClr val="black"/>
                </a:solidFill>
                <a:ea typeface="+mj-ea"/>
                <a:cs typeface="Times New Roman"/>
              </a:rPr>
              <a:t>هو شراء وتملك أصول خارجية في شركات عاملة أو المساهمة </a:t>
            </a:r>
            <a:r>
              <a:rPr lang="ar-SA" dirty="0" smtClean="0">
                <a:solidFill>
                  <a:prstClr val="black"/>
                </a:solidFill>
                <a:ea typeface="+mj-ea"/>
                <a:cs typeface="Times New Roman"/>
              </a:rPr>
              <a:t>فيها ،أي </a:t>
            </a:r>
            <a:r>
              <a:rPr lang="ar-SA" dirty="0">
                <a:solidFill>
                  <a:prstClr val="black"/>
                </a:solidFill>
                <a:ea typeface="+mj-ea"/>
                <a:cs typeface="Times New Roman"/>
              </a:rPr>
              <a:t>امتلاك شيء ملموس ومحدد </a:t>
            </a:r>
            <a:r>
              <a:rPr lang="ar-SA" dirty="0">
                <a:solidFill>
                  <a:srgbClr val="FF0000"/>
                </a:solidFill>
                <a:ea typeface="+mj-ea"/>
                <a:cs typeface="Times New Roman"/>
              </a:rPr>
              <a:t>يمكن المستثمر </a:t>
            </a:r>
            <a:r>
              <a:rPr lang="ar-SA" dirty="0">
                <a:solidFill>
                  <a:prstClr val="black"/>
                </a:solidFill>
                <a:ea typeface="+mj-ea"/>
                <a:cs typeface="Times New Roman"/>
              </a:rPr>
              <a:t>من </a:t>
            </a:r>
            <a:r>
              <a:rPr lang="ar-SA" dirty="0">
                <a:solidFill>
                  <a:srgbClr val="FF0000"/>
                </a:solidFill>
                <a:ea typeface="+mj-ea"/>
                <a:cs typeface="Times New Roman"/>
              </a:rPr>
              <a:t>التأثير بدرجة ما على مسار </a:t>
            </a:r>
            <a:r>
              <a:rPr lang="ar-SA" dirty="0">
                <a:solidFill>
                  <a:prstClr val="black"/>
                </a:solidFill>
                <a:ea typeface="+mj-ea"/>
                <a:cs typeface="Times New Roman"/>
              </a:rPr>
              <a:t>المنشأة المساهم فيها.</a:t>
            </a:r>
          </a:p>
          <a:p>
            <a:pPr>
              <a:defRPr/>
            </a:pPr>
            <a:endParaRPr lang="en-US" dirty="0"/>
          </a:p>
        </p:txBody>
      </p:sp>
    </p:spTree>
    <p:extLst>
      <p:ext uri="{BB962C8B-B14F-4D97-AF65-F5344CB8AC3E}">
        <p14:creationId xmlns:p14="http://schemas.microsoft.com/office/powerpoint/2010/main" val="3058494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r>
              <a:rPr lang="ar-SA" altLang="ar-SA" sz="2800" smtClean="0">
                <a:solidFill>
                  <a:srgbClr val="FF0000"/>
                </a:solidFill>
                <a:cs typeface="Arial" panose="020B0604020202020204" pitchFamily="34" charset="0"/>
              </a:rPr>
              <a:t>3</a:t>
            </a:r>
            <a:r>
              <a:rPr lang="ar-SA" altLang="ar-SA" smtClean="0">
                <a:solidFill>
                  <a:srgbClr val="FF0000"/>
                </a:solidFill>
                <a:cs typeface="Arial" panose="020B0604020202020204" pitchFamily="34" charset="0"/>
              </a:rPr>
              <a:t>-الاستثمار الأجنبي غير المباشر</a:t>
            </a:r>
            <a:r>
              <a:rPr lang="ar-SA" altLang="ar-SA" smtClean="0">
                <a:solidFill>
                  <a:srgbClr val="000000"/>
                </a:solidFill>
                <a:cs typeface="Arial" panose="020B0604020202020204" pitchFamily="34" charset="0"/>
              </a:rPr>
              <a:t>:</a:t>
            </a:r>
          </a:p>
          <a:p>
            <a:r>
              <a:rPr lang="ar-SA" altLang="ar-SA" smtClean="0">
                <a:solidFill>
                  <a:srgbClr val="000000"/>
                </a:solidFill>
                <a:cs typeface="Arial" panose="020B0604020202020204" pitchFamily="34" charset="0"/>
              </a:rPr>
              <a:t>ويكون بشراء أوراق مالية في شكل أسهم أو سندات تصدرها مؤسسة أجنبية أخرى،يستهدف الربح ويكون لصاحبه حق غير مباشر </a:t>
            </a:r>
            <a:r>
              <a:rPr lang="ar-SA" altLang="ar-SA" smtClean="0">
                <a:solidFill>
                  <a:srgbClr val="FF0000"/>
                </a:solidFill>
                <a:cs typeface="Arial" panose="020B0604020202020204" pitchFamily="34" charset="0"/>
              </a:rPr>
              <a:t>لا يمكنه من التأثير </a:t>
            </a:r>
            <a:r>
              <a:rPr lang="ar-SA" altLang="ar-SA" smtClean="0">
                <a:solidFill>
                  <a:srgbClr val="000000"/>
                </a:solidFill>
                <a:cs typeface="Arial" panose="020B0604020202020204" pitchFamily="34" charset="0"/>
              </a:rPr>
              <a:t>في مسار المؤسسة</a:t>
            </a:r>
            <a:r>
              <a:rPr lang="ar-SA" altLang="ar-SA" sz="2800" smtClean="0">
                <a:solidFill>
                  <a:srgbClr val="000000"/>
                </a:solidFill>
                <a:cs typeface="Arial" panose="020B0604020202020204" pitchFamily="34" charset="0"/>
              </a:rPr>
              <a:t>.</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86024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71450" indent="-285750" rtl="1" eaLnBrk="1" fontAlgn="auto" hangingPunct="1">
              <a:spcAft>
                <a:spcPts val="0"/>
              </a:spcAft>
              <a:defRPr/>
            </a:pPr>
            <a:r>
              <a:rPr lang="ar-SA" smtClean="0">
                <a:solidFill>
                  <a:srgbClr val="FF0000"/>
                </a:solidFill>
              </a:rPr>
              <a:t>4-الشركة </a:t>
            </a:r>
            <a:r>
              <a:rPr lang="ar-SA" dirty="0" smtClean="0">
                <a:solidFill>
                  <a:srgbClr val="FF0000"/>
                </a:solidFill>
              </a:rPr>
              <a:t>الدولية </a:t>
            </a:r>
            <a:r>
              <a:rPr lang="ar-SA" dirty="0" smtClean="0">
                <a:solidFill>
                  <a:prstClr val="black"/>
                </a:solidFill>
              </a:rPr>
              <a:t>:</a:t>
            </a:r>
            <a:r>
              <a:rPr lang="ar-SA" dirty="0">
                <a:solidFill>
                  <a:prstClr val="black"/>
                </a:solidFill>
              </a:rPr>
              <a:t>هي التي تمتلك أو تتحكم في أنشطة اقتصادية في أكثر من بلد</a:t>
            </a:r>
            <a:r>
              <a:rPr lang="ar-SA" dirty="0" smtClean="0">
                <a:solidFill>
                  <a:prstClr val="black"/>
                </a:solidFill>
              </a:rPr>
              <a:t>، سواء </a:t>
            </a:r>
            <a:r>
              <a:rPr lang="ar-SA" dirty="0">
                <a:solidFill>
                  <a:prstClr val="black"/>
                </a:solidFill>
              </a:rPr>
              <a:t>من خلال الاستثمارات المباشرة أو غير المباشرة</a:t>
            </a:r>
            <a:r>
              <a:rPr lang="ar-SA" dirty="0" smtClean="0">
                <a:solidFill>
                  <a:prstClr val="black"/>
                </a:solidFill>
              </a:rPr>
              <a:t>؛ إنها </a:t>
            </a:r>
            <a:r>
              <a:rPr lang="ar-SA" dirty="0">
                <a:solidFill>
                  <a:prstClr val="black"/>
                </a:solidFill>
              </a:rPr>
              <a:t>إذن:</a:t>
            </a:r>
          </a:p>
          <a:p>
            <a:pPr marL="171450" indent="-285750" rtl="1" eaLnBrk="1" fontAlgn="auto" hangingPunct="1">
              <a:spcAft>
                <a:spcPts val="0"/>
              </a:spcAft>
              <a:buFont typeface="Wingdings" pitchFamily="2" charset="2"/>
              <a:buChar char="ü"/>
              <a:defRPr/>
            </a:pPr>
            <a:r>
              <a:rPr lang="ar-SA" dirty="0">
                <a:solidFill>
                  <a:srgbClr val="FF0000"/>
                </a:solidFill>
              </a:rPr>
              <a:t>-</a:t>
            </a:r>
            <a:r>
              <a:rPr lang="ar-SA" dirty="0">
                <a:solidFill>
                  <a:prstClr val="black"/>
                </a:solidFill>
              </a:rPr>
              <a:t>تمتلك طاقة إنتاجية في أكثر من بلد؛</a:t>
            </a:r>
          </a:p>
          <a:p>
            <a:pPr marL="171450" indent="-285750" rtl="1" eaLnBrk="1" fontAlgn="auto" hangingPunct="1">
              <a:spcAft>
                <a:spcPts val="0"/>
              </a:spcAft>
              <a:buFont typeface="Wingdings" pitchFamily="2" charset="2"/>
              <a:buChar char="ü"/>
              <a:defRPr/>
            </a:pPr>
            <a:r>
              <a:rPr lang="ar-SA" dirty="0">
                <a:solidFill>
                  <a:srgbClr val="FF0000"/>
                </a:solidFill>
              </a:rPr>
              <a:t>-</a:t>
            </a:r>
            <a:r>
              <a:rPr lang="ar-SA" dirty="0">
                <a:solidFill>
                  <a:prstClr val="black"/>
                </a:solidFill>
              </a:rPr>
              <a:t>تدير طاقاتها وفروعها وفقا </a:t>
            </a:r>
            <a:r>
              <a:rPr lang="ar-SA" dirty="0" smtClean="0">
                <a:solidFill>
                  <a:prstClr val="black"/>
                </a:solidFill>
              </a:rPr>
              <a:t>لاستراتيجية </a:t>
            </a:r>
            <a:r>
              <a:rPr lang="ar-SA" dirty="0">
                <a:solidFill>
                  <a:prstClr val="black"/>
                </a:solidFill>
              </a:rPr>
              <a:t>واحدة؛</a:t>
            </a:r>
          </a:p>
          <a:p>
            <a:pPr marL="171450" indent="-285750" rtl="1" eaLnBrk="1" fontAlgn="auto" hangingPunct="1">
              <a:spcAft>
                <a:spcPts val="0"/>
              </a:spcAft>
              <a:buFont typeface="Wingdings" pitchFamily="2" charset="2"/>
              <a:buChar char="ü"/>
              <a:defRPr/>
            </a:pPr>
            <a:r>
              <a:rPr lang="ar-SA" dirty="0">
                <a:solidFill>
                  <a:srgbClr val="FF0000"/>
                </a:solidFill>
              </a:rPr>
              <a:t>-</a:t>
            </a:r>
            <a:r>
              <a:rPr lang="ar-SA" dirty="0">
                <a:solidFill>
                  <a:prstClr val="black"/>
                </a:solidFill>
              </a:rPr>
              <a:t>تشكل إطارا لنقل الأموال والأفراد والسلع </a:t>
            </a:r>
            <a:r>
              <a:rPr lang="ar-SA" dirty="0" smtClean="0">
                <a:solidFill>
                  <a:prstClr val="black"/>
                </a:solidFill>
              </a:rPr>
              <a:t>والأفكار ،سواء  </a:t>
            </a:r>
            <a:r>
              <a:rPr lang="ar-SA" dirty="0">
                <a:solidFill>
                  <a:prstClr val="black"/>
                </a:solidFill>
              </a:rPr>
              <a:t>بين رئاستها وفروعها أو بينها وبين زبائنها والشركات الأخرى.</a:t>
            </a:r>
          </a:p>
          <a:p>
            <a:pPr>
              <a:defRPr/>
            </a:pPr>
            <a:endParaRPr lang="en-US" dirty="0"/>
          </a:p>
        </p:txBody>
      </p:sp>
    </p:spTree>
    <p:extLst>
      <p:ext uri="{BB962C8B-B14F-4D97-AF65-F5344CB8AC3E}">
        <p14:creationId xmlns:p14="http://schemas.microsoft.com/office/powerpoint/2010/main" val="403892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pPr rtl="1">
              <a:buFont typeface="Wingdings" panose="05000000000000000000" pitchFamily="2" charset="2"/>
              <a:buChar char="§"/>
            </a:pPr>
            <a:r>
              <a:rPr lang="ar-SA" altLang="ar-SA" smtClean="0">
                <a:solidFill>
                  <a:srgbClr val="000000"/>
                </a:solidFill>
                <a:cs typeface="Arial" panose="020B0604020202020204" pitchFamily="34" charset="0"/>
              </a:rPr>
              <a:t>يميز بعض المختصين عموما في إدارة الأعمال ما</a:t>
            </a:r>
            <a:r>
              <a:rPr lang="en-US" altLang="ar-SA" smtClean="0">
                <a:solidFill>
                  <a:srgbClr val="000000"/>
                </a:solidFill>
                <a:cs typeface="Arial" panose="020B0604020202020204" pitchFamily="34" charset="0"/>
              </a:rPr>
              <a:t> </a:t>
            </a:r>
            <a:r>
              <a:rPr lang="ar-SA" altLang="ar-SA" smtClean="0">
                <a:solidFill>
                  <a:srgbClr val="000000"/>
                </a:solidFill>
                <a:cs typeface="Arial" panose="020B0604020202020204" pitchFamily="34" charset="0"/>
              </a:rPr>
              <a:t>بين الأنواع الثلاثة التالية للشركات الدولية:</a:t>
            </a:r>
            <a:br>
              <a:rPr lang="ar-SA" altLang="ar-SA" smtClean="0">
                <a:solidFill>
                  <a:srgbClr val="000000"/>
                </a:solidFill>
                <a:cs typeface="Arial" panose="020B0604020202020204" pitchFamily="34" charset="0"/>
              </a:rPr>
            </a:br>
            <a:r>
              <a:rPr lang="ar-SA" altLang="ar-SA" smtClean="0">
                <a:solidFill>
                  <a:srgbClr val="FF0000"/>
                </a:solidFill>
                <a:cs typeface="Arial" panose="020B0604020202020204" pitchFamily="34" charset="0"/>
              </a:rPr>
              <a:t>ا-الشركة الدولية(</a:t>
            </a:r>
            <a:r>
              <a:rPr lang="en-US" altLang="ar-SA" smtClean="0">
                <a:solidFill>
                  <a:srgbClr val="000000"/>
                </a:solidFill>
                <a:cs typeface="Times New Roman" panose="02020603050405020304" pitchFamily="18" charset="0"/>
              </a:rPr>
              <a:t>I. Company</a:t>
            </a:r>
            <a:r>
              <a:rPr lang="ar-SA" altLang="ar-SA" smtClean="0">
                <a:solidFill>
                  <a:srgbClr val="000000"/>
                </a:solidFill>
                <a:cs typeface="Arial" panose="020B0604020202020204" pitchFamily="34" charset="0"/>
              </a:rPr>
              <a:t>):وتكون قاعدة ومحور أعمالها في موطنها؛</a:t>
            </a:r>
            <a:br>
              <a:rPr lang="ar-SA" altLang="ar-SA" smtClean="0">
                <a:solidFill>
                  <a:srgbClr val="000000"/>
                </a:solidFill>
                <a:cs typeface="Arial" panose="020B0604020202020204" pitchFamily="34" charset="0"/>
              </a:rPr>
            </a:br>
            <a:r>
              <a:rPr lang="ar-SA" altLang="ar-SA" smtClean="0">
                <a:solidFill>
                  <a:srgbClr val="FF0000"/>
                </a:solidFill>
                <a:cs typeface="Arial" panose="020B0604020202020204" pitchFamily="34" charset="0"/>
              </a:rPr>
              <a:t>ب-الشركة متعددة الجنسيات</a:t>
            </a:r>
            <a:r>
              <a:rPr lang="ar-SA" altLang="ar-SA" smtClean="0">
                <a:solidFill>
                  <a:srgbClr val="000000"/>
                </a:solidFill>
                <a:cs typeface="Arial" panose="020B0604020202020204" pitchFamily="34" charset="0"/>
              </a:rPr>
              <a:t>(</a:t>
            </a:r>
            <a:r>
              <a:rPr lang="en-US" altLang="ar-SA" smtClean="0">
                <a:solidFill>
                  <a:srgbClr val="000000"/>
                </a:solidFill>
                <a:cs typeface="Times New Roman" panose="02020603050405020304" pitchFamily="18" charset="0"/>
              </a:rPr>
              <a:t>M</a:t>
            </a:r>
            <a:r>
              <a:rPr lang="en-US" altLang="ar-SA" i="1" smtClean="0">
                <a:solidFill>
                  <a:srgbClr val="000000"/>
                </a:solidFill>
                <a:cs typeface="Times New Roman" panose="02020603050405020304" pitchFamily="18" charset="0"/>
              </a:rPr>
              <a:t>. C</a:t>
            </a:r>
            <a:r>
              <a:rPr lang="en-US" altLang="ar-SA" smtClean="0">
                <a:solidFill>
                  <a:srgbClr val="000000"/>
                </a:solidFill>
                <a:cs typeface="Times New Roman" panose="02020603050405020304" pitchFamily="18" charset="0"/>
              </a:rPr>
              <a:t>ompany</a:t>
            </a:r>
            <a:r>
              <a:rPr lang="ar-SA" altLang="ar-SA" smtClean="0">
                <a:solidFill>
                  <a:srgbClr val="000000"/>
                </a:solidFill>
                <a:cs typeface="Arial" panose="020B0604020202020204" pitchFamily="34" charset="0"/>
              </a:rPr>
              <a:t>):وهي التي تتخذ أكثر من موطن لهذه الأعمال؛</a:t>
            </a:r>
          </a:p>
          <a:p>
            <a:pPr rtl="1"/>
            <a:r>
              <a:rPr lang="ar-SA" altLang="ar-SA" smtClean="0">
                <a:solidFill>
                  <a:srgbClr val="FF0000"/>
                </a:solidFill>
                <a:cs typeface="Arial" panose="020B0604020202020204" pitchFamily="34" charset="0"/>
              </a:rPr>
              <a:t>ج-الشركة العالمية(</a:t>
            </a:r>
            <a:r>
              <a:rPr lang="en-US" altLang="ar-SA" smtClean="0">
                <a:solidFill>
                  <a:srgbClr val="000000"/>
                </a:solidFill>
                <a:cs typeface="Arial" panose="020B0604020202020204" pitchFamily="34" charset="0"/>
              </a:rPr>
              <a:t>G.</a:t>
            </a:r>
            <a:r>
              <a:rPr lang="en-US" altLang="ar-SA" i="1" smtClean="0">
                <a:solidFill>
                  <a:srgbClr val="000000"/>
                </a:solidFill>
                <a:cs typeface="Arial" panose="020B0604020202020204" pitchFamily="34" charset="0"/>
              </a:rPr>
              <a:t> C</a:t>
            </a:r>
            <a:r>
              <a:rPr lang="en-US" altLang="ar-SA" smtClean="0">
                <a:solidFill>
                  <a:srgbClr val="000000"/>
                </a:solidFill>
                <a:cs typeface="Arial" panose="020B0604020202020204" pitchFamily="34" charset="0"/>
              </a:rPr>
              <a:t>ompany</a:t>
            </a:r>
            <a:r>
              <a:rPr lang="ar-SA" altLang="ar-SA" smtClean="0">
                <a:solidFill>
                  <a:srgbClr val="000000"/>
                </a:solidFill>
                <a:cs typeface="Arial" panose="020B0604020202020204" pitchFamily="34" charset="0"/>
              </a:rPr>
              <a:t>):وهي مرحلة متقدمة لا يصبح فيها موطن محدد للشركة من حيث التوجه والنظرة لأعمالها.</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507336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1-أهمية الأعمال الدولية</a:t>
            </a:r>
            <a:r>
              <a:rPr lang="ar-SA" altLang="ar-SA" smtClean="0">
                <a:solidFill>
                  <a:srgbClr val="000000"/>
                </a:solidFill>
                <a:cs typeface="Arial" panose="020B0604020202020204" pitchFamily="34" charset="0"/>
              </a:rPr>
              <a:t>:</a:t>
            </a:r>
          </a:p>
          <a:p>
            <a:pPr rtl="1"/>
            <a:r>
              <a:rPr lang="ar-SA" altLang="ar-SA" smtClean="0">
                <a:solidFill>
                  <a:srgbClr val="000000"/>
                </a:solidFill>
                <a:cs typeface="Arial" panose="020B0604020202020204" pitchFamily="34" charset="0"/>
              </a:rPr>
              <a:t>وتبرزها الأرقام المذهلة لتطور الأعمال الدولية وبشكل تطورت معه الحاجة إلى إدارة الأعمال الدولية التي على حداثتها أصبحت لها مكانتها البارزة في حقل المعرفة الإدارية.</a:t>
            </a:r>
          </a:p>
          <a:p>
            <a:endParaRPr lang="en-US" altLang="ar-SA" smtClean="0">
              <a:cs typeface="Arial" panose="020B0604020202020204" pitchFamily="34" charset="0"/>
            </a:endParaRPr>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12738"/>
            <a:ext cx="8967788"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816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3500" rtl="1" eaLnBrk="1" hangingPunct="1">
              <a:defRPr/>
            </a:pPr>
            <a:r>
              <a:rPr lang="ar-SA" sz="4400" dirty="0">
                <a:solidFill>
                  <a:srgbClr val="FF0000"/>
                </a:solidFill>
              </a:rPr>
              <a:t>2-أنواع الأعمال الدولية</a:t>
            </a:r>
            <a:r>
              <a:rPr lang="ar-SA" dirty="0">
                <a:solidFill>
                  <a:srgbClr val="FF0000"/>
                </a:solidFill>
              </a:rPr>
              <a:t>:</a:t>
            </a:r>
          </a:p>
          <a:p>
            <a:pPr marL="63500" rtl="1" eaLnBrk="1" hangingPunct="1">
              <a:buFont typeface="Wingdings" pitchFamily="2" charset="2"/>
              <a:buChar char="ü"/>
              <a:defRPr/>
            </a:pPr>
            <a:r>
              <a:rPr lang="ar-SA" dirty="0">
                <a:solidFill>
                  <a:srgbClr val="FF0000"/>
                </a:solidFill>
              </a:rPr>
              <a:t>ا</a:t>
            </a:r>
            <a:r>
              <a:rPr lang="ar-SA" dirty="0">
                <a:solidFill>
                  <a:prstClr val="black"/>
                </a:solidFill>
              </a:rPr>
              <a:t>-التجارة الخارجية(</a:t>
            </a:r>
            <a:r>
              <a:rPr lang="en-US" dirty="0">
                <a:solidFill>
                  <a:prstClr val="black"/>
                </a:solidFill>
                <a:cs typeface="Arial" pitchFamily="34" charset="0"/>
              </a:rPr>
              <a:t>Foreign. Trade</a:t>
            </a:r>
            <a:r>
              <a:rPr lang="ar-SA" dirty="0">
                <a:solidFill>
                  <a:prstClr val="black"/>
                </a:solidFill>
              </a:rPr>
              <a:t>)؛</a:t>
            </a:r>
          </a:p>
          <a:p>
            <a:pPr marL="63500" rtl="1" eaLnBrk="1" hangingPunct="1">
              <a:buFont typeface="Wingdings" pitchFamily="2" charset="2"/>
              <a:buChar char="ü"/>
              <a:defRPr/>
            </a:pPr>
            <a:r>
              <a:rPr lang="ar-SA" dirty="0">
                <a:solidFill>
                  <a:srgbClr val="FF0000"/>
                </a:solidFill>
              </a:rPr>
              <a:t>ب</a:t>
            </a:r>
            <a:r>
              <a:rPr lang="ar-SA" dirty="0">
                <a:solidFill>
                  <a:prstClr val="black"/>
                </a:solidFill>
              </a:rPr>
              <a:t>-الاستثمارات الأجنبية المباشرة(</a:t>
            </a:r>
            <a:r>
              <a:rPr lang="en-US" dirty="0">
                <a:solidFill>
                  <a:prstClr val="black"/>
                </a:solidFill>
                <a:cs typeface="Arial" pitchFamily="34" charset="0"/>
              </a:rPr>
              <a:t>D. Foreign. Investment</a:t>
            </a:r>
            <a:r>
              <a:rPr lang="ar-SA" dirty="0">
                <a:solidFill>
                  <a:prstClr val="black"/>
                </a:solidFill>
              </a:rPr>
              <a:t>)؛</a:t>
            </a:r>
          </a:p>
          <a:p>
            <a:pPr marL="63500" rtl="1" eaLnBrk="1" hangingPunct="1">
              <a:buFont typeface="Wingdings" pitchFamily="2" charset="2"/>
              <a:buChar char="ü"/>
              <a:defRPr/>
            </a:pPr>
            <a:r>
              <a:rPr lang="ar-SA" dirty="0">
                <a:solidFill>
                  <a:srgbClr val="FF0000"/>
                </a:solidFill>
              </a:rPr>
              <a:t>ج</a:t>
            </a:r>
            <a:r>
              <a:rPr lang="ar-SA" dirty="0">
                <a:solidFill>
                  <a:prstClr val="black"/>
                </a:solidFill>
              </a:rPr>
              <a:t>-الاستثمارات الأجنبية غير المباشرة(</a:t>
            </a:r>
            <a:r>
              <a:rPr lang="en-US" dirty="0">
                <a:solidFill>
                  <a:prstClr val="black"/>
                </a:solidFill>
                <a:cs typeface="Arial" pitchFamily="34" charset="0"/>
              </a:rPr>
              <a:t>I.F.I</a:t>
            </a:r>
            <a:r>
              <a:rPr lang="ar-SA" dirty="0">
                <a:solidFill>
                  <a:prstClr val="black"/>
                </a:solidFill>
              </a:rPr>
              <a:t>)</a:t>
            </a:r>
          </a:p>
          <a:p>
            <a:pPr>
              <a:defRPr/>
            </a:pPr>
            <a:endParaRPr lang="en-US" dirty="0"/>
          </a:p>
        </p:txBody>
      </p:sp>
    </p:spTree>
    <p:extLst>
      <p:ext uri="{BB962C8B-B14F-4D97-AF65-F5344CB8AC3E}">
        <p14:creationId xmlns:p14="http://schemas.microsoft.com/office/powerpoint/2010/main" val="67758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ar-SA" dirty="0">
                <a:solidFill>
                  <a:srgbClr val="FF0000"/>
                </a:solidFill>
              </a:rPr>
              <a:t>3-أنواع أخرى للأعمال الدولية:</a:t>
            </a:r>
          </a:p>
          <a:p>
            <a:pPr marL="63500" eaLnBrk="1" hangingPunct="1">
              <a:defRPr/>
            </a:pPr>
            <a:r>
              <a:rPr lang="ar-SA" dirty="0">
                <a:solidFill>
                  <a:prstClr val="black"/>
                </a:solidFill>
              </a:rPr>
              <a:t>ومنها على وجه الخصوص:</a:t>
            </a:r>
            <a:br>
              <a:rPr lang="ar-SA" dirty="0">
                <a:solidFill>
                  <a:prstClr val="black"/>
                </a:solidFill>
              </a:rPr>
            </a:br>
            <a:r>
              <a:rPr lang="ar-SA" dirty="0">
                <a:solidFill>
                  <a:srgbClr val="FF0000"/>
                </a:solidFill>
              </a:rPr>
              <a:t>ا-الترخيص</a:t>
            </a:r>
            <a:r>
              <a:rPr lang="ar-SA" dirty="0" smtClean="0">
                <a:solidFill>
                  <a:srgbClr val="FF0000"/>
                </a:solidFill>
              </a:rPr>
              <a:t>: </a:t>
            </a:r>
            <a:r>
              <a:rPr lang="ar-SA" dirty="0" smtClean="0">
                <a:solidFill>
                  <a:prstClr val="black"/>
                </a:solidFill>
              </a:rPr>
              <a:t>وبموجب شكله الرئيس فإن الشركة الأجنبية(مثلا كوكاكولا، فنادق هيلتون...) تقوم بالسماح </a:t>
            </a:r>
            <a:r>
              <a:rPr lang="ar-SA" dirty="0">
                <a:solidFill>
                  <a:prstClr val="black"/>
                </a:solidFill>
              </a:rPr>
              <a:t>لشركة أخرى في بلد أخر باستعمال تقنية معينة طورتها الشركة الأجنبية أو باستخدام اسم تجاري ملك لتلك الشركة مقابل إتاوة تدفعها الشركة المحلية . </a:t>
            </a:r>
            <a:endParaRPr lang="en-US" dirty="0">
              <a:solidFill>
                <a:prstClr val="black"/>
              </a:solidFill>
              <a:cs typeface="Arial" pitchFamily="34" charset="0"/>
            </a:endParaRPr>
          </a:p>
          <a:p>
            <a:pPr>
              <a:defRPr/>
            </a:pPr>
            <a:endParaRPr lang="en-US" dirty="0"/>
          </a:p>
        </p:txBody>
      </p:sp>
    </p:spTree>
    <p:extLst>
      <p:ext uri="{BB962C8B-B14F-4D97-AF65-F5344CB8AC3E}">
        <p14:creationId xmlns:p14="http://schemas.microsoft.com/office/powerpoint/2010/main" val="465638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lvl="2" eaLnBrk="1" hangingPunct="1"/>
            <a:r>
              <a:rPr lang="ar-SA" altLang="ar-SA" sz="3200" smtClean="0">
                <a:solidFill>
                  <a:srgbClr val="FF0000"/>
                </a:solidFill>
                <a:cs typeface="Arial" panose="020B0604020202020204" pitchFamily="34" charset="0"/>
              </a:rPr>
              <a:t>ب- تسليم المفتاح :</a:t>
            </a:r>
          </a:p>
          <a:p>
            <a:pPr lvl="2" eaLnBrk="1" hangingPunct="1"/>
            <a:r>
              <a:rPr lang="ar-SA" altLang="ar-SA" sz="3200" smtClean="0">
                <a:solidFill>
                  <a:srgbClr val="000000"/>
                </a:solidFill>
                <a:cs typeface="Arial" panose="020B0604020202020204" pitchFamily="34" charset="0"/>
              </a:rPr>
              <a:t>هنا تتعهد شركة أجنبية بإكمال مشروع بكاملة أو جزء منه على حسب الاتفاق وتنفيذ ذلك المشروع من مراحله الأولية حتى مرحلة التشغيل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86636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ج- عقود الإدارة :</a:t>
            </a:r>
          </a:p>
          <a:p>
            <a:pPr eaLnBrk="1" hangingPunct="1"/>
            <a:r>
              <a:rPr lang="ar-SA" altLang="ar-SA" smtClean="0">
                <a:solidFill>
                  <a:srgbClr val="000000"/>
                </a:solidFill>
                <a:cs typeface="Arial" panose="020B0604020202020204" pitchFamily="34" charset="0"/>
              </a:rPr>
              <a:t>بموجبها تقوم شركة أجنبية بإدارة منشأة في بلد أخر مقابل اجر ، ومقابل القيام بالإدارة تتلقى الشركة الأجنبية أتعاباً أو نصيبا في الأرباح .</a:t>
            </a:r>
            <a:r>
              <a:rPr lang="ar-SA" altLang="ar-SA" sz="4000" smtClean="0">
                <a:solidFill>
                  <a:srgbClr val="000000"/>
                </a:solidFill>
                <a:cs typeface="Arial" panose="020B0604020202020204" pitchFamily="34" charset="0"/>
              </a:rPr>
              <a:t> </a:t>
            </a:r>
            <a:endParaRPr lang="en-US" altLang="ar-SA" sz="4000" smtClean="0">
              <a:solidFill>
                <a:srgbClr val="000000"/>
              </a:solidFill>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4104044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د- عقود التصنيع:</a:t>
            </a:r>
          </a:p>
          <a:p>
            <a:pPr eaLnBrk="1" hangingPunct="1"/>
            <a:r>
              <a:rPr lang="ar-SA" altLang="ar-SA" smtClean="0">
                <a:solidFill>
                  <a:srgbClr val="000000"/>
                </a:solidFill>
                <a:cs typeface="Arial" panose="020B0604020202020204" pitchFamily="34" charset="0"/>
              </a:rPr>
              <a:t>هنا تعقد الشركة متعددة الجنسية اتفاقية مع شركة وطنية عامة أو خاصة في الدولة المضيفة يتم بمقتضاها قيام احد الطرفين نيابة عن الطرف الثاني بتصنيع وإنتاج سلعة معينة وربما وضع علامة الشركة الأخرى عليها وشحنها إليها فهي إذن </a:t>
            </a:r>
            <a:r>
              <a:rPr lang="ar-SA" altLang="ar-SA" smtClean="0">
                <a:solidFill>
                  <a:srgbClr val="FF0000"/>
                </a:solidFill>
                <a:cs typeface="Arial" panose="020B0604020202020204" pitchFamily="34" charset="0"/>
              </a:rPr>
              <a:t>اتفاقيات إنتاج بالوكالة</a:t>
            </a:r>
            <a:r>
              <a:rPr lang="ar-SA" altLang="ar-SA" smtClean="0">
                <a:solidFill>
                  <a:srgbClr val="000000"/>
                </a:solidFill>
                <a:cs typeface="Arial" panose="020B0604020202020204" pitchFamily="34" charset="0"/>
              </a:rPr>
              <a:t> وتكون عادة طويلة الأجل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540437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هـ- عقود التصدير (الوكالة ):</a:t>
            </a:r>
          </a:p>
          <a:p>
            <a:r>
              <a:rPr lang="ar-SA" altLang="ar-SA" smtClean="0">
                <a:solidFill>
                  <a:srgbClr val="000000"/>
                </a:solidFill>
                <a:cs typeface="Arial" panose="020B0604020202020204" pitchFamily="34" charset="0"/>
              </a:rPr>
              <a:t>هي عبارة عن اتفاقية بين طرفين يقوم بموجبها احد الطرفين ( الطرف الأصيل ) بتوظيف الطرف الثاني ( الوكيل ) لبيع أو تسهيل أو إبرام اتفاقيات بيع سلع ومنتجات الطرف الأول لطرف ثالث هو المستهلك النهائي أو الصناعي يتلقى الوكيل عمولة عن كل صفقة تتم وهو مجرد وسيط أو ممثل حيث يحتفظ الطرف الأول بعلامته التجارية على السلع كما يحتفظ بملكية السلع إلى أن تكتمل المبادلة . </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66797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495300" y="1447800"/>
            <a:ext cx="8915400" cy="4678363"/>
          </a:xfrm>
        </p:spPr>
        <p:txBody>
          <a:bodyPr/>
          <a:lstStyle/>
          <a:p>
            <a:r>
              <a:rPr lang="ar-SA" altLang="ar-SA" smtClean="0">
                <a:solidFill>
                  <a:srgbClr val="FF0000"/>
                </a:solidFill>
                <a:cs typeface="Arial" panose="020B0604020202020204" pitchFamily="34" charset="0"/>
              </a:rPr>
              <a:t>و-الإستثمارات المشتركة:</a:t>
            </a:r>
          </a:p>
          <a:p>
            <a:pPr eaLnBrk="1" hangingPunct="1"/>
            <a:r>
              <a:rPr lang="ar-SA" altLang="ar-SA" smtClean="0">
                <a:solidFill>
                  <a:srgbClr val="000000"/>
                </a:solidFill>
                <a:cs typeface="Arial" panose="020B0604020202020204" pitchFamily="34" charset="0"/>
              </a:rPr>
              <a:t>وبموجبها تقوم الشركة الدولية في حصة مشاركة مع شركة دولية أخرى لتنفيذ مشروع في بلد ثالث ،وقد تدخل الشركة متعددة الجنسيات في استثمار مشترك مع شريك محلي في بلد أجنبي؛</a:t>
            </a:r>
          </a:p>
          <a:p>
            <a:pPr eaLnBrk="1" hangingPunct="1"/>
            <a:r>
              <a:rPr lang="ar-SA" altLang="ar-SA" smtClean="0">
                <a:solidFill>
                  <a:srgbClr val="000000"/>
                </a:solidFill>
                <a:cs typeface="Arial" panose="020B0604020202020204" pitchFamily="34" charset="0"/>
              </a:rPr>
              <a:t>وأمام إدارة هذه المشروعات المشتركة ثلاثة بدائل هى:</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الإدارة المشتركة؛</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الإدارة التي يهيمن عليها الشريك صاحب الحصة الأكبر؛</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الإدارة المستقلة التي يكون فيها للمشروع مديره العام المستقل عن أي من الشريكين.</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897312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r>
              <a:rPr lang="ar-SA" altLang="ar-SA" smtClean="0">
                <a:solidFill>
                  <a:srgbClr val="FF0000"/>
                </a:solidFill>
                <a:cs typeface="Arial" panose="020B0604020202020204" pitchFamily="34" charset="0"/>
              </a:rPr>
              <a:t>4-أشكال الاحتكارات والتكتلات في الأعمال الدولية:</a:t>
            </a:r>
          </a:p>
          <a:p>
            <a:pPr eaLnBrk="1" hangingPunct="1"/>
            <a:r>
              <a:rPr lang="ar-SA" altLang="ar-SA" smtClean="0">
                <a:solidFill>
                  <a:srgbClr val="000000"/>
                </a:solidFill>
                <a:cs typeface="Arial" panose="020B0604020202020204" pitchFamily="34" charset="0"/>
              </a:rPr>
              <a:t>إن الاحتكار هو تفاهم أو تكتل مجموعة من الشركات م ج يتمركز تحت سيطرتها إنتاج أو تصريف الجزء الساحق من هذه البضاعة أو تلك سعيا وراء الربح المطلق؛ومن أهم أشكال الاحتكارات لدينا:</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الكارتلات؛</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السنديكات؛</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التروست</a:t>
            </a:r>
          </a:p>
          <a:p>
            <a:pPr rtl="1" eaLnBrk="1" hangingPunct="1">
              <a:buFont typeface="Wingdings" panose="05000000000000000000" pitchFamily="2" charset="2"/>
              <a:buChar char="ü"/>
            </a:pPr>
            <a:r>
              <a:rPr lang="ar-SA" altLang="ar-SA" smtClean="0">
                <a:solidFill>
                  <a:srgbClr val="000000"/>
                </a:solidFill>
                <a:cs typeface="Arial" panose="020B0604020202020204" pitchFamily="34" charset="0"/>
              </a:rPr>
              <a:t>الكونسورتيوم.</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974493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p:txBody>
          <a:bodyPr/>
          <a:lstStyle/>
          <a:p>
            <a:pPr rtl="1" eaLnBrk="1" hangingPunct="1"/>
            <a:r>
              <a:rPr lang="ar-SA" altLang="ar-SA" smtClean="0">
                <a:solidFill>
                  <a:srgbClr val="FF0000"/>
                </a:solidFill>
                <a:cs typeface="Arial" panose="020B0604020202020204" pitchFamily="34" charset="0"/>
              </a:rPr>
              <a:t>ا-الكارتل (</a:t>
            </a:r>
            <a:r>
              <a:rPr lang="en-US" altLang="ar-SA" smtClean="0">
                <a:solidFill>
                  <a:srgbClr val="FF0000"/>
                </a:solidFill>
                <a:cs typeface="Arial" panose="020B0604020202020204" pitchFamily="34" charset="0"/>
              </a:rPr>
              <a:t>Cartel</a:t>
            </a:r>
            <a:r>
              <a:rPr lang="ar-SA" altLang="ar-SA" smtClean="0">
                <a:solidFill>
                  <a:srgbClr val="FF0000"/>
                </a:solidFill>
                <a:cs typeface="Arial" panose="020B0604020202020204" pitchFamily="34" charset="0"/>
              </a:rPr>
              <a:t>):</a:t>
            </a:r>
          </a:p>
          <a:p>
            <a:pPr rtl="1" eaLnBrk="1" hangingPunct="1"/>
            <a:r>
              <a:rPr lang="ar-SA" altLang="ar-SA" smtClean="0">
                <a:solidFill>
                  <a:srgbClr val="000000"/>
                </a:solidFill>
                <a:cs typeface="Arial" panose="020B0604020202020204" pitchFamily="34" charset="0"/>
              </a:rPr>
              <a:t>وهو تكتل مجموعة من الشركات يتفق أصحابها على تقاسم أسواق التصريف ،وعلى أسعار البيع ويحددون كمية البضائع الواجب إنتاجها ،غير أن هذه المؤسسات تصنع وتبيع المنتجات بشكل مستقل.</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605476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p:txBody>
          <a:bodyPr/>
          <a:lstStyle/>
          <a:p>
            <a:pPr rtl="1" eaLnBrk="1" hangingPunct="1"/>
            <a:r>
              <a:rPr lang="ar-SA" altLang="ar-SA" smtClean="0">
                <a:solidFill>
                  <a:srgbClr val="FF0000"/>
                </a:solidFill>
                <a:cs typeface="Arial" panose="020B0604020202020204" pitchFamily="34" charset="0"/>
              </a:rPr>
              <a:t>ب-السنديكات (</a:t>
            </a:r>
            <a:r>
              <a:rPr lang="en-US" altLang="ar-SA" smtClean="0">
                <a:solidFill>
                  <a:srgbClr val="FF0000"/>
                </a:solidFill>
                <a:cs typeface="Arial" panose="020B0604020202020204" pitchFamily="34" charset="0"/>
              </a:rPr>
              <a:t>Syndicates</a:t>
            </a:r>
            <a:r>
              <a:rPr lang="ar-SA" altLang="ar-SA" smtClean="0">
                <a:solidFill>
                  <a:srgbClr val="FF0000"/>
                </a:solidFill>
                <a:cs typeface="Arial" panose="020B0604020202020204" pitchFamily="34" charset="0"/>
              </a:rPr>
              <a:t>):</a:t>
            </a:r>
            <a:br>
              <a:rPr lang="ar-SA" altLang="ar-SA" smtClean="0">
                <a:solidFill>
                  <a:srgbClr val="FF0000"/>
                </a:solidFill>
                <a:cs typeface="Arial" panose="020B0604020202020204" pitchFamily="34" charset="0"/>
              </a:rPr>
            </a:br>
            <a:r>
              <a:rPr lang="ar-SA" altLang="ar-SA" smtClean="0">
                <a:solidFill>
                  <a:srgbClr val="000000"/>
                </a:solidFill>
                <a:cs typeface="Arial" panose="020B0604020202020204" pitchFamily="34" charset="0"/>
              </a:rPr>
              <a:t>تكتل يتكون من شركات أكبر وأكثر تطورا من الكارتل،فأعضاؤه الذين ينتجون بصورة مستقلة، لايحق لهم، وفق أحكام العضوية، بيع منتجاتهم أو شراء موادهم الأولية بأنفسهم، بل يولفون لذلك جهازا تجاريا مشتركا.</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869944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ج-التروست(</a:t>
            </a:r>
            <a:r>
              <a:rPr lang="en-US" altLang="ar-SA" smtClean="0">
                <a:solidFill>
                  <a:srgbClr val="FF0000"/>
                </a:solidFill>
                <a:cs typeface="Arial" panose="020B0604020202020204" pitchFamily="34" charset="0"/>
              </a:rPr>
              <a:t>Trusts</a:t>
            </a:r>
            <a:r>
              <a:rPr lang="ar-SA" altLang="ar-SA" smtClean="0">
                <a:solidFill>
                  <a:srgbClr val="FF0000"/>
                </a:solidFill>
                <a:cs typeface="Arial" panose="020B0604020202020204" pitchFamily="34" charset="0"/>
              </a:rPr>
              <a:t>):</a:t>
            </a:r>
          </a:p>
          <a:p>
            <a:pPr rtl="1"/>
            <a:r>
              <a:rPr lang="ar-SA" altLang="ar-SA" smtClean="0">
                <a:solidFill>
                  <a:srgbClr val="FF0000"/>
                </a:solidFill>
                <a:cs typeface="Arial" panose="020B0604020202020204" pitchFamily="34" charset="0"/>
              </a:rPr>
              <a:t> </a:t>
            </a:r>
            <a:r>
              <a:rPr lang="ar-SA" altLang="ar-SA" smtClean="0">
                <a:solidFill>
                  <a:srgbClr val="000000"/>
                </a:solidFill>
                <a:cs typeface="Arial" panose="020B0604020202020204" pitchFamily="34" charset="0"/>
              </a:rPr>
              <a:t>وهو احتكار تصبح فيه ملكية جميع المؤسسات الأعضاء ملكية مشتركة ،ويتقاضى فيه المالكون السابقون(الذين أصبحوا مساهمين) الأرباح وفقا لنسبة أسهمهم.</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2570428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p:txBody>
          <a:bodyPr/>
          <a:lstStyle/>
          <a:p>
            <a:pPr rtl="1"/>
            <a:r>
              <a:rPr lang="ar-SA" altLang="ar-SA" smtClean="0">
                <a:solidFill>
                  <a:srgbClr val="FF0000"/>
                </a:solidFill>
                <a:cs typeface="Arial" panose="020B0604020202020204" pitchFamily="34" charset="0"/>
              </a:rPr>
              <a:t>د-الكونسورسيوم(</a:t>
            </a:r>
            <a:r>
              <a:rPr lang="en-US" altLang="ar-SA" smtClean="0">
                <a:solidFill>
                  <a:srgbClr val="FF0000"/>
                </a:solidFill>
                <a:cs typeface="Arial" panose="020B0604020202020204" pitchFamily="34" charset="0"/>
              </a:rPr>
              <a:t>consortium</a:t>
            </a:r>
            <a:r>
              <a:rPr lang="ar-SA" altLang="ar-SA" smtClean="0">
                <a:solidFill>
                  <a:srgbClr val="FF0000"/>
                </a:solidFill>
                <a:cs typeface="Arial" panose="020B0604020202020204" pitchFamily="34" charset="0"/>
              </a:rPr>
              <a:t>): </a:t>
            </a:r>
          </a:p>
          <a:p>
            <a:r>
              <a:rPr lang="ar-SA" altLang="ar-SA" smtClean="0">
                <a:solidFill>
                  <a:srgbClr val="000000"/>
                </a:solidFill>
                <a:cs typeface="Arial" panose="020B0604020202020204" pitchFamily="34" charset="0"/>
              </a:rPr>
              <a:t>وهو اتحاد يتكون من أكبر التروستات أو المؤسسات من مختلف الفروع الصناعية والبنوك والشركات التجارية وشركات النقل والتأمين على أساس تبعية مالية مشتركة إزاء كبرى الشركات متعددة الجنسيات.</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1157882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3" name="Content Placeholder 2"/>
          <p:cNvSpPr>
            <a:spLocks noGrp="1"/>
          </p:cNvSpPr>
          <p:nvPr>
            <p:ph idx="1"/>
          </p:nvPr>
        </p:nvSpPr>
        <p:spPr/>
        <p:txBody>
          <a:bodyPr/>
          <a:lstStyle/>
          <a:p>
            <a:pPr eaLnBrk="1" hangingPunct="1">
              <a:defRPr/>
            </a:pPr>
            <a:r>
              <a:rPr lang="ar-SA" dirty="0">
                <a:solidFill>
                  <a:srgbClr val="FF0000"/>
                </a:solidFill>
                <a:cs typeface="Arial" pitchFamily="34" charset="0"/>
              </a:rPr>
              <a:t>1-طبيعة الأعمال الدولية:</a:t>
            </a:r>
          </a:p>
          <a:p>
            <a:pPr marL="0" indent="0" rtl="1" eaLnBrk="1" hangingPunct="1">
              <a:spcBef>
                <a:spcPct val="0"/>
              </a:spcBef>
              <a:buFont typeface="Wingdings" pitchFamily="2" charset="2"/>
              <a:buChar char="Ø"/>
              <a:defRPr/>
            </a:pPr>
            <a:r>
              <a:rPr lang="ar-SA" dirty="0">
                <a:solidFill>
                  <a:prstClr val="black"/>
                </a:solidFill>
                <a:latin typeface="Arial" charset="0"/>
                <a:cs typeface="Arabic Transparent" pitchFamily="2" charset="0"/>
              </a:rPr>
              <a:t> </a:t>
            </a:r>
            <a:r>
              <a:rPr lang="ar-SA" sz="2800" dirty="0">
                <a:solidFill>
                  <a:prstClr val="black"/>
                </a:solidFill>
                <a:latin typeface="Arial" charset="0"/>
                <a:cs typeface="Arabic Transparent" pitchFamily="2" charset="0"/>
              </a:rPr>
              <a:t>ترتكز دراسات الأعمال الدولية على المشاكل الخاصة و الناتجة عن كون المنشأة الدولية تعمل في أكثر من دولة (بيئة دولية).</a:t>
            </a:r>
          </a:p>
          <a:p>
            <a:pPr marL="0" indent="0" rtl="1" eaLnBrk="1" hangingPunct="1">
              <a:spcBef>
                <a:spcPct val="0"/>
              </a:spcBef>
              <a:buFont typeface="Wingdings" pitchFamily="2" charset="2"/>
              <a:buChar char="Ø"/>
              <a:defRPr/>
            </a:pPr>
            <a:endParaRPr lang="ar-SA" sz="700" dirty="0">
              <a:solidFill>
                <a:prstClr val="black"/>
              </a:solidFill>
              <a:latin typeface="Arial" charset="0"/>
              <a:cs typeface="Arabic Transparent" pitchFamily="2" charset="0"/>
            </a:endParaRPr>
          </a:p>
          <a:p>
            <a:pPr marL="0" indent="0" rtl="1" eaLnBrk="1" hangingPunct="1">
              <a:spcBef>
                <a:spcPct val="0"/>
              </a:spcBef>
              <a:buFont typeface="Wingdings" pitchFamily="2" charset="2"/>
              <a:buChar char="Ø"/>
              <a:defRPr/>
            </a:pPr>
            <a:r>
              <a:rPr lang="ar-SA" sz="2800" dirty="0">
                <a:solidFill>
                  <a:prstClr val="black"/>
                </a:solidFill>
                <a:latin typeface="Arial" charset="0"/>
                <a:cs typeface="Arabic Transparent" pitchFamily="2" charset="0"/>
              </a:rPr>
              <a:t> تتم ممارسة الأعمال الدولية من طرف المنشآت الكبيرة و الشركات الصغيرة (لم تعد تقتصر الأعمال الدولية َ على المنشآت الدولية الكبيرة</a:t>
            </a:r>
            <a:r>
              <a:rPr lang="en-US" sz="2800" dirty="0">
                <a:solidFill>
                  <a:prstClr val="black"/>
                </a:solidFill>
                <a:latin typeface="Arial" charset="0"/>
                <a:cs typeface="Arabic Transparent" pitchFamily="2" charset="0"/>
              </a:rPr>
              <a:t> </a:t>
            </a:r>
            <a:r>
              <a:rPr lang="ar-SA" sz="2800" dirty="0">
                <a:solidFill>
                  <a:prstClr val="black"/>
                </a:solidFill>
                <a:latin typeface="Arial" charset="0"/>
                <a:cs typeface="Arabic Transparent" pitchFamily="2" charset="0"/>
              </a:rPr>
              <a:t>فقط).</a:t>
            </a:r>
          </a:p>
          <a:p>
            <a:pPr marL="0" indent="0" rtl="1" eaLnBrk="1" hangingPunct="1">
              <a:spcBef>
                <a:spcPct val="0"/>
              </a:spcBef>
              <a:buFont typeface="Wingdings" pitchFamily="2" charset="2"/>
              <a:buChar char="Ø"/>
              <a:defRPr/>
            </a:pPr>
            <a:endParaRPr lang="ar-SA" sz="700" dirty="0">
              <a:solidFill>
                <a:prstClr val="black"/>
              </a:solidFill>
              <a:latin typeface="Arial" charset="0"/>
              <a:cs typeface="Arabic Transparent" pitchFamily="2" charset="0"/>
            </a:endParaRPr>
          </a:p>
          <a:p>
            <a:pPr marL="0" indent="0" rtl="1" eaLnBrk="1" hangingPunct="1">
              <a:spcBef>
                <a:spcPct val="0"/>
              </a:spcBef>
              <a:buFont typeface="Wingdings" pitchFamily="2" charset="2"/>
              <a:buChar char="Ø"/>
              <a:defRPr/>
            </a:pPr>
            <a:r>
              <a:rPr lang="ar-SA" sz="2800" dirty="0">
                <a:solidFill>
                  <a:prstClr val="black"/>
                </a:solidFill>
                <a:latin typeface="Arial" charset="0"/>
                <a:cs typeface="Arabic Transparent" pitchFamily="2" charset="0"/>
              </a:rPr>
              <a:t> تمارس المنشآت في الأعمال الدولية أنشطة مختلفة (السلع\الخدمات، الإنتاج\التسويق، المعدات\</a:t>
            </a:r>
            <a:r>
              <a:rPr lang="ar-SA" sz="2800" dirty="0" err="1">
                <a:solidFill>
                  <a:prstClr val="black"/>
                </a:solidFill>
                <a:latin typeface="Arial" charset="0"/>
                <a:cs typeface="Arabic Transparent" pitchFamily="2" charset="0"/>
              </a:rPr>
              <a:t>الافراد..الخ</a:t>
            </a:r>
            <a:r>
              <a:rPr lang="ar-SA" sz="2800" dirty="0">
                <a:solidFill>
                  <a:prstClr val="black"/>
                </a:solidFill>
                <a:latin typeface="Arial" charset="0"/>
                <a:cs typeface="Arabic Transparent" pitchFamily="2" charset="0"/>
              </a:rPr>
              <a:t>).</a:t>
            </a:r>
          </a:p>
          <a:p>
            <a:pPr>
              <a:defRPr/>
            </a:pPr>
            <a:endParaRPr lang="en-US" dirty="0"/>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91567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149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rtl="1" eaLnBrk="1" hangingPunct="1">
              <a:spcBef>
                <a:spcPct val="0"/>
              </a:spcBef>
              <a:buFont typeface="Wingdings" pitchFamily="2" charset="2"/>
              <a:buChar char="Ø"/>
              <a:defRPr/>
            </a:pPr>
            <a:r>
              <a:rPr lang="ar-SA" sz="2800" dirty="0">
                <a:solidFill>
                  <a:prstClr val="black"/>
                </a:solidFill>
                <a:latin typeface="Arial" charset="0"/>
                <a:cs typeface="Arabic Transparent" pitchFamily="2" charset="0"/>
              </a:rPr>
              <a:t> تعتبر المعايير و المتغيرات البيئية الموجودة في البيئة الدولية في غاية الأهمية بالنسبة للمنشأة الدولية.</a:t>
            </a:r>
          </a:p>
          <a:p>
            <a:pPr marL="0" indent="0" rtl="1" eaLnBrk="1" hangingPunct="1">
              <a:spcBef>
                <a:spcPct val="0"/>
              </a:spcBef>
              <a:buFont typeface="Wingdings" pitchFamily="2" charset="2"/>
              <a:buChar char="Ø"/>
              <a:defRPr/>
            </a:pPr>
            <a:endParaRPr lang="ar-SA" sz="700" dirty="0">
              <a:solidFill>
                <a:prstClr val="black"/>
              </a:solidFill>
              <a:latin typeface="Arial" charset="0"/>
              <a:cs typeface="Arabic Transparent" pitchFamily="2" charset="0"/>
            </a:endParaRPr>
          </a:p>
          <a:p>
            <a:pPr marL="0" indent="0" rtl="1" eaLnBrk="1" hangingPunct="1">
              <a:spcBef>
                <a:spcPct val="0"/>
              </a:spcBef>
              <a:buFont typeface="Wingdings" pitchFamily="2" charset="2"/>
              <a:buChar char="Ø"/>
              <a:defRPr/>
            </a:pPr>
            <a:r>
              <a:rPr lang="ar-SA" sz="2800" dirty="0">
                <a:solidFill>
                  <a:prstClr val="black"/>
                </a:solidFill>
                <a:latin typeface="Arial" charset="0"/>
                <a:cs typeface="Arabic Transparent" pitchFamily="2" charset="0"/>
              </a:rPr>
              <a:t> تتميز الأعمال الدولية بضرورة انسجام المنشأة الدولية مع الظروف البيئية الجديدة التي تعمل فيها. (المعايير و المتغيرات الاقتصادية، و الاجتماعية، و الحضارية والثقافية، والتكنولوجية، و القانونية، و السياسية</a:t>
            </a:r>
            <a:r>
              <a:rPr lang="en-US" sz="2800" dirty="0">
                <a:solidFill>
                  <a:prstClr val="black"/>
                </a:solidFill>
                <a:latin typeface="Arial" charset="0"/>
                <a:cs typeface="Arabic Transparent" pitchFamily="2" charset="0"/>
              </a:rPr>
              <a:t> </a:t>
            </a:r>
            <a:r>
              <a:rPr lang="ar-SA" sz="2800" dirty="0">
                <a:solidFill>
                  <a:prstClr val="black"/>
                </a:solidFill>
                <a:latin typeface="Arial" charset="0"/>
                <a:cs typeface="Arabic Transparent" pitchFamily="2" charset="0"/>
              </a:rPr>
              <a:t>..</a:t>
            </a:r>
            <a:r>
              <a:rPr lang="en-US" sz="2800" dirty="0">
                <a:solidFill>
                  <a:prstClr val="black"/>
                </a:solidFill>
                <a:latin typeface="Arial" charset="0"/>
                <a:cs typeface="Arabic Transparent" pitchFamily="2" charset="0"/>
              </a:rPr>
              <a:t> </a:t>
            </a:r>
            <a:r>
              <a:rPr lang="ar-SA" sz="2800" dirty="0">
                <a:solidFill>
                  <a:prstClr val="black"/>
                </a:solidFill>
                <a:latin typeface="Arial" charset="0"/>
                <a:cs typeface="Arabic Transparent" pitchFamily="2" charset="0"/>
              </a:rPr>
              <a:t>الخ).</a:t>
            </a:r>
          </a:p>
          <a:p>
            <a:pPr>
              <a:defRPr/>
            </a:pPr>
            <a:endParaRPr lang="ar-SA" dirty="0" smtClean="0"/>
          </a:p>
          <a:p>
            <a:pPr>
              <a:defRPr/>
            </a:pPr>
            <a:endParaRPr lang="en-US" dirty="0"/>
          </a:p>
        </p:txBody>
      </p:sp>
      <p:sp>
        <p:nvSpPr>
          <p:cNvPr id="4" name="مستطيل 4"/>
          <p:cNvSpPr/>
          <p:nvPr/>
        </p:nvSpPr>
        <p:spPr>
          <a:xfrm>
            <a:off x="152400" y="4591050"/>
            <a:ext cx="9448800" cy="1200150"/>
          </a:xfrm>
          <a:prstGeom prst="rect">
            <a:avLst/>
          </a:prstGeom>
          <a:solidFill>
            <a:srgbClr val="6585CF">
              <a:lumMod val="20000"/>
              <a:lumOff val="80000"/>
            </a:srgbClr>
          </a:solidFill>
        </p:spPr>
        <p:txBody>
          <a:bodyPr>
            <a:spAutoFit/>
          </a:bodyPr>
          <a:lstStyle/>
          <a:p>
            <a:pPr algn="r" fontAlgn="auto">
              <a:spcBef>
                <a:spcPts val="0"/>
              </a:spcBef>
              <a:spcAft>
                <a:spcPts val="0"/>
              </a:spcAft>
              <a:defRPr/>
            </a:pPr>
            <a:r>
              <a:rPr lang="ar-SA" sz="2400" b="1" kern="0" dirty="0">
                <a:solidFill>
                  <a:sysClr val="windowText" lastClr="000000"/>
                </a:solidFill>
                <a:cs typeface="Arabic Transparent" pitchFamily="2" charset="-78"/>
              </a:rPr>
              <a:t>تمارس المنشأة الدولية أنشطتها في السوق الدولية في ظروف غامضة، ومتناقضة، تخضع للتغير السريع، مما يستلزم منها جهد أكبر لتحقيق الانسجام والتواؤم مع بيئة التعامل في البلد المضيف (بيئة الأعمال الدولية).</a:t>
            </a:r>
            <a:endParaRPr lang="en-US" sz="2400" b="1" kern="0" dirty="0">
              <a:solidFill>
                <a:sysClr val="windowText" lastClr="000000"/>
              </a:solidFill>
              <a:cs typeface="Arabic Transparent" pitchFamily="2" charset="-78"/>
            </a:endParaRPr>
          </a:p>
        </p:txBody>
      </p:sp>
    </p:spTree>
    <p:extLst>
      <p:ext uri="{BB962C8B-B14F-4D97-AF65-F5344CB8AC3E}">
        <p14:creationId xmlns:p14="http://schemas.microsoft.com/office/powerpoint/2010/main" val="269025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eaLnBrk="1" hangingPunct="1"/>
            <a:r>
              <a:rPr lang="ar-SA" altLang="ar-SA" smtClean="0">
                <a:solidFill>
                  <a:srgbClr val="FF0000"/>
                </a:solidFill>
                <a:cs typeface="Arial" panose="020B0604020202020204" pitchFamily="34" charset="0"/>
              </a:rPr>
              <a:t>2-منهجية إدارة الأعمال الدولية ومكانتها من إدارة الأعمال:</a:t>
            </a:r>
          </a:p>
          <a:p>
            <a:pPr eaLnBrk="1" hangingPunct="1"/>
            <a:r>
              <a:rPr lang="ar-SA" altLang="ar-SA" smtClean="0">
                <a:solidFill>
                  <a:srgbClr val="000000"/>
                </a:solidFill>
                <a:cs typeface="Arial" panose="020B0604020202020204" pitchFamily="34" charset="0"/>
              </a:rPr>
              <a:t>تعد إدارة الأعمال الدولية جزءا من إدارة الأعمال ،لذا فهي تستخدم إلى حد كبير نفس المنهجية وتطبق نفس القواعد والنظم؛</a:t>
            </a:r>
          </a:p>
          <a:p>
            <a:pPr eaLnBrk="1" hangingPunct="1"/>
            <a:r>
              <a:rPr lang="ar-SA" altLang="ar-SA" smtClean="0">
                <a:solidFill>
                  <a:srgbClr val="000000"/>
                </a:solidFill>
                <a:cs typeface="Arial" panose="020B0604020202020204" pitchFamily="34" charset="0"/>
              </a:rPr>
              <a:t>غير أن منهاجها يتطلب بعدا إضافيا يستدعي معالجة خاصة تأخذ في الاعتبار </a:t>
            </a:r>
            <a:r>
              <a:rPr lang="ar-SA" altLang="ar-SA" smtClean="0">
                <a:solidFill>
                  <a:srgbClr val="FF0000"/>
                </a:solidFill>
                <a:cs typeface="Arial" panose="020B0604020202020204" pitchFamily="34" charset="0"/>
              </a:rPr>
              <a:t>المضمار الدولي الخارجي </a:t>
            </a:r>
            <a:r>
              <a:rPr lang="ar-SA" altLang="ar-SA" smtClean="0">
                <a:solidFill>
                  <a:srgbClr val="000000"/>
                </a:solidFill>
                <a:cs typeface="Arial" panose="020B0604020202020204" pitchFamily="34" charset="0"/>
              </a:rPr>
              <a:t>،دون إهمال للوضع الداخلي لكل دولة وأساليب الأعمال فيها.</a:t>
            </a:r>
          </a:p>
          <a:p>
            <a:endParaRPr lang="en-US" altLang="ar-SA" smtClean="0">
              <a:cs typeface="Arial" panose="020B0604020202020204" pitchFamily="34" charset="0"/>
            </a:endParaRPr>
          </a:p>
        </p:txBody>
      </p:sp>
    </p:spTree>
    <p:extLst>
      <p:ext uri="{BB962C8B-B14F-4D97-AF65-F5344CB8AC3E}">
        <p14:creationId xmlns:p14="http://schemas.microsoft.com/office/powerpoint/2010/main" val="319544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ar-SA" dirty="0">
                <a:solidFill>
                  <a:srgbClr val="FF0000"/>
                </a:solidFill>
              </a:rPr>
              <a:t>3-الاختلافات الواجب مراعاتها:</a:t>
            </a:r>
          </a:p>
          <a:p>
            <a:pPr marL="365760" indent="-256032" eaLnBrk="1" fontAlgn="auto" hangingPunct="1">
              <a:spcAft>
                <a:spcPts val="0"/>
              </a:spcAft>
              <a:buClr>
                <a:srgbClr val="9BBB59"/>
              </a:buClr>
              <a:defRPr/>
            </a:pPr>
            <a:r>
              <a:rPr lang="ar-SA" dirty="0">
                <a:solidFill>
                  <a:prstClr val="black"/>
                </a:solidFill>
              </a:rPr>
              <a:t>ا-تباين واختلاف الوحدات السياسية والتشريعية للدول؛</a:t>
            </a:r>
          </a:p>
          <a:p>
            <a:pPr marL="365760" indent="-256032" eaLnBrk="1" fontAlgn="auto" hangingPunct="1">
              <a:spcAft>
                <a:spcPts val="0"/>
              </a:spcAft>
              <a:buClr>
                <a:srgbClr val="9BBB59"/>
              </a:buClr>
              <a:defRPr/>
            </a:pPr>
            <a:r>
              <a:rPr lang="ar-SA" dirty="0" smtClean="0">
                <a:solidFill>
                  <a:prstClr val="black"/>
                </a:solidFill>
              </a:rPr>
              <a:t>ب-</a:t>
            </a:r>
            <a:r>
              <a:rPr lang="ar-SA" dirty="0">
                <a:solidFill>
                  <a:prstClr val="black"/>
                </a:solidFill>
              </a:rPr>
              <a:t>تنوع السياسات الوطنية والنزعات </a:t>
            </a:r>
            <a:r>
              <a:rPr lang="ar-SA" dirty="0" smtClean="0">
                <a:solidFill>
                  <a:prstClr val="black"/>
                </a:solidFill>
              </a:rPr>
              <a:t>القومية؛</a:t>
            </a:r>
          </a:p>
          <a:p>
            <a:pPr marL="365760" indent="-256032" eaLnBrk="1" fontAlgn="auto" hangingPunct="1">
              <a:spcAft>
                <a:spcPts val="0"/>
              </a:spcAft>
              <a:buClr>
                <a:srgbClr val="9BBB59"/>
              </a:buClr>
              <a:defRPr/>
            </a:pPr>
            <a:r>
              <a:rPr lang="ar-SA" dirty="0" smtClean="0">
                <a:solidFill>
                  <a:prstClr val="black"/>
                </a:solidFill>
              </a:rPr>
              <a:t>ج-</a:t>
            </a:r>
            <a:r>
              <a:rPr lang="ar-SA" dirty="0">
                <a:solidFill>
                  <a:prstClr val="black"/>
                </a:solidFill>
              </a:rPr>
              <a:t> اختلاف العادات والتقاليد والأعراف</a:t>
            </a:r>
            <a:r>
              <a:rPr lang="ar-SA" dirty="0" smtClean="0">
                <a:solidFill>
                  <a:prstClr val="black"/>
                </a:solidFill>
              </a:rPr>
              <a:t>؛</a:t>
            </a:r>
          </a:p>
          <a:p>
            <a:pPr marL="365760" indent="-256032" eaLnBrk="1" fontAlgn="auto" hangingPunct="1">
              <a:spcAft>
                <a:spcPts val="0"/>
              </a:spcAft>
              <a:buClr>
                <a:srgbClr val="9BBB59"/>
              </a:buClr>
              <a:defRPr/>
            </a:pPr>
            <a:r>
              <a:rPr lang="ar-SA" dirty="0" smtClean="0">
                <a:solidFill>
                  <a:prstClr val="black"/>
                </a:solidFill>
              </a:rPr>
              <a:t>د-اختلاف النظم النقدية والمصرفية؛</a:t>
            </a:r>
          </a:p>
          <a:p>
            <a:pPr marL="365760" indent="-256032" eaLnBrk="1" fontAlgn="auto" hangingPunct="1">
              <a:spcAft>
                <a:spcPts val="0"/>
              </a:spcAft>
              <a:buClr>
                <a:srgbClr val="9BBB59"/>
              </a:buClr>
              <a:defRPr/>
            </a:pPr>
            <a:r>
              <a:rPr lang="ar-SA" dirty="0" smtClean="0">
                <a:solidFill>
                  <a:prstClr val="black"/>
                </a:solidFill>
              </a:rPr>
              <a:t>هـ-اختلاف </a:t>
            </a:r>
            <a:r>
              <a:rPr lang="ar-SA" dirty="0">
                <a:solidFill>
                  <a:prstClr val="black"/>
                </a:solidFill>
              </a:rPr>
              <a:t>الأسواق الدولية من حيث الحجم والتوجهات.</a:t>
            </a:r>
          </a:p>
          <a:p>
            <a:pPr>
              <a:defRPr/>
            </a:pPr>
            <a:endParaRPr lang="en-US" dirty="0"/>
          </a:p>
        </p:txBody>
      </p:sp>
    </p:spTree>
    <p:extLst>
      <p:ext uri="{BB962C8B-B14F-4D97-AF65-F5344CB8AC3E}">
        <p14:creationId xmlns:p14="http://schemas.microsoft.com/office/powerpoint/2010/main" val="3148904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192</TotalTime>
  <Words>1232</Words>
  <Application>Microsoft Office PowerPoint</Application>
  <PresentationFormat>A4 Paper (210x297 mm)</PresentationFormat>
  <Paragraphs>114</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ae_AlMateen</vt:lpstr>
      <vt:lpstr>Arabic Transparent</vt:lpstr>
      <vt:lpstr>Arial</vt:lpstr>
      <vt:lpstr>AYM Wadiy S_U normal.</vt:lpstr>
      <vt:lpstr>Calibri</vt:lpstr>
      <vt:lpstr>Courier New</vt:lpstr>
      <vt:lpstr>PT Bold Heading</vt:lpstr>
      <vt:lpstr>Times New Roman</vt:lpstr>
      <vt:lpstr>Wingdings</vt:lpstr>
      <vt:lpstr>Office Theme</vt:lpstr>
      <vt:lpstr>PowerPoint Presentation</vt:lpstr>
      <vt:lpstr>المحاضرة الأولى</vt:lpstr>
      <vt:lpstr>أهداف المحاضرة</vt:lpstr>
      <vt:lpstr>محتويات الفصل</vt:lpstr>
      <vt:lpstr>PowerPoint Presentation</vt:lpstr>
      <vt:lpstr>PowerPoint Presentation</vt:lpstr>
      <vt:lpstr>أولا: المفاهيم الأساسية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19</cp:revision>
  <dcterms:created xsi:type="dcterms:W3CDTF">2014-09-11T06:47:01Z</dcterms:created>
  <dcterms:modified xsi:type="dcterms:W3CDTF">2015-09-07T07:11:50Z</dcterms:modified>
</cp:coreProperties>
</file>