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256" r:id="rId2"/>
    <p:sldId id="310" r:id="rId3"/>
    <p:sldId id="311" r:id="rId4"/>
    <p:sldId id="312" r:id="rId5"/>
    <p:sldId id="313" r:id="rId6"/>
    <p:sldId id="314" r:id="rId7"/>
    <p:sldId id="315" r:id="rId8"/>
    <p:sldId id="316" r:id="rId9"/>
    <p:sldId id="317" r:id="rId10"/>
    <p:sldId id="318" r:id="rId11"/>
    <p:sldId id="319" r:id="rId12"/>
    <p:sldId id="320" r:id="rId13"/>
    <p:sldId id="321" r:id="rId14"/>
    <p:sldId id="322" r:id="rId15"/>
    <p:sldId id="323" r:id="rId16"/>
    <p:sldId id="324" r:id="rId17"/>
    <p:sldId id="325" r:id="rId18"/>
    <p:sldId id="326" r:id="rId19"/>
    <p:sldId id="327" r:id="rId20"/>
    <p:sldId id="328" r:id="rId21"/>
    <p:sldId id="329" r:id="rId22"/>
    <p:sldId id="330" r:id="rId23"/>
    <p:sldId id="331" r:id="rId24"/>
    <p:sldId id="332" r:id="rId25"/>
    <p:sldId id="333" r:id="rId26"/>
    <p:sldId id="266" r:id="rId27"/>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3E36"/>
    <a:srgbClr val="009900"/>
    <a:srgbClr val="AD9968"/>
    <a:srgbClr val="D9791B"/>
    <a:srgbClr val="AB1A25"/>
    <a:srgbClr val="00263A"/>
    <a:srgbClr val="FF3300"/>
    <a:srgbClr val="709256"/>
    <a:srgbClr val="3B84AF"/>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00" autoAdjust="0"/>
    <p:restoredTop sz="94664" autoAdjust="0"/>
  </p:normalViewPr>
  <p:slideViewPr>
    <p:cSldViewPr>
      <p:cViewPr varScale="1">
        <p:scale>
          <a:sx n="72" d="100"/>
          <a:sy n="72" d="100"/>
        </p:scale>
        <p:origin x="78" y="1038"/>
      </p:cViewPr>
      <p:guideLst>
        <p:guide orient="horz" pos="2160"/>
        <p:guide pos="3120"/>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9/7/2015</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a:prstGeom prst="rect">
            <a:avLst/>
          </a:prstGeom>
        </p:spPr>
        <p:txBody>
          <a:bodyPr/>
          <a:lstStyle>
            <a:lvl1pPr algn="ctr">
              <a:defRPr>
                <a:solidFill>
                  <a:srgbClr val="AD9968"/>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6" name="Rectangle 12"/>
          <p:cNvSpPr/>
          <p:nvPr/>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013E36"/>
                </a:solidFill>
              </a:defRPr>
            </a:lvl1pPr>
            <a:lvl2pPr algn="r">
              <a:buFont typeface="Arial" pitchFamily="34" charset="0"/>
              <a:buNone/>
              <a:defRPr>
                <a:solidFill>
                  <a:srgbClr val="013E36"/>
                </a:solidFill>
              </a:defRPr>
            </a:lvl2pPr>
            <a:lvl3pPr algn="r">
              <a:buFont typeface="Arial" pitchFamily="34" charset="0"/>
              <a:buNone/>
              <a:defRPr>
                <a:solidFill>
                  <a:srgbClr val="013E36"/>
                </a:solidFill>
              </a:defRPr>
            </a:lvl3pPr>
            <a:lvl4pPr algn="r">
              <a:buFont typeface="Arial" pitchFamily="34" charset="0"/>
              <a:buNone/>
              <a:defRPr>
                <a:solidFill>
                  <a:srgbClr val="013E36"/>
                </a:solidFill>
              </a:defRPr>
            </a:lvl4pPr>
            <a:lvl5pPr algn="r">
              <a:buFont typeface="Arial" pitchFamily="34" charset="0"/>
              <a:buNone/>
              <a:defRPr>
                <a:solidFill>
                  <a:srgbClr val="013E36"/>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cxnSp>
        <p:nvCxnSpPr>
          <p:cNvPr id="7"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a:prstGeom prst="rect">
            <a:avLst/>
          </a:prstGeo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7"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9"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lvl1pPr algn="r">
              <a:defRPr>
                <a:solidFill>
                  <a:srgbClr val="AD9968"/>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8"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3"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14"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10"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2"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13"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6"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9"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23"/>
          <p:cNvSpPr>
            <a:spLocks noChangeArrowheads="1"/>
          </p:cNvSpPr>
          <p:nvPr userDrawn="1"/>
        </p:nvSpPr>
        <p:spPr bwMode="auto">
          <a:xfrm>
            <a:off x="4876800" y="6367463"/>
            <a:ext cx="681038" cy="338137"/>
          </a:xfrm>
          <a:prstGeom prst="rect">
            <a:avLst/>
          </a:prstGeom>
          <a:noFill/>
          <a:ln w="9525">
            <a:noFill/>
            <a:miter lim="800000"/>
            <a:headEnd/>
            <a:tailEnd/>
          </a:ln>
        </p:spPr>
        <p:txBody>
          <a:bodyPr wrap="none">
            <a:spAutoFit/>
          </a:bodyPr>
          <a:lstStyle/>
          <a:p>
            <a:pPr>
              <a:defRPr/>
            </a:pPr>
            <a:r>
              <a:rPr lang="en-US" sz="1600">
                <a:solidFill>
                  <a:schemeClr val="bg1"/>
                </a:solidFill>
                <a:latin typeface="Calibri" pitchFamily="34" charset="0"/>
              </a:rPr>
              <a:t>[        ]</a:t>
            </a:r>
          </a:p>
        </p:txBody>
      </p:sp>
      <p:sp>
        <p:nvSpPr>
          <p:cNvPr id="2" name="Title 1"/>
          <p:cNvSpPr>
            <a:spLocks noGrp="1"/>
          </p:cNvSpPr>
          <p:nvPr>
            <p:ph type="title"/>
          </p:nvPr>
        </p:nvSpPr>
        <p:spPr>
          <a:xfrm>
            <a:off x="495300" y="274638"/>
            <a:ext cx="8915400" cy="1143000"/>
          </a:xfrm>
          <a:prstGeom prst="rect">
            <a:avLst/>
          </a:prstGeom>
        </p:spPr>
        <p:txBody>
          <a:bodyPr/>
          <a:lstStyle>
            <a:lvl1pPr algn="r">
              <a:defRPr baseline="0">
                <a:solidFill>
                  <a:schemeClr val="accent1">
                    <a:lumMod val="75000"/>
                  </a:schemeClr>
                </a:solidFill>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14"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5" name="Rectangle 1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6" name="Slide Number Placeholder 5"/>
          <p:cNvSpPr txBox="1">
            <a:spLocks/>
          </p:cNvSpPr>
          <p:nvPr userDrawn="1"/>
        </p:nvSpPr>
        <p:spPr>
          <a:xfrm>
            <a:off x="4974456" y="6356350"/>
            <a:ext cx="482600" cy="365125"/>
          </a:xfrm>
          <a:prstGeom prst="rect">
            <a:avLst/>
          </a:prstGeom>
        </p:spPr>
        <p:txBody>
          <a:bodyPr vert="horz" wrap="square" lIns="91440" tIns="45720" rIns="91440" bIns="45720" numCol="1" anchor="ctr" anchorCtr="0" compatLnSpc="1">
            <a:prstTxWarp prst="textNoShape">
              <a:avLst/>
            </a:prstTxWarp>
          </a:bodyPr>
          <a:lstStyle>
            <a:defPPr>
              <a:defRPr lang="en-US"/>
            </a:defPPr>
            <a:lvl1pPr algn="ctr" rtl="0" fontAlgn="base">
              <a:spcBef>
                <a:spcPct val="0"/>
              </a:spcBef>
              <a:spcAft>
                <a:spcPct val="0"/>
              </a:spcAft>
              <a:defRPr sz="1200" kern="1200">
                <a:solidFill>
                  <a:schemeClr val="bg1"/>
                </a:solidFill>
                <a:latin typeface="Calibri" pitchFamily="34" charset="0"/>
                <a:ea typeface="+mn-ea"/>
                <a:cs typeface="Arial"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defRPr/>
            </a:pPr>
            <a:fld id="{7B8EA862-7DD5-4A06-BDE1-DB7EC5FAA60C}" type="slidenum">
              <a:rPr lang="ar-SA" smtClean="0"/>
              <a:pPr>
                <a:defRPr/>
              </a:pPr>
              <a:t>‹#›</a:t>
            </a:fld>
            <a:endParaRPr lang="en-US" dirty="0"/>
          </a:p>
        </p:txBody>
      </p:sp>
      <p:sp>
        <p:nvSpPr>
          <p:cNvPr id="17" name="Rectangle 9"/>
          <p:cNvSpPr/>
          <p:nvPr userDrawn="1"/>
        </p:nvSpPr>
        <p:spPr>
          <a:xfrm>
            <a:off x="9424988" y="280988"/>
            <a:ext cx="304800" cy="1084262"/>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8"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Tree>
    <p:extLst>
      <p:ext uri="{BB962C8B-B14F-4D97-AF65-F5344CB8AC3E}">
        <p14:creationId xmlns:p14="http://schemas.microsoft.com/office/powerpoint/2010/main" val="24085222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userDrawn="1"/>
        </p:nvSpPr>
        <p:spPr>
          <a:xfrm>
            <a:off x="0" y="6324600"/>
            <a:ext cx="9906000" cy="5334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pic>
        <p:nvPicPr>
          <p:cNvPr id="18" name="Picture 17"/>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235304" y="5964270"/>
            <a:ext cx="838200" cy="712470"/>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
        <p:nvSpPr>
          <p:cNvPr id="21" name="Rectangle 20"/>
          <p:cNvSpPr/>
          <p:nvPr userDrawn="1"/>
        </p:nvSpPr>
        <p:spPr>
          <a:xfrm>
            <a:off x="5760062" y="6365557"/>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solidFill>
                  <a:schemeClr val="bg1"/>
                </a:solidFill>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solidFill>
                  <a:schemeClr val="bg1"/>
                </a:solidFill>
                <a:effectLst/>
                <a:latin typeface="Arial" pitchFamily="34" charset="0"/>
                <a:ea typeface="+mn-ea"/>
                <a:cs typeface="Arial" pitchFamily="34" charset="0"/>
              </a:rPr>
              <a:t>All Rights Reserved for KFU ©</a:t>
            </a:r>
            <a:endParaRPr lang="en-US" sz="1100" b="0" dirty="0">
              <a:solidFill>
                <a:schemeClr val="bg1"/>
              </a:solidFill>
              <a:latin typeface="+mn-lt"/>
              <a:cs typeface="+mn-cs"/>
            </a:endParaRPr>
          </a:p>
        </p:txBody>
      </p:sp>
      <p:sp>
        <p:nvSpPr>
          <p:cNvPr id="11"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 id="2147483775" r:id="rId12"/>
  </p:sldLayoutIdLst>
  <p:timing>
    <p:tnLst>
      <p:par>
        <p:cTn id="1" dur="indefinite" restart="never" nodeType="tmRoot"/>
      </p:par>
    </p:tnLst>
  </p:timing>
  <p:hf hdr="0" ftr="0" dt="0"/>
  <p:txStyles>
    <p:titleStyle>
      <a:lvl1pPr algn="r" rtl="0" eaLnBrk="1" fontAlgn="base" hangingPunct="1">
        <a:spcBef>
          <a:spcPct val="0"/>
        </a:spcBef>
        <a:spcAft>
          <a:spcPct val="0"/>
        </a:spcAft>
        <a:defRPr sz="4400" kern="1200">
          <a:solidFill>
            <a:srgbClr val="AD9968"/>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0" eaLnBrk="1" fontAlgn="base" hangingPunct="1">
        <a:spcBef>
          <a:spcPct val="20000"/>
        </a:spcBef>
        <a:spcAft>
          <a:spcPct val="0"/>
        </a:spcAft>
        <a:buFont typeface="Arial" pitchFamily="34" charset="0"/>
        <a:buChar char="•"/>
        <a:defRPr sz="3200" kern="1200">
          <a:solidFill>
            <a:srgbClr val="013E36"/>
          </a:solidFill>
          <a:latin typeface="+mn-lt"/>
          <a:ea typeface="+mn-ea"/>
          <a:cs typeface="Arial" charset="0"/>
        </a:defRPr>
      </a:lvl1pPr>
      <a:lvl2pPr marL="742950" indent="-285750" algn="r" rtl="0" eaLnBrk="1" fontAlgn="base" hangingPunct="1">
        <a:spcBef>
          <a:spcPct val="20000"/>
        </a:spcBef>
        <a:spcAft>
          <a:spcPct val="0"/>
        </a:spcAft>
        <a:buFont typeface="Arial" pitchFamily="34" charset="0"/>
        <a:buChar char="–"/>
        <a:defRPr sz="2800" kern="1200">
          <a:solidFill>
            <a:srgbClr val="013E36"/>
          </a:solidFill>
          <a:latin typeface="+mn-lt"/>
          <a:ea typeface="+mn-ea"/>
          <a:cs typeface="Arial" charset="0"/>
        </a:defRPr>
      </a:lvl2pPr>
      <a:lvl3pPr marL="1143000" indent="-228600" algn="r" rtl="0" eaLnBrk="1" fontAlgn="base" hangingPunct="1">
        <a:spcBef>
          <a:spcPct val="20000"/>
        </a:spcBef>
        <a:spcAft>
          <a:spcPct val="0"/>
        </a:spcAft>
        <a:buFont typeface="Arial" pitchFamily="34" charset="0"/>
        <a:buChar char="•"/>
        <a:defRPr sz="2400" kern="1200">
          <a:solidFill>
            <a:srgbClr val="013E36"/>
          </a:solidFill>
          <a:latin typeface="+mn-lt"/>
          <a:ea typeface="+mn-ea"/>
          <a:cs typeface="Arial" charset="0"/>
        </a:defRPr>
      </a:lvl3pPr>
      <a:lvl4pPr marL="1600200" indent="-228600" algn="r" rtl="0"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4pPr>
      <a:lvl5pPr marL="2057400" indent="-228600" algn="r" rtl="0"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013E36"/>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013E36"/>
                </a:solidFill>
                <a:latin typeface="Calibri" pitchFamily="34" charset="0"/>
              </a:rPr>
              <a:t>عمادة التعلم الإلكتروني والتعليم عن بعد</a:t>
            </a:r>
            <a:endParaRPr lang="en-US" sz="2400" b="1" dirty="0">
              <a:solidFill>
                <a:srgbClr val="013E36"/>
              </a:solidFill>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algn="ctr"/>
            <a:r>
              <a:rPr lang="ar-EG" sz="3700" b="1" dirty="0">
                <a:solidFill>
                  <a:srgbClr val="AD9968"/>
                </a:solidFill>
                <a:latin typeface="AYM Wadiy S_U normal."/>
                <a:cs typeface="Times New Roman" pitchFamily="18" charset="0"/>
              </a:rPr>
              <a:t>اسم </a:t>
            </a:r>
            <a:r>
              <a:rPr lang="ar-EG" sz="3700" b="1" dirty="0" smtClean="0">
                <a:solidFill>
                  <a:srgbClr val="AD9968"/>
                </a:solidFill>
                <a:latin typeface="AYM Wadiy S_U normal."/>
                <a:cs typeface="Times New Roman" pitchFamily="18" charset="0"/>
              </a:rPr>
              <a:t>المقرر</a:t>
            </a:r>
            <a:endParaRPr lang="ar-SA" sz="3700" b="1" dirty="0" smtClean="0">
              <a:solidFill>
                <a:srgbClr val="AD9968"/>
              </a:solidFill>
              <a:latin typeface="AYM Wadiy S_U normal."/>
              <a:cs typeface="Times New Roman" pitchFamily="18" charset="0"/>
            </a:endParaRPr>
          </a:p>
          <a:p>
            <a:pPr algn="ctr"/>
            <a:r>
              <a:rPr lang="ar-SA" sz="2800" b="1" dirty="0">
                <a:solidFill>
                  <a:srgbClr val="7F7F7F"/>
                </a:solidFill>
                <a:latin typeface="Calibri" pitchFamily="34" charset="0"/>
                <a:cs typeface="Times New Roman" pitchFamily="18" charset="0"/>
              </a:rPr>
              <a:t>إدارة أعمال الدولية</a:t>
            </a:r>
          </a:p>
          <a:p>
            <a:pPr algn="ctr"/>
            <a:r>
              <a:rPr lang="ar-SA" sz="3700" b="1" dirty="0" smtClean="0">
                <a:solidFill>
                  <a:srgbClr val="AD9968"/>
                </a:solidFill>
                <a:latin typeface="AYM Wadiy S_U normal."/>
                <a:cs typeface="Times New Roman" pitchFamily="18" charset="0"/>
              </a:rPr>
              <a:t>استاذ </a:t>
            </a:r>
            <a:r>
              <a:rPr lang="ar-SA" sz="3700" b="1" dirty="0">
                <a:solidFill>
                  <a:srgbClr val="AD9968"/>
                </a:solidFill>
                <a:latin typeface="AYM Wadiy S_U normal."/>
                <a:cs typeface="Times New Roman" pitchFamily="18" charset="0"/>
              </a:rPr>
              <a:t>المقرر</a:t>
            </a:r>
          </a:p>
          <a:p>
            <a:pPr algn="ctr"/>
            <a:r>
              <a:rPr lang="ar-SA" sz="2800" b="1" dirty="0" smtClean="0">
                <a:solidFill>
                  <a:srgbClr val="7F7F7F"/>
                </a:solidFill>
                <a:latin typeface="Calibri" pitchFamily="34" charset="0"/>
                <a:cs typeface="Times New Roman" pitchFamily="18" charset="0"/>
              </a:rPr>
              <a:t>د/ </a:t>
            </a:r>
            <a:r>
              <a:rPr lang="ar-SA" sz="2800" b="1" dirty="0">
                <a:solidFill>
                  <a:srgbClr val="7F7F7F"/>
                </a:solidFill>
                <a:latin typeface="Calibri" pitchFamily="34" charset="0"/>
                <a:cs typeface="Times New Roman" pitchFamily="18" charset="0"/>
              </a:rPr>
              <a:t>محمد بن </a:t>
            </a:r>
            <a:r>
              <a:rPr lang="ar-SA" sz="2800" b="1" dirty="0" err="1">
                <a:solidFill>
                  <a:srgbClr val="7F7F7F"/>
                </a:solidFill>
                <a:latin typeface="Calibri" pitchFamily="34" charset="0"/>
                <a:cs typeface="Times New Roman" pitchFamily="18" charset="0"/>
              </a:rPr>
              <a:t>دليم</a:t>
            </a:r>
            <a:r>
              <a:rPr lang="ar-SA" sz="2800" b="1" dirty="0">
                <a:solidFill>
                  <a:srgbClr val="7F7F7F"/>
                </a:solidFill>
                <a:latin typeface="Calibri" pitchFamily="34" charset="0"/>
                <a:cs typeface="Times New Roman" pitchFamily="18" charset="0"/>
              </a:rPr>
              <a:t> القحطاني</a:t>
            </a:r>
            <a:endParaRPr lang="en-US" sz="28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
        <p:nvSpPr>
          <p:cNvPr id="14" name="Rectangle 13"/>
          <p:cNvSpPr/>
          <p:nvPr/>
        </p:nvSpPr>
        <p:spPr>
          <a:xfrm>
            <a:off x="1936982" y="6329534"/>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effectLst/>
              </a:rPr>
              <a:t>All Rights Reserved for KFU ©</a:t>
            </a:r>
            <a:endParaRPr lang="en-US" sz="1100" b="0" dirty="0">
              <a:latin typeface="+mn-lt"/>
              <a:cs typeface="+mn-cs"/>
            </a:endParaRPr>
          </a:p>
        </p:txBody>
      </p:sp>
      <p:sp>
        <p:nvSpPr>
          <p:cNvPr id="15" name="Subtitle 2"/>
          <p:cNvSpPr txBox="1">
            <a:spLocks/>
          </p:cNvSpPr>
          <p:nvPr/>
        </p:nvSpPr>
        <p:spPr bwMode="auto">
          <a:xfrm>
            <a:off x="5753100" y="5893593"/>
            <a:ext cx="4083050" cy="538163"/>
          </a:xfrm>
          <a:prstGeom prst="rect">
            <a:avLst/>
          </a:prstGeom>
          <a:noFill/>
          <a:ln w="9525">
            <a:noFill/>
            <a:miter lim="800000"/>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rtl="0">
              <a:spcBef>
                <a:spcPct val="20000"/>
              </a:spcBef>
              <a:buFont typeface="Arial" pitchFamily="34" charset="0"/>
              <a:buNone/>
            </a:pPr>
            <a:r>
              <a:rPr lang="ar-SA" sz="2400" b="1" u="sng" dirty="0">
                <a:solidFill>
                  <a:srgbClr val="013E36"/>
                </a:solidFill>
                <a:effectLst>
                  <a:outerShdw blurRad="38100" dist="38100" dir="2700000" algn="tl">
                    <a:srgbClr val="000000">
                      <a:alpha val="43137"/>
                    </a:srgbClr>
                  </a:outerShdw>
                </a:effectLst>
                <a:latin typeface="Calibri" pitchFamily="34" charset="0"/>
              </a:rPr>
              <a:t>كلية </a:t>
            </a:r>
            <a:r>
              <a:rPr lang="ar-SA" sz="2400" b="1" u="sng" dirty="0" smtClean="0">
                <a:solidFill>
                  <a:srgbClr val="013E36"/>
                </a:solidFill>
                <a:effectLst>
                  <a:outerShdw blurRad="38100" dist="38100" dir="2700000" algn="tl">
                    <a:srgbClr val="000000">
                      <a:alpha val="43137"/>
                    </a:srgbClr>
                  </a:outerShdw>
                </a:effectLst>
                <a:latin typeface="Calibri" pitchFamily="34" charset="0"/>
              </a:rPr>
              <a:t>إدارة الأعمال</a:t>
            </a:r>
            <a:endParaRPr lang="en-US" sz="2400" b="1" u="sng" dirty="0">
              <a:solidFill>
                <a:srgbClr val="013E36"/>
              </a:solidFill>
              <a:effectLst>
                <a:outerShdw blurRad="38100" dist="38100" dir="2700000" algn="tl">
                  <a:srgbClr val="000000">
                    <a:alpha val="43137"/>
                  </a:srgbClr>
                </a:outerShdw>
              </a:effectLst>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r>
              <a:rPr lang="ar-EG" b="1" dirty="0">
                <a:effectLst>
                  <a:outerShdw blurRad="38100" dist="38100" dir="2700000" algn="tl">
                    <a:srgbClr val="000000">
                      <a:alpha val="43137"/>
                    </a:srgbClr>
                  </a:outerShdw>
                </a:effectLst>
                <a:cs typeface="Arial" pitchFamily="34" charset="0"/>
              </a:rPr>
              <a:t>المحاضرة </a:t>
            </a:r>
            <a:r>
              <a:rPr lang="ar-SA" b="1" dirty="0" smtClean="0">
                <a:effectLst>
                  <a:outerShdw blurRad="38100" dist="38100" dir="2700000" algn="tl">
                    <a:srgbClr val="000000">
                      <a:alpha val="43137"/>
                    </a:srgbClr>
                  </a:outerShdw>
                </a:effectLst>
                <a:cs typeface="Arial" pitchFamily="34" charset="0"/>
              </a:rPr>
              <a:t>الثالثة</a:t>
            </a:r>
            <a:endParaRPr lang="en-US" spc="-150" dirty="0" smtClean="0">
              <a:solidFill>
                <a:srgbClr val="AD9968"/>
              </a:solidFill>
              <a:effectLst>
                <a:outerShdw blurRad="38100" dist="38100" dir="2700000" algn="tl">
                  <a:srgbClr val="000000">
                    <a:alpha val="43137"/>
                  </a:srgbClr>
                </a:outerShdw>
              </a:effectLst>
              <a:latin typeface="ae_AlMateen" pitchFamily="2" charset="-78"/>
              <a:cs typeface="ae_AlMateen" pitchFamily="2" charset="-78"/>
            </a:endParaRPr>
          </a:p>
        </p:txBody>
      </p:sp>
      <p:sp>
        <p:nvSpPr>
          <p:cNvPr id="7" name="Subtitle 5"/>
          <p:cNvSpPr txBox="1">
            <a:spLocks/>
          </p:cNvSpPr>
          <p:nvPr/>
        </p:nvSpPr>
        <p:spPr bwMode="auto">
          <a:xfrm>
            <a:off x="495300" y="4103687"/>
            <a:ext cx="8877300" cy="1752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eaLnBrk="1" fontAlgn="auto" hangingPunct="1">
              <a:spcBef>
                <a:spcPct val="0"/>
              </a:spcBef>
              <a:spcAft>
                <a:spcPts val="0"/>
              </a:spcAft>
              <a:defRPr/>
            </a:pPr>
            <a:r>
              <a:rPr lang="ar-SA" sz="4000" b="1" spc="50" dirty="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rPr>
              <a:t>الأعمال الدولية في ظل العولمة والمنظمة العالمية للتجارة</a:t>
            </a:r>
            <a:endParaRPr lang="ar-SA" sz="4000" b="1" spc="50" dirty="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endParaRP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2</a:t>
            </a:fld>
            <a:endParaRPr lang="en-US" dirty="0"/>
          </a:p>
        </p:txBody>
      </p:sp>
      <p:sp>
        <p:nvSpPr>
          <p:cNvPr id="5"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solidFill>
                  <a:schemeClr val="accent1">
                    <a:lumMod val="75000"/>
                  </a:schemeClr>
                </a:solidFill>
              </a:rPr>
              <a:t>إدارة أعمال الدولية</a:t>
            </a:r>
            <a:r>
              <a:rPr lang="ar-SA" sz="2000" dirty="0" smtClean="0">
                <a:solidFill>
                  <a:srgbClr val="7F7F7F"/>
                </a:solidFill>
                <a:latin typeface="Calibri" pitchFamily="34" charset="0"/>
                <a:cs typeface="Times New Roman" pitchFamily="18" charset="0"/>
              </a:rPr>
              <a:t> </a:t>
            </a:r>
            <a:r>
              <a:rPr lang="ar-SA" sz="2000" dirty="0" smtClean="0">
                <a:solidFill>
                  <a:schemeClr val="accent1">
                    <a:lumMod val="75000"/>
                  </a:schemeClr>
                </a:solidFill>
              </a:rPr>
              <a:t>                                                                    </a:t>
            </a:r>
            <a:r>
              <a:rPr lang="ar-EG" sz="2000" dirty="0" smtClean="0">
                <a:solidFill>
                  <a:schemeClr val="accent1">
                    <a:lumMod val="75000"/>
                  </a:schemeClr>
                </a:solidFill>
              </a:rPr>
              <a:t>     </a:t>
            </a:r>
            <a:r>
              <a:rPr lang="ar-SA" sz="2000" dirty="0" smtClean="0">
                <a:solidFill>
                  <a:schemeClr val="accent1">
                    <a:lumMod val="75000"/>
                  </a:schemeClr>
                </a:solidFill>
              </a:rPr>
              <a:t>المحاضرة </a:t>
            </a:r>
            <a:r>
              <a:rPr lang="ar-SA" sz="2000" dirty="0" smtClean="0">
                <a:solidFill>
                  <a:schemeClr val="accent1">
                    <a:lumMod val="75000"/>
                  </a:schemeClr>
                </a:solidFill>
              </a:rPr>
              <a:t>الثالثة</a:t>
            </a:r>
            <a:endParaRPr lang="en-US" sz="2000" dirty="0">
              <a:solidFill>
                <a:schemeClr val="accent1">
                  <a:lumMod val="75000"/>
                </a:schemeClr>
              </a:solidFill>
            </a:endParaRPr>
          </a:p>
        </p:txBody>
      </p:sp>
    </p:spTree>
    <p:extLst>
      <p:ext uri="{BB962C8B-B14F-4D97-AF65-F5344CB8AC3E}">
        <p14:creationId xmlns:p14="http://schemas.microsoft.com/office/powerpoint/2010/main" val="32723752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عنوان 1"/>
          <p:cNvSpPr>
            <a:spLocks noGrp="1"/>
          </p:cNvSpPr>
          <p:nvPr>
            <p:ph type="title"/>
          </p:nvPr>
        </p:nvSpPr>
        <p:spPr>
          <a:ln>
            <a:miter lim="800000"/>
            <a:headEnd/>
            <a:tailEnd/>
          </a:ln>
          <a:extLst/>
        </p:spPr>
        <p:txBody>
          <a:bodyPr>
            <a:scene3d>
              <a:camera prst="orthographicFront"/>
              <a:lightRig rig="soft" dir="t"/>
            </a:scene3d>
            <a:sp3d prstMaterial="softEdge">
              <a:bevelT w="25400" h="25400"/>
            </a:sp3d>
          </a:bodyPr>
          <a:lstStyle/>
          <a:p>
            <a:pPr eaLnBrk="1" fontAlgn="auto" hangingPunct="1">
              <a:spcAft>
                <a:spcPts val="0"/>
              </a:spcAft>
              <a:defRPr/>
            </a:pPr>
            <a:r>
              <a:rPr lang="ar-SA" dirty="0" smtClean="0">
                <a:solidFill>
                  <a:srgbClr val="006666"/>
                </a:solidFill>
                <a:cs typeface="PT Bold Heading" pitchFamily="2" charset="-78"/>
              </a:rPr>
              <a:t>أهداف </a:t>
            </a:r>
            <a:r>
              <a:rPr lang="ar-SA" dirty="0" err="1" smtClean="0">
                <a:solidFill>
                  <a:srgbClr val="006666"/>
                </a:solidFill>
                <a:cs typeface="PT Bold Heading" pitchFamily="2" charset="-78"/>
              </a:rPr>
              <a:t>ال</a:t>
            </a:r>
            <a:r>
              <a:rPr lang="ar-DZ" dirty="0" smtClean="0">
                <a:solidFill>
                  <a:srgbClr val="006666"/>
                </a:solidFill>
                <a:cs typeface="PT Bold Heading" pitchFamily="2" charset="-78"/>
              </a:rPr>
              <a:t>محاضرة</a:t>
            </a:r>
            <a:endParaRPr lang="ar-SA" dirty="0" smtClean="0">
              <a:solidFill>
                <a:srgbClr val="006666"/>
              </a:solidFill>
              <a:cs typeface="PT Bold Heading" pitchFamily="2" charset="-78"/>
            </a:endParaRPr>
          </a:p>
        </p:txBody>
      </p:sp>
      <p:sp>
        <p:nvSpPr>
          <p:cNvPr id="4" name="مخطط انسيابي: شريط مثقب 3"/>
          <p:cNvSpPr/>
          <p:nvPr/>
        </p:nvSpPr>
        <p:spPr>
          <a:xfrm>
            <a:off x="457200" y="1371600"/>
            <a:ext cx="8340725" cy="3886200"/>
          </a:xfrm>
          <a:prstGeom prst="flowChartPunchedTape">
            <a:avLst/>
          </a:prstGeom>
        </p:spPr>
        <p:style>
          <a:lnRef idx="1">
            <a:schemeClr val="accent1"/>
          </a:lnRef>
          <a:fillRef idx="2">
            <a:schemeClr val="accent1"/>
          </a:fillRef>
          <a:effectRef idx="1">
            <a:schemeClr val="accent1"/>
          </a:effectRef>
          <a:fontRef idx="minor">
            <a:schemeClr val="dk1"/>
          </a:fontRef>
        </p:style>
        <p:txBody>
          <a:bodyPr rtlCol="1" anchor="ctr"/>
          <a:lstStyle/>
          <a:p>
            <a:pPr marL="514350" indent="-514350" algn="r" rtl="1" fontAlgn="auto">
              <a:spcAft>
                <a:spcPts val="0"/>
              </a:spcAft>
              <a:buFont typeface="+mj-lt"/>
              <a:buAutoNum type="arabicPeriod"/>
              <a:defRPr/>
            </a:pPr>
            <a:r>
              <a:rPr lang="ar-SA" sz="3200" dirty="0">
                <a:solidFill>
                  <a:schemeClr val="tx1"/>
                </a:solidFill>
                <a:latin typeface="Times New Roman" pitchFamily="18" charset="0"/>
                <a:cs typeface="Times New Roman" pitchFamily="18" charset="0"/>
              </a:rPr>
              <a:t>فهم وإدراك</a:t>
            </a:r>
            <a:r>
              <a:rPr lang="ar-QA" sz="3200" dirty="0">
                <a:solidFill>
                  <a:schemeClr val="tx1"/>
                </a:solidFill>
                <a:latin typeface="Times New Roman" pitchFamily="18" charset="0"/>
                <a:cs typeface="Times New Roman" pitchFamily="18" charset="0"/>
              </a:rPr>
              <a:t> الطالب </a:t>
            </a:r>
            <a:r>
              <a:rPr lang="ar-SA" sz="3200" dirty="0">
                <a:solidFill>
                  <a:schemeClr val="tx1"/>
                </a:solidFill>
                <a:latin typeface="Times New Roman" pitchFamily="18" charset="0"/>
                <a:cs typeface="Times New Roman" pitchFamily="18" charset="0"/>
              </a:rPr>
              <a:t>لظاهرة العولمة وتأثيراتها المختلفة على الأعمال الدولية.</a:t>
            </a:r>
          </a:p>
          <a:p>
            <a:pPr marL="514350" indent="-514350" algn="r" rtl="1" fontAlgn="auto">
              <a:spcAft>
                <a:spcPts val="0"/>
              </a:spcAft>
              <a:buFont typeface="+mj-lt"/>
              <a:buAutoNum type="arabicPeriod"/>
              <a:defRPr/>
            </a:pPr>
            <a:r>
              <a:rPr lang="ar-SA" sz="3200" dirty="0">
                <a:solidFill>
                  <a:schemeClr val="tx1"/>
                </a:solidFill>
                <a:latin typeface="Times New Roman" pitchFamily="18" charset="0"/>
                <a:cs typeface="Times New Roman" pitchFamily="18" charset="0"/>
              </a:rPr>
              <a:t>تعريف الطالب بالمنظمة العالمية لتجارة وأثرها البالغ في تحرير وعولمة التجارة</a:t>
            </a:r>
            <a:r>
              <a:rPr lang="ar-DZ" sz="3200" dirty="0">
                <a:solidFill>
                  <a:schemeClr val="tx1"/>
                </a:solidFill>
                <a:latin typeface="Times New Roman" pitchFamily="18" charset="0"/>
                <a:cs typeface="Times New Roman" pitchFamily="18" charset="0"/>
              </a:rPr>
              <a:t>.</a:t>
            </a:r>
            <a:endParaRPr lang="ar-SA" sz="3200" dirty="0">
              <a:solidFill>
                <a:schemeClr val="tx1"/>
              </a:solidFill>
              <a:latin typeface="Times New Roman" pitchFamily="18" charset="0"/>
              <a:cs typeface="Times New Roman" pitchFamily="18" charset="0"/>
            </a:endParaRPr>
          </a:p>
          <a:p>
            <a:pPr marL="514350" indent="-514350" algn="r" rtl="1" fontAlgn="auto">
              <a:spcAft>
                <a:spcPts val="0"/>
              </a:spcAft>
              <a:buFont typeface="+mj-lt"/>
              <a:buAutoNum type="arabicPeriod"/>
              <a:defRPr/>
            </a:pPr>
            <a:r>
              <a:rPr lang="ar-SA" sz="3200" dirty="0">
                <a:solidFill>
                  <a:schemeClr val="tx1"/>
                </a:solidFill>
                <a:latin typeface="Times New Roman" pitchFamily="18" charset="0"/>
                <a:cs typeface="Times New Roman" pitchFamily="18" charset="0"/>
              </a:rPr>
              <a:t>إدراك الطالب لأهمية التكتلات الإقليمية والدولية القائمة في ظل العولمة والمنظمة العالمية للتجارة وتأثيراتها المختلفة على الأعمال الدولية.</a:t>
            </a:r>
            <a:endParaRPr lang="ar-DZ" sz="3200" dirty="0">
              <a:solidFill>
                <a:schemeClr val="tx1"/>
              </a:solidFill>
              <a:latin typeface="Times New Roman" pitchFamily="18" charset="0"/>
              <a:cs typeface="Times New Roman" pitchFamily="18" charset="0"/>
            </a:endParaRPr>
          </a:p>
        </p:txBody>
      </p:sp>
    </p:spTree>
    <p:extLst>
      <p:ext uri="{BB962C8B-B14F-4D97-AF65-F5344CB8AC3E}">
        <p14:creationId xmlns:p14="http://schemas.microsoft.com/office/powerpoint/2010/main" val="405706918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عنصر نائب لرقم الشريحة 3"/>
          <p:cNvSpPr>
            <a:spLocks noGrp="1"/>
          </p:cNvSpPr>
          <p:nvPr>
            <p:ph type="sldNum" sz="quarter" idx="4"/>
          </p:nvPr>
        </p:nvSpPr>
        <p:spPr bwMode="auto">
          <a:xfrm>
            <a:off x="2105025" y="6376988"/>
            <a:ext cx="5715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6C9C87A4-7E7C-4CB4-8A21-AC7610DD25BA}" type="slidenum">
              <a:rPr lang="ar-SA" altLang="ar-SA" smtClean="0">
                <a:solidFill>
                  <a:schemeClr val="bg1"/>
                </a:solidFill>
                <a:latin typeface="Calibri" panose="020F0502020204030204" pitchFamily="34" charset="0"/>
              </a:rPr>
              <a:pPr eaLnBrk="1" hangingPunct="1"/>
              <a:t>4</a:t>
            </a:fld>
            <a:endParaRPr lang="en-US" altLang="ar-SA" smtClean="0">
              <a:solidFill>
                <a:schemeClr val="bg1"/>
              </a:solidFill>
              <a:latin typeface="Calibri" panose="020F0502020204030204" pitchFamily="34" charset="0"/>
            </a:endParaRPr>
          </a:p>
        </p:txBody>
      </p:sp>
      <p:sp>
        <p:nvSpPr>
          <p:cNvPr id="5" name="مخطط انسيابي: بيانات مخزّنة 4"/>
          <p:cNvSpPr/>
          <p:nvPr/>
        </p:nvSpPr>
        <p:spPr>
          <a:xfrm>
            <a:off x="6400800" y="228600"/>
            <a:ext cx="3124200" cy="1143000"/>
          </a:xfrm>
          <a:prstGeom prst="flowChartOnlineStorage">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r" rtl="1">
              <a:defRPr/>
            </a:pPr>
            <a:r>
              <a:rPr lang="ar-SA" sz="3600" dirty="0">
                <a:solidFill>
                  <a:srgbClr val="006666"/>
                </a:solidFill>
                <a:latin typeface="Arial" pitchFamily="34" charset="0"/>
                <a:cs typeface="PT Bold Heading" pitchFamily="2" charset="-78"/>
              </a:rPr>
              <a:t>مقدمة</a:t>
            </a:r>
            <a:endParaRPr lang="en-US" sz="3600" dirty="0">
              <a:solidFill>
                <a:srgbClr val="006666"/>
              </a:solidFill>
              <a:latin typeface="Arial" pitchFamily="34" charset="0"/>
              <a:cs typeface="PT Bold Heading" pitchFamily="2" charset="-78"/>
            </a:endParaRPr>
          </a:p>
        </p:txBody>
      </p:sp>
      <p:sp>
        <p:nvSpPr>
          <p:cNvPr id="16388" name="مربع نص 3"/>
          <p:cNvSpPr txBox="1">
            <a:spLocks noChangeArrowheads="1"/>
          </p:cNvSpPr>
          <p:nvPr/>
        </p:nvSpPr>
        <p:spPr bwMode="auto">
          <a:xfrm>
            <a:off x="533400" y="1447800"/>
            <a:ext cx="8001000" cy="4832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rtl="1" eaLnBrk="1" hangingPunct="1">
              <a:buFont typeface="Wingdings" panose="05000000000000000000" pitchFamily="2" charset="2"/>
              <a:buChar char="Ø"/>
            </a:pPr>
            <a:r>
              <a:rPr lang="ar-SA" altLang="ar-SA" sz="3200">
                <a:cs typeface="Arabic Transparent" panose="020B0604020202020204" pitchFamily="34" charset="0"/>
              </a:rPr>
              <a:t> تمارس ظاهرة العولمة بمختلف أبعادها تأثيرا بالغا على الأعمال الدولية</a:t>
            </a:r>
            <a:r>
              <a:rPr lang="ar-DZ" altLang="ar-SA" sz="3200">
                <a:cs typeface="Arabic Transparent" panose="020B0604020202020204" pitchFamily="34" charset="0"/>
              </a:rPr>
              <a:t>.</a:t>
            </a:r>
            <a:endParaRPr lang="ar-SA" altLang="ar-SA" sz="3200">
              <a:cs typeface="Arabic Transparent" panose="020B0604020202020204" pitchFamily="34" charset="0"/>
            </a:endParaRPr>
          </a:p>
          <a:p>
            <a:pPr algn="r" rtl="1" eaLnBrk="1" hangingPunct="1">
              <a:buFont typeface="Wingdings" panose="05000000000000000000" pitchFamily="2" charset="2"/>
              <a:buChar char="Ø"/>
            </a:pPr>
            <a:endParaRPr lang="ar-SA" altLang="ar-SA" sz="1000">
              <a:cs typeface="Arabic Transparent" panose="020B0604020202020204" pitchFamily="34" charset="0"/>
            </a:endParaRPr>
          </a:p>
          <a:p>
            <a:pPr algn="r" rtl="1" eaLnBrk="1" hangingPunct="1">
              <a:buFont typeface="Wingdings" panose="05000000000000000000" pitchFamily="2" charset="2"/>
              <a:buChar char="Ø"/>
            </a:pPr>
            <a:r>
              <a:rPr lang="ar-SA" altLang="ar-SA" sz="3200">
                <a:cs typeface="Arabic Transparent" panose="020B0604020202020204" pitchFamily="34" charset="0"/>
              </a:rPr>
              <a:t>تأتي منظمة التجارة العالمية لتمثل إحدى الركائز الأساسية للعولمة خاصة فيما يتعلق بعومة التجارة</a:t>
            </a:r>
            <a:r>
              <a:rPr lang="ar-DZ" altLang="ar-SA" sz="3200">
                <a:cs typeface="Arabic Transparent" panose="020B0604020202020204" pitchFamily="34" charset="0"/>
              </a:rPr>
              <a:t>.</a:t>
            </a:r>
            <a:endParaRPr lang="ar-SA" altLang="ar-SA" sz="3200">
              <a:cs typeface="Arabic Transparent" panose="020B0604020202020204" pitchFamily="34" charset="0"/>
            </a:endParaRPr>
          </a:p>
          <a:p>
            <a:pPr algn="r" rtl="1" eaLnBrk="1" hangingPunct="1">
              <a:buFont typeface="Wingdings" panose="05000000000000000000" pitchFamily="2" charset="2"/>
              <a:buChar char="Ø"/>
            </a:pPr>
            <a:endParaRPr lang="ar-SA" altLang="ar-SA" sz="1000">
              <a:cs typeface="Arabic Transparent" panose="020B0604020202020204" pitchFamily="34" charset="0"/>
            </a:endParaRPr>
          </a:p>
          <a:p>
            <a:pPr algn="r" rtl="1" eaLnBrk="1" hangingPunct="1">
              <a:buFont typeface="Wingdings" panose="05000000000000000000" pitchFamily="2" charset="2"/>
              <a:buChar char="Ø"/>
            </a:pPr>
            <a:r>
              <a:rPr lang="ar-SA" altLang="ar-SA" sz="3200">
                <a:cs typeface="Arabic Transparent" panose="020B0604020202020204" pitchFamily="34" charset="0"/>
              </a:rPr>
              <a:t>تتسم بيئة الأعمال الراهنة بالتكاملات الاقتصادية على مستوى العديد من الدول، وهو ما تقره المنظمة العالمية للتجارة لما له من إسهام في تحرير التجارة والاقتصاديات العالمية عموما</a:t>
            </a:r>
            <a:r>
              <a:rPr lang="ar-DZ" altLang="ar-SA" sz="3200">
                <a:cs typeface="Arabic Transparent" panose="020B0604020202020204" pitchFamily="34" charset="0"/>
              </a:rPr>
              <a:t>.</a:t>
            </a:r>
            <a:endParaRPr lang="ar-SA" altLang="ar-SA" sz="3200">
              <a:cs typeface="Arabic Transparent" panose="020B0604020202020204" pitchFamily="34" charset="0"/>
            </a:endParaRPr>
          </a:p>
          <a:p>
            <a:pPr algn="r" rtl="1" eaLnBrk="1" hangingPunct="1"/>
            <a:r>
              <a:rPr lang="ar-DZ" altLang="ar-SA" sz="3200">
                <a:cs typeface="Arabic Transparent" panose="020B0604020202020204" pitchFamily="34" charset="0"/>
              </a:rPr>
              <a:t>ه</a:t>
            </a:r>
            <a:r>
              <a:rPr lang="ar-SA" altLang="ar-SA" sz="3200">
                <a:cs typeface="Arabic Transparent" panose="020B0604020202020204" pitchFamily="34" charset="0"/>
              </a:rPr>
              <a:t>ذ</a:t>
            </a:r>
            <a:r>
              <a:rPr lang="ar-DZ" altLang="ar-SA" sz="3200">
                <a:cs typeface="Arabic Transparent" panose="020B0604020202020204" pitchFamily="34" charset="0"/>
              </a:rPr>
              <a:t>ا ما سوف نعمل على توضيحه من خلال ه</a:t>
            </a:r>
            <a:r>
              <a:rPr lang="ar-SA" altLang="ar-SA" sz="3200">
                <a:cs typeface="Arabic Transparent" panose="020B0604020202020204" pitchFamily="34" charset="0"/>
              </a:rPr>
              <a:t>ذه</a:t>
            </a:r>
            <a:r>
              <a:rPr lang="ar-DZ" altLang="ar-SA" sz="3200">
                <a:cs typeface="Arabic Transparent" panose="020B0604020202020204" pitchFamily="34" charset="0"/>
              </a:rPr>
              <a:t> </a:t>
            </a:r>
            <a:r>
              <a:rPr lang="ar-SA" altLang="ar-SA" sz="3200">
                <a:cs typeface="Arabic Transparent" panose="020B0604020202020204" pitchFamily="34" charset="0"/>
              </a:rPr>
              <a:t>المحاضرة.</a:t>
            </a:r>
            <a:r>
              <a:rPr lang="ar-DZ" altLang="ar-SA" sz="3200">
                <a:cs typeface="Arabic Transparent" panose="020B0604020202020204" pitchFamily="34" charset="0"/>
              </a:rPr>
              <a:t> </a:t>
            </a:r>
            <a:endParaRPr lang="en-US" altLang="ar-SA" sz="3200">
              <a:cs typeface="Arabic Transparent" panose="020B0604020202020204" pitchFamily="34" charset="0"/>
            </a:endParaRPr>
          </a:p>
        </p:txBody>
      </p:sp>
    </p:spTree>
    <p:extLst>
      <p:ext uri="{BB962C8B-B14F-4D97-AF65-F5344CB8AC3E}">
        <p14:creationId xmlns:p14="http://schemas.microsoft.com/office/powerpoint/2010/main" val="292973673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مستطيل 4"/>
          <p:cNvSpPr>
            <a:spLocks noChangeArrowheads="1"/>
          </p:cNvSpPr>
          <p:nvPr/>
        </p:nvSpPr>
        <p:spPr bwMode="auto">
          <a:xfrm>
            <a:off x="6003925" y="1524000"/>
            <a:ext cx="334327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342900" indent="-34290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rtl="1" eaLnBrk="1" hangingPunct="1">
              <a:buFont typeface="Calibri" panose="020F0502020204030204" pitchFamily="34" charset="0"/>
              <a:buAutoNum type="arabicPeriod"/>
            </a:pPr>
            <a:r>
              <a:rPr lang="ar-SA" altLang="ar-SA" sz="3600">
                <a:solidFill>
                  <a:srgbClr val="0000FF"/>
                </a:solidFill>
                <a:cs typeface="PT Bold Heading" panose="02010400000000000000" pitchFamily="2" charset="-78"/>
              </a:rPr>
              <a:t>1-مفهوم العولمة</a:t>
            </a:r>
            <a:endParaRPr lang="en-US" altLang="ar-SA" sz="3600">
              <a:solidFill>
                <a:srgbClr val="0000FF"/>
              </a:solidFill>
            </a:endParaRPr>
          </a:p>
        </p:txBody>
      </p:sp>
      <p:sp>
        <p:nvSpPr>
          <p:cNvPr id="6" name="مخطط انسيابي: بيانات مخزّنة 5"/>
          <p:cNvSpPr/>
          <p:nvPr/>
        </p:nvSpPr>
        <p:spPr>
          <a:xfrm>
            <a:off x="381000" y="228600"/>
            <a:ext cx="9525000" cy="1143000"/>
          </a:xfrm>
          <a:prstGeom prst="flowChartOnlineStorage">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r" rtl="1">
              <a:defRPr/>
            </a:pPr>
            <a:r>
              <a:rPr lang="ar-SA" sz="3600" dirty="0">
                <a:solidFill>
                  <a:srgbClr val="006666"/>
                </a:solidFill>
                <a:latin typeface="Arial" pitchFamily="34" charset="0"/>
                <a:cs typeface="PT Bold Heading" pitchFamily="2" charset="-78"/>
              </a:rPr>
              <a:t>أولا: العولمة ومسبباتها</a:t>
            </a:r>
            <a:endParaRPr lang="en-US" sz="3600" dirty="0">
              <a:solidFill>
                <a:srgbClr val="006666"/>
              </a:solidFill>
              <a:latin typeface="Arial" pitchFamily="34" charset="0"/>
              <a:cs typeface="PT Bold Heading" pitchFamily="2" charset="-78"/>
            </a:endParaRPr>
          </a:p>
        </p:txBody>
      </p:sp>
      <p:sp>
        <p:nvSpPr>
          <p:cNvPr id="17412" name="مستطيل 3"/>
          <p:cNvSpPr>
            <a:spLocks noChangeArrowheads="1"/>
          </p:cNvSpPr>
          <p:nvPr/>
        </p:nvSpPr>
        <p:spPr bwMode="auto">
          <a:xfrm>
            <a:off x="228600" y="2339975"/>
            <a:ext cx="8991600" cy="2554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a:spcBef>
                <a:spcPct val="20000"/>
              </a:spcBef>
            </a:pPr>
            <a:r>
              <a:rPr lang="ar-DZ" altLang="ar-SA" sz="3200">
                <a:solidFill>
                  <a:srgbClr val="000000"/>
                </a:solidFill>
                <a:latin typeface="Calibri" panose="020F0502020204030204" pitchFamily="34" charset="0"/>
              </a:rPr>
              <a:t>كلمة العولمة تعني جعل الموضوع المعنى على مستوى عالمي</a:t>
            </a:r>
            <a:r>
              <a:rPr lang="ar-SA" altLang="ar-SA" sz="3200">
                <a:solidFill>
                  <a:srgbClr val="000000"/>
                </a:solidFill>
                <a:latin typeface="Calibri" panose="020F0502020204030204" pitchFamily="34" charset="0"/>
              </a:rPr>
              <a:t>،</a:t>
            </a:r>
            <a:r>
              <a:rPr lang="ar-DZ" altLang="ar-SA" sz="3200">
                <a:solidFill>
                  <a:srgbClr val="000000"/>
                </a:solidFill>
                <a:latin typeface="Calibri" panose="020F0502020204030204" pitchFamily="34" charset="0"/>
              </a:rPr>
              <a:t> </a:t>
            </a:r>
            <a:r>
              <a:rPr lang="en-US" altLang="ar-SA" sz="3200">
                <a:solidFill>
                  <a:srgbClr val="000000"/>
                </a:solidFill>
                <a:latin typeface="Calibri" panose="020F0502020204030204" pitchFamily="34" charset="0"/>
              </a:rPr>
              <a:t>(</a:t>
            </a:r>
            <a:r>
              <a:rPr lang="fr-FR" altLang="ar-SA" sz="3200" i="1">
                <a:solidFill>
                  <a:srgbClr val="000000"/>
                </a:solidFill>
                <a:latin typeface="Calibri" panose="020F0502020204030204" pitchFamily="34" charset="0"/>
              </a:rPr>
              <a:t>Globali</a:t>
            </a:r>
            <a:r>
              <a:rPr lang="en-US" altLang="ar-SA" sz="3200" i="1">
                <a:solidFill>
                  <a:srgbClr val="000000"/>
                </a:solidFill>
                <a:latin typeface="Calibri" panose="020F0502020204030204" pitchFamily="34" charset="0"/>
              </a:rPr>
              <a:t>z</a:t>
            </a:r>
            <a:r>
              <a:rPr lang="fr-FR" altLang="ar-SA" sz="3200" i="1">
                <a:solidFill>
                  <a:srgbClr val="000000"/>
                </a:solidFill>
                <a:latin typeface="Calibri" panose="020F0502020204030204" pitchFamily="34" charset="0"/>
              </a:rPr>
              <a:t>ation</a:t>
            </a:r>
            <a:r>
              <a:rPr lang="fr-FR" altLang="ar-SA" sz="3200">
                <a:solidFill>
                  <a:srgbClr val="000000"/>
                </a:solidFill>
                <a:latin typeface="Calibri" panose="020F0502020204030204" pitchFamily="34" charset="0"/>
              </a:rPr>
              <a:t> )</a:t>
            </a:r>
            <a:r>
              <a:rPr lang="ar-DZ" altLang="ar-SA" sz="3200">
                <a:solidFill>
                  <a:srgbClr val="000000"/>
                </a:solidFill>
                <a:latin typeface="Calibri" panose="020F0502020204030204" pitchFamily="34" charset="0"/>
              </a:rPr>
              <a:t> وهي ترجمة للكلمة الإنجليزية</a:t>
            </a:r>
            <a:br>
              <a:rPr lang="ar-DZ" altLang="ar-SA" sz="3200">
                <a:solidFill>
                  <a:srgbClr val="000000"/>
                </a:solidFill>
                <a:latin typeface="Calibri" panose="020F0502020204030204" pitchFamily="34" charset="0"/>
              </a:rPr>
            </a:br>
            <a:r>
              <a:rPr lang="ar-DZ" altLang="ar-SA" sz="3200">
                <a:solidFill>
                  <a:srgbClr val="000000"/>
                </a:solidFill>
                <a:latin typeface="Calibri" panose="020F0502020204030204" pitchFamily="34" charset="0"/>
              </a:rPr>
              <a:t>التي تعني اتساع دائرة الموضوع لجميع مناطق الكون</a:t>
            </a:r>
            <a:r>
              <a:rPr lang="ar-SA" altLang="ar-SA" sz="3200">
                <a:solidFill>
                  <a:srgbClr val="000000"/>
                </a:solidFill>
                <a:latin typeface="Calibri" panose="020F0502020204030204" pitchFamily="34" charset="0"/>
              </a:rPr>
              <a:t> ،</a:t>
            </a:r>
            <a:r>
              <a:rPr lang="ar-DZ" altLang="ar-SA" sz="3200">
                <a:solidFill>
                  <a:srgbClr val="000000"/>
                </a:solidFill>
                <a:latin typeface="Calibri" panose="020F0502020204030204" pitchFamily="34" charset="0"/>
              </a:rPr>
              <a:t>وهكذا فإن من ابرز سماتها " تحرير التجارة في السلع والخدمات والتدفق </a:t>
            </a:r>
            <a:r>
              <a:rPr lang="en-US" altLang="ar-SA" sz="3200">
                <a:solidFill>
                  <a:srgbClr val="000000"/>
                </a:solidFill>
                <a:latin typeface="Calibri" panose="020F0502020204030204" pitchFamily="34" charset="0"/>
              </a:rPr>
              <a:t>.</a:t>
            </a:r>
            <a:r>
              <a:rPr lang="ar-DZ" altLang="ar-SA" sz="3200">
                <a:solidFill>
                  <a:srgbClr val="000000"/>
                </a:solidFill>
                <a:latin typeface="Calibri" panose="020F0502020204030204" pitchFamily="34" charset="0"/>
              </a:rPr>
              <a:t>غير المقيد لرؤوس الأموال عبر الحدود</a:t>
            </a:r>
            <a:endParaRPr lang="ar-SA" altLang="ar-SA" sz="3200">
              <a:solidFill>
                <a:srgbClr val="000000"/>
              </a:solidFill>
              <a:latin typeface="Calibri" panose="020F0502020204030204" pitchFamily="34" charset="0"/>
            </a:endParaRPr>
          </a:p>
        </p:txBody>
      </p:sp>
    </p:spTree>
    <p:extLst>
      <p:ext uri="{BB962C8B-B14F-4D97-AF65-F5344CB8AC3E}">
        <p14:creationId xmlns:p14="http://schemas.microsoft.com/office/powerpoint/2010/main" val="396798226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عنصر نائب للمحتوى 2"/>
          <p:cNvSpPr>
            <a:spLocks noGrp="1"/>
          </p:cNvSpPr>
          <p:nvPr>
            <p:ph idx="1"/>
          </p:nvPr>
        </p:nvSpPr>
        <p:spPr>
          <a:xfrm>
            <a:off x="304800" y="1371600"/>
            <a:ext cx="8305800" cy="4191000"/>
          </a:xfrm>
        </p:spPr>
        <p:txBody>
          <a:bodyPr/>
          <a:lstStyle/>
          <a:p>
            <a:r>
              <a:rPr lang="ar-SA" altLang="ar-SA" sz="3600" smtClean="0">
                <a:solidFill>
                  <a:srgbClr val="0000FF"/>
                </a:solidFill>
                <a:latin typeface="Arial" panose="020B0604020202020204" pitchFamily="34" charset="0"/>
                <a:cs typeface="PT Bold Heading" panose="02010400000000000000" pitchFamily="2" charset="-78"/>
              </a:rPr>
              <a:t>2-العولمة الاقتصادية:</a:t>
            </a:r>
          </a:p>
          <a:p>
            <a:r>
              <a:rPr lang="ar-DZ" altLang="ar-SA" smtClean="0">
                <a:solidFill>
                  <a:srgbClr val="000000"/>
                </a:solidFill>
                <a:cs typeface="Arial" panose="020B0604020202020204" pitchFamily="34" charset="0"/>
              </a:rPr>
              <a:t>هي مرحلة متقدمة تدير فيها الشركات أعمالها دون مراعاة للحدود الجغرافية أو السيادة الوطنية</a:t>
            </a:r>
            <a:r>
              <a:rPr lang="ar-SA" altLang="ar-SA" smtClean="0">
                <a:solidFill>
                  <a:srgbClr val="000000"/>
                </a:solidFill>
                <a:cs typeface="Arial" panose="020B0604020202020204" pitchFamily="34" charset="0"/>
              </a:rPr>
              <a:t>،</a:t>
            </a:r>
            <a:r>
              <a:rPr lang="ar-DZ" altLang="ar-SA" smtClean="0">
                <a:solidFill>
                  <a:srgbClr val="000000"/>
                </a:solidFill>
                <a:cs typeface="Arial" panose="020B0604020202020204" pitchFamily="34" charset="0"/>
              </a:rPr>
              <a:t> فهي بذلك أوسع من مرحلة التدويل إذ تصير فيها السوق العالمية وحدة واحدة مفتوحة تتنافس فيها الاقتصاديات والمؤسسات دونما حواجز أو قيود خاصة في ظل ثورة الحاسوب وتكنولوجيا المعلومات والانترنت</a:t>
            </a:r>
            <a:r>
              <a:rPr lang="ar-SA" altLang="ar-SA" smtClean="0">
                <a:solidFill>
                  <a:srgbClr val="000000"/>
                </a:solidFill>
                <a:cs typeface="Arial" panose="020B0604020202020204" pitchFamily="34" charset="0"/>
              </a:rPr>
              <a:t>، </a:t>
            </a:r>
            <a:r>
              <a:rPr lang="ar-DZ" altLang="ar-SA" smtClean="0">
                <a:solidFill>
                  <a:srgbClr val="000000"/>
                </a:solidFill>
                <a:cs typeface="Arial" panose="020B0604020202020204" pitchFamily="34" charset="0"/>
              </a:rPr>
              <a:t>فضلا عن قوانين وشروط الهيئات الدولية كالمنظمة العالمية للتجارة وصندوق النقد الدولي </a:t>
            </a:r>
            <a:r>
              <a:rPr lang="ar-SA" altLang="ar-SA" smtClean="0">
                <a:solidFill>
                  <a:srgbClr val="000000"/>
                </a:solidFill>
                <a:cs typeface="Arial" panose="020B0604020202020204" pitchFamily="34" charset="0"/>
              </a:rPr>
              <a:t>.</a:t>
            </a:r>
          </a:p>
          <a:p>
            <a:endParaRPr lang="ar-SA" altLang="ar-SA" smtClean="0">
              <a:solidFill>
                <a:srgbClr val="000000"/>
              </a:solidFill>
              <a:cs typeface="Arial" panose="020B0604020202020204" pitchFamily="34" charset="0"/>
            </a:endParaRPr>
          </a:p>
        </p:txBody>
      </p:sp>
    </p:spTree>
    <p:extLst>
      <p:ext uri="{BB962C8B-B14F-4D97-AF65-F5344CB8AC3E}">
        <p14:creationId xmlns:p14="http://schemas.microsoft.com/office/powerpoint/2010/main" val="39870847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عنصر نائب للمحتوى 2"/>
          <p:cNvSpPr>
            <a:spLocks noGrp="1"/>
          </p:cNvSpPr>
          <p:nvPr>
            <p:ph idx="1"/>
          </p:nvPr>
        </p:nvSpPr>
        <p:spPr>
          <a:xfrm>
            <a:off x="609600" y="762000"/>
            <a:ext cx="8534400" cy="5638800"/>
          </a:xfrm>
        </p:spPr>
        <p:txBody>
          <a:bodyPr/>
          <a:lstStyle/>
          <a:p>
            <a:pPr>
              <a:defRPr/>
            </a:pPr>
            <a:r>
              <a:rPr lang="ar-SA" sz="3600" dirty="0">
                <a:solidFill>
                  <a:srgbClr val="0000FF"/>
                </a:solidFill>
                <a:latin typeface="Arial" charset="0"/>
                <a:cs typeface="PT Bold Heading" pitchFamily="2" charset="-78"/>
              </a:rPr>
              <a:t>3-المسببات الرئيسية للعولمة:</a:t>
            </a:r>
          </a:p>
          <a:p>
            <a:pPr rtl="1" eaLnBrk="1" hangingPunct="1">
              <a:defRPr/>
            </a:pPr>
            <a:r>
              <a:rPr lang="ar-SA" dirty="0">
                <a:solidFill>
                  <a:srgbClr val="FF0000"/>
                </a:solidFill>
              </a:rPr>
              <a:t>ا-تحرير التجارة ما بين الدول</a:t>
            </a:r>
            <a:r>
              <a:rPr lang="ar-SA" dirty="0">
                <a:solidFill>
                  <a:prstClr val="black"/>
                </a:solidFill>
              </a:rPr>
              <a:t>:</a:t>
            </a:r>
          </a:p>
          <a:p>
            <a:pPr rtl="1" eaLnBrk="1" hangingPunct="1">
              <a:defRPr/>
            </a:pPr>
            <a:r>
              <a:rPr lang="ar-SA" dirty="0">
                <a:solidFill>
                  <a:prstClr val="black"/>
                </a:solidFill>
              </a:rPr>
              <a:t>وهنا يمكن الإشارة تحديدا إلى:</a:t>
            </a:r>
          </a:p>
          <a:p>
            <a:pPr rtl="1" eaLnBrk="1" hangingPunct="1">
              <a:buFont typeface="Wingdings" pitchFamily="2" charset="2"/>
              <a:buChar char="ü"/>
              <a:defRPr/>
            </a:pPr>
            <a:r>
              <a:rPr lang="ar-SA" dirty="0">
                <a:solidFill>
                  <a:srgbClr val="FF0000"/>
                </a:solidFill>
              </a:rPr>
              <a:t>-</a:t>
            </a:r>
            <a:r>
              <a:rPr lang="ar-SA" dirty="0">
                <a:solidFill>
                  <a:prstClr val="black"/>
                </a:solidFill>
              </a:rPr>
              <a:t>قيام اتفاقيات الجات(الاتفاقية العامة للتعريفات والتجارة)عام1947م؛</a:t>
            </a:r>
          </a:p>
          <a:p>
            <a:pPr rtl="1" eaLnBrk="1" hangingPunct="1">
              <a:buFont typeface="Wingdings" pitchFamily="2" charset="2"/>
              <a:buChar char="ü"/>
              <a:defRPr/>
            </a:pPr>
            <a:r>
              <a:rPr lang="ar-SA" dirty="0">
                <a:solidFill>
                  <a:srgbClr val="FF0000"/>
                </a:solidFill>
              </a:rPr>
              <a:t>-</a:t>
            </a:r>
            <a:r>
              <a:rPr lang="ar-SA" dirty="0">
                <a:solidFill>
                  <a:prstClr val="black"/>
                </a:solidFill>
              </a:rPr>
              <a:t>قيام المنظمة العالمية للتجارة سنة1995م.</a:t>
            </a:r>
          </a:p>
          <a:p>
            <a:pPr rtl="1" eaLnBrk="1" hangingPunct="1">
              <a:buFont typeface="Wingdings" pitchFamily="2" charset="2"/>
              <a:buChar char="ü"/>
              <a:defRPr/>
            </a:pPr>
            <a:r>
              <a:rPr lang="ar-SA" dirty="0">
                <a:solidFill>
                  <a:srgbClr val="FF0000"/>
                </a:solidFill>
              </a:rPr>
              <a:t>-</a:t>
            </a:r>
            <a:r>
              <a:rPr lang="ar-SA" dirty="0">
                <a:solidFill>
                  <a:prstClr val="black"/>
                </a:solidFill>
              </a:rPr>
              <a:t>الدور المحوري لبعض المنظمات الدولية كصندوق النقد الدولي والبنك العالمي في هذا المجال.</a:t>
            </a:r>
          </a:p>
          <a:p>
            <a:pPr lvl="1" eaLnBrk="1" hangingPunct="1">
              <a:defRPr/>
            </a:pPr>
            <a:endParaRPr lang="ar-SA" sz="3200" dirty="0">
              <a:solidFill>
                <a:prstClr val="black"/>
              </a:solidFill>
              <a:ea typeface="+mj-ea"/>
              <a:cs typeface="Times New Roman"/>
            </a:endParaRPr>
          </a:p>
        </p:txBody>
      </p:sp>
    </p:spTree>
    <p:extLst>
      <p:ext uri="{BB962C8B-B14F-4D97-AF65-F5344CB8AC3E}">
        <p14:creationId xmlns:p14="http://schemas.microsoft.com/office/powerpoint/2010/main" val="400550895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عنصر نائب للمحتوى 2"/>
          <p:cNvSpPr>
            <a:spLocks noGrp="1"/>
          </p:cNvSpPr>
          <p:nvPr>
            <p:ph idx="1"/>
          </p:nvPr>
        </p:nvSpPr>
        <p:spPr>
          <a:xfrm>
            <a:off x="457200" y="1600200"/>
            <a:ext cx="8991600" cy="3886200"/>
          </a:xfrm>
        </p:spPr>
        <p:txBody>
          <a:bodyPr/>
          <a:lstStyle/>
          <a:p>
            <a:r>
              <a:rPr lang="ar-SA" altLang="ar-SA" smtClean="0">
                <a:solidFill>
                  <a:srgbClr val="FF0000"/>
                </a:solidFill>
                <a:cs typeface="Arial" panose="020B0604020202020204" pitchFamily="34" charset="0"/>
              </a:rPr>
              <a:t>ب-ازدياد التكامل الاقتصادي:</a:t>
            </a:r>
          </a:p>
          <a:p>
            <a:r>
              <a:rPr lang="ar-SA" altLang="ar-SA" smtClean="0">
                <a:solidFill>
                  <a:srgbClr val="000000"/>
                </a:solidFill>
                <a:cs typeface="Arial" panose="020B0604020202020204" pitchFamily="34" charset="0"/>
              </a:rPr>
              <a:t>التكامل الاقتصادي أوسع من تحرير التجارة لأنه يشمل تسهيل انتقال عناصر الإنتاج بالإضافة إلى انتقال السلع  كما قد يتضمن تنسيق السياسات بين الدول وربما توحيد العملة. والتكامل الاقتصادي يزيد التجارة بين الدول ويرشد الاستثمار ويعطي مجالاً لنمو الشركات من خلال اقتصاديات الحجم . </a:t>
            </a:r>
            <a:endParaRPr lang="en-US" altLang="ar-SA" smtClean="0">
              <a:solidFill>
                <a:srgbClr val="000000"/>
              </a:solidFill>
              <a:cs typeface="Arial" panose="020B0604020202020204" pitchFamily="34" charset="0"/>
            </a:endParaRPr>
          </a:p>
        </p:txBody>
      </p:sp>
    </p:spTree>
    <p:extLst>
      <p:ext uri="{BB962C8B-B14F-4D97-AF65-F5344CB8AC3E}">
        <p14:creationId xmlns:p14="http://schemas.microsoft.com/office/powerpoint/2010/main" val="232639120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Content Placeholder 2"/>
          <p:cNvSpPr>
            <a:spLocks noGrp="1"/>
          </p:cNvSpPr>
          <p:nvPr>
            <p:ph idx="1"/>
          </p:nvPr>
        </p:nvSpPr>
        <p:spPr/>
        <p:txBody>
          <a:bodyPr/>
          <a:lstStyle/>
          <a:p>
            <a:r>
              <a:rPr lang="ar-SA" altLang="ar-SA" smtClean="0">
                <a:solidFill>
                  <a:srgbClr val="FF0000"/>
                </a:solidFill>
                <a:cs typeface="Arial" panose="020B0604020202020204" pitchFamily="34" charset="0"/>
              </a:rPr>
              <a:t>ج-تحرير الاقتصاديات:</a:t>
            </a:r>
          </a:p>
          <a:p>
            <a:r>
              <a:rPr lang="ar-SA" altLang="ar-SA" smtClean="0">
                <a:solidFill>
                  <a:srgbClr val="000000"/>
                </a:solidFill>
                <a:cs typeface="Arial" panose="020B0604020202020204" pitchFamily="34" charset="0"/>
              </a:rPr>
              <a:t>أي تحكيم قوى السوق وهو أمر حديث ،حيث بدأ مع منتصف السبعينيات اتجاه جديد يرمي لتقليص دور الدولة في النشاط الاقتصادي وتحرير الاقتصاديات خاصة بالتزامن مع انهيار الشيوعية كتوجه اقتصادي، وقد كان من نتائج ذلك الخصخصة ورفع القيود الحكومية في مختلف المجالات.</a:t>
            </a:r>
          </a:p>
          <a:p>
            <a:endParaRPr lang="en-US" altLang="ar-SA" smtClean="0">
              <a:cs typeface="Arial" panose="020B0604020202020204" pitchFamily="34" charset="0"/>
            </a:endParaRPr>
          </a:p>
        </p:txBody>
      </p:sp>
    </p:spTree>
    <p:extLst>
      <p:ext uri="{BB962C8B-B14F-4D97-AF65-F5344CB8AC3E}">
        <p14:creationId xmlns:p14="http://schemas.microsoft.com/office/powerpoint/2010/main" val="27267989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Content Placeholder 2"/>
          <p:cNvSpPr>
            <a:spLocks noGrp="1"/>
          </p:cNvSpPr>
          <p:nvPr>
            <p:ph idx="1"/>
          </p:nvPr>
        </p:nvSpPr>
        <p:spPr/>
        <p:txBody>
          <a:bodyPr/>
          <a:lstStyle/>
          <a:p>
            <a:r>
              <a:rPr lang="ar-SA" altLang="ar-SA" smtClean="0">
                <a:solidFill>
                  <a:srgbClr val="FF0000"/>
                </a:solidFill>
                <a:cs typeface="Arial" panose="020B0604020202020204" pitchFamily="34" charset="0"/>
              </a:rPr>
              <a:t>د-التـقـنـيـة:</a:t>
            </a:r>
          </a:p>
          <a:p>
            <a:pPr eaLnBrk="1" hangingPunct="1"/>
            <a:r>
              <a:rPr lang="ar-SA" altLang="ar-SA" smtClean="0">
                <a:solidFill>
                  <a:srgbClr val="000000"/>
                </a:solidFill>
                <a:cs typeface="Arial" panose="020B0604020202020204" pitchFamily="34" charset="0"/>
              </a:rPr>
              <a:t>ويتجلى تأثيرها في مسار العولمة من خلال ما يلي:</a:t>
            </a:r>
            <a:endParaRPr lang="en-US" altLang="ar-SA" smtClean="0">
              <a:solidFill>
                <a:srgbClr val="000000"/>
              </a:solidFill>
              <a:cs typeface="Arial" panose="020B0604020202020204" pitchFamily="34" charset="0"/>
            </a:endParaRPr>
          </a:p>
          <a:p>
            <a:pPr rtl="1" eaLnBrk="1" hangingPunct="1">
              <a:buFont typeface="Wingdings" panose="05000000000000000000" pitchFamily="2" charset="2"/>
              <a:buChar char="ü"/>
            </a:pPr>
            <a:r>
              <a:rPr lang="ar-SA" altLang="ar-SA" smtClean="0">
                <a:solidFill>
                  <a:srgbClr val="FF0000"/>
                </a:solidFill>
                <a:cs typeface="Arial" panose="020B0604020202020204" pitchFamily="34" charset="0"/>
              </a:rPr>
              <a:t>-</a:t>
            </a:r>
            <a:r>
              <a:rPr lang="ar-SA" altLang="ar-SA" smtClean="0">
                <a:solidFill>
                  <a:srgbClr val="000000"/>
                </a:solidFill>
                <a:cs typeface="Arial" panose="020B0604020202020204" pitchFamily="34" charset="0"/>
              </a:rPr>
              <a:t>ابتداع طرق الإنتاج الشامل لتلبية حاجة إعداد متزايدة من المستهلكين في الداخل والخارج (</a:t>
            </a:r>
            <a:r>
              <a:rPr lang="ar-SA" altLang="ar-SA" smtClean="0">
                <a:solidFill>
                  <a:srgbClr val="FF0000"/>
                </a:solidFill>
                <a:cs typeface="Arial" panose="020B0604020202020204" pitchFamily="34" charset="0"/>
              </a:rPr>
              <a:t>عولمة الانتاج</a:t>
            </a:r>
            <a:r>
              <a:rPr lang="ar-SA" altLang="ar-SA" smtClean="0">
                <a:solidFill>
                  <a:srgbClr val="000000"/>
                </a:solidFill>
                <a:cs typeface="Arial" panose="020B0604020202020204" pitchFamily="34" charset="0"/>
              </a:rPr>
              <a:t>)؛ </a:t>
            </a:r>
            <a:endParaRPr lang="en-US" altLang="ar-SA" smtClean="0">
              <a:solidFill>
                <a:srgbClr val="000000"/>
              </a:solidFill>
              <a:cs typeface="Arial" panose="020B0604020202020204" pitchFamily="34" charset="0"/>
            </a:endParaRPr>
          </a:p>
          <a:p>
            <a:pPr rtl="1" eaLnBrk="1" hangingPunct="1">
              <a:buFont typeface="Wingdings" panose="05000000000000000000" pitchFamily="2" charset="2"/>
              <a:buChar char="ü"/>
            </a:pPr>
            <a:r>
              <a:rPr lang="ar-SA" altLang="ar-SA" smtClean="0">
                <a:solidFill>
                  <a:srgbClr val="FF0000"/>
                </a:solidFill>
                <a:cs typeface="Arial" panose="020B0604020202020204" pitchFamily="34" charset="0"/>
              </a:rPr>
              <a:t>-</a:t>
            </a:r>
            <a:r>
              <a:rPr lang="ar-SA" altLang="ar-SA" smtClean="0">
                <a:solidFill>
                  <a:srgbClr val="000000"/>
                </a:solidFill>
                <a:cs typeface="Arial" panose="020B0604020202020204" pitchFamily="34" charset="0"/>
              </a:rPr>
              <a:t> تحسين طرق المواصلات لنقل إعداد وكميات اكبر من الموارد والبشر لمسافات أطول وبطرق ارخص وأسرع ؛</a:t>
            </a:r>
            <a:endParaRPr lang="en-US" altLang="ar-SA" smtClean="0">
              <a:solidFill>
                <a:srgbClr val="000000"/>
              </a:solidFill>
              <a:cs typeface="Arial" panose="020B0604020202020204" pitchFamily="34" charset="0"/>
            </a:endParaRPr>
          </a:p>
          <a:p>
            <a:pPr rtl="1" eaLnBrk="1" hangingPunct="1">
              <a:buFont typeface="Wingdings" panose="05000000000000000000" pitchFamily="2" charset="2"/>
              <a:buChar char="ü"/>
            </a:pPr>
            <a:r>
              <a:rPr lang="ar-SA" altLang="ar-SA" smtClean="0">
                <a:solidFill>
                  <a:srgbClr val="FF0000"/>
                </a:solidFill>
                <a:cs typeface="Arial" panose="020B0604020202020204" pitchFamily="34" charset="0"/>
              </a:rPr>
              <a:t>-</a:t>
            </a:r>
            <a:r>
              <a:rPr lang="ar-SA" altLang="ar-SA" smtClean="0">
                <a:solidFill>
                  <a:srgbClr val="000000"/>
                </a:solidFill>
                <a:cs typeface="Arial" panose="020B0604020202020204" pitchFamily="34" charset="0"/>
              </a:rPr>
              <a:t> تحسين وسائل نقل ومعالجة المعلومات وثورة الاتصالات، للتحكم في الموارد والعمليات في أماكن مختلفة من العالم .</a:t>
            </a:r>
          </a:p>
          <a:p>
            <a:endParaRPr lang="en-US" altLang="ar-SA" smtClean="0">
              <a:cs typeface="Arial" panose="020B0604020202020204" pitchFamily="34" charset="0"/>
            </a:endParaRPr>
          </a:p>
        </p:txBody>
      </p:sp>
    </p:spTree>
    <p:extLst>
      <p:ext uri="{BB962C8B-B14F-4D97-AF65-F5344CB8AC3E}">
        <p14:creationId xmlns:p14="http://schemas.microsoft.com/office/powerpoint/2010/main" val="3870405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Content Placeholder 2"/>
          <p:cNvSpPr>
            <a:spLocks noGrp="1"/>
          </p:cNvSpPr>
          <p:nvPr>
            <p:ph idx="1"/>
          </p:nvPr>
        </p:nvSpPr>
        <p:spPr/>
        <p:txBody>
          <a:bodyPr/>
          <a:lstStyle/>
          <a:p>
            <a:r>
              <a:rPr lang="ar-SA" altLang="ar-SA" smtClean="0">
                <a:solidFill>
                  <a:srgbClr val="FF0000"/>
                </a:solidFill>
                <a:cs typeface="Arial" panose="020B0604020202020204" pitchFamily="34" charset="0"/>
              </a:rPr>
              <a:t>هـ-الشركات متعددة الجنسيات:</a:t>
            </a:r>
          </a:p>
          <a:p>
            <a:pPr eaLnBrk="1" hangingPunct="1"/>
            <a:r>
              <a:rPr lang="ar-SA" altLang="ar-SA" smtClean="0">
                <a:cs typeface="Arial" panose="020B0604020202020204" pitchFamily="34" charset="0"/>
              </a:rPr>
              <a:t>إن هذه الشركات التي تعتبر كسبب ونتيجة للعولمة في نفس الوقت، هي أكثر أهم قوة منفردة وراء التحولات في النشاط الاقتصادي العالمي،ويرجع ذلك أساسا لما يلي: </a:t>
            </a:r>
            <a:endParaRPr lang="en-US" altLang="ar-SA" smtClean="0">
              <a:cs typeface="Arial" panose="020B0604020202020204" pitchFamily="34" charset="0"/>
            </a:endParaRPr>
          </a:p>
          <a:p>
            <a:pPr rtl="1" eaLnBrk="1" hangingPunct="1">
              <a:buFont typeface="Wingdings" panose="05000000000000000000" pitchFamily="2" charset="2"/>
              <a:buChar char="ü"/>
            </a:pPr>
            <a:r>
              <a:rPr lang="ar-SA" altLang="ar-SA" smtClean="0">
                <a:solidFill>
                  <a:srgbClr val="FF0000"/>
                </a:solidFill>
                <a:cs typeface="Arial" panose="020B0604020202020204" pitchFamily="34" charset="0"/>
              </a:rPr>
              <a:t>-</a:t>
            </a:r>
            <a:r>
              <a:rPr lang="ar-SA" altLang="ar-SA" smtClean="0">
                <a:cs typeface="Arial" panose="020B0604020202020204" pitchFamily="34" charset="0"/>
              </a:rPr>
              <a:t>تحكمها في نشاط اقتصادي في أكثر من قطر؛</a:t>
            </a:r>
            <a:endParaRPr lang="en-US" altLang="ar-SA" smtClean="0">
              <a:cs typeface="Arial" panose="020B0604020202020204" pitchFamily="34" charset="0"/>
            </a:endParaRPr>
          </a:p>
          <a:p>
            <a:pPr rtl="1" eaLnBrk="1" hangingPunct="1">
              <a:buFont typeface="Wingdings" panose="05000000000000000000" pitchFamily="2" charset="2"/>
              <a:buChar char="ü"/>
            </a:pPr>
            <a:r>
              <a:rPr lang="ar-SA" altLang="ar-SA" smtClean="0">
                <a:solidFill>
                  <a:srgbClr val="FF0000"/>
                </a:solidFill>
                <a:cs typeface="Arial" panose="020B0604020202020204" pitchFamily="34" charset="0"/>
              </a:rPr>
              <a:t>-</a:t>
            </a:r>
            <a:r>
              <a:rPr lang="ar-SA" altLang="ar-SA" smtClean="0">
                <a:cs typeface="Arial" panose="020B0604020202020204" pitchFamily="34" charset="0"/>
              </a:rPr>
              <a:t>قدرتها على استغلال الفوارق بين الدول ؛</a:t>
            </a:r>
            <a:endParaRPr lang="en-US" altLang="ar-SA" smtClean="0">
              <a:cs typeface="Arial" panose="020B0604020202020204" pitchFamily="34" charset="0"/>
            </a:endParaRPr>
          </a:p>
          <a:p>
            <a:pPr rtl="1" eaLnBrk="1" hangingPunct="1">
              <a:buFont typeface="Wingdings" panose="05000000000000000000" pitchFamily="2" charset="2"/>
              <a:buChar char="ü"/>
            </a:pPr>
            <a:r>
              <a:rPr lang="ar-SA" altLang="ar-SA" smtClean="0">
                <a:solidFill>
                  <a:srgbClr val="FF0000"/>
                </a:solidFill>
                <a:cs typeface="Arial" panose="020B0604020202020204" pitchFamily="34" charset="0"/>
              </a:rPr>
              <a:t>-</a:t>
            </a:r>
            <a:r>
              <a:rPr lang="ar-SA" altLang="ar-SA" smtClean="0">
                <a:cs typeface="Arial" panose="020B0604020202020204" pitchFamily="34" charset="0"/>
              </a:rPr>
              <a:t>مرونتها الجغرافية . </a:t>
            </a:r>
            <a:endParaRPr lang="en-US" altLang="ar-SA" smtClean="0">
              <a:cs typeface="Arial" panose="020B0604020202020204" pitchFamily="34" charset="0"/>
            </a:endParaRPr>
          </a:p>
          <a:p>
            <a:endParaRPr lang="en-US" altLang="ar-SA" smtClean="0">
              <a:cs typeface="Arial" panose="020B0604020202020204" pitchFamily="34" charset="0"/>
            </a:endParaRPr>
          </a:p>
        </p:txBody>
      </p:sp>
    </p:spTree>
    <p:extLst>
      <p:ext uri="{BB962C8B-B14F-4D97-AF65-F5344CB8AC3E}">
        <p14:creationId xmlns:p14="http://schemas.microsoft.com/office/powerpoint/2010/main" val="3523933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Content Placeholder 2"/>
          <p:cNvSpPr>
            <a:spLocks noGrp="1"/>
          </p:cNvSpPr>
          <p:nvPr>
            <p:ph idx="1"/>
          </p:nvPr>
        </p:nvSpPr>
        <p:spPr/>
        <p:txBody>
          <a:bodyPr/>
          <a:lstStyle/>
          <a:p>
            <a:r>
              <a:rPr lang="ar-SA" altLang="ar-SA" sz="3600" smtClean="0">
                <a:solidFill>
                  <a:srgbClr val="0000FF"/>
                </a:solidFill>
                <a:latin typeface="Arial" panose="020B0604020202020204" pitchFamily="34" charset="0"/>
                <a:cs typeface="PT Bold Heading" panose="02010400000000000000" pitchFamily="2" charset="-78"/>
              </a:rPr>
              <a:t>1-الدور المحوري للغات في تحرير التجارة:</a:t>
            </a:r>
          </a:p>
          <a:p>
            <a:r>
              <a:rPr lang="ar-SA" altLang="ar-SA" smtClean="0">
                <a:solidFill>
                  <a:srgbClr val="000000"/>
                </a:solidFill>
                <a:cs typeface="Arial" panose="020B0604020202020204" pitchFamily="34" charset="0"/>
              </a:rPr>
              <a:t>سبقت الاشارة إلى الاتفاقية العامة للتعريفات والتجارة (الغات) التي تأسست سنة 1947م ، وقد كانت  تهدف إلى إزالة التفرقة في التبادل التجاري و تحرير التجارة بين أعضائها، ويتخذ نشاطها شكل دورات  من الاجتماعات والمفاوضات الدورية التي تتم كل عدة سنوات تناقش فيها مواضيع مثل تخفيض التعريفة الجمركية وتقليل استخدام الحصص وتبني إجراءات تشجع التجارة بين الدول .</a:t>
            </a:r>
          </a:p>
          <a:p>
            <a:endParaRPr lang="en-US" altLang="ar-SA" smtClean="0">
              <a:cs typeface="Arial" panose="020B0604020202020204" pitchFamily="34" charset="0"/>
            </a:endParaRPr>
          </a:p>
        </p:txBody>
      </p:sp>
      <p:sp>
        <p:nvSpPr>
          <p:cNvPr id="4" name="مخطط انسيابي: بيانات مخزّنة 5"/>
          <p:cNvSpPr>
            <a:spLocks noGrp="1"/>
          </p:cNvSpPr>
          <p:nvPr>
            <p:ph type="title"/>
          </p:nvPr>
        </p:nvSpPr>
        <p:spPr>
          <a:prstGeom prst="flowChartOnlineStorage">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lstStyle/>
          <a:p>
            <a:pPr rtl="1">
              <a:defRPr/>
            </a:pPr>
            <a:r>
              <a:rPr lang="ar-SA" sz="3600" dirty="0" smtClean="0">
                <a:solidFill>
                  <a:srgbClr val="006666"/>
                </a:solidFill>
                <a:latin typeface="Arial" pitchFamily="34" charset="0"/>
                <a:cs typeface="PT Bold Heading" pitchFamily="2" charset="-78"/>
              </a:rPr>
              <a:t>ثانيا: المنظمة العالمية للتجارة</a:t>
            </a:r>
            <a:endParaRPr lang="en-US" sz="3600" dirty="0">
              <a:solidFill>
                <a:srgbClr val="006666"/>
              </a:solidFill>
              <a:latin typeface="Arial" pitchFamily="34" charset="0"/>
              <a:cs typeface="PT Bold Heading" pitchFamily="2" charset="-78"/>
            </a:endParaRPr>
          </a:p>
        </p:txBody>
      </p:sp>
    </p:spTree>
    <p:extLst>
      <p:ext uri="{BB962C8B-B14F-4D97-AF65-F5344CB8AC3E}">
        <p14:creationId xmlns:p14="http://schemas.microsoft.com/office/powerpoint/2010/main" val="40200437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Content Placeholder 2"/>
          <p:cNvSpPr>
            <a:spLocks noGrp="1"/>
          </p:cNvSpPr>
          <p:nvPr>
            <p:ph idx="1"/>
          </p:nvPr>
        </p:nvSpPr>
        <p:spPr/>
        <p:txBody>
          <a:bodyPr/>
          <a:lstStyle/>
          <a:p>
            <a:r>
              <a:rPr lang="ar-SA" altLang="ar-SA" sz="3600" smtClean="0">
                <a:solidFill>
                  <a:srgbClr val="0000FF"/>
                </a:solidFill>
                <a:latin typeface="Arial" panose="020B0604020202020204" pitchFamily="34" charset="0"/>
                <a:cs typeface="PT Bold Heading" panose="02010400000000000000" pitchFamily="2" charset="-78"/>
              </a:rPr>
              <a:t>3-المنظمة العالمية للتجارة:</a:t>
            </a:r>
            <a:endParaRPr lang="en-US" altLang="ar-SA" sz="3600" smtClean="0">
              <a:solidFill>
                <a:srgbClr val="0000FF"/>
              </a:solidFill>
              <a:latin typeface="Arial" panose="020B0604020202020204" pitchFamily="34" charset="0"/>
              <a:cs typeface="PT Bold Heading" panose="02010400000000000000" pitchFamily="2" charset="-78"/>
            </a:endParaRPr>
          </a:p>
          <a:p>
            <a:r>
              <a:rPr lang="ar-SA" altLang="ar-SA" smtClean="0">
                <a:solidFill>
                  <a:srgbClr val="000000"/>
                </a:solidFill>
                <a:cs typeface="Arial" panose="020B0604020202020204" pitchFamily="34" charset="0"/>
              </a:rPr>
              <a:t>هي امتداد لاتفاقيات ألغات بحيث وافق المتعاقدون بمراكش في افريل 1994 ( دورة الاراجواي ) على تأسيس منظمة التجارة العالية بحيث أصبح كل الأطراف المتعاقدة في الغات أعضاء في </a:t>
            </a:r>
            <a:r>
              <a:rPr lang="fr-FR" altLang="ar-SA" smtClean="0">
                <a:solidFill>
                  <a:srgbClr val="000000"/>
                </a:solidFill>
                <a:cs typeface="Arial" panose="020B0604020202020204" pitchFamily="34" charset="0"/>
              </a:rPr>
              <a:t>:</a:t>
            </a:r>
            <a:r>
              <a:rPr lang="ar-SA" altLang="ar-SA" smtClean="0">
                <a:solidFill>
                  <a:srgbClr val="000000"/>
                </a:solidFill>
                <a:cs typeface="Arial" panose="020B0604020202020204" pitchFamily="34" charset="0"/>
              </a:rPr>
              <a:t>المنظمة.ظهرت رسميا في 1/1/1995 ومقرها بجنيف سويسرا</a:t>
            </a:r>
            <a:endParaRPr lang="en-US" altLang="ar-SA" smtClean="0">
              <a:solidFill>
                <a:srgbClr val="000000"/>
              </a:solidFill>
              <a:cs typeface="Arial" panose="020B0604020202020204" pitchFamily="34" charset="0"/>
            </a:endParaRPr>
          </a:p>
          <a:p>
            <a:endParaRPr lang="en-US" altLang="ar-SA" smtClean="0">
              <a:cs typeface="Arial" panose="020B0604020202020204" pitchFamily="34" charset="0"/>
            </a:endParaRPr>
          </a:p>
        </p:txBody>
      </p:sp>
    </p:spTree>
    <p:extLst>
      <p:ext uri="{BB962C8B-B14F-4D97-AF65-F5344CB8AC3E}">
        <p14:creationId xmlns:p14="http://schemas.microsoft.com/office/powerpoint/2010/main" val="12333768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Content Placeholder 2"/>
          <p:cNvSpPr>
            <a:spLocks noGrp="1"/>
          </p:cNvSpPr>
          <p:nvPr>
            <p:ph idx="1"/>
          </p:nvPr>
        </p:nvSpPr>
        <p:spPr/>
        <p:txBody>
          <a:bodyPr/>
          <a:lstStyle/>
          <a:p>
            <a:r>
              <a:rPr lang="ar-SA" altLang="ar-SA" sz="3600" smtClean="0">
                <a:solidFill>
                  <a:srgbClr val="0000FF"/>
                </a:solidFill>
                <a:latin typeface="Arial" panose="020B0604020202020204" pitchFamily="34" charset="0"/>
                <a:cs typeface="PT Bold Heading" panose="02010400000000000000" pitchFamily="2" charset="-78"/>
              </a:rPr>
              <a:t>4-مهام المنظمة العالمية للتجارة:</a:t>
            </a:r>
            <a:endParaRPr lang="en-US" altLang="ar-SA" sz="3600" smtClean="0">
              <a:solidFill>
                <a:srgbClr val="0000FF"/>
              </a:solidFill>
              <a:latin typeface="Arial" panose="020B0604020202020204" pitchFamily="34" charset="0"/>
              <a:cs typeface="PT Bold Heading" panose="02010400000000000000" pitchFamily="2" charset="-78"/>
            </a:endParaRPr>
          </a:p>
          <a:p>
            <a:pPr rtl="1"/>
            <a:r>
              <a:rPr lang="ar-SA" altLang="ar-SA" smtClean="0">
                <a:solidFill>
                  <a:srgbClr val="000000"/>
                </a:solidFill>
                <a:cs typeface="Arial" panose="020B0604020202020204" pitchFamily="34" charset="0"/>
              </a:rPr>
              <a:t>تمثل مهامها في كونها:</a:t>
            </a:r>
          </a:p>
          <a:p>
            <a:pPr rtl="1">
              <a:buFont typeface="Wingdings" panose="05000000000000000000" pitchFamily="2" charset="2"/>
              <a:buChar char="ü"/>
            </a:pPr>
            <a:r>
              <a:rPr lang="ar-SA" altLang="ar-SA" smtClean="0">
                <a:solidFill>
                  <a:srgbClr val="000000"/>
                </a:solidFill>
                <a:cs typeface="Arial" panose="020B0604020202020204" pitchFamily="34" charset="0"/>
              </a:rPr>
              <a:t>تعد منبر للتفاوض متعدد الأطراف لتحرير التجارة الخارجية؛</a:t>
            </a:r>
            <a:endParaRPr lang="en-US" altLang="ar-SA" smtClean="0">
              <a:solidFill>
                <a:srgbClr val="000000"/>
              </a:solidFill>
              <a:cs typeface="Arial" panose="020B0604020202020204" pitchFamily="34" charset="0"/>
            </a:endParaRPr>
          </a:p>
          <a:p>
            <a:pPr rtl="1">
              <a:buFont typeface="Wingdings" panose="05000000000000000000" pitchFamily="2" charset="2"/>
              <a:buChar char="ü"/>
            </a:pPr>
            <a:r>
              <a:rPr lang="ar-SA" altLang="ar-SA" smtClean="0">
                <a:solidFill>
                  <a:srgbClr val="000000"/>
                </a:solidFill>
                <a:cs typeface="Arial" panose="020B0604020202020204" pitchFamily="34" charset="0"/>
              </a:rPr>
              <a:t>إدارة إجراءات تسوية النزاعات بين دول الأعضاء ؛</a:t>
            </a:r>
            <a:endParaRPr lang="en-US" altLang="ar-SA" smtClean="0">
              <a:solidFill>
                <a:srgbClr val="000000"/>
              </a:solidFill>
              <a:cs typeface="Arial" panose="020B0604020202020204" pitchFamily="34" charset="0"/>
            </a:endParaRPr>
          </a:p>
          <a:p>
            <a:pPr rtl="1">
              <a:buFont typeface="Wingdings" panose="05000000000000000000" pitchFamily="2" charset="2"/>
              <a:buChar char="ü"/>
            </a:pPr>
            <a:r>
              <a:rPr lang="ar-SA" altLang="ar-SA" smtClean="0">
                <a:solidFill>
                  <a:srgbClr val="000000"/>
                </a:solidFill>
                <a:cs typeface="Arial" panose="020B0604020202020204" pitchFamily="34" charset="0"/>
              </a:rPr>
              <a:t>إدارة استعراض آلية الإجراءات السياسية ؛</a:t>
            </a:r>
            <a:endParaRPr lang="en-US" altLang="ar-SA" smtClean="0">
              <a:solidFill>
                <a:srgbClr val="000000"/>
              </a:solidFill>
              <a:cs typeface="Arial" panose="020B0604020202020204" pitchFamily="34" charset="0"/>
            </a:endParaRPr>
          </a:p>
          <a:p>
            <a:pPr rtl="1">
              <a:buFont typeface="Wingdings" panose="05000000000000000000" pitchFamily="2" charset="2"/>
              <a:buChar char="ü"/>
            </a:pPr>
            <a:r>
              <a:rPr lang="ar-SA" altLang="ar-SA" smtClean="0">
                <a:solidFill>
                  <a:srgbClr val="000000"/>
                </a:solidFill>
                <a:cs typeface="Arial" panose="020B0604020202020204" pitchFamily="34" charset="0"/>
              </a:rPr>
              <a:t>التعاون مع صندوق النقد الدولي والبنك الدولي ووكلائهما لتنسيق السياسات الاقتصادية العالمية .</a:t>
            </a:r>
            <a:endParaRPr lang="en-US" altLang="ar-SA" smtClean="0">
              <a:solidFill>
                <a:srgbClr val="000000"/>
              </a:solidFill>
              <a:cs typeface="Arial" panose="020B0604020202020204" pitchFamily="34" charset="0"/>
            </a:endParaRPr>
          </a:p>
          <a:p>
            <a:endParaRPr lang="en-US" altLang="ar-SA" smtClean="0">
              <a:cs typeface="Arial" panose="020B0604020202020204" pitchFamily="34" charset="0"/>
            </a:endParaRPr>
          </a:p>
        </p:txBody>
      </p:sp>
    </p:spTree>
    <p:extLst>
      <p:ext uri="{BB962C8B-B14F-4D97-AF65-F5344CB8AC3E}">
        <p14:creationId xmlns:p14="http://schemas.microsoft.com/office/powerpoint/2010/main" val="23864166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Content Placeholder 2"/>
          <p:cNvSpPr>
            <a:spLocks noGrp="1"/>
          </p:cNvSpPr>
          <p:nvPr>
            <p:ph idx="1"/>
          </p:nvPr>
        </p:nvSpPr>
        <p:spPr>
          <a:xfrm>
            <a:off x="533400" y="1524000"/>
            <a:ext cx="8915400" cy="4525963"/>
          </a:xfrm>
        </p:spPr>
        <p:txBody>
          <a:bodyPr/>
          <a:lstStyle/>
          <a:p>
            <a:r>
              <a:rPr lang="ar-SA" altLang="ar-SA" sz="3600" smtClean="0">
                <a:solidFill>
                  <a:srgbClr val="0000FF"/>
                </a:solidFill>
                <a:latin typeface="Arial" panose="020B0604020202020204" pitchFamily="34" charset="0"/>
                <a:cs typeface="PT Bold Heading" panose="02010400000000000000" pitchFamily="2" charset="-78"/>
              </a:rPr>
              <a:t>5-مبادئ منظمة التجارة العالمية :</a:t>
            </a:r>
            <a:endParaRPr lang="en-US" altLang="ar-SA" sz="3600" smtClean="0">
              <a:solidFill>
                <a:srgbClr val="0000FF"/>
              </a:solidFill>
              <a:latin typeface="Arial" panose="020B0604020202020204" pitchFamily="34" charset="0"/>
              <a:cs typeface="PT Bold Heading" panose="02010400000000000000" pitchFamily="2" charset="-78"/>
            </a:endParaRPr>
          </a:p>
          <a:p>
            <a:r>
              <a:rPr lang="ar-SA" altLang="ar-SA" smtClean="0">
                <a:solidFill>
                  <a:srgbClr val="FF0000"/>
                </a:solidFill>
                <a:cs typeface="Arial" panose="020B0604020202020204" pitchFamily="34" charset="0"/>
              </a:rPr>
              <a:t>ا-مبدأ الدولة الأولى بالرعاية: </a:t>
            </a:r>
            <a:r>
              <a:rPr lang="ar-SA" altLang="ar-SA" smtClean="0">
                <a:solidFill>
                  <a:srgbClr val="000000"/>
                </a:solidFill>
                <a:cs typeface="Arial" panose="020B0604020202020204" pitchFamily="34" charset="0"/>
              </a:rPr>
              <a:t>أي أن تلتزم الدولة وتمنح لكل الدول الأعضاء في الاتفاقية ( الدول المتعاقدة ) أي تخفيض جمركي تمنحه لأي دولة شريكة لها في التجارة . على أن الاتفاقية تقر الاستثناء في 3 حالات هي:</a:t>
            </a:r>
            <a:endParaRPr lang="en-US" altLang="ar-SA" smtClean="0">
              <a:solidFill>
                <a:srgbClr val="000000"/>
              </a:solidFill>
              <a:cs typeface="Arial" panose="020B0604020202020204" pitchFamily="34" charset="0"/>
            </a:endParaRPr>
          </a:p>
          <a:p>
            <a:endParaRPr lang="en-US" altLang="ar-SA" smtClean="0">
              <a:cs typeface="Arial" panose="020B0604020202020204" pitchFamily="34" charset="0"/>
            </a:endParaRPr>
          </a:p>
        </p:txBody>
      </p:sp>
    </p:spTree>
    <p:extLst>
      <p:ext uri="{BB962C8B-B14F-4D97-AF65-F5344CB8AC3E}">
        <p14:creationId xmlns:p14="http://schemas.microsoft.com/office/powerpoint/2010/main" val="16971328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Content Placeholder 2"/>
          <p:cNvSpPr>
            <a:spLocks noGrp="1"/>
          </p:cNvSpPr>
          <p:nvPr>
            <p:ph idx="1"/>
          </p:nvPr>
        </p:nvSpPr>
        <p:spPr/>
        <p:txBody>
          <a:bodyPr/>
          <a:lstStyle/>
          <a:p>
            <a:pPr rtl="1" eaLnBrk="1" hangingPunct="1">
              <a:buFont typeface="Arial" panose="020B0604020202020204" pitchFamily="34" charset="0"/>
              <a:buChar char="•"/>
            </a:pPr>
            <a:r>
              <a:rPr lang="ar-SA" altLang="ar-SA" smtClean="0">
                <a:solidFill>
                  <a:srgbClr val="000000"/>
                </a:solidFill>
                <a:cs typeface="Arial" panose="020B0604020202020204" pitchFamily="34" charset="0"/>
              </a:rPr>
              <a:t>السلع المصنعة المستوردة من الدول النامية يمكن إعطاؤها أفضلية مقارنة بالسلع المصنعة من الدول المتقدمة؛ </a:t>
            </a:r>
            <a:endParaRPr lang="en-US" altLang="ar-SA" smtClean="0">
              <a:solidFill>
                <a:srgbClr val="000000"/>
              </a:solidFill>
              <a:cs typeface="Arial" panose="020B0604020202020204" pitchFamily="34" charset="0"/>
            </a:endParaRPr>
          </a:p>
          <a:p>
            <a:pPr rtl="1" eaLnBrk="1" hangingPunct="1">
              <a:buFont typeface="Arial" panose="020B0604020202020204" pitchFamily="34" charset="0"/>
              <a:buChar char="•"/>
            </a:pPr>
            <a:r>
              <a:rPr lang="ar-SA" altLang="ar-SA" smtClean="0">
                <a:solidFill>
                  <a:srgbClr val="000000"/>
                </a:solidFill>
                <a:cs typeface="Arial" panose="020B0604020202020204" pitchFamily="34" charset="0"/>
              </a:rPr>
              <a:t>الميزات الممنوحة بين دول أعضاء في تجمع اقتصادي كالمجموعة الأوربية مثلاً ليس من الضروري أن تنطبق معاملة الأعضاء فيها على الدول غير الأعضاء في تلك المجموعة؛</a:t>
            </a:r>
          </a:p>
          <a:p>
            <a:pPr rtl="1" eaLnBrk="1" hangingPunct="1">
              <a:buFont typeface="Arial" panose="020B0604020202020204" pitchFamily="34" charset="0"/>
              <a:buChar char="•"/>
            </a:pPr>
            <a:r>
              <a:rPr lang="ar-SA" altLang="ar-SA" smtClean="0">
                <a:solidFill>
                  <a:srgbClr val="000000"/>
                </a:solidFill>
                <a:cs typeface="Arial" panose="020B0604020202020204" pitchFamily="34" charset="0"/>
              </a:rPr>
              <a:t> الدول التي تفرق اعتباطياً ضد واردات من دول أو دولة معينة يمكن للدولة المتضررة  حرمانها من معاملة (الدولة الأكثر رعاية). </a:t>
            </a:r>
            <a:endParaRPr lang="en-US" altLang="ar-SA" smtClean="0">
              <a:solidFill>
                <a:srgbClr val="000000"/>
              </a:solidFill>
              <a:cs typeface="Arial" panose="020B0604020202020204" pitchFamily="34" charset="0"/>
            </a:endParaRPr>
          </a:p>
          <a:p>
            <a:endParaRPr lang="en-US" altLang="ar-SA" smtClean="0">
              <a:cs typeface="Arial" panose="020B0604020202020204" pitchFamily="34" charset="0"/>
            </a:endParaRPr>
          </a:p>
        </p:txBody>
      </p:sp>
    </p:spTree>
    <p:extLst>
      <p:ext uri="{BB962C8B-B14F-4D97-AF65-F5344CB8AC3E}">
        <p14:creationId xmlns:p14="http://schemas.microsoft.com/office/powerpoint/2010/main" val="26583412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Content Placeholder 2"/>
          <p:cNvSpPr>
            <a:spLocks noGrp="1"/>
          </p:cNvSpPr>
          <p:nvPr>
            <p:ph idx="1"/>
          </p:nvPr>
        </p:nvSpPr>
        <p:spPr/>
        <p:txBody>
          <a:bodyPr/>
          <a:lstStyle/>
          <a:p>
            <a:r>
              <a:rPr lang="ar-SA" altLang="ar-SA" smtClean="0">
                <a:solidFill>
                  <a:srgbClr val="FF0000"/>
                </a:solidFill>
                <a:cs typeface="Arial" panose="020B0604020202020204" pitchFamily="34" charset="0"/>
              </a:rPr>
              <a:t>ب-مبدأ الشفافية : </a:t>
            </a:r>
            <a:endParaRPr lang="en-US" altLang="ar-SA" smtClean="0">
              <a:solidFill>
                <a:srgbClr val="FF0000"/>
              </a:solidFill>
              <a:cs typeface="Arial" panose="020B0604020202020204" pitchFamily="34" charset="0"/>
            </a:endParaRPr>
          </a:p>
          <a:p>
            <a:r>
              <a:rPr lang="ar-SA" altLang="ar-SA" smtClean="0">
                <a:solidFill>
                  <a:srgbClr val="000000"/>
                </a:solidFill>
                <a:cs typeface="Arial" panose="020B0604020202020204" pitchFamily="34" charset="0"/>
              </a:rPr>
              <a:t>هي أي التزام الأعضاء بنشر جميع المعاملات المتعلقة بالممارسات والإجراءات والقواعد التي تمس التجارة بشكل أساسي ، ويدخل ضمن هذا الإطار عدم اللجوء إلى الحواجز غير الجمركية لانها غير شفافة . </a:t>
            </a:r>
            <a:endParaRPr lang="en-US" altLang="ar-SA" smtClean="0">
              <a:solidFill>
                <a:srgbClr val="000000"/>
              </a:solidFill>
              <a:cs typeface="Arial" panose="020B0604020202020204" pitchFamily="34" charset="0"/>
            </a:endParaRPr>
          </a:p>
          <a:p>
            <a:endParaRPr lang="en-US" altLang="ar-SA" smtClean="0">
              <a:cs typeface="Arial" panose="020B0604020202020204" pitchFamily="34" charset="0"/>
            </a:endParaRPr>
          </a:p>
        </p:txBody>
      </p:sp>
    </p:spTree>
    <p:extLst>
      <p:ext uri="{BB962C8B-B14F-4D97-AF65-F5344CB8AC3E}">
        <p14:creationId xmlns:p14="http://schemas.microsoft.com/office/powerpoint/2010/main" val="23556624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Content Placeholder 2"/>
          <p:cNvSpPr>
            <a:spLocks noGrp="1"/>
          </p:cNvSpPr>
          <p:nvPr>
            <p:ph idx="1"/>
          </p:nvPr>
        </p:nvSpPr>
        <p:spPr/>
        <p:txBody>
          <a:bodyPr/>
          <a:lstStyle/>
          <a:p>
            <a:r>
              <a:rPr lang="ar-SA" altLang="ar-SA" smtClean="0">
                <a:solidFill>
                  <a:srgbClr val="FF0000"/>
                </a:solidFill>
                <a:cs typeface="Arial" panose="020B0604020202020204" pitchFamily="34" charset="0"/>
              </a:rPr>
              <a:t>ج-مبدأ المعاملة الوطنية :</a:t>
            </a:r>
            <a:endParaRPr lang="en-US" altLang="ar-SA" smtClean="0">
              <a:solidFill>
                <a:srgbClr val="FF0000"/>
              </a:solidFill>
              <a:cs typeface="Arial" panose="020B0604020202020204" pitchFamily="34" charset="0"/>
            </a:endParaRPr>
          </a:p>
          <a:p>
            <a:r>
              <a:rPr lang="ar-SA" altLang="ar-SA" smtClean="0">
                <a:solidFill>
                  <a:srgbClr val="FF0000"/>
                </a:solidFill>
                <a:cs typeface="Arial" panose="020B0604020202020204" pitchFamily="34" charset="0"/>
              </a:rPr>
              <a:t> </a:t>
            </a:r>
            <a:r>
              <a:rPr lang="ar-SA" altLang="ar-SA" smtClean="0">
                <a:solidFill>
                  <a:srgbClr val="000000"/>
                </a:solidFill>
                <a:cs typeface="Arial" panose="020B0604020202020204" pitchFamily="34" charset="0"/>
              </a:rPr>
              <a:t>أي أن يمنح المنتج الأجنبي نفس المعاملة الممنوحة للسلع المحلية على صعيد التداول والتسعير والضرائب والمواصفات</a:t>
            </a:r>
            <a:endParaRPr lang="en-US" altLang="ar-SA" smtClean="0">
              <a:cs typeface="Arial" panose="020B0604020202020204" pitchFamily="34" charset="0"/>
            </a:endParaRPr>
          </a:p>
        </p:txBody>
      </p:sp>
    </p:spTree>
    <p:extLst>
      <p:ext uri="{BB962C8B-B14F-4D97-AF65-F5344CB8AC3E}">
        <p14:creationId xmlns:p14="http://schemas.microsoft.com/office/powerpoint/2010/main" val="37001759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Content Placeholder 2"/>
          <p:cNvSpPr>
            <a:spLocks noGrp="1"/>
          </p:cNvSpPr>
          <p:nvPr>
            <p:ph idx="1"/>
          </p:nvPr>
        </p:nvSpPr>
        <p:spPr/>
        <p:txBody>
          <a:bodyPr/>
          <a:lstStyle/>
          <a:p>
            <a:r>
              <a:rPr lang="ar-SA" altLang="ar-SA" sz="3600" smtClean="0">
                <a:solidFill>
                  <a:srgbClr val="0000FF"/>
                </a:solidFill>
                <a:latin typeface="Arial" panose="020B0604020202020204" pitchFamily="34" charset="0"/>
                <a:cs typeface="PT Bold Heading" panose="02010400000000000000" pitchFamily="2" charset="-78"/>
              </a:rPr>
              <a:t>1-تعريف التكامل الاقتصادي :  </a:t>
            </a:r>
            <a:endParaRPr lang="en-US" altLang="ar-SA" sz="3600" smtClean="0">
              <a:solidFill>
                <a:srgbClr val="0000FF"/>
              </a:solidFill>
              <a:latin typeface="Arial" panose="020B0604020202020204" pitchFamily="34" charset="0"/>
              <a:cs typeface="PT Bold Heading" panose="02010400000000000000" pitchFamily="2" charset="-78"/>
            </a:endParaRPr>
          </a:p>
          <a:p>
            <a:pPr eaLnBrk="1" hangingPunct="1"/>
            <a:r>
              <a:rPr lang="ar-SA" altLang="ar-SA" smtClean="0">
                <a:solidFill>
                  <a:srgbClr val="000000"/>
                </a:solidFill>
                <a:cs typeface="Arial" panose="020B0604020202020204" pitchFamily="34" charset="0"/>
              </a:rPr>
              <a:t>هو أن تقوم مجموعة من الدول المتقاربة جغرافياً في العادة بزيادة ارتباطها اقتصادياً وذلك بفتح أسواقها أمام بعضها  وزيادة التعاون بينها، وتوسيع نطاق السوق وزيادة فرصة الرفاهية . </a:t>
            </a:r>
            <a:endParaRPr lang="en-US" altLang="ar-SA" smtClean="0">
              <a:solidFill>
                <a:srgbClr val="000000"/>
              </a:solidFill>
              <a:cs typeface="Arial" panose="020B0604020202020204" pitchFamily="34" charset="0"/>
            </a:endParaRPr>
          </a:p>
          <a:p>
            <a:endParaRPr lang="en-US" altLang="ar-SA" smtClean="0">
              <a:cs typeface="Arial" panose="020B0604020202020204" pitchFamily="34" charset="0"/>
            </a:endParaRPr>
          </a:p>
        </p:txBody>
      </p:sp>
      <p:sp>
        <p:nvSpPr>
          <p:cNvPr id="4" name="مخطط انسيابي: بيانات مخزّنة 5"/>
          <p:cNvSpPr>
            <a:spLocks noGrp="1"/>
          </p:cNvSpPr>
          <p:nvPr>
            <p:ph type="title"/>
          </p:nvPr>
        </p:nvSpPr>
        <p:spPr>
          <a:prstGeom prst="flowChartOnlineStorage">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lstStyle/>
          <a:p>
            <a:pPr rtl="1">
              <a:defRPr/>
            </a:pPr>
            <a:r>
              <a:rPr lang="ar-SA" sz="3600" dirty="0" smtClean="0">
                <a:solidFill>
                  <a:srgbClr val="006666"/>
                </a:solidFill>
                <a:latin typeface="Arial" pitchFamily="34" charset="0"/>
                <a:cs typeface="PT Bold Heading" pitchFamily="2" charset="-78"/>
              </a:rPr>
              <a:t>ثالثا</a:t>
            </a:r>
            <a:r>
              <a:rPr lang="ar-SA" sz="3600" dirty="0">
                <a:solidFill>
                  <a:srgbClr val="006666"/>
                </a:solidFill>
                <a:latin typeface="Arial" pitchFamily="34" charset="0"/>
                <a:cs typeface="PT Bold Heading" pitchFamily="2" charset="-78"/>
              </a:rPr>
              <a:t>: التكامل الاقتصادي</a:t>
            </a:r>
            <a:endParaRPr lang="en-US" sz="3600" dirty="0">
              <a:solidFill>
                <a:srgbClr val="006666"/>
              </a:solidFill>
              <a:latin typeface="Arial" pitchFamily="34" charset="0"/>
              <a:cs typeface="PT Bold Heading" pitchFamily="2" charset="-78"/>
            </a:endParaRPr>
          </a:p>
        </p:txBody>
      </p:sp>
    </p:spTree>
    <p:extLst>
      <p:ext uri="{BB962C8B-B14F-4D97-AF65-F5344CB8AC3E}">
        <p14:creationId xmlns:p14="http://schemas.microsoft.com/office/powerpoint/2010/main" val="166513211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Content Placeholder 2"/>
          <p:cNvSpPr>
            <a:spLocks noGrp="1"/>
          </p:cNvSpPr>
          <p:nvPr>
            <p:ph idx="1"/>
          </p:nvPr>
        </p:nvSpPr>
        <p:spPr/>
        <p:txBody>
          <a:bodyPr/>
          <a:lstStyle/>
          <a:p>
            <a:r>
              <a:rPr lang="ar-SA" altLang="ar-SA" sz="3600" smtClean="0">
                <a:solidFill>
                  <a:srgbClr val="0000FF"/>
                </a:solidFill>
                <a:latin typeface="Arial" panose="020B0604020202020204" pitchFamily="34" charset="0"/>
                <a:cs typeface="PT Bold Heading" panose="02010400000000000000" pitchFamily="2" charset="-78"/>
              </a:rPr>
              <a:t>2-مزايا التكامل الاقتصادي : </a:t>
            </a:r>
            <a:endParaRPr lang="en-US" altLang="ar-SA" sz="3600" smtClean="0">
              <a:solidFill>
                <a:srgbClr val="0000FF"/>
              </a:solidFill>
              <a:latin typeface="Arial" panose="020B0604020202020204" pitchFamily="34" charset="0"/>
              <a:cs typeface="PT Bold Heading" panose="02010400000000000000" pitchFamily="2" charset="-78"/>
            </a:endParaRPr>
          </a:p>
          <a:p>
            <a:pPr rtl="1" eaLnBrk="1" hangingPunct="1">
              <a:buFont typeface="Wingdings" panose="05000000000000000000" pitchFamily="2" charset="2"/>
              <a:buChar char="ü"/>
            </a:pPr>
            <a:r>
              <a:rPr lang="ar-SA" altLang="ar-SA" smtClean="0">
                <a:solidFill>
                  <a:srgbClr val="000000"/>
                </a:solidFill>
                <a:cs typeface="Arial" panose="020B0604020202020204" pitchFamily="34" charset="0"/>
              </a:rPr>
              <a:t>توفير الفرص التجارية المختلفة؛ </a:t>
            </a:r>
            <a:endParaRPr lang="en-US" altLang="ar-SA" smtClean="0">
              <a:solidFill>
                <a:srgbClr val="000000"/>
              </a:solidFill>
              <a:cs typeface="Arial" panose="020B0604020202020204" pitchFamily="34" charset="0"/>
            </a:endParaRPr>
          </a:p>
          <a:p>
            <a:pPr rtl="1" eaLnBrk="1" hangingPunct="1">
              <a:buFont typeface="Wingdings" panose="05000000000000000000" pitchFamily="2" charset="2"/>
              <a:buChar char="ü"/>
            </a:pPr>
            <a:r>
              <a:rPr lang="ar-SA" altLang="ar-SA" smtClean="0">
                <a:solidFill>
                  <a:srgbClr val="000000"/>
                </a:solidFill>
                <a:cs typeface="Arial" panose="020B0604020202020204" pitchFamily="34" charset="0"/>
              </a:rPr>
              <a:t>زيادة الكفاءة الإنتاجية؛</a:t>
            </a:r>
            <a:endParaRPr lang="en-US" altLang="ar-SA" smtClean="0">
              <a:solidFill>
                <a:srgbClr val="000000"/>
              </a:solidFill>
              <a:cs typeface="Arial" panose="020B0604020202020204" pitchFamily="34" charset="0"/>
            </a:endParaRPr>
          </a:p>
          <a:p>
            <a:pPr rtl="1" eaLnBrk="1" hangingPunct="1">
              <a:buFont typeface="Wingdings" panose="05000000000000000000" pitchFamily="2" charset="2"/>
              <a:buChar char="ü"/>
            </a:pPr>
            <a:r>
              <a:rPr lang="ar-SA" altLang="ar-SA" smtClean="0">
                <a:solidFill>
                  <a:srgbClr val="000000"/>
                </a:solidFill>
                <a:cs typeface="Arial" panose="020B0604020202020204" pitchFamily="34" charset="0"/>
              </a:rPr>
              <a:t>الاستفادة من اقتصاديات الحجم؛</a:t>
            </a:r>
          </a:p>
          <a:p>
            <a:pPr rtl="1" eaLnBrk="1" hangingPunct="1">
              <a:buFont typeface="Wingdings" panose="05000000000000000000" pitchFamily="2" charset="2"/>
              <a:buChar char="ü"/>
            </a:pPr>
            <a:r>
              <a:rPr lang="ar-SA" altLang="ar-SA" smtClean="0">
                <a:solidFill>
                  <a:srgbClr val="000000"/>
                </a:solidFill>
                <a:cs typeface="Arial" panose="020B0604020202020204" pitchFamily="34" charset="0"/>
              </a:rPr>
              <a:t>زيادة الرفاهية وتحقيق النمو الاقتصادي.</a:t>
            </a:r>
          </a:p>
          <a:p>
            <a:endParaRPr lang="en-US" altLang="ar-SA" smtClean="0">
              <a:cs typeface="Arial" panose="020B0604020202020204" pitchFamily="34" charset="0"/>
            </a:endParaRPr>
          </a:p>
        </p:txBody>
      </p:sp>
    </p:spTree>
    <p:extLst>
      <p:ext uri="{BB962C8B-B14F-4D97-AF65-F5344CB8AC3E}">
        <p14:creationId xmlns:p14="http://schemas.microsoft.com/office/powerpoint/2010/main" val="13599408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Content Placeholder 2"/>
          <p:cNvSpPr>
            <a:spLocks noGrp="1"/>
          </p:cNvSpPr>
          <p:nvPr>
            <p:ph idx="1"/>
          </p:nvPr>
        </p:nvSpPr>
        <p:spPr/>
        <p:txBody>
          <a:bodyPr/>
          <a:lstStyle/>
          <a:p>
            <a:r>
              <a:rPr lang="ar-SA" altLang="ar-SA" sz="3600" smtClean="0">
                <a:solidFill>
                  <a:srgbClr val="0000FF"/>
                </a:solidFill>
                <a:latin typeface="Arial" panose="020B0604020202020204" pitchFamily="34" charset="0"/>
                <a:cs typeface="PT Bold Heading" panose="02010400000000000000" pitchFamily="2" charset="-78"/>
              </a:rPr>
              <a:t>3-أشكال ومراحل التكامل الاقتصادي : </a:t>
            </a:r>
          </a:p>
          <a:p>
            <a:pPr eaLnBrk="1" hangingPunct="1"/>
            <a:r>
              <a:rPr lang="ar-SA" altLang="ar-SA" smtClean="0">
                <a:solidFill>
                  <a:srgbClr val="FF0000"/>
                </a:solidFill>
                <a:cs typeface="Arial" panose="020B0604020202020204" pitchFamily="34" charset="0"/>
              </a:rPr>
              <a:t>ا- منطقة التجارة الحرة : </a:t>
            </a:r>
            <a:endParaRPr lang="en-US" altLang="ar-SA" smtClean="0">
              <a:solidFill>
                <a:srgbClr val="FF0000"/>
              </a:solidFill>
              <a:cs typeface="Arial" panose="020B0604020202020204" pitchFamily="34" charset="0"/>
            </a:endParaRPr>
          </a:p>
          <a:p>
            <a:pPr eaLnBrk="1" hangingPunct="1"/>
            <a:r>
              <a:rPr lang="ar-SA" altLang="ar-SA" smtClean="0">
                <a:solidFill>
                  <a:srgbClr val="000000"/>
                </a:solidFill>
                <a:cs typeface="Arial" panose="020B0604020202020204" pitchFamily="34" charset="0"/>
              </a:rPr>
              <a:t>هنا يقتصر التكامل على إزالة الحواجز الجمركية وغير الجمركية بين الدول الأعضاء ،ولكل دولة الحرية في فرض رسوم أو تخفيضها فيما بين تلك الدول وأية دولة أخرى غير عضو في منطقة التجارة الحرة(مثاله منطقة التجارة الحرة لأمريكا الشمالية نافتا المكونة من الولايات.م.أ وكندندا والمكسيك). </a:t>
            </a:r>
            <a:endParaRPr lang="en-US" altLang="ar-SA" smtClean="0">
              <a:solidFill>
                <a:srgbClr val="000000"/>
              </a:solidFill>
              <a:cs typeface="Arial" panose="020B0604020202020204" pitchFamily="34" charset="0"/>
            </a:endParaRPr>
          </a:p>
          <a:p>
            <a:endParaRPr lang="ar-SA" altLang="ar-SA" smtClean="0">
              <a:solidFill>
                <a:srgbClr val="000000"/>
              </a:solidFill>
              <a:cs typeface="Arial" panose="020B0604020202020204" pitchFamily="34" charset="0"/>
            </a:endParaRPr>
          </a:p>
          <a:p>
            <a:endParaRPr lang="en-US" altLang="ar-SA" smtClean="0">
              <a:cs typeface="Arial" panose="020B0604020202020204" pitchFamily="34" charset="0"/>
            </a:endParaRPr>
          </a:p>
        </p:txBody>
      </p:sp>
    </p:spTree>
    <p:extLst>
      <p:ext uri="{BB962C8B-B14F-4D97-AF65-F5344CB8AC3E}">
        <p14:creationId xmlns:p14="http://schemas.microsoft.com/office/powerpoint/2010/main" val="309624089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Content Placeholder 2"/>
          <p:cNvSpPr>
            <a:spLocks noGrp="1"/>
          </p:cNvSpPr>
          <p:nvPr>
            <p:ph idx="1"/>
          </p:nvPr>
        </p:nvSpPr>
        <p:spPr/>
        <p:txBody>
          <a:bodyPr/>
          <a:lstStyle/>
          <a:p>
            <a:pPr eaLnBrk="1" hangingPunct="1"/>
            <a:r>
              <a:rPr lang="ar-SA" altLang="ar-SA" smtClean="0">
                <a:solidFill>
                  <a:srgbClr val="FF0000"/>
                </a:solidFill>
                <a:cs typeface="Arial" panose="020B0604020202020204" pitchFamily="34" charset="0"/>
              </a:rPr>
              <a:t>ب- اتحاد جمركي : </a:t>
            </a:r>
            <a:endParaRPr lang="en-US" altLang="ar-SA" smtClean="0">
              <a:solidFill>
                <a:srgbClr val="FF0000"/>
              </a:solidFill>
              <a:cs typeface="Arial" panose="020B0604020202020204" pitchFamily="34" charset="0"/>
            </a:endParaRPr>
          </a:p>
          <a:p>
            <a:pPr eaLnBrk="1" hangingPunct="1"/>
            <a:r>
              <a:rPr lang="ar-SA" altLang="ar-SA" smtClean="0">
                <a:solidFill>
                  <a:srgbClr val="000000"/>
                </a:solidFill>
                <a:cs typeface="Arial" panose="020B0604020202020204" pitchFamily="34" charset="0"/>
              </a:rPr>
              <a:t>يتعدى الأمر هنا إزالة الرسوم الجمركية فيما بين الدول المعنية إلى وجود اتحاد جمركي واحد في مواجهة دول العالم المتبقية، فيكون  لكل الدول الأعضاء رسوم جمركية موحدة ( كحلف هضبة الأندي).</a:t>
            </a:r>
            <a:endParaRPr lang="en-US" altLang="ar-SA" smtClean="0">
              <a:solidFill>
                <a:srgbClr val="000000"/>
              </a:solidFill>
              <a:cs typeface="Arial" panose="020B0604020202020204" pitchFamily="34" charset="0"/>
            </a:endParaRPr>
          </a:p>
          <a:p>
            <a:endParaRPr lang="en-US" altLang="ar-SA" smtClean="0">
              <a:cs typeface="Arial" panose="020B0604020202020204" pitchFamily="34" charset="0"/>
            </a:endParaRPr>
          </a:p>
        </p:txBody>
      </p:sp>
    </p:spTree>
    <p:extLst>
      <p:ext uri="{BB962C8B-B14F-4D97-AF65-F5344CB8AC3E}">
        <p14:creationId xmlns:p14="http://schemas.microsoft.com/office/powerpoint/2010/main" val="159950196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Content Placeholder 2"/>
          <p:cNvSpPr>
            <a:spLocks noGrp="1"/>
          </p:cNvSpPr>
          <p:nvPr>
            <p:ph idx="1"/>
          </p:nvPr>
        </p:nvSpPr>
        <p:spPr/>
        <p:txBody>
          <a:bodyPr/>
          <a:lstStyle/>
          <a:p>
            <a:pPr eaLnBrk="1" hangingPunct="1"/>
            <a:r>
              <a:rPr lang="ar-SA" altLang="ar-SA" smtClean="0">
                <a:solidFill>
                  <a:srgbClr val="FF0000"/>
                </a:solidFill>
                <a:cs typeface="Arial" panose="020B0604020202020204" pitchFamily="34" charset="0"/>
              </a:rPr>
              <a:t>ج- السوق المشتركة </a:t>
            </a:r>
            <a:endParaRPr lang="en-US" altLang="ar-SA" smtClean="0">
              <a:solidFill>
                <a:srgbClr val="FF0000"/>
              </a:solidFill>
              <a:cs typeface="Arial" panose="020B0604020202020204" pitchFamily="34" charset="0"/>
            </a:endParaRPr>
          </a:p>
          <a:p>
            <a:pPr eaLnBrk="1" hangingPunct="1"/>
            <a:r>
              <a:rPr lang="ar-SA" altLang="ar-SA" smtClean="0">
                <a:solidFill>
                  <a:srgbClr val="000000"/>
                </a:solidFill>
                <a:cs typeface="Arial" panose="020B0604020202020204" pitchFamily="34" charset="0"/>
              </a:rPr>
              <a:t>بالإضافة إلى إزالة الحواجز التجارية فيما بينها ووجود اتحاد جمركي ، توافق الدول الأعضاء على السماح لعناصر الإنتاج من عمالة ورأس مال بالانتقال بحرية بين الدول الأعضاء . </a:t>
            </a:r>
            <a:endParaRPr lang="en-US" altLang="ar-SA" smtClean="0">
              <a:solidFill>
                <a:srgbClr val="000000"/>
              </a:solidFill>
              <a:cs typeface="Arial" panose="020B0604020202020204" pitchFamily="34" charset="0"/>
            </a:endParaRPr>
          </a:p>
          <a:p>
            <a:endParaRPr lang="en-US" altLang="ar-SA" smtClean="0">
              <a:cs typeface="Arial" panose="020B0604020202020204" pitchFamily="34" charset="0"/>
            </a:endParaRPr>
          </a:p>
        </p:txBody>
      </p:sp>
    </p:spTree>
    <p:extLst>
      <p:ext uri="{BB962C8B-B14F-4D97-AF65-F5344CB8AC3E}">
        <p14:creationId xmlns:p14="http://schemas.microsoft.com/office/powerpoint/2010/main" val="232059634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Content Placeholder 2"/>
          <p:cNvSpPr>
            <a:spLocks noGrp="1"/>
          </p:cNvSpPr>
          <p:nvPr>
            <p:ph idx="1"/>
          </p:nvPr>
        </p:nvSpPr>
        <p:spPr/>
        <p:txBody>
          <a:bodyPr/>
          <a:lstStyle/>
          <a:p>
            <a:pPr eaLnBrk="1" hangingPunct="1"/>
            <a:r>
              <a:rPr lang="ar-SA" altLang="ar-SA" smtClean="0">
                <a:solidFill>
                  <a:srgbClr val="FF0000"/>
                </a:solidFill>
                <a:cs typeface="Arial" panose="020B0604020202020204" pitchFamily="34" charset="0"/>
              </a:rPr>
              <a:t>د- اتحاد اقتصادي </a:t>
            </a:r>
            <a:endParaRPr lang="en-US" altLang="ar-SA" smtClean="0">
              <a:solidFill>
                <a:srgbClr val="FF0000"/>
              </a:solidFill>
              <a:cs typeface="Arial" panose="020B0604020202020204" pitchFamily="34" charset="0"/>
            </a:endParaRPr>
          </a:p>
          <a:p>
            <a:pPr eaLnBrk="1" hangingPunct="1"/>
            <a:r>
              <a:rPr lang="ar-SA" altLang="ar-SA" smtClean="0">
                <a:solidFill>
                  <a:srgbClr val="000000"/>
                </a:solidFill>
                <a:cs typeface="Arial" panose="020B0604020202020204" pitchFamily="34" charset="0"/>
              </a:rPr>
              <a:t>نفس صفات السوق المشتركة مع درجة عالية من التنسيق في السياسات الاقتصادية النقدية والمالية مع عدة قوانين مشتركة ومع خلق سلطة اتحادية كالبرلمان الأوروبي و كذا توحيد العملة  . </a:t>
            </a:r>
            <a:endParaRPr lang="en-US" altLang="ar-SA" smtClean="0">
              <a:solidFill>
                <a:srgbClr val="000000"/>
              </a:solidFill>
              <a:cs typeface="Arial" panose="020B0604020202020204" pitchFamily="34" charset="0"/>
            </a:endParaRPr>
          </a:p>
          <a:p>
            <a:endParaRPr lang="en-US" altLang="ar-SA" smtClean="0">
              <a:cs typeface="Arial" panose="020B0604020202020204" pitchFamily="34" charset="0"/>
            </a:endParaRPr>
          </a:p>
        </p:txBody>
      </p:sp>
    </p:spTree>
    <p:extLst>
      <p:ext uri="{BB962C8B-B14F-4D97-AF65-F5344CB8AC3E}">
        <p14:creationId xmlns:p14="http://schemas.microsoft.com/office/powerpoint/2010/main" val="35966196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Content Placeholder 2"/>
          <p:cNvSpPr>
            <a:spLocks noGrp="1"/>
          </p:cNvSpPr>
          <p:nvPr>
            <p:ph idx="1"/>
          </p:nvPr>
        </p:nvSpPr>
        <p:spPr/>
        <p:txBody>
          <a:bodyPr/>
          <a:lstStyle/>
          <a:p>
            <a:pPr eaLnBrk="1" hangingPunct="1"/>
            <a:r>
              <a:rPr lang="ar-SA" altLang="ar-SA" smtClean="0">
                <a:solidFill>
                  <a:srgbClr val="FF0000"/>
                </a:solidFill>
                <a:cs typeface="Arial" panose="020B0604020202020204" pitchFamily="34" charset="0"/>
              </a:rPr>
              <a:t>هـ- تكامل اقتصادي وسياسي تام :</a:t>
            </a:r>
            <a:endParaRPr lang="en-US" altLang="ar-SA" smtClean="0">
              <a:solidFill>
                <a:srgbClr val="FF0000"/>
              </a:solidFill>
              <a:cs typeface="Arial" panose="020B0604020202020204" pitchFamily="34" charset="0"/>
            </a:endParaRPr>
          </a:p>
          <a:p>
            <a:pPr eaLnBrk="1" hangingPunct="1"/>
            <a:r>
              <a:rPr lang="ar-SA" altLang="ar-SA" smtClean="0">
                <a:solidFill>
                  <a:srgbClr val="000000"/>
                </a:solidFill>
                <a:cs typeface="Arial" panose="020B0604020202020204" pitchFamily="34" charset="0"/>
              </a:rPr>
              <a:t>هنا تنشأ مؤسسات مشتركة جديدة كالبنك المركزي وتزيد سلطات المؤسسات المشتركة القائمة كالبرلمان والمحكمة الاتحادية وتتوحد الضرائب إلى أن تصير المجموعة وكأنها دولة واحدة.</a:t>
            </a:r>
          </a:p>
          <a:p>
            <a:endParaRPr lang="en-US" altLang="ar-SA" smtClean="0">
              <a:cs typeface="Arial" panose="020B0604020202020204" pitchFamily="34" charset="0"/>
            </a:endParaRPr>
          </a:p>
        </p:txBody>
      </p:sp>
    </p:spTree>
    <p:extLst>
      <p:ext uri="{BB962C8B-B14F-4D97-AF65-F5344CB8AC3E}">
        <p14:creationId xmlns:p14="http://schemas.microsoft.com/office/powerpoint/2010/main" val="236502642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954" y="2581891"/>
            <a:ext cx="1886846" cy="1609109"/>
          </a:xfrm>
          <a:prstGeom prst="rect">
            <a:avLst/>
          </a:prstGeom>
        </p:spPr>
      </p:pic>
      <p:sp>
        <p:nvSpPr>
          <p:cNvPr id="12" name="Rectangle 11"/>
          <p:cNvSpPr/>
          <p:nvPr/>
        </p:nvSpPr>
        <p:spPr>
          <a:xfrm>
            <a:off x="3844363" y="6329534"/>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solidFill>
                  <a:schemeClr val="bg1"/>
                </a:solidFill>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solidFill>
                  <a:schemeClr val="bg1"/>
                </a:solidFill>
                <a:effectLst/>
              </a:rPr>
              <a:t>All Rights Reserved for KFU ©</a:t>
            </a:r>
            <a:endParaRPr lang="en-US" sz="1100" b="0" dirty="0">
              <a:solidFill>
                <a:schemeClr val="bg1"/>
              </a:solidFill>
              <a:latin typeface="+mn-lt"/>
              <a:cs typeface="+mn-cs"/>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Managemnt-template-final.potx" id="{95F461BE-526E-4CA1-9DA5-0D8BE929E680}" vid="{4B94896F-684C-4F32-8A74-8D9CFF96F35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Managemnt-template-final</Template>
  <TotalTime>209</TotalTime>
  <Words>1110</Words>
  <Application>Microsoft Office PowerPoint</Application>
  <PresentationFormat>A4 Paper (210x297 mm)</PresentationFormat>
  <Paragraphs>96</Paragraphs>
  <Slides>26</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26</vt:i4>
      </vt:variant>
    </vt:vector>
  </HeadingPairs>
  <TitlesOfParts>
    <vt:vector size="35" baseType="lpstr">
      <vt:lpstr>ae_AlMateen</vt:lpstr>
      <vt:lpstr>Arabic Transparent</vt:lpstr>
      <vt:lpstr>Arial</vt:lpstr>
      <vt:lpstr>AYM Wadiy S_U normal.</vt:lpstr>
      <vt:lpstr>Calibri</vt:lpstr>
      <vt:lpstr>PT Bold Heading</vt:lpstr>
      <vt:lpstr>Times New Roman</vt:lpstr>
      <vt:lpstr>Wingdings</vt:lpstr>
      <vt:lpstr>Office Theme</vt:lpstr>
      <vt:lpstr>PowerPoint Presentation</vt:lpstr>
      <vt:lpstr>المحاضرة الثالثة</vt:lpstr>
      <vt:lpstr>أهداف المحاضرة</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ثانيا: المنظمة العالمية للتجارة</vt:lpstr>
      <vt:lpstr>PowerPoint Presentation</vt:lpstr>
      <vt:lpstr>PowerPoint Presentation</vt:lpstr>
      <vt:lpstr>PowerPoint Presentation</vt:lpstr>
      <vt:lpstr>PowerPoint Presentation</vt:lpstr>
      <vt:lpstr>PowerPoint Presentation</vt:lpstr>
      <vt:lpstr>PowerPoint Presentation</vt:lpstr>
      <vt:lpstr>ثالثا: التكامل الاقتصادي</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Karim Mohmmad Zayed</dc:creator>
  <cp:lastModifiedBy>Ibrahim Mohammed Khalifa</cp:lastModifiedBy>
  <cp:revision>17</cp:revision>
  <dcterms:created xsi:type="dcterms:W3CDTF">2014-09-11T06:47:01Z</dcterms:created>
  <dcterms:modified xsi:type="dcterms:W3CDTF">2015-09-07T06:57:56Z</dcterms:modified>
</cp:coreProperties>
</file>