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9"/>
          <p:cNvSpPr/>
          <p:nvPr userDrawn="1"/>
        </p:nvSpPr>
        <p:spPr>
          <a:xfrm>
            <a:off x="9424988" y="280988"/>
            <a:ext cx="287337" cy="10842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3"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265010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محمد بن </a:t>
            </a:r>
            <a:r>
              <a:rPr lang="ar-SA" sz="2800" b="1" dirty="0" err="1">
                <a:solidFill>
                  <a:srgbClr val="7F7F7F"/>
                </a:solidFill>
                <a:latin typeface="Calibri" pitchFamily="34" charset="0"/>
                <a:cs typeface="Times New Roman" pitchFamily="18" charset="0"/>
              </a:rPr>
              <a:t>دليم</a:t>
            </a:r>
            <a:r>
              <a:rPr lang="ar-SA" sz="2800" b="1" dirty="0">
                <a:solidFill>
                  <a:srgbClr val="7F7F7F"/>
                </a:solidFill>
                <a:latin typeface="Calibri" pitchFamily="34" charset="0"/>
                <a:cs typeface="Times New Roman" pitchFamily="18" charset="0"/>
              </a:rPr>
              <a:t> القحطاني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الرابعة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ميزان المدفوعات</a:t>
            </a:r>
          </a:p>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وأسعار </a:t>
            </a: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صرف العملات</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الرابعة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الفصل</a:t>
            </a:r>
          </a:p>
        </p:txBody>
      </p:sp>
      <p:sp>
        <p:nvSpPr>
          <p:cNvPr id="4" name="مخطط انسيابي: شريط مثقب 3"/>
          <p:cNvSpPr/>
          <p:nvPr/>
        </p:nvSpPr>
        <p:spPr>
          <a:xfrm>
            <a:off x="152400" y="1219200"/>
            <a:ext cx="9525000" cy="4953000"/>
          </a:xfrm>
          <a:prstGeom prst="flowChartPunchedTape">
            <a:avLst/>
          </a:prstGeom>
        </p:spPr>
        <p:style>
          <a:lnRef idx="1">
            <a:schemeClr val="accent1"/>
          </a:lnRef>
          <a:fillRef idx="2">
            <a:schemeClr val="accent1"/>
          </a:fillRef>
          <a:effectRef idx="1">
            <a:schemeClr val="accent1"/>
          </a:effectRef>
          <a:fontRef idx="minor">
            <a:schemeClr val="dk1"/>
          </a:fontRef>
        </p:style>
        <p:txBody>
          <a:bodyPr anchor="ctr"/>
          <a:lstStyle/>
          <a:p>
            <a:pPr marL="514350" indent="-514350" algn="r" rtl="1" eaLnBrk="1" hangingPunct="1">
              <a:buFont typeface="Calibri" pitchFamily="34" charset="0"/>
              <a:buAutoNum type="arabicPeriod"/>
              <a:defRPr/>
            </a:pPr>
            <a:r>
              <a:rPr lang="ar-QA" sz="2800" dirty="0">
                <a:solidFill>
                  <a:srgbClr val="000000"/>
                </a:solidFill>
              </a:rPr>
              <a:t>تعريف الطالب </a:t>
            </a:r>
            <a:r>
              <a:rPr lang="ar-SA" sz="2800" dirty="0">
                <a:solidFill>
                  <a:srgbClr val="000000"/>
                </a:solidFill>
              </a:rPr>
              <a:t>بمفهوم ميزان المدفوعات (القواعد).</a:t>
            </a:r>
            <a:endParaRPr lang="en-US" sz="2800" dirty="0">
              <a:solidFill>
                <a:srgbClr val="000000"/>
              </a:solidFill>
              <a:cs typeface="Arial" charset="0"/>
            </a:endParaRPr>
          </a:p>
          <a:p>
            <a:pPr marL="514350" indent="-514350" algn="r" rtl="1" eaLnBrk="1" hangingPunct="1">
              <a:buFont typeface="Calibri" pitchFamily="34" charset="0"/>
              <a:buAutoNum type="arabicPeriod"/>
              <a:defRPr/>
            </a:pPr>
            <a:r>
              <a:rPr lang="ar-QA" sz="2800" dirty="0">
                <a:solidFill>
                  <a:srgbClr val="000000"/>
                </a:solidFill>
              </a:rPr>
              <a:t>تعريف الطالب </a:t>
            </a:r>
            <a:r>
              <a:rPr lang="ar-SA" sz="2800" dirty="0">
                <a:solidFill>
                  <a:srgbClr val="000000"/>
                </a:solidFill>
              </a:rPr>
              <a:t>بعدد من المفاهيم </a:t>
            </a:r>
            <a:r>
              <a:rPr lang="ar-SA" sz="2800" dirty="0" err="1">
                <a:solidFill>
                  <a:srgbClr val="000000"/>
                </a:solidFill>
              </a:rPr>
              <a:t>و</a:t>
            </a:r>
            <a:r>
              <a:rPr lang="ar-SA" sz="2800" dirty="0">
                <a:solidFill>
                  <a:srgbClr val="000000"/>
                </a:solidFill>
              </a:rPr>
              <a:t> الأدوات المالية. </a:t>
            </a:r>
            <a:endParaRPr lang="ar-SA" sz="2800" b="1" dirty="0">
              <a:solidFill>
                <a:srgbClr val="FF0000"/>
              </a:solidFill>
              <a:effectLst>
                <a:outerShdw blurRad="38100" dist="38100" dir="2700000" algn="tl">
                  <a:srgbClr val="000000"/>
                </a:outerShdw>
              </a:effectLst>
              <a:latin typeface="Times New Roman" pitchFamily="18" charset="0"/>
              <a:cs typeface="Times New Roman" pitchFamily="18" charset="0"/>
            </a:endParaRPr>
          </a:p>
          <a:p>
            <a:pPr marL="514350" indent="-514350" algn="r" rtl="1" eaLnBrk="1" hangingPunct="1">
              <a:buFont typeface="Calibri" pitchFamily="34" charset="0"/>
              <a:buAutoNum type="arabicPeriod"/>
              <a:defRPr/>
            </a:pPr>
            <a:r>
              <a:rPr lang="ar-SA" sz="2800" dirty="0">
                <a:solidFill>
                  <a:srgbClr val="000000"/>
                </a:solidFill>
              </a:rPr>
              <a:t>توضيح للطالب أهمية و دور سوق الصرف و العملات لإتمام المبادلات الدولية. </a:t>
            </a:r>
          </a:p>
          <a:p>
            <a:pPr marL="514350" indent="-514350" algn="r" rtl="1" eaLnBrk="1" hangingPunct="1">
              <a:buFont typeface="Calibri" pitchFamily="34" charset="0"/>
              <a:buAutoNum type="arabicPeriod"/>
              <a:defRPr/>
            </a:pPr>
            <a:r>
              <a:rPr lang="ar-SA" sz="2800" dirty="0">
                <a:solidFill>
                  <a:srgbClr val="000000"/>
                </a:solidFill>
              </a:rPr>
              <a:t>استيعاب الطالب للطرق </a:t>
            </a:r>
            <a:r>
              <a:rPr lang="ar-SA" sz="2800" dirty="0" err="1">
                <a:solidFill>
                  <a:srgbClr val="000000"/>
                </a:solidFill>
              </a:rPr>
              <a:t>و</a:t>
            </a:r>
            <a:r>
              <a:rPr lang="ar-SA" sz="2800" dirty="0">
                <a:solidFill>
                  <a:srgbClr val="000000"/>
                </a:solidFill>
              </a:rPr>
              <a:t> أساليب تحديد سعر الصرف </a:t>
            </a:r>
            <a:r>
              <a:rPr lang="ar-SA" sz="2800" dirty="0" err="1">
                <a:solidFill>
                  <a:srgbClr val="000000"/>
                </a:solidFill>
              </a:rPr>
              <a:t>و</a:t>
            </a:r>
            <a:r>
              <a:rPr lang="ar-SA" sz="2800" dirty="0">
                <a:solidFill>
                  <a:srgbClr val="000000"/>
                </a:solidFill>
              </a:rPr>
              <a:t> قيم العملات </a:t>
            </a:r>
            <a:r>
              <a:rPr lang="ar-SA" sz="2800" dirty="0" err="1">
                <a:solidFill>
                  <a:srgbClr val="000000"/>
                </a:solidFill>
              </a:rPr>
              <a:t>و</a:t>
            </a:r>
            <a:r>
              <a:rPr lang="ar-SA" sz="2800" dirty="0">
                <a:solidFill>
                  <a:srgbClr val="000000"/>
                </a:solidFill>
              </a:rPr>
              <a:t> تطبيقاتها في الحياة العملية.</a:t>
            </a:r>
          </a:p>
        </p:txBody>
      </p:sp>
    </p:spTree>
    <p:extLst>
      <p:ext uri="{BB962C8B-B14F-4D97-AF65-F5344CB8AC3E}">
        <p14:creationId xmlns:p14="http://schemas.microsoft.com/office/powerpoint/2010/main" val="1747066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9FDC77D1-F318-42B3-A4D3-1A7B0764E581}" type="slidenum">
              <a:rPr lang="ar-SA" altLang="ar-SA" sz="1200" smtClean="0">
                <a:solidFill>
                  <a:schemeClr val="bg1"/>
                </a:solidFill>
              </a:rPr>
              <a:pPr>
                <a:spcBef>
                  <a:spcPct val="0"/>
                </a:spcBef>
                <a:buFontTx/>
                <a:buNone/>
              </a:pPr>
              <a:t>4</a:t>
            </a:fld>
            <a:endParaRPr lang="en-US" altLang="ar-SA" sz="1200" smtClean="0">
              <a:solidFill>
                <a:schemeClr val="bg1"/>
              </a:solidFill>
            </a:endParaRPr>
          </a:p>
        </p:txBody>
      </p:sp>
      <p:sp>
        <p:nvSpPr>
          <p:cNvPr id="5" name="مخطط انسيابي: بيانات مخزّنة 4"/>
          <p:cNvSpPr/>
          <p:nvPr/>
        </p:nvSpPr>
        <p:spPr>
          <a:xfrm>
            <a:off x="6324600" y="381000"/>
            <a:ext cx="31242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defRPr/>
            </a:pPr>
            <a:r>
              <a:rPr lang="ar-SA" sz="4400" b="1" dirty="0">
                <a:solidFill>
                  <a:srgbClr val="006666"/>
                </a:solidFill>
              </a:rPr>
              <a:t>مقدمة</a:t>
            </a:r>
            <a:endParaRPr lang="en-US" sz="4400" b="1" dirty="0">
              <a:solidFill>
                <a:srgbClr val="006666"/>
              </a:solidFill>
              <a:cs typeface="Arial" charset="0"/>
            </a:endParaRPr>
          </a:p>
        </p:txBody>
      </p:sp>
      <p:sp>
        <p:nvSpPr>
          <p:cNvPr id="17412" name="مربع نص 5"/>
          <p:cNvSpPr txBox="1">
            <a:spLocks noChangeArrowheads="1"/>
          </p:cNvSpPr>
          <p:nvPr/>
        </p:nvSpPr>
        <p:spPr bwMode="auto">
          <a:xfrm>
            <a:off x="457200" y="1676400"/>
            <a:ext cx="83058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تولي الدوَل اهتماما خاصا بتدفق تجارتها و ديونها الخارجية، كما تهتم به وسائل الإعلام المختلفة و تنشر أخباره ليطلع الناس على الوضع الاقتصادي للدولة و معرفة ما إذا كانت تعاني من عجز تجاري أو إذا كانت بحاجة إلى تعديل لميزان مدفوعاتها مع عدد من  الدولة الأخرى التي لها علاقات تجارية معها.</a:t>
            </a:r>
            <a:endParaRPr lang="en-US" altLang="ar-SA">
              <a:latin typeface="Arial" panose="020B0604020202020204" pitchFamily="34" charset="0"/>
            </a:endParaRPr>
          </a:p>
        </p:txBody>
      </p:sp>
    </p:spTree>
    <p:extLst>
      <p:ext uri="{BB962C8B-B14F-4D97-AF65-F5344CB8AC3E}">
        <p14:creationId xmlns:p14="http://schemas.microsoft.com/office/powerpoint/2010/main" val="84231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مربع نص 5"/>
          <p:cNvSpPr txBox="1">
            <a:spLocks noChangeArrowheads="1"/>
          </p:cNvSpPr>
          <p:nvPr/>
        </p:nvSpPr>
        <p:spPr bwMode="auto">
          <a:xfrm>
            <a:off x="838200" y="1828800"/>
            <a:ext cx="7620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Tx/>
              <a:buNone/>
            </a:pPr>
            <a:r>
              <a:rPr lang="ar-SA" altLang="ar-SA">
                <a:latin typeface="Arial" panose="020B0604020202020204" pitchFamily="34" charset="0"/>
              </a:rPr>
              <a:t>و تستعين الدول و المنظمات في مزاولتها</a:t>
            </a:r>
            <a:r>
              <a:rPr lang="en-US" altLang="ar-SA">
                <a:latin typeface="Arial" panose="020B0604020202020204" pitchFamily="34" charset="0"/>
              </a:rPr>
              <a:t> </a:t>
            </a:r>
            <a:r>
              <a:rPr lang="ar-SA" altLang="ar-SA">
                <a:latin typeface="Arial" panose="020B0604020202020204" pitchFamily="34" charset="0"/>
              </a:rPr>
              <a:t>لأعمالها الدولية بمجموعة من المفاهيم و الأدوات و التقنيات المالية         و الاقتصادية من ضمنها: </a:t>
            </a:r>
          </a:p>
          <a:p>
            <a:pPr algn="just" rtl="1" eaLnBrk="1" hangingPunct="1">
              <a:spcBef>
                <a:spcPct val="0"/>
              </a:spcBef>
              <a:buFont typeface="Wingdings" panose="05000000000000000000" pitchFamily="2" charset="2"/>
              <a:buChar char="Ø"/>
            </a:pPr>
            <a:r>
              <a:rPr lang="ar-SA" altLang="ar-SA">
                <a:latin typeface="Arial" panose="020B0604020202020204" pitchFamily="34" charset="0"/>
              </a:rPr>
              <a:t> </a:t>
            </a:r>
            <a:r>
              <a:rPr lang="ar-SA" altLang="ar-SA" b="1">
                <a:latin typeface="Arial" panose="020B0604020202020204" pitchFamily="34" charset="0"/>
              </a:rPr>
              <a:t>ميزان المدفوعات </a:t>
            </a:r>
          </a:p>
          <a:p>
            <a:pPr algn="just" rtl="1" eaLnBrk="1" hangingPunct="1">
              <a:spcBef>
                <a:spcPct val="0"/>
              </a:spcBef>
              <a:buFont typeface="Wingdings" panose="05000000000000000000" pitchFamily="2" charset="2"/>
              <a:buChar char="Ø"/>
            </a:pPr>
            <a:r>
              <a:rPr lang="ar-SA" altLang="ar-SA">
                <a:latin typeface="Arial" panose="020B0604020202020204" pitchFamily="34" charset="0"/>
              </a:rPr>
              <a:t> </a:t>
            </a:r>
            <a:r>
              <a:rPr lang="ar-SA" altLang="ar-SA" b="1">
                <a:latin typeface="Arial" panose="020B0604020202020204" pitchFamily="34" charset="0"/>
              </a:rPr>
              <a:t>أسعار الصرف و العملات.</a:t>
            </a:r>
          </a:p>
        </p:txBody>
      </p:sp>
    </p:spTree>
    <p:extLst>
      <p:ext uri="{BB962C8B-B14F-4D97-AF65-F5344CB8AC3E}">
        <p14:creationId xmlns:p14="http://schemas.microsoft.com/office/powerpoint/2010/main" val="1705176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مربع نص 3"/>
          <p:cNvSpPr txBox="1">
            <a:spLocks noChangeArrowheads="1"/>
          </p:cNvSpPr>
          <p:nvPr/>
        </p:nvSpPr>
        <p:spPr bwMode="auto">
          <a:xfrm>
            <a:off x="914400" y="1524000"/>
            <a:ext cx="7620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a:latin typeface="Arial" panose="020B0604020202020204" pitchFamily="34" charset="0"/>
              </a:rPr>
              <a:t>يعتبر </a:t>
            </a:r>
            <a:r>
              <a:rPr lang="ar-SA" altLang="ar-SA" b="1">
                <a:latin typeface="Arial" panose="020B0604020202020204" pitchFamily="34" charset="0"/>
              </a:rPr>
              <a:t>ميزان المدفوعات </a:t>
            </a:r>
            <a:r>
              <a:rPr lang="ar-SA" altLang="ar-SA">
                <a:latin typeface="Arial" panose="020B0604020202020204" pitchFamily="34" charset="0"/>
              </a:rPr>
              <a:t>واحدا من أكثر </a:t>
            </a:r>
            <a:r>
              <a:rPr lang="ar-SA" altLang="ar-SA" b="1">
                <a:solidFill>
                  <a:srgbClr val="0000CC"/>
                </a:solidFill>
                <a:latin typeface="Arial" panose="020B0604020202020204" pitchFamily="34" charset="0"/>
              </a:rPr>
              <a:t>المؤشرات الاقتصادية</a:t>
            </a:r>
            <a:r>
              <a:rPr lang="ar-SA" altLang="ar-SA">
                <a:latin typeface="Arial" panose="020B0604020202020204" pitchFamily="34" charset="0"/>
              </a:rPr>
              <a:t> التي يهتم بها رجال الاقتصاد و السياسة في البلد حيث يوفر </a:t>
            </a:r>
            <a:r>
              <a:rPr lang="ar-SA" altLang="ar-SA" b="1">
                <a:latin typeface="Arial" panose="020B0604020202020204" pitchFamily="34" charset="0"/>
              </a:rPr>
              <a:t>الإحاطة الكاملة بعناصر التجارة  و المعاملات الدولية.</a:t>
            </a:r>
          </a:p>
          <a:p>
            <a:pPr rtl="1" eaLnBrk="1" hangingPunct="1">
              <a:spcBef>
                <a:spcPct val="0"/>
              </a:spcBef>
              <a:buFont typeface="Wingdings" panose="05000000000000000000" pitchFamily="2" charset="2"/>
              <a:buChar char="Ø"/>
            </a:pPr>
            <a:endParaRPr lang="en-US" altLang="ar-SA">
              <a:latin typeface="Arial" panose="020B0604020202020204" pitchFamily="34" charset="0"/>
            </a:endParaRPr>
          </a:p>
        </p:txBody>
      </p:sp>
    </p:spTree>
    <p:extLst>
      <p:ext uri="{BB962C8B-B14F-4D97-AF65-F5344CB8AC3E}">
        <p14:creationId xmlns:p14="http://schemas.microsoft.com/office/powerpoint/2010/main" val="1646521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مربع نص 3"/>
          <p:cNvSpPr txBox="1">
            <a:spLocks noChangeArrowheads="1"/>
          </p:cNvSpPr>
          <p:nvPr/>
        </p:nvSpPr>
        <p:spPr bwMode="auto">
          <a:xfrm>
            <a:off x="304800" y="1371600"/>
            <a:ext cx="85344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1200150" indent="-45720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b="1">
                <a:latin typeface="Arial" panose="020B0604020202020204" pitchFamily="34" charset="0"/>
              </a:rPr>
              <a:t>فميزان المدفوعات انعكاس </a:t>
            </a:r>
            <a:r>
              <a:rPr lang="ar-SA" altLang="ar-SA">
                <a:latin typeface="Arial" panose="020B0604020202020204" pitchFamily="34" charset="0"/>
              </a:rPr>
              <a:t>لـ: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قيم البضائع  المصدرة و المستوردة،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إيرادات الشركات الوطنية و شركات النقل والشحن الأجنبية،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إيرادات مواطني الدولة المقيمين بالخارج (حركة السياحة)،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الأرباح الرأسمالية المحققة من الاستثمارات الخارجية،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كافة الإيرادات القادمة من الخارج سواء كانت من أفراد أو هيئات أو شركات خلال فترة زمنية عادة ما تكون سنة واحدة. </a:t>
            </a:r>
            <a:endParaRPr lang="en-US" altLang="ar-SA" sz="3200">
              <a:latin typeface="Arial" panose="020B0604020202020204" pitchFamily="34" charset="0"/>
            </a:endParaRPr>
          </a:p>
        </p:txBody>
      </p:sp>
    </p:spTree>
    <p:extLst>
      <p:ext uri="{BB962C8B-B14F-4D97-AF65-F5344CB8AC3E}">
        <p14:creationId xmlns:p14="http://schemas.microsoft.com/office/powerpoint/2010/main" val="2017882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74D878A-3115-4764-9ADD-D41256042925}" type="slidenum">
              <a:rPr lang="ar-SA" altLang="ar-SA" sz="1200" smtClean="0">
                <a:solidFill>
                  <a:schemeClr val="bg1"/>
                </a:solidFill>
              </a:rPr>
              <a:pPr>
                <a:spcBef>
                  <a:spcPct val="0"/>
                </a:spcBef>
                <a:buFontTx/>
                <a:buNone/>
              </a:pPr>
              <a:t>8</a:t>
            </a:fld>
            <a:endParaRPr lang="en-US" altLang="ar-SA" sz="1200" smtClean="0">
              <a:solidFill>
                <a:schemeClr val="bg1"/>
              </a:solidFill>
            </a:endParaRPr>
          </a:p>
        </p:txBody>
      </p:sp>
      <p:sp>
        <p:nvSpPr>
          <p:cNvPr id="5" name="مخطط انسيابي: بيانات مخزّنة 4"/>
          <p:cNvSpPr/>
          <p:nvPr/>
        </p:nvSpPr>
        <p:spPr>
          <a:xfrm>
            <a:off x="1981200" y="381000"/>
            <a:ext cx="7620000" cy="990600"/>
          </a:xfrm>
          <a:prstGeom prst="flowChartOnlineStorag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altLang="en-US" sz="3600" b="1" dirty="0">
                <a:solidFill>
                  <a:srgbClr val="008080"/>
                </a:solidFill>
                <a:cs typeface="PT Bold Heading" pitchFamily="2" charset="-78"/>
              </a:rPr>
              <a:t>أولا: تعريف ميزان المدفوعات</a:t>
            </a:r>
            <a:endParaRPr lang="en-US" sz="3600" b="1" dirty="0">
              <a:solidFill>
                <a:srgbClr val="008080"/>
              </a:solidFill>
              <a:cs typeface="Arabic Transparent" pitchFamily="2" charset="-78"/>
            </a:endParaRPr>
          </a:p>
        </p:txBody>
      </p:sp>
      <p:sp>
        <p:nvSpPr>
          <p:cNvPr id="20484" name="عنوان 5"/>
          <p:cNvSpPr txBox="1">
            <a:spLocks/>
          </p:cNvSpPr>
          <p:nvPr/>
        </p:nvSpPr>
        <p:spPr bwMode="auto">
          <a:xfrm>
            <a:off x="609600" y="1905000"/>
            <a:ext cx="8077200" cy="367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342900" indent="-342900" algn="r" rtl="1">
              <a:spcBef>
                <a:spcPct val="20000"/>
              </a:spcBef>
              <a:defRPr/>
            </a:pPr>
            <a:r>
              <a:rPr lang="ar-SA" sz="4400" dirty="0">
                <a:solidFill>
                  <a:srgbClr val="FF0000"/>
                </a:solidFill>
                <a:latin typeface="Calibri"/>
              </a:rPr>
              <a:t>1-مفهوم ميزان المدفوعات:</a:t>
            </a:r>
          </a:p>
          <a:p>
            <a:pPr algn="r" rtl="1" eaLnBrk="1" hangingPunct="1">
              <a:defRPr/>
            </a:pPr>
            <a:r>
              <a:rPr lang="ar-SA" altLang="en-US" sz="3200" b="1" dirty="0">
                <a:solidFill>
                  <a:srgbClr val="0000CC"/>
                </a:solidFill>
                <a:latin typeface="Calibri"/>
              </a:rPr>
              <a:t>هو ”بيان حسابي تسجل فيه قيم جميع التعاملات الاقتصادية من السلع و الخدمات و الهبات و المساعدات الأجنبية و كل المعاملات الرأسمالية و جميع كميات الذهب النقدي الداخلة </a:t>
            </a:r>
            <a:r>
              <a:rPr lang="en-US" altLang="en-US" sz="3200" b="1" dirty="0">
                <a:solidFill>
                  <a:srgbClr val="0000CC"/>
                </a:solidFill>
                <a:latin typeface="Calibri"/>
              </a:rPr>
              <a:t> </a:t>
            </a:r>
            <a:r>
              <a:rPr lang="ar-SA" altLang="en-US" sz="3200" b="1" dirty="0">
                <a:solidFill>
                  <a:srgbClr val="0000CC"/>
                </a:solidFill>
                <a:latin typeface="Calibri"/>
              </a:rPr>
              <a:t>و الخارجة إلى و من بلد ما، خلال فترة معينة عادة سنة“.</a:t>
            </a:r>
          </a:p>
        </p:txBody>
      </p:sp>
    </p:spTree>
    <p:extLst>
      <p:ext uri="{BB962C8B-B14F-4D97-AF65-F5344CB8AC3E}">
        <p14:creationId xmlns:p14="http://schemas.microsoft.com/office/powerpoint/2010/main" val="3871384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مربع نص 3"/>
          <p:cNvSpPr txBox="1">
            <a:spLocks noChangeArrowheads="1"/>
          </p:cNvSpPr>
          <p:nvPr/>
        </p:nvSpPr>
        <p:spPr bwMode="auto">
          <a:xfrm>
            <a:off x="533400" y="1371600"/>
            <a:ext cx="83820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a:latin typeface="Arial" panose="020B0604020202020204" pitchFamily="34" charset="0"/>
              </a:rPr>
              <a:t> فميزان المدفوعات لأي دولة عبارة عن بيان حسابي لجميع المعاملات التجارية و الاقتصادية بينها و بين سائر دول العالم، </a:t>
            </a:r>
            <a:r>
              <a:rPr lang="en-US" altLang="ar-SA">
                <a:latin typeface="Arial" panose="020B0604020202020204" pitchFamily="34" charset="0"/>
              </a:rPr>
              <a:t> </a:t>
            </a:r>
            <a:r>
              <a:rPr lang="ar-SA" altLang="ar-SA">
                <a:latin typeface="Arial" panose="020B0604020202020204" pitchFamily="34" charset="0"/>
              </a:rPr>
              <a:t>و </a:t>
            </a:r>
            <a:r>
              <a:rPr lang="ar-SA" altLang="ar-SA" b="1">
                <a:solidFill>
                  <a:srgbClr val="0000CC"/>
                </a:solidFill>
                <a:latin typeface="Arial" panose="020B0604020202020204" pitchFamily="34" charset="0"/>
              </a:rPr>
              <a:t>كل دولة تحتفظ بعلاقات تجارية مع دولة أخرى لها معها ميزان مدفوعات</a:t>
            </a:r>
            <a:r>
              <a:rPr lang="ar-SA" altLang="ar-SA">
                <a:latin typeface="Arial" panose="020B0604020202020204" pitchFamily="34" charset="0"/>
              </a:rPr>
              <a:t> يتم عليه القياس.</a:t>
            </a:r>
          </a:p>
          <a:p>
            <a:pPr rtl="1" eaLnBrk="1" hangingPunct="1">
              <a:spcBef>
                <a:spcPct val="0"/>
              </a:spcBef>
              <a:buFont typeface="Wingdings" panose="05000000000000000000" pitchFamily="2" charset="2"/>
              <a:buChar char="Ø"/>
            </a:pPr>
            <a:endParaRPr lang="ar-SA" altLang="ar-SA">
              <a:latin typeface="Arial" panose="020B0604020202020204" pitchFamily="34" charset="0"/>
            </a:endParaRPr>
          </a:p>
          <a:p>
            <a:pPr rtl="1" eaLnBrk="1" hangingPunct="1">
              <a:spcBef>
                <a:spcPct val="0"/>
              </a:spcBef>
              <a:buFont typeface="Wingdings" panose="05000000000000000000" pitchFamily="2" charset="2"/>
              <a:buChar char="Ø"/>
            </a:pPr>
            <a:r>
              <a:rPr lang="ar-SA" altLang="ar-SA">
                <a:latin typeface="Arial" panose="020B0604020202020204" pitchFamily="34" charset="0"/>
              </a:rPr>
              <a:t> إذا </a:t>
            </a:r>
            <a:r>
              <a:rPr lang="ar-SA" altLang="ar-SA" b="1">
                <a:latin typeface="Arial" panose="020B0604020202020204" pitchFamily="34" charset="0"/>
              </a:rPr>
              <a:t>حقق ميزان المدفوعات فائضا </a:t>
            </a:r>
            <a:r>
              <a:rPr lang="ar-SA" altLang="ar-SA">
                <a:latin typeface="Arial" panose="020B0604020202020204" pitchFamily="34" charset="0"/>
              </a:rPr>
              <a:t>لدولة معينة فنقول عنه أنه يميل لصالح تلك الدولة على حساب الدولة الأخرى. و في هذه الحالة يكون للدولة الأخرى </a:t>
            </a:r>
            <a:r>
              <a:rPr lang="ar-SA" altLang="ar-SA" b="1">
                <a:latin typeface="Arial" panose="020B0604020202020204" pitchFamily="34" charset="0"/>
              </a:rPr>
              <a:t>عجزا في ميزان مدفوعاتها</a:t>
            </a:r>
            <a:r>
              <a:rPr lang="ar-SA" altLang="ar-SA">
                <a:latin typeface="Arial" panose="020B0604020202020204" pitchFamily="34" charset="0"/>
              </a:rPr>
              <a:t>.</a:t>
            </a:r>
            <a:endParaRPr lang="en-US" altLang="ar-SA">
              <a:latin typeface="Arial" panose="020B0604020202020204" pitchFamily="34" charset="0"/>
            </a:endParaRPr>
          </a:p>
        </p:txBody>
      </p:sp>
    </p:spTree>
    <p:extLst>
      <p:ext uri="{BB962C8B-B14F-4D97-AF65-F5344CB8AC3E}">
        <p14:creationId xmlns:p14="http://schemas.microsoft.com/office/powerpoint/2010/main" val="712765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مربع نص 3"/>
          <p:cNvSpPr txBox="1">
            <a:spLocks noChangeArrowheads="1"/>
          </p:cNvSpPr>
          <p:nvPr/>
        </p:nvSpPr>
        <p:spPr bwMode="auto">
          <a:xfrm>
            <a:off x="457200" y="1371600"/>
            <a:ext cx="8458200"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4400">
                <a:solidFill>
                  <a:srgbClr val="FF0000"/>
                </a:solidFill>
              </a:rPr>
              <a:t>2-آليات التسجيل في الحساب:</a:t>
            </a:r>
          </a:p>
          <a:p>
            <a:pPr rtl="1" eaLnBrk="1" hangingPunct="1">
              <a:spcBef>
                <a:spcPct val="0"/>
              </a:spcBef>
              <a:buFontTx/>
              <a:buNone/>
            </a:pPr>
            <a:r>
              <a:rPr lang="ar-SA" altLang="ar-SA">
                <a:latin typeface="Arial" panose="020B0604020202020204" pitchFamily="34" charset="0"/>
              </a:rPr>
              <a:t>يجب الإشارة هنا أنه، إذا أدى التعامل إلى: </a:t>
            </a:r>
          </a:p>
          <a:p>
            <a:pPr rtl="1" eaLnBrk="1" hangingPunct="1">
              <a:spcBef>
                <a:spcPct val="0"/>
              </a:spcBef>
              <a:buFont typeface="Wingdings" panose="05000000000000000000" pitchFamily="2" charset="2"/>
              <a:buChar char="ü"/>
            </a:pPr>
            <a:r>
              <a:rPr lang="ar-SA" altLang="ar-SA">
                <a:latin typeface="Arial" panose="020B0604020202020204" pitchFamily="34" charset="0"/>
              </a:rPr>
              <a:t> </a:t>
            </a:r>
            <a:r>
              <a:rPr lang="ar-SA" altLang="ar-SA" b="1">
                <a:latin typeface="Arial" panose="020B0604020202020204" pitchFamily="34" charset="0"/>
              </a:rPr>
              <a:t>كسب عملة أجنبية </a:t>
            </a:r>
            <a:r>
              <a:rPr lang="ar-SA" altLang="ar-SA">
                <a:latin typeface="Arial" panose="020B0604020202020204" pitchFamily="34" charset="0"/>
              </a:rPr>
              <a:t>فإن ذلك يدعى </a:t>
            </a:r>
            <a:r>
              <a:rPr lang="ar-SA" altLang="ar-SA" b="1">
                <a:latin typeface="Arial" panose="020B0604020202020204" pitchFamily="34" charset="0"/>
              </a:rPr>
              <a:t>رصيدا دائنا و يسجل كبند موجب(+) في الطرف الدائن </a:t>
            </a:r>
            <a:r>
              <a:rPr lang="ar-SA" altLang="ar-SA">
                <a:latin typeface="Arial" panose="020B0604020202020204" pitchFamily="34" charset="0"/>
              </a:rPr>
              <a:t>للحساب.</a:t>
            </a:r>
          </a:p>
          <a:p>
            <a:pPr rtl="1" eaLnBrk="1" hangingPunct="1">
              <a:spcBef>
                <a:spcPct val="0"/>
              </a:spcBef>
              <a:buFontTx/>
              <a:buNone/>
            </a:pPr>
            <a:r>
              <a:rPr lang="ar-SA" altLang="ar-SA">
                <a:latin typeface="Arial" panose="020B0604020202020204" pitchFamily="34" charset="0"/>
              </a:rPr>
              <a:t>أما إذا اشتمل التعامل على </a:t>
            </a:r>
            <a:r>
              <a:rPr lang="ar-SA" altLang="ar-SA" b="1">
                <a:latin typeface="Arial" panose="020B0604020202020204" pitchFamily="34" charset="0"/>
              </a:rPr>
              <a:t>إنفاق عملة أجنبية </a:t>
            </a:r>
            <a:r>
              <a:rPr lang="ar-SA" altLang="ar-SA">
                <a:latin typeface="Arial" panose="020B0604020202020204" pitchFamily="34" charset="0"/>
              </a:rPr>
              <a:t>فإن ذلك يدعى </a:t>
            </a:r>
            <a:r>
              <a:rPr lang="ar-SA" altLang="ar-SA" b="1">
                <a:latin typeface="Arial" panose="020B0604020202020204" pitchFamily="34" charset="0"/>
              </a:rPr>
              <a:t>رصيدا مدينا </a:t>
            </a:r>
            <a:r>
              <a:rPr lang="ar-SA" altLang="ar-SA">
                <a:latin typeface="Arial" panose="020B0604020202020204" pitchFamily="34" charset="0"/>
              </a:rPr>
              <a:t>و يسجل في </a:t>
            </a:r>
            <a:r>
              <a:rPr lang="ar-SA" altLang="ar-SA" b="1">
                <a:latin typeface="Arial" panose="020B0604020202020204" pitchFamily="34" charset="0"/>
              </a:rPr>
              <a:t>الطرف المدين كبند سالب(-).</a:t>
            </a:r>
            <a:endParaRPr lang="en-US" altLang="ar-SA" b="1">
              <a:latin typeface="Arial" panose="020B0604020202020204" pitchFamily="34" charset="0"/>
            </a:endParaRPr>
          </a:p>
        </p:txBody>
      </p:sp>
    </p:spTree>
    <p:extLst>
      <p:ext uri="{BB962C8B-B14F-4D97-AF65-F5344CB8AC3E}">
        <p14:creationId xmlns:p14="http://schemas.microsoft.com/office/powerpoint/2010/main" val="1571230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1DC96F1-5C96-41D4-B4A8-E00AA194427C}" type="slidenum">
              <a:rPr lang="ar-SA" altLang="ar-SA" sz="1200" smtClean="0">
                <a:solidFill>
                  <a:schemeClr val="bg1"/>
                </a:solidFill>
              </a:rPr>
              <a:pPr>
                <a:spcBef>
                  <a:spcPct val="0"/>
                </a:spcBef>
                <a:buFontTx/>
                <a:buNone/>
              </a:pPr>
              <a:t>11</a:t>
            </a:fld>
            <a:endParaRPr lang="en-US" altLang="ar-SA" sz="1200" smtClean="0">
              <a:solidFill>
                <a:schemeClr val="bg1"/>
              </a:solidFill>
            </a:endParaRPr>
          </a:p>
        </p:txBody>
      </p:sp>
      <p:sp>
        <p:nvSpPr>
          <p:cNvPr id="24579" name="Rectangle 6"/>
          <p:cNvSpPr txBox="1">
            <a:spLocks noChangeArrowheads="1"/>
          </p:cNvSpPr>
          <p:nvPr/>
        </p:nvSpPr>
        <p:spPr bwMode="auto">
          <a:xfrm>
            <a:off x="381000" y="1219200"/>
            <a:ext cx="86868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en-US"/>
              <a:t>و عليه، ينقسم الحساب إلى جانبين أحدهما</a:t>
            </a:r>
            <a:r>
              <a:rPr lang="ar-SA" altLang="en-US">
                <a:latin typeface="Arial" panose="020B0604020202020204" pitchFamily="34" charset="0"/>
              </a:rPr>
              <a:t> دائن و الأخر</a:t>
            </a:r>
            <a:r>
              <a:rPr lang="ar-SA" altLang="en-US"/>
              <a:t> مدين:</a:t>
            </a:r>
          </a:p>
          <a:p>
            <a:pPr rtl="1">
              <a:spcBef>
                <a:spcPct val="0"/>
              </a:spcBef>
              <a:buFont typeface="Wingdings" panose="05000000000000000000" pitchFamily="2" charset="2"/>
              <a:buChar char="q"/>
            </a:pPr>
            <a:r>
              <a:rPr lang="ar-SA" altLang="en-US" b="1" u="sng">
                <a:solidFill>
                  <a:srgbClr val="0000CC"/>
                </a:solidFill>
                <a:latin typeface="Arial" panose="020B0604020202020204" pitchFamily="34" charset="0"/>
              </a:rPr>
              <a:t>الجانب الدائن </a:t>
            </a:r>
            <a:r>
              <a:rPr lang="ar-SA" altLang="en-US">
                <a:latin typeface="Arial" panose="020B0604020202020204" pitchFamily="34" charset="0"/>
              </a:rPr>
              <a:t>فيحتوي على المعاملات التي ينتج عندها </a:t>
            </a:r>
            <a:r>
              <a:rPr lang="ar-SA" altLang="en-US" b="1" u="sng">
                <a:latin typeface="Arial" panose="020B0604020202020204" pitchFamily="34" charset="0"/>
              </a:rPr>
              <a:t>مدفوعات للبلد المعني من الدول الأخر  </a:t>
            </a:r>
            <a:r>
              <a:rPr lang="ar-SA" altLang="en-US" b="1">
                <a:latin typeface="Arial" panose="020B0604020202020204" pitchFamily="34" charset="0"/>
              </a:rPr>
              <a:t>(الصادرات).</a:t>
            </a:r>
            <a:r>
              <a:rPr lang="ar-SA" altLang="en-US"/>
              <a:t> </a:t>
            </a:r>
          </a:p>
          <a:p>
            <a:pPr rtl="1">
              <a:spcBef>
                <a:spcPct val="0"/>
              </a:spcBef>
              <a:buFont typeface="Wingdings" panose="05000000000000000000" pitchFamily="2" charset="2"/>
              <a:buChar char="q"/>
            </a:pPr>
            <a:endParaRPr lang="ar-SA" altLang="en-US" sz="1000"/>
          </a:p>
          <a:p>
            <a:pPr rtl="1">
              <a:spcBef>
                <a:spcPct val="0"/>
              </a:spcBef>
              <a:buFont typeface="Wingdings" panose="05000000000000000000" pitchFamily="2" charset="2"/>
              <a:buChar char="q"/>
            </a:pPr>
            <a:r>
              <a:rPr lang="ar-SA" altLang="en-US" b="1" u="sng">
                <a:solidFill>
                  <a:srgbClr val="0000CC"/>
                </a:solidFill>
              </a:rPr>
              <a:t>أما الجانب المدين </a:t>
            </a:r>
            <a:r>
              <a:rPr lang="ar-SA" altLang="en-US"/>
              <a:t>يحتوي  على المعاملات التي تنتج عندها </a:t>
            </a:r>
            <a:r>
              <a:rPr lang="ar-SA" altLang="en-US" b="1" u="sng"/>
              <a:t>مدفوعات من البلد المعني إلى البلدان الأخرى </a:t>
            </a:r>
            <a:r>
              <a:rPr lang="ar-SA" altLang="en-US" b="1"/>
              <a:t>(الواردات).</a:t>
            </a:r>
          </a:p>
        </p:txBody>
      </p:sp>
      <p:sp>
        <p:nvSpPr>
          <p:cNvPr id="5" name="مستطيل 4"/>
          <p:cNvSpPr/>
          <p:nvPr/>
        </p:nvSpPr>
        <p:spPr>
          <a:xfrm>
            <a:off x="304800" y="4406900"/>
            <a:ext cx="9067800" cy="1384300"/>
          </a:xfrm>
          <a:prstGeom prst="rect">
            <a:avLst/>
          </a:prstGeom>
          <a:solidFill>
            <a:schemeClr val="accent1">
              <a:lumMod val="40000"/>
              <a:lumOff val="60000"/>
            </a:schemeClr>
          </a:solidFill>
        </p:spPr>
        <p:txBody>
          <a:bodyPr>
            <a:spAutoFit/>
          </a:bodyPr>
          <a:lstStyle/>
          <a:p>
            <a:pPr algn="r" rtl="1" eaLnBrk="1" hangingPunct="1">
              <a:defRPr/>
            </a:pPr>
            <a:r>
              <a:rPr lang="ar-SA" altLang="en-US" sz="2800" b="1" u="sng" dirty="0">
                <a:latin typeface="Arial" charset="0"/>
                <a:cs typeface="Arial" charset="0"/>
              </a:rPr>
              <a:t>قاعدة</a:t>
            </a:r>
            <a:r>
              <a:rPr lang="ar-SA" altLang="en-US" sz="2800" dirty="0">
                <a:latin typeface="Arial" charset="0"/>
                <a:cs typeface="Arial" charset="0"/>
              </a:rPr>
              <a:t>: يتم تسجيل أية معاملات تترتب عنها :</a:t>
            </a:r>
          </a:p>
          <a:p>
            <a:pPr algn="r" rtl="1" eaLnBrk="1" hangingPunct="1">
              <a:buFont typeface="Wingdings" pitchFamily="2" charset="2"/>
              <a:buChar char="ü"/>
              <a:defRPr/>
            </a:pPr>
            <a:r>
              <a:rPr lang="ar-SA" altLang="en-US" sz="2800" b="1" dirty="0" err="1">
                <a:latin typeface="Arial" charset="0"/>
                <a:cs typeface="Arial" charset="0"/>
              </a:rPr>
              <a:t>مقبوضات</a:t>
            </a:r>
            <a:r>
              <a:rPr lang="ar-SA" altLang="en-US" sz="2800" b="1" dirty="0">
                <a:latin typeface="Arial" charset="0"/>
                <a:cs typeface="Arial" charset="0"/>
              </a:rPr>
              <a:t> أو </a:t>
            </a:r>
            <a:r>
              <a:rPr lang="ar-SA" altLang="en-US" sz="2800" b="1" dirty="0" err="1">
                <a:latin typeface="Arial" charset="0"/>
                <a:cs typeface="Arial" charset="0"/>
              </a:rPr>
              <a:t>تحصيلات</a:t>
            </a:r>
            <a:r>
              <a:rPr lang="ar-SA" altLang="en-US" sz="2800" b="1" dirty="0">
                <a:latin typeface="Arial" charset="0"/>
                <a:cs typeface="Arial" charset="0"/>
              </a:rPr>
              <a:t> من الغير </a:t>
            </a:r>
            <a:r>
              <a:rPr lang="ar-SA" altLang="en-US" sz="2800" dirty="0">
                <a:latin typeface="Arial" charset="0"/>
                <a:cs typeface="Arial" charset="0"/>
              </a:rPr>
              <a:t>للبلد المعني في </a:t>
            </a:r>
            <a:r>
              <a:rPr lang="ar-SA" altLang="en-US" sz="2800" b="1" dirty="0">
                <a:latin typeface="Arial" charset="0"/>
                <a:cs typeface="Arial" charset="0"/>
              </a:rPr>
              <a:t>الجانب الدائن (صادرات)</a:t>
            </a:r>
            <a:r>
              <a:rPr lang="ar-SA" altLang="en-US" sz="2800" dirty="0">
                <a:latin typeface="Arial" charset="0"/>
                <a:cs typeface="Arial" charset="0"/>
              </a:rPr>
              <a:t>. </a:t>
            </a:r>
          </a:p>
          <a:p>
            <a:pPr algn="r" rtl="1" eaLnBrk="1" hangingPunct="1">
              <a:buFont typeface="Wingdings" pitchFamily="2" charset="2"/>
              <a:buChar char="ü"/>
              <a:defRPr/>
            </a:pPr>
            <a:r>
              <a:rPr lang="ar-SA" altLang="en-US" sz="2800" b="1" dirty="0">
                <a:latin typeface="Arial" charset="0"/>
                <a:cs typeface="Arial" charset="0"/>
              </a:rPr>
              <a:t> وتسجل أية مدفوعات للغير </a:t>
            </a:r>
            <a:r>
              <a:rPr lang="ar-SA" altLang="en-US" sz="2800" dirty="0">
                <a:latin typeface="Arial" charset="0"/>
                <a:cs typeface="Arial" charset="0"/>
              </a:rPr>
              <a:t>في </a:t>
            </a:r>
            <a:r>
              <a:rPr lang="ar-SA" altLang="en-US" sz="2800" b="1" dirty="0">
                <a:latin typeface="Arial" charset="0"/>
                <a:cs typeface="Arial" charset="0"/>
              </a:rPr>
              <a:t>الجانب المدين (واردات).</a:t>
            </a:r>
            <a:endParaRPr lang="en-US" sz="2800" b="1" dirty="0">
              <a:latin typeface="Arial" charset="0"/>
              <a:cs typeface="Arial" charset="0"/>
            </a:endParaRPr>
          </a:p>
        </p:txBody>
      </p:sp>
    </p:spTree>
    <p:extLst>
      <p:ext uri="{BB962C8B-B14F-4D97-AF65-F5344CB8AC3E}">
        <p14:creationId xmlns:p14="http://schemas.microsoft.com/office/powerpoint/2010/main" val="3968260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مربع نص 3"/>
          <p:cNvSpPr txBox="1">
            <a:spLocks noChangeArrowheads="1"/>
          </p:cNvSpPr>
          <p:nvPr/>
        </p:nvSpPr>
        <p:spPr bwMode="auto">
          <a:xfrm>
            <a:off x="457200" y="1371600"/>
            <a:ext cx="83058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b="1" u="sng">
                <a:solidFill>
                  <a:srgbClr val="0000CC"/>
                </a:solidFill>
                <a:latin typeface="Arial" panose="020B0604020202020204" pitchFamily="34" charset="0"/>
              </a:rPr>
              <a:t>يتكون ميزان المدفوعات من الحسابات </a:t>
            </a:r>
            <a:r>
              <a:rPr lang="ar-SA" altLang="ar-SA">
                <a:solidFill>
                  <a:srgbClr val="000000"/>
                </a:solidFill>
                <a:latin typeface="Arial" panose="020B0604020202020204" pitchFamily="34" charset="0"/>
              </a:rPr>
              <a:t>التالية:</a:t>
            </a:r>
          </a:p>
          <a:p>
            <a:pPr rtl="1" eaLnBrk="1" hangingPunct="1">
              <a:spcBef>
                <a:spcPct val="0"/>
              </a:spcBef>
              <a:buFontTx/>
              <a:buNone/>
            </a:pPr>
            <a:r>
              <a:rPr lang="ar-SA" altLang="ar-SA" b="1">
                <a:solidFill>
                  <a:srgbClr val="000000"/>
                </a:solidFill>
                <a:latin typeface="Arial" panose="020B0604020202020204" pitchFamily="34" charset="0"/>
              </a:rPr>
              <a:t>1-الحساب الجاري.</a:t>
            </a:r>
          </a:p>
          <a:p>
            <a:pPr rtl="1" eaLnBrk="1" hangingPunct="1">
              <a:spcBef>
                <a:spcPct val="0"/>
              </a:spcBef>
              <a:buFontTx/>
              <a:buNone/>
            </a:pPr>
            <a:r>
              <a:rPr lang="ar-SA" altLang="ar-SA" b="1">
                <a:solidFill>
                  <a:srgbClr val="000000"/>
                </a:solidFill>
                <a:latin typeface="Arial" panose="020B0604020202020204" pitchFamily="34" charset="0"/>
              </a:rPr>
              <a:t>2-حساب رأس المال.</a:t>
            </a:r>
          </a:p>
          <a:p>
            <a:pPr rtl="1" eaLnBrk="1" hangingPunct="1">
              <a:spcBef>
                <a:spcPct val="0"/>
              </a:spcBef>
              <a:buFontTx/>
              <a:buNone/>
            </a:pPr>
            <a:r>
              <a:rPr lang="ar-SA" altLang="ar-SA" b="1">
                <a:solidFill>
                  <a:srgbClr val="000000"/>
                </a:solidFill>
                <a:latin typeface="Arial" panose="020B0604020202020204" pitchFamily="34" charset="0"/>
              </a:rPr>
              <a:t>تمثل الفروق الإحصائية</a:t>
            </a:r>
            <a:r>
              <a:rPr lang="ar-SA" altLang="ar-SA">
                <a:solidFill>
                  <a:srgbClr val="000000"/>
                </a:solidFill>
                <a:latin typeface="Arial" panose="020B0604020202020204" pitchFamily="34" charset="0"/>
              </a:rPr>
              <a:t>(مجموع التعديلات في الميزان التجاري، و ميزات حساب رأس المال).</a:t>
            </a:r>
          </a:p>
          <a:p>
            <a:pPr rtl="1" eaLnBrk="1" hangingPunct="1">
              <a:spcBef>
                <a:spcPct val="0"/>
              </a:spcBef>
              <a:buFontTx/>
              <a:buNone/>
            </a:pPr>
            <a:r>
              <a:rPr lang="ar-SA" altLang="ar-SA" b="1">
                <a:solidFill>
                  <a:srgbClr val="000000"/>
                </a:solidFill>
                <a:latin typeface="Arial" panose="020B0604020202020204" pitchFamily="34" charset="0"/>
              </a:rPr>
              <a:t>3-حساب التسويات </a:t>
            </a:r>
            <a:r>
              <a:rPr lang="ar-SA" altLang="ar-SA">
                <a:solidFill>
                  <a:srgbClr val="000000"/>
                </a:solidFill>
                <a:latin typeface="Arial" panose="020B0604020202020204" pitchFamily="34" charset="0"/>
              </a:rPr>
              <a:t>(صافي الاحتياطات من الذهب و الأصول المتداولة الأخرى).</a:t>
            </a:r>
            <a:endParaRPr lang="en-US" altLang="ar-SA">
              <a:solidFill>
                <a:srgbClr val="000000"/>
              </a:solidFill>
              <a:latin typeface="Arial" panose="020B0604020202020204" pitchFamily="34" charset="0"/>
            </a:endParaRPr>
          </a:p>
        </p:txBody>
      </p:sp>
      <p:sp>
        <p:nvSpPr>
          <p:cNvPr id="3" name="مخطط انسيابي: بيانات مخزّنة 2"/>
          <p:cNvSpPr/>
          <p:nvPr/>
        </p:nvSpPr>
        <p:spPr>
          <a:xfrm>
            <a:off x="1676400" y="228600"/>
            <a:ext cx="8229600" cy="990600"/>
          </a:xfrm>
          <a:prstGeom prst="flowChartOnlineStorag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altLang="en-US" sz="3600" b="1" dirty="0">
                <a:solidFill>
                  <a:srgbClr val="008080"/>
                </a:solidFill>
                <a:cs typeface="PT Bold Heading" pitchFamily="2" charset="-78"/>
              </a:rPr>
              <a:t>ثانيا: مكونات ميزان المدفوعات</a:t>
            </a:r>
            <a:endParaRPr lang="en-US" sz="3600" b="1" dirty="0">
              <a:solidFill>
                <a:srgbClr val="008080"/>
              </a:solidFill>
              <a:cs typeface="Arabic Transparent" pitchFamily="2" charset="-78"/>
            </a:endParaRPr>
          </a:p>
        </p:txBody>
      </p:sp>
    </p:spTree>
    <p:extLst>
      <p:ext uri="{BB962C8B-B14F-4D97-AF65-F5344CB8AC3E}">
        <p14:creationId xmlns:p14="http://schemas.microsoft.com/office/powerpoint/2010/main" val="530406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4CC5891-C792-4D84-AE25-7D5F17E05707}" type="slidenum">
              <a:rPr lang="ar-SA" altLang="ar-SA" sz="1200" smtClean="0">
                <a:solidFill>
                  <a:schemeClr val="bg1"/>
                </a:solidFill>
              </a:rPr>
              <a:pPr>
                <a:spcBef>
                  <a:spcPct val="0"/>
                </a:spcBef>
                <a:buFontTx/>
                <a:buNone/>
              </a:pPr>
              <a:t>13</a:t>
            </a:fld>
            <a:endParaRPr lang="en-US" altLang="ar-SA" sz="1200" smtClean="0">
              <a:solidFill>
                <a:schemeClr val="bg1"/>
              </a:solidFill>
            </a:endParaRPr>
          </a:p>
        </p:txBody>
      </p:sp>
      <p:sp>
        <p:nvSpPr>
          <p:cNvPr id="26627" name="مستطيل 4"/>
          <p:cNvSpPr>
            <a:spLocks noChangeArrowheads="1"/>
          </p:cNvSpPr>
          <p:nvPr/>
        </p:nvSpPr>
        <p:spPr bwMode="auto">
          <a:xfrm>
            <a:off x="228600" y="1371600"/>
            <a:ext cx="84582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Clr>
                <a:srgbClr val="0000CC"/>
              </a:buClr>
              <a:buFont typeface="Calibri" panose="020F0502020204030204" pitchFamily="34" charset="0"/>
              <a:buAutoNum type="arabicPeriod"/>
            </a:pPr>
            <a:r>
              <a:rPr lang="ar-SA" altLang="ar-SA" sz="3600" b="1" u="sng">
                <a:solidFill>
                  <a:srgbClr val="0000CC"/>
                </a:solidFill>
                <a:latin typeface="Arial" panose="020B0604020202020204" pitchFamily="34" charset="0"/>
              </a:rPr>
              <a:t>الحساب الجاري (المعاملات الجارية)</a:t>
            </a:r>
            <a:r>
              <a:rPr lang="ar-SA" altLang="ar-SA" sz="3600" b="1">
                <a:solidFill>
                  <a:srgbClr val="0000CC"/>
                </a:solidFill>
                <a:latin typeface="Arial" panose="020B0604020202020204" pitchFamily="34" charset="0"/>
              </a:rPr>
              <a:t>: </a:t>
            </a:r>
            <a:r>
              <a:rPr lang="ar-SA" altLang="en-US" sz="2800">
                <a:latin typeface="Arial" panose="020B0604020202020204" pitchFamily="34" charset="0"/>
              </a:rPr>
              <a:t>يتكون</a:t>
            </a:r>
            <a:r>
              <a:rPr lang="ar-SA" altLang="ar-SA">
                <a:latin typeface="Arial" panose="020B0604020202020204" pitchFamily="34" charset="0"/>
              </a:rPr>
              <a:t> من جزأين هما:</a:t>
            </a:r>
          </a:p>
          <a:p>
            <a:pPr rtl="1" eaLnBrk="1" hangingPunct="1">
              <a:spcBef>
                <a:spcPct val="0"/>
              </a:spcBef>
              <a:buFontTx/>
              <a:buAutoNum type="arabic1Minus"/>
            </a:pPr>
            <a:r>
              <a:rPr lang="ar-SA" altLang="ar-SA" b="1" u="sng">
                <a:latin typeface="Arial" panose="020B0604020202020204" pitchFamily="34" charset="0"/>
              </a:rPr>
              <a:t>الميزان التجاري</a:t>
            </a:r>
            <a:r>
              <a:rPr lang="ar-SA" altLang="ar-SA">
                <a:latin typeface="Arial" panose="020B0604020202020204" pitchFamily="34" charset="0"/>
              </a:rPr>
              <a:t>: و يشمل </a:t>
            </a:r>
            <a:r>
              <a:rPr lang="ar-SA" altLang="ar-SA" b="1">
                <a:latin typeface="Arial" panose="020B0604020202020204" pitchFamily="34" charset="0"/>
              </a:rPr>
              <a:t>التجارة المنظورة </a:t>
            </a:r>
            <a:r>
              <a:rPr lang="ar-SA" altLang="ar-SA">
                <a:latin typeface="Arial" panose="020B0604020202020204" pitchFamily="34" charset="0"/>
              </a:rPr>
              <a:t>أي </a:t>
            </a:r>
            <a:r>
              <a:rPr lang="ar-SA" altLang="ar-SA" u="sng">
                <a:latin typeface="Arial" panose="020B0604020202020204" pitchFamily="34" charset="0"/>
              </a:rPr>
              <a:t>صادرات   و  واردات البلد من  السلع.</a:t>
            </a:r>
          </a:p>
          <a:p>
            <a:pPr rtl="1" eaLnBrk="1" hangingPunct="1">
              <a:spcBef>
                <a:spcPct val="0"/>
              </a:spcBef>
              <a:buFontTx/>
              <a:buAutoNum type="arabic1Minus"/>
            </a:pPr>
            <a:endParaRPr lang="ar-SA" altLang="ar-SA" sz="800">
              <a:latin typeface="Arial" panose="020B0604020202020204" pitchFamily="34" charset="0"/>
            </a:endParaRPr>
          </a:p>
          <a:p>
            <a:pPr rtl="1" eaLnBrk="1" hangingPunct="1">
              <a:spcBef>
                <a:spcPct val="0"/>
              </a:spcBef>
              <a:buFontTx/>
              <a:buAutoNum type="arabic1Minus"/>
            </a:pPr>
            <a:r>
              <a:rPr lang="ar-SA" altLang="ar-SA" b="1" u="sng">
                <a:latin typeface="Arial" panose="020B0604020202020204" pitchFamily="34" charset="0"/>
              </a:rPr>
              <a:t>ميزان التجارة غير المنظورة</a:t>
            </a:r>
            <a:r>
              <a:rPr lang="ar-SA" altLang="ar-SA">
                <a:latin typeface="Arial" panose="020B0604020202020204" pitchFamily="34" charset="0"/>
              </a:rPr>
              <a:t>: و يتكون من صادرات      وواردات البلد المعني الخاصة بالخدمات كأجور النقل والشحن و خدمات التأمين والسياحة الخارجية.</a:t>
            </a:r>
            <a:endParaRPr lang="en-US" altLang="ar-SA">
              <a:latin typeface="Arial" panose="020B0604020202020204" pitchFamily="34" charset="0"/>
            </a:endParaRPr>
          </a:p>
        </p:txBody>
      </p:sp>
      <p:sp>
        <p:nvSpPr>
          <p:cNvPr id="6" name="مستطيل 5"/>
          <p:cNvSpPr/>
          <p:nvPr/>
        </p:nvSpPr>
        <p:spPr>
          <a:xfrm>
            <a:off x="152400" y="5370513"/>
            <a:ext cx="9448800" cy="954087"/>
          </a:xfrm>
          <a:prstGeom prst="rect">
            <a:avLst/>
          </a:prstGeom>
          <a:solidFill>
            <a:schemeClr val="accent1">
              <a:lumMod val="40000"/>
              <a:lumOff val="60000"/>
            </a:schemeClr>
          </a:solidFill>
        </p:spPr>
        <p:txBody>
          <a:bodyPr>
            <a:spAutoFit/>
          </a:bodyPr>
          <a:lstStyle/>
          <a:p>
            <a:pPr algn="r" rtl="1" eaLnBrk="1" hangingPunct="1">
              <a:defRPr/>
            </a:pPr>
            <a:r>
              <a:rPr lang="ar-SA" sz="2800" b="1" u="sng" dirty="0">
                <a:latin typeface="Arial" charset="0"/>
                <a:cs typeface="Arial" charset="0"/>
              </a:rPr>
              <a:t>قاعدة: </a:t>
            </a:r>
            <a:r>
              <a:rPr lang="ar-SA" sz="2800" b="1" dirty="0">
                <a:latin typeface="Arial" charset="0"/>
                <a:cs typeface="Arial" charset="0"/>
              </a:rPr>
              <a:t>إذا زادت قيمة الصادرات عن الواردات نقول أن لدينا فائضا في الميزان،  </a:t>
            </a:r>
            <a:r>
              <a:rPr lang="ar-SA" sz="2800" b="1" dirty="0" err="1">
                <a:latin typeface="Arial" charset="0"/>
                <a:cs typeface="Arial" charset="0"/>
              </a:rPr>
              <a:t>و</a:t>
            </a:r>
            <a:r>
              <a:rPr lang="ar-SA" sz="2800" b="1" dirty="0">
                <a:latin typeface="Arial" charset="0"/>
                <a:cs typeface="Arial" charset="0"/>
              </a:rPr>
              <a:t>  في حالة العكس يكون لدينا عجز فيه.</a:t>
            </a:r>
            <a:endParaRPr lang="en-US" sz="2800" b="1" dirty="0">
              <a:latin typeface="Arial" charset="0"/>
              <a:cs typeface="Arial" charset="0"/>
            </a:endParaRPr>
          </a:p>
        </p:txBody>
      </p:sp>
    </p:spTree>
    <p:extLst>
      <p:ext uri="{BB962C8B-B14F-4D97-AF65-F5344CB8AC3E}">
        <p14:creationId xmlns:p14="http://schemas.microsoft.com/office/powerpoint/2010/main" val="433354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7DA4C8B5-2ABF-4CA4-9FAD-F6F72C54A2B8}" type="slidenum">
              <a:rPr lang="ar-SA" altLang="ar-SA" sz="1200" smtClean="0">
                <a:solidFill>
                  <a:schemeClr val="bg1"/>
                </a:solidFill>
              </a:rPr>
              <a:pPr>
                <a:spcBef>
                  <a:spcPct val="0"/>
                </a:spcBef>
                <a:buFontTx/>
                <a:buNone/>
              </a:pPr>
              <a:t>14</a:t>
            </a:fld>
            <a:endParaRPr lang="en-US" altLang="ar-SA" sz="1200" smtClean="0">
              <a:solidFill>
                <a:schemeClr val="bg1"/>
              </a:solidFill>
            </a:endParaRPr>
          </a:p>
        </p:txBody>
      </p:sp>
      <p:sp>
        <p:nvSpPr>
          <p:cNvPr id="27651" name="Rectangle 6"/>
          <p:cNvSpPr txBox="1">
            <a:spLocks noChangeArrowheads="1"/>
          </p:cNvSpPr>
          <p:nvPr/>
        </p:nvSpPr>
        <p:spPr bwMode="auto">
          <a:xfrm>
            <a:off x="152400" y="855663"/>
            <a:ext cx="9601200" cy="493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startAt="2"/>
            </a:pPr>
            <a:r>
              <a:rPr lang="ar-SA" altLang="en-US" sz="3600" b="1" u="sng">
                <a:solidFill>
                  <a:srgbClr val="0000CC"/>
                </a:solidFill>
              </a:rPr>
              <a:t>حساب رأس المال (المعاملات الرأسمالية):</a:t>
            </a:r>
            <a:r>
              <a:rPr lang="ar-SA" altLang="en-US" sz="2800" b="1" u="sng">
                <a:solidFill>
                  <a:srgbClr val="000000"/>
                </a:solidFill>
              </a:rPr>
              <a:t> </a:t>
            </a:r>
          </a:p>
          <a:p>
            <a:pPr rtl="1" eaLnBrk="1" hangingPunct="1">
              <a:spcBef>
                <a:spcPct val="0"/>
              </a:spcBef>
              <a:buFontTx/>
              <a:buNone/>
            </a:pPr>
            <a:r>
              <a:rPr lang="ar-SA" altLang="en-US" b="1" u="sng">
                <a:solidFill>
                  <a:srgbClr val="FF0000"/>
                </a:solidFill>
              </a:rPr>
              <a:t>ا-المعاملات الرأسمالية طويلة الأجل : </a:t>
            </a:r>
            <a:r>
              <a:rPr lang="ar-SA" altLang="en-US">
                <a:solidFill>
                  <a:srgbClr val="000000"/>
                </a:solidFill>
              </a:rPr>
              <a:t/>
            </a:r>
            <a:br>
              <a:rPr lang="ar-SA" altLang="en-US">
                <a:solidFill>
                  <a:srgbClr val="000000"/>
                </a:solidFill>
              </a:rPr>
            </a:br>
            <a:r>
              <a:rPr lang="ar-SA" altLang="en-US">
                <a:solidFill>
                  <a:srgbClr val="000000"/>
                </a:solidFill>
              </a:rPr>
              <a:t>وهي التي تزيد مدتها عن السنة كالاستثمارات المباشرة والقروض طويلة الأجل وأقساط سدادها .</a:t>
            </a:r>
            <a:br>
              <a:rPr lang="ar-SA" altLang="en-US">
                <a:solidFill>
                  <a:srgbClr val="000000"/>
                </a:solidFill>
              </a:rPr>
            </a:br>
            <a:r>
              <a:rPr lang="ar-SA" altLang="en-US">
                <a:solidFill>
                  <a:srgbClr val="000000"/>
                </a:solidFill>
              </a:rPr>
              <a:t>تسجل القروض الرأسمالية والاستثمارات الأجنبية الآتية من الخارج وكذلك أقساط الديون الوطنية المستحقة على الخارج في الجانب الدائن . </a:t>
            </a:r>
            <a:br>
              <a:rPr lang="ar-SA" altLang="en-US">
                <a:solidFill>
                  <a:srgbClr val="000000"/>
                </a:solidFill>
              </a:rPr>
            </a:br>
            <a:r>
              <a:rPr lang="ar-SA" altLang="en-US">
                <a:solidFill>
                  <a:srgbClr val="000000"/>
                </a:solidFill>
              </a:rPr>
              <a:t>ويحدث العكس في حالة القروض والاستثمارات المقدمة للخارج وكذلك سداد أقساط الدين لفائدة الخارج حيث تسجل كلها في الجانب المدين .</a:t>
            </a:r>
            <a:endParaRPr lang="en-US" altLang="en-US" sz="2800" b="1">
              <a:solidFill>
                <a:srgbClr val="000000"/>
              </a:solidFill>
            </a:endParaRPr>
          </a:p>
        </p:txBody>
      </p:sp>
    </p:spTree>
    <p:extLst>
      <p:ext uri="{BB962C8B-B14F-4D97-AF65-F5344CB8AC3E}">
        <p14:creationId xmlns:p14="http://schemas.microsoft.com/office/powerpoint/2010/main" val="14635776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p:txBody>
          <a:bodyPr/>
          <a:lstStyle/>
          <a:p>
            <a:r>
              <a:rPr lang="ar-SA" altLang="en-US" b="1" u="sng" smtClean="0">
                <a:solidFill>
                  <a:srgbClr val="FF0000"/>
                </a:solidFill>
                <a:cs typeface="Arial" panose="020B0604020202020204" pitchFamily="34" charset="0"/>
              </a:rPr>
              <a:t>ب- المعاملات الرأسمالية قصيرة الأجل :</a:t>
            </a:r>
            <a:r>
              <a:rPr lang="ar-SA" altLang="en-US" smtClean="0">
                <a:solidFill>
                  <a:srgbClr val="FF0000"/>
                </a:solidFill>
                <a:cs typeface="Arial" panose="020B0604020202020204" pitchFamily="34" charset="0"/>
              </a:rPr>
              <a:t/>
            </a:r>
            <a:br>
              <a:rPr lang="ar-SA" altLang="en-US" smtClean="0">
                <a:solidFill>
                  <a:srgbClr val="FF0000"/>
                </a:solidFill>
                <a:cs typeface="Arial" panose="020B0604020202020204" pitchFamily="34" charset="0"/>
              </a:rPr>
            </a:br>
            <a:r>
              <a:rPr lang="en-US" altLang="en-US" smtClean="0">
                <a:solidFill>
                  <a:srgbClr val="FF0000"/>
                </a:solidFill>
                <a:cs typeface="Arial" panose="020B0604020202020204" pitchFamily="34" charset="0"/>
              </a:rPr>
              <a:t/>
            </a:r>
            <a:br>
              <a:rPr lang="en-US" altLang="en-US" smtClean="0">
                <a:solidFill>
                  <a:srgbClr val="FF0000"/>
                </a:solidFill>
                <a:cs typeface="Arial" panose="020B0604020202020204" pitchFamily="34" charset="0"/>
              </a:rPr>
            </a:br>
            <a:r>
              <a:rPr lang="ar-SA" altLang="en-US" smtClean="0">
                <a:solidFill>
                  <a:srgbClr val="000000"/>
                </a:solidFill>
                <a:cs typeface="Arial" panose="020B0604020202020204" pitchFamily="34" charset="0"/>
              </a:rPr>
              <a:t>وهي التي تقل مدتها عن السنة على أن تتم بصورة تلقائية وذلك تمييزا لها عن المعاملات القصيرة التي تحدث بغرض تسوية العجز أو الفائض في ميزان المدفوعات .</a:t>
            </a:r>
            <a:endParaRPr lang="en-US" altLang="ar-SA" smtClean="0">
              <a:cs typeface="Arial" panose="020B0604020202020204" pitchFamily="34" charset="0"/>
            </a:endParaRPr>
          </a:p>
        </p:txBody>
      </p:sp>
    </p:spTree>
    <p:extLst>
      <p:ext uri="{BB962C8B-B14F-4D97-AF65-F5344CB8AC3E}">
        <p14:creationId xmlns:p14="http://schemas.microsoft.com/office/powerpoint/2010/main" val="1119353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F17288E1-D234-4925-9716-73D0B08332E3}" type="slidenum">
              <a:rPr lang="ar-SA" altLang="ar-SA" sz="1200" smtClean="0">
                <a:solidFill>
                  <a:schemeClr val="bg1"/>
                </a:solidFill>
              </a:rPr>
              <a:pPr>
                <a:spcBef>
                  <a:spcPct val="0"/>
                </a:spcBef>
                <a:buFontTx/>
                <a:buNone/>
              </a:pPr>
              <a:t>16</a:t>
            </a:fld>
            <a:endParaRPr lang="en-US" altLang="ar-SA" sz="1200" smtClean="0">
              <a:solidFill>
                <a:schemeClr val="bg1"/>
              </a:solidFill>
            </a:endParaRPr>
          </a:p>
        </p:txBody>
      </p:sp>
      <p:sp>
        <p:nvSpPr>
          <p:cNvPr id="29699" name="Rectangle 6"/>
          <p:cNvSpPr txBox="1">
            <a:spLocks noChangeArrowheads="1"/>
          </p:cNvSpPr>
          <p:nvPr/>
        </p:nvSpPr>
        <p:spPr bwMode="auto">
          <a:xfrm>
            <a:off x="457200" y="1524000"/>
            <a:ext cx="8382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 typeface="Calibri" panose="020F0502020204030204" pitchFamily="34" charset="0"/>
              <a:buAutoNum type="arabicPeriod" startAt="3"/>
            </a:pPr>
            <a:r>
              <a:rPr lang="ar-SA" altLang="en-US" sz="3600" b="1" u="sng">
                <a:solidFill>
                  <a:srgbClr val="0000CC"/>
                </a:solidFill>
              </a:rPr>
              <a:t>صافي الاحتياطات الدولية من الذهب النقدي          و الأصول الثابتة </a:t>
            </a:r>
            <a:r>
              <a:rPr lang="en-US" altLang="en-US" sz="2800" b="1">
                <a:solidFill>
                  <a:srgbClr val="FF0000"/>
                </a:solidFill>
                <a:cs typeface="PT Bold Heading" panose="02010400000000000000" pitchFamily="2" charset="-78"/>
              </a:rPr>
              <a:t/>
            </a:r>
            <a:br>
              <a:rPr lang="en-US" altLang="en-US" sz="2800" b="1">
                <a:solidFill>
                  <a:srgbClr val="FF0000"/>
                </a:solidFill>
                <a:cs typeface="PT Bold Heading" panose="02010400000000000000" pitchFamily="2" charset="-78"/>
              </a:rPr>
            </a:br>
            <a:r>
              <a:rPr lang="en-US" altLang="en-US" sz="2800" b="1">
                <a:solidFill>
                  <a:srgbClr val="FF0000"/>
                </a:solidFill>
                <a:cs typeface="PT Bold Heading" panose="02010400000000000000" pitchFamily="2" charset="-78"/>
              </a:rPr>
              <a:t/>
            </a:r>
            <a:br>
              <a:rPr lang="en-US" altLang="en-US" sz="2800" b="1">
                <a:solidFill>
                  <a:srgbClr val="FF0000"/>
                </a:solidFill>
                <a:cs typeface="PT Bold Heading" panose="02010400000000000000" pitchFamily="2" charset="-78"/>
              </a:rPr>
            </a:br>
            <a:r>
              <a:rPr lang="ar-SA" altLang="en-US"/>
              <a:t>إن التوازن الحسابي هو عملية حتمية في ميزان المدفوعات يتم بواسطة التحركات في عناصر احتياطات الدولية التي تأخذ عدة أشكال: </a:t>
            </a:r>
            <a:endParaRPr lang="en-US" altLang="en-US" sz="2800"/>
          </a:p>
        </p:txBody>
      </p:sp>
    </p:spTree>
    <p:extLst>
      <p:ext uri="{BB962C8B-B14F-4D97-AF65-F5344CB8AC3E}">
        <p14:creationId xmlns:p14="http://schemas.microsoft.com/office/powerpoint/2010/main" val="2001270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E233EEA9-1AA5-4600-99DF-C7611453BB40}" type="slidenum">
              <a:rPr lang="ar-SA" altLang="ar-SA" sz="1200" smtClean="0">
                <a:solidFill>
                  <a:schemeClr val="bg1"/>
                </a:solidFill>
              </a:rPr>
              <a:pPr>
                <a:spcBef>
                  <a:spcPct val="0"/>
                </a:spcBef>
                <a:buFontTx/>
                <a:buNone/>
              </a:pPr>
              <a:t>17</a:t>
            </a:fld>
            <a:endParaRPr lang="en-US" altLang="ar-SA" sz="1200" smtClean="0">
              <a:solidFill>
                <a:schemeClr val="bg1"/>
              </a:solidFill>
            </a:endParaRPr>
          </a:p>
        </p:txBody>
      </p:sp>
      <p:sp>
        <p:nvSpPr>
          <p:cNvPr id="30723" name="Rectangle 6"/>
          <p:cNvSpPr txBox="1">
            <a:spLocks noChangeArrowheads="1"/>
          </p:cNvSpPr>
          <p:nvPr/>
        </p:nvSpPr>
        <p:spPr bwMode="auto">
          <a:xfrm>
            <a:off x="228600" y="1371600"/>
            <a:ext cx="8610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 typeface="Wingdings" panose="05000000000000000000" pitchFamily="2" charset="2"/>
              <a:buChar char="ü"/>
            </a:pPr>
            <a:r>
              <a:rPr lang="ar-SA" altLang="en-US"/>
              <a:t> </a:t>
            </a:r>
            <a:r>
              <a:rPr lang="ar-SA" altLang="en-US" b="1" u="sng"/>
              <a:t>رصيد الدولة من الذهب </a:t>
            </a:r>
            <a:r>
              <a:rPr lang="ar-SA" altLang="en-US"/>
              <a:t>لدى السلطات النقدية و ما تحتفظ به البنوك كأرصدة؛</a:t>
            </a:r>
          </a:p>
          <a:p>
            <a:pPr rtl="1">
              <a:spcBef>
                <a:spcPct val="0"/>
              </a:spcBef>
              <a:buFont typeface="Wingdings" panose="05000000000000000000" pitchFamily="2" charset="2"/>
              <a:buChar char="ü"/>
            </a:pPr>
            <a:r>
              <a:rPr lang="ar-SA" altLang="en-US"/>
              <a:t> </a:t>
            </a:r>
            <a:r>
              <a:rPr lang="ar-SA" altLang="en-US" b="1" u="sng"/>
              <a:t>رصد العملات الأجنبية و الودائع الجارية </a:t>
            </a:r>
            <a:r>
              <a:rPr lang="ar-SA" altLang="en-US"/>
              <a:t>التي تحتفظ بها السلطات النقدية الحكومية و البنوك التجارية الواقعة تحت رقابتها؛</a:t>
            </a:r>
          </a:p>
          <a:p>
            <a:pPr rtl="1">
              <a:spcBef>
                <a:spcPct val="0"/>
              </a:spcBef>
              <a:buFont typeface="Wingdings" panose="05000000000000000000" pitchFamily="2" charset="2"/>
              <a:buChar char="ü"/>
            </a:pPr>
            <a:r>
              <a:rPr lang="ar-SA" altLang="en-US"/>
              <a:t> </a:t>
            </a:r>
            <a:r>
              <a:rPr lang="ar-SA" altLang="en-US" b="1" u="sng"/>
              <a:t>الأصول الأجنبية قصيرة الأجل </a:t>
            </a:r>
            <a:r>
              <a:rPr lang="ar-SA" altLang="en-US"/>
              <a:t>مثال ذلك أذونات الخزانة الأجنبية و الأوراق التجارية التي بحوزة الدولة و هي التزامات على الحكومات و الشركات الأجنبية و المواطنين الأجانب</a:t>
            </a:r>
            <a:r>
              <a:rPr lang="ar-SA" altLang="en-US" b="1"/>
              <a:t>.</a:t>
            </a:r>
          </a:p>
          <a:p>
            <a:pPr rtl="1">
              <a:spcBef>
                <a:spcPct val="0"/>
              </a:spcBef>
              <a:buFont typeface="Wingdings" panose="05000000000000000000" pitchFamily="2" charset="2"/>
              <a:buChar char="ü"/>
            </a:pPr>
            <a:r>
              <a:rPr lang="ar-SA" altLang="en-US"/>
              <a:t> </a:t>
            </a:r>
            <a:r>
              <a:rPr lang="ar-SA" altLang="en-US" b="1" u="sng"/>
              <a:t>الودائع التي تحتفظ بها السلطات و البنوك الأجنبية </a:t>
            </a:r>
            <a:r>
              <a:rPr lang="ar-SA" altLang="en-US"/>
              <a:t>لدى البنوك الوطنية. </a:t>
            </a:r>
            <a:endParaRPr lang="en-US" altLang="en-US"/>
          </a:p>
        </p:txBody>
      </p:sp>
    </p:spTree>
    <p:extLst>
      <p:ext uri="{BB962C8B-B14F-4D97-AF65-F5344CB8AC3E}">
        <p14:creationId xmlns:p14="http://schemas.microsoft.com/office/powerpoint/2010/main" val="1024498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1BA867A3-07BF-47BA-B53E-FA084F31004E}" type="slidenum">
              <a:rPr lang="ar-SA" altLang="ar-SA" sz="1200" smtClean="0">
                <a:solidFill>
                  <a:schemeClr val="bg1"/>
                </a:solidFill>
              </a:rPr>
              <a:pPr>
                <a:spcBef>
                  <a:spcPct val="0"/>
                </a:spcBef>
                <a:buFontTx/>
                <a:buNone/>
              </a:pPr>
              <a:t>18</a:t>
            </a:fld>
            <a:endParaRPr lang="en-US" altLang="ar-SA" sz="1200" smtClean="0">
              <a:solidFill>
                <a:schemeClr val="bg1"/>
              </a:solidFill>
            </a:endParaRPr>
          </a:p>
        </p:txBody>
      </p:sp>
      <p:sp>
        <p:nvSpPr>
          <p:cNvPr id="5" name="مخطط انسيابي: بيانات مخزّنة 4"/>
          <p:cNvSpPr/>
          <p:nvPr/>
        </p:nvSpPr>
        <p:spPr>
          <a:xfrm>
            <a:off x="838200" y="381000"/>
            <a:ext cx="8763000" cy="990600"/>
          </a:xfrm>
          <a:prstGeom prst="flowChartOnlineStorag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altLang="en-US" sz="3600" b="1" dirty="0">
                <a:solidFill>
                  <a:srgbClr val="008080"/>
                </a:solidFill>
                <a:cs typeface="PT Bold Heading" pitchFamily="2" charset="-78"/>
              </a:rPr>
              <a:t>ثالثا: الاختلال في ميزان المدفوعات</a:t>
            </a:r>
            <a:endParaRPr lang="en-US" sz="3600" b="1" dirty="0">
              <a:solidFill>
                <a:srgbClr val="008080"/>
              </a:solidFill>
              <a:cs typeface="Arabic Transparent" pitchFamily="2" charset="-78"/>
            </a:endParaRPr>
          </a:p>
        </p:txBody>
      </p:sp>
      <p:sp>
        <p:nvSpPr>
          <p:cNvPr id="31748" name="مستطيل 5"/>
          <p:cNvSpPr>
            <a:spLocks noChangeArrowheads="1"/>
          </p:cNvSpPr>
          <p:nvPr/>
        </p:nvSpPr>
        <p:spPr bwMode="auto">
          <a:xfrm>
            <a:off x="76200" y="1676400"/>
            <a:ext cx="87630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sz="2800" b="1" u="sng">
                <a:latin typeface="Arial" panose="020B0604020202020204" pitchFamily="34" charset="0"/>
              </a:rPr>
              <a:t> يحدث التوازن في ميزان المدفوعات </a:t>
            </a:r>
            <a:r>
              <a:rPr lang="ar-SA" altLang="ar-SA" sz="2800">
                <a:latin typeface="Arial" panose="020B0604020202020204" pitchFamily="34" charset="0"/>
              </a:rPr>
              <a:t>عندما تكون جميع العناصر المدينة في الحسابين الجاري و الرأسمالي مساوية لمجموع العناصر الدائنة فيهما. </a:t>
            </a:r>
          </a:p>
          <a:p>
            <a:pPr rtl="1" eaLnBrk="1" hangingPunct="1">
              <a:spcBef>
                <a:spcPct val="0"/>
              </a:spcBef>
              <a:buFont typeface="Wingdings" panose="05000000000000000000" pitchFamily="2" charset="2"/>
              <a:buChar char="Ø"/>
            </a:pPr>
            <a:endParaRPr lang="ar-SA" altLang="ar-SA" sz="1000">
              <a:latin typeface="Arial" panose="020B0604020202020204" pitchFamily="34" charset="0"/>
            </a:endParaRPr>
          </a:p>
          <a:p>
            <a:pPr rtl="1" eaLnBrk="1" hangingPunct="1">
              <a:spcBef>
                <a:spcPct val="0"/>
              </a:spcBef>
              <a:buFont typeface="Wingdings" panose="05000000000000000000" pitchFamily="2" charset="2"/>
              <a:buChar char="Ø"/>
            </a:pPr>
            <a:r>
              <a:rPr lang="ar-SA" altLang="ar-SA" sz="2800">
                <a:latin typeface="Arial" panose="020B0604020202020204" pitchFamily="34" charset="0"/>
              </a:rPr>
              <a:t> في هذه الحالة </a:t>
            </a:r>
            <a:r>
              <a:rPr lang="ar-SA" altLang="ar-SA" sz="2800" b="1">
                <a:latin typeface="Arial" panose="020B0604020202020204" pitchFamily="34" charset="0"/>
              </a:rPr>
              <a:t>لن نحتاج إلى تسوية </a:t>
            </a:r>
            <a:r>
              <a:rPr lang="ar-SA" altLang="ar-SA" sz="2800">
                <a:latin typeface="Arial" panose="020B0604020202020204" pitchFamily="34" charset="0"/>
              </a:rPr>
              <a:t>من خلال حساب الاحتياطات،        و </a:t>
            </a:r>
            <a:r>
              <a:rPr lang="ar-SA" altLang="ar-SA" sz="2800" b="1">
                <a:latin typeface="Arial" panose="020B0604020202020204" pitchFamily="34" charset="0"/>
              </a:rPr>
              <a:t>عندها نكون أمام توازن اقتصادي حقيق، </a:t>
            </a:r>
            <a:r>
              <a:rPr lang="ar-SA" altLang="ar-SA" sz="2800">
                <a:latin typeface="Arial" panose="020B0604020202020204" pitchFamily="34" charset="0"/>
              </a:rPr>
              <a:t>علما أن ذلك قد يحدث بصفة تلقائية.</a:t>
            </a:r>
          </a:p>
          <a:p>
            <a:pPr rtl="1" eaLnBrk="1" hangingPunct="1">
              <a:spcBef>
                <a:spcPct val="0"/>
              </a:spcBef>
              <a:buFont typeface="Wingdings" panose="05000000000000000000" pitchFamily="2" charset="2"/>
              <a:buChar char="Ø"/>
            </a:pPr>
            <a:r>
              <a:rPr lang="ar-SA" altLang="ar-SA" sz="2800">
                <a:latin typeface="Arial" panose="020B0604020202020204" pitchFamily="34" charset="0"/>
              </a:rPr>
              <a:t>أما </a:t>
            </a:r>
            <a:r>
              <a:rPr lang="ar-SA" altLang="ar-SA" sz="2800" b="1">
                <a:latin typeface="Arial" panose="020B0604020202020204" pitchFamily="34" charset="0"/>
              </a:rPr>
              <a:t>التوازن الحسابي </a:t>
            </a:r>
            <a:r>
              <a:rPr lang="ar-SA" altLang="ar-SA" sz="2800">
                <a:latin typeface="Arial" panose="020B0604020202020204" pitchFamily="34" charset="0"/>
              </a:rPr>
              <a:t>قهو الذي يتم بصفة مقصودة من خلال تحريك حساب التسويات.</a:t>
            </a:r>
          </a:p>
          <a:p>
            <a:pPr rtl="1" eaLnBrk="1" hangingPunct="1">
              <a:spcBef>
                <a:spcPct val="0"/>
              </a:spcBef>
              <a:buFont typeface="Wingdings" panose="05000000000000000000" pitchFamily="2" charset="2"/>
              <a:buChar char="Ø"/>
            </a:pPr>
            <a:endParaRPr lang="ar-SA" altLang="ar-SA" sz="1000">
              <a:latin typeface="Arial" panose="020B0604020202020204" pitchFamily="34" charset="0"/>
            </a:endParaRPr>
          </a:p>
          <a:p>
            <a:pPr rtl="1" eaLnBrk="1" hangingPunct="1">
              <a:spcBef>
                <a:spcPct val="0"/>
              </a:spcBef>
              <a:buFont typeface="Wingdings" panose="05000000000000000000" pitchFamily="2" charset="2"/>
              <a:buChar char="Ø"/>
            </a:pPr>
            <a:r>
              <a:rPr lang="ar-SA" altLang="ar-SA" sz="2800"/>
              <a:t> يمكن أن يكون</a:t>
            </a:r>
            <a:r>
              <a:rPr lang="ar-SA" altLang="ar-SA" sz="2800" b="1"/>
              <a:t> العجز في ميزان المدفوعات </a:t>
            </a:r>
            <a:r>
              <a:rPr lang="ar-SA" altLang="ar-SA" sz="2800"/>
              <a:t>مؤقتا و أسبابه ظرفية (جفاف ينتج عنه انخفاض كبير في الصادرات)، و إما أن يكون </a:t>
            </a:r>
            <a:r>
              <a:rPr lang="ar-SA" altLang="ar-SA" sz="2800" b="1"/>
              <a:t>العجز دائما (هيكليا) </a:t>
            </a:r>
            <a:r>
              <a:rPr lang="ar-SA" altLang="ar-SA" sz="2800"/>
              <a:t>و يستمر لسنوات.</a:t>
            </a:r>
            <a:endParaRPr lang="en-US" altLang="ar-SA" sz="4400"/>
          </a:p>
        </p:txBody>
      </p:sp>
    </p:spTree>
    <p:extLst>
      <p:ext uri="{BB962C8B-B14F-4D97-AF65-F5344CB8AC3E}">
        <p14:creationId xmlns:p14="http://schemas.microsoft.com/office/powerpoint/2010/main" val="996209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FA7B25F-6921-416B-A380-EBD892B02581}" type="slidenum">
              <a:rPr lang="ar-SA" altLang="ar-SA" sz="1200" smtClean="0">
                <a:solidFill>
                  <a:schemeClr val="bg1"/>
                </a:solidFill>
              </a:rPr>
              <a:pPr>
                <a:spcBef>
                  <a:spcPct val="0"/>
                </a:spcBef>
                <a:buFontTx/>
                <a:buNone/>
              </a:pPr>
              <a:t>19</a:t>
            </a:fld>
            <a:endParaRPr lang="en-US" altLang="ar-SA" sz="1200" smtClean="0">
              <a:solidFill>
                <a:schemeClr val="bg1"/>
              </a:solidFill>
            </a:endParaRPr>
          </a:p>
        </p:txBody>
      </p:sp>
      <p:sp>
        <p:nvSpPr>
          <p:cNvPr id="32771" name="Rectangle 6"/>
          <p:cNvSpPr txBox="1">
            <a:spLocks noChangeArrowheads="1"/>
          </p:cNvSpPr>
          <p:nvPr/>
        </p:nvSpPr>
        <p:spPr bwMode="auto">
          <a:xfrm>
            <a:off x="228600" y="1600200"/>
            <a:ext cx="868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endParaRPr lang="ar-SA" altLang="en-US" sz="1000" b="1">
              <a:solidFill>
                <a:srgbClr val="0000CC"/>
              </a:solidFill>
            </a:endParaRPr>
          </a:p>
          <a:p>
            <a:pPr rtl="1">
              <a:spcBef>
                <a:spcPct val="0"/>
              </a:spcBef>
              <a:buFont typeface="Wingdings" panose="05000000000000000000" pitchFamily="2" charset="2"/>
              <a:buChar char="Ø"/>
            </a:pPr>
            <a:r>
              <a:rPr lang="ar-SA" altLang="en-US" sz="3600" b="1">
                <a:solidFill>
                  <a:srgbClr val="0000CC"/>
                </a:solidFill>
              </a:rPr>
              <a:t> كما يؤثر العجز في ميزان المدفوعات على الأعمال الدولية حيث أن:</a:t>
            </a:r>
            <a:endParaRPr lang="ar-SA" altLang="ar-SA" sz="4800">
              <a:solidFill>
                <a:srgbClr val="0000CC"/>
              </a:solidFill>
            </a:endParaRPr>
          </a:p>
          <a:p>
            <a:pPr lvl="1" rtl="1">
              <a:spcBef>
                <a:spcPct val="0"/>
              </a:spcBef>
              <a:buFont typeface="Wingdings" panose="05000000000000000000" pitchFamily="2" charset="2"/>
              <a:buChar char="ü"/>
            </a:pPr>
            <a:r>
              <a:rPr lang="ar-SA" altLang="ar-SA" sz="3200"/>
              <a:t> عدم توازن ميزان المدفوعات يؤثر على </a:t>
            </a:r>
            <a:r>
              <a:rPr lang="ar-SA" altLang="ar-SA" sz="3200" b="1" u="sng"/>
              <a:t>وفرة العملة الصعبة </a:t>
            </a:r>
            <a:r>
              <a:rPr lang="ar-SA" altLang="ar-SA" sz="3200"/>
              <a:t>التي تحتاجها الشركات الدولية (نقل أرباحها أو أعمال أخرى).</a:t>
            </a:r>
          </a:p>
          <a:p>
            <a:pPr lvl="1" rtl="1">
              <a:spcBef>
                <a:spcPct val="0"/>
              </a:spcBef>
              <a:buFont typeface="Wingdings" panose="05000000000000000000" pitchFamily="2" charset="2"/>
              <a:buChar char="ü"/>
            </a:pPr>
            <a:r>
              <a:rPr lang="ar-SA" altLang="ar-SA" sz="3200"/>
              <a:t> عدم  التوازن يؤدي إلى </a:t>
            </a:r>
            <a:r>
              <a:rPr lang="ar-SA" altLang="ar-SA" sz="3200" b="1" u="sng"/>
              <a:t>فرض قيود على الاستيراد </a:t>
            </a:r>
            <a:r>
              <a:rPr lang="ar-SA" altLang="ar-SA" sz="3200"/>
              <a:t>الأمر الذي سيؤثر حتما على الشركات الدولية.</a:t>
            </a:r>
            <a:endParaRPr lang="en-US" altLang="ar-SA" sz="4800"/>
          </a:p>
        </p:txBody>
      </p:sp>
    </p:spTree>
    <p:extLst>
      <p:ext uri="{BB962C8B-B14F-4D97-AF65-F5344CB8AC3E}">
        <p14:creationId xmlns:p14="http://schemas.microsoft.com/office/powerpoint/2010/main" val="22036511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BEB06E0-87F8-4373-9636-A76CCEE9A08F}" type="slidenum">
              <a:rPr lang="ar-SA" altLang="ar-SA" sz="1200" smtClean="0">
                <a:solidFill>
                  <a:schemeClr val="bg1"/>
                </a:solidFill>
              </a:rPr>
              <a:pPr>
                <a:spcBef>
                  <a:spcPct val="0"/>
                </a:spcBef>
                <a:buFontTx/>
                <a:buNone/>
              </a:pPr>
              <a:t>20</a:t>
            </a:fld>
            <a:endParaRPr lang="en-US" altLang="ar-SA" sz="1200" smtClean="0">
              <a:solidFill>
                <a:schemeClr val="bg1"/>
              </a:solidFill>
            </a:endParaRPr>
          </a:p>
        </p:txBody>
      </p:sp>
      <p:sp>
        <p:nvSpPr>
          <p:cNvPr id="4" name="مخطط انسيابي: بيانات مخزّنة 3"/>
          <p:cNvSpPr/>
          <p:nvPr/>
        </p:nvSpPr>
        <p:spPr>
          <a:xfrm>
            <a:off x="838200" y="381000"/>
            <a:ext cx="8763000" cy="990600"/>
          </a:xfrm>
          <a:prstGeom prst="flowChartOnlineStorag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altLang="en-US" sz="3600" b="1" dirty="0">
                <a:solidFill>
                  <a:srgbClr val="008080"/>
                </a:solidFill>
                <a:cs typeface="PT Bold Heading" pitchFamily="2" charset="-78"/>
              </a:rPr>
              <a:t>رابعا: أسعار صرف العملات</a:t>
            </a:r>
            <a:endParaRPr lang="en-US" sz="3600" b="1" dirty="0">
              <a:solidFill>
                <a:srgbClr val="008080"/>
              </a:solidFill>
              <a:cs typeface="Arabic Transparent" pitchFamily="2" charset="-78"/>
            </a:endParaRPr>
          </a:p>
        </p:txBody>
      </p:sp>
      <p:sp>
        <p:nvSpPr>
          <p:cNvPr id="33796" name="مستطيل 4"/>
          <p:cNvSpPr>
            <a:spLocks noChangeArrowheads="1"/>
          </p:cNvSpPr>
          <p:nvPr/>
        </p:nvSpPr>
        <p:spPr bwMode="auto">
          <a:xfrm>
            <a:off x="381000" y="1949450"/>
            <a:ext cx="90678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 typeface="Calibri" panose="020F0502020204030204" pitchFamily="34" charset="0"/>
              <a:buAutoNum type="arabicPeriod"/>
            </a:pPr>
            <a:r>
              <a:rPr lang="ar-SA" altLang="ar-SA" b="1" u="sng">
                <a:solidFill>
                  <a:srgbClr val="0000CC"/>
                </a:solidFill>
                <a:latin typeface="Arial" panose="020B0604020202020204" pitchFamily="34" charset="0"/>
              </a:rPr>
              <a:t>سعر الصرف</a:t>
            </a:r>
            <a:r>
              <a:rPr lang="ar-SA" altLang="ar-SA" b="1">
                <a:solidFill>
                  <a:srgbClr val="0000CC"/>
                </a:solidFill>
                <a:latin typeface="Arial" panose="020B0604020202020204" pitchFamily="34" charset="0"/>
              </a:rPr>
              <a:t>:  </a:t>
            </a:r>
            <a:r>
              <a:rPr lang="ar-SA" altLang="ar-SA">
                <a:solidFill>
                  <a:srgbClr val="000000"/>
                </a:solidFill>
                <a:latin typeface="Arial" panose="020B0604020202020204" pitchFamily="34" charset="0"/>
              </a:rPr>
              <a:t>يتمثل سعر الصرف في </a:t>
            </a:r>
            <a:r>
              <a:rPr lang="ar-SA" altLang="ar-SA" b="1" u="sng">
                <a:solidFill>
                  <a:srgbClr val="000000"/>
                </a:solidFill>
                <a:latin typeface="Arial" panose="020B0604020202020204" pitchFamily="34" charset="0"/>
              </a:rPr>
              <a:t>القيمة التي تبادل بها عملة بعملة أخرى</a:t>
            </a:r>
            <a:r>
              <a:rPr lang="ar-SA" altLang="ar-SA">
                <a:latin typeface="Arial" panose="020B0604020202020204" pitchFamily="34" charset="0"/>
              </a:rPr>
              <a:t>. </a:t>
            </a:r>
          </a:p>
          <a:p>
            <a:pPr algn="just" rtl="1" eaLnBrk="1" hangingPunct="1">
              <a:spcBef>
                <a:spcPct val="0"/>
              </a:spcBef>
              <a:buFont typeface="Calibri" panose="020F0502020204030204" pitchFamily="34" charset="0"/>
              <a:buAutoNum type="arabicPeriod"/>
            </a:pPr>
            <a:endParaRPr lang="ar-SA" altLang="ar-SA" sz="1200" b="1">
              <a:latin typeface="Arial" panose="020B0604020202020204" pitchFamily="34" charset="0"/>
            </a:endParaRPr>
          </a:p>
          <a:p>
            <a:pPr algn="just" rtl="1" eaLnBrk="1" hangingPunct="1">
              <a:spcBef>
                <a:spcPct val="0"/>
              </a:spcBef>
              <a:buFont typeface="Calibri" panose="020F0502020204030204" pitchFamily="34" charset="0"/>
              <a:buAutoNum type="arabicPeriod"/>
            </a:pPr>
            <a:r>
              <a:rPr lang="ar-SA" altLang="ar-SA" b="1" u="sng">
                <a:solidFill>
                  <a:srgbClr val="0000CC"/>
                </a:solidFill>
                <a:latin typeface="Arial" panose="020B0604020202020204" pitchFamily="34" charset="0"/>
              </a:rPr>
              <a:t>سوق الصرف</a:t>
            </a:r>
            <a:r>
              <a:rPr lang="ar-SA" altLang="ar-SA" b="1" i="1">
                <a:solidFill>
                  <a:srgbClr val="0000CC"/>
                </a:solidFill>
                <a:latin typeface="Arial" panose="020B0604020202020204" pitchFamily="34" charset="0"/>
              </a:rPr>
              <a:t> : </a:t>
            </a:r>
            <a:r>
              <a:rPr lang="ar-SA" altLang="ar-SA">
                <a:solidFill>
                  <a:srgbClr val="000000"/>
                </a:solidFill>
                <a:latin typeface="Arial" panose="020B0604020202020204" pitchFamily="34" charset="0"/>
              </a:rPr>
              <a:t>هوالسوق الذي تباع فيه العملات و تشترى. ويتكون من مجموعة من البنوك و الوسطاء و</a:t>
            </a:r>
            <a:r>
              <a:rPr lang="ar-SA" altLang="ar-SA">
                <a:latin typeface="Arial" panose="020B0604020202020204" pitchFamily="34" charset="0"/>
              </a:rPr>
              <a:t>الهيئات الأخرى التي تعمل في سوق الصرف عن طريق الوساطة أو المضاربة  أو المتاجرة في العملات الأجنبية (بنوك، مكاتب صرافة، أفراد مصرح لهم...) ومن أشهر الأسواق العالمية للصرف الأجنبي أسواق نيويورك، لندن، طوكيو و فرانكفورت..الخ).</a:t>
            </a:r>
            <a:endParaRPr lang="en-US" altLang="ar-SA">
              <a:latin typeface="Arial" panose="020B0604020202020204" pitchFamily="34" charset="0"/>
            </a:endParaRPr>
          </a:p>
        </p:txBody>
      </p:sp>
    </p:spTree>
    <p:extLst>
      <p:ext uri="{BB962C8B-B14F-4D97-AF65-F5344CB8AC3E}">
        <p14:creationId xmlns:p14="http://schemas.microsoft.com/office/powerpoint/2010/main" val="1203955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B164FA89-72CD-4247-B88E-2228D1F61CAA}" type="slidenum">
              <a:rPr lang="ar-SA" altLang="ar-SA" sz="1200" smtClean="0">
                <a:solidFill>
                  <a:schemeClr val="bg1"/>
                </a:solidFill>
              </a:rPr>
              <a:pPr>
                <a:spcBef>
                  <a:spcPct val="0"/>
                </a:spcBef>
                <a:buFontTx/>
                <a:buNone/>
              </a:pPr>
              <a:t>21</a:t>
            </a:fld>
            <a:endParaRPr lang="en-US" altLang="ar-SA" sz="1200" smtClean="0">
              <a:solidFill>
                <a:schemeClr val="bg1"/>
              </a:solidFill>
            </a:endParaRPr>
          </a:p>
        </p:txBody>
      </p:sp>
      <p:sp>
        <p:nvSpPr>
          <p:cNvPr id="34819" name="عنصر نائب للمحتوى 2"/>
          <p:cNvSpPr>
            <a:spLocks noGrp="1"/>
          </p:cNvSpPr>
          <p:nvPr>
            <p:ph idx="1"/>
          </p:nvPr>
        </p:nvSpPr>
        <p:spPr>
          <a:xfrm>
            <a:off x="495300" y="1600200"/>
            <a:ext cx="8343900" cy="3048000"/>
          </a:xfrm>
        </p:spPr>
        <p:txBody>
          <a:bodyPr/>
          <a:lstStyle/>
          <a:p>
            <a:pPr rtl="1">
              <a:buFont typeface="Wingdings" panose="05000000000000000000" pitchFamily="2" charset="2"/>
              <a:buChar char="Ø"/>
            </a:pPr>
            <a:r>
              <a:rPr lang="ar-SA" altLang="ar-SA" sz="3600" smtClean="0">
                <a:cs typeface="Arial" panose="020B0604020202020204" pitchFamily="34" charset="0"/>
              </a:rPr>
              <a:t>تتمثل </a:t>
            </a:r>
            <a:r>
              <a:rPr lang="ar-SA" altLang="ar-SA" sz="3600" b="1" u="sng" smtClean="0">
                <a:cs typeface="Arial" panose="020B0604020202020204" pitchFamily="34" charset="0"/>
              </a:rPr>
              <a:t>وظائف سوق</a:t>
            </a:r>
            <a:r>
              <a:rPr lang="ar-SA" altLang="ar-SA" sz="3600" b="1" smtClean="0">
                <a:cs typeface="Arial" panose="020B0604020202020204" pitchFamily="34" charset="0"/>
              </a:rPr>
              <a:t>  الصرف </a:t>
            </a:r>
            <a:r>
              <a:rPr lang="ar-SA" altLang="ar-SA" sz="3600" smtClean="0">
                <a:cs typeface="Arial" panose="020B0604020202020204" pitchFamily="34" charset="0"/>
              </a:rPr>
              <a:t>في:</a:t>
            </a:r>
          </a:p>
          <a:p>
            <a:pPr lvl="1" rtl="1">
              <a:buFont typeface="Wingdings" panose="05000000000000000000" pitchFamily="2" charset="2"/>
              <a:buChar char="ü"/>
            </a:pPr>
            <a:r>
              <a:rPr lang="ar-SA" altLang="ar-SA" sz="3200" smtClean="0">
                <a:cs typeface="Arial" panose="020B0604020202020204" pitchFamily="34" charset="0"/>
              </a:rPr>
              <a:t> نقل القوة الشرائية من طرف لأخر؛</a:t>
            </a:r>
          </a:p>
          <a:p>
            <a:pPr lvl="1" rtl="1">
              <a:buFont typeface="Wingdings" panose="05000000000000000000" pitchFamily="2" charset="2"/>
              <a:buChar char="ü"/>
            </a:pPr>
            <a:r>
              <a:rPr lang="ar-SA" altLang="ar-SA" sz="3200" smtClean="0">
                <a:cs typeface="Arial" panose="020B0604020202020204" pitchFamily="34" charset="0"/>
              </a:rPr>
              <a:t> توفير فرصة حماية للمتعاملين من تقلبات العملات؛</a:t>
            </a:r>
          </a:p>
          <a:p>
            <a:pPr lvl="1" rtl="1">
              <a:buFont typeface="Wingdings" panose="05000000000000000000" pitchFamily="2" charset="2"/>
              <a:buChar char="ü"/>
            </a:pPr>
            <a:r>
              <a:rPr lang="ar-SA" altLang="ar-SA" sz="3200" smtClean="0">
                <a:cs typeface="Arial" panose="020B0604020202020204" pitchFamily="34" charset="0"/>
              </a:rPr>
              <a:t> السماح لهذه السوق بالموازنة و التحكم في الأوراق الأجنبية من خلال آليات السوق (العرض و الطلب).</a:t>
            </a:r>
          </a:p>
        </p:txBody>
      </p:sp>
      <p:sp>
        <p:nvSpPr>
          <p:cNvPr id="34820" name="مستطيل 3"/>
          <p:cNvSpPr>
            <a:spLocks noChangeArrowheads="1"/>
          </p:cNvSpPr>
          <p:nvPr/>
        </p:nvSpPr>
        <p:spPr bwMode="auto">
          <a:xfrm>
            <a:off x="4724400" y="609600"/>
            <a:ext cx="43926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startAt="3"/>
            </a:pPr>
            <a:r>
              <a:rPr lang="ar-SA" altLang="ar-SA" sz="3600" b="1" u="sng">
                <a:solidFill>
                  <a:srgbClr val="0000CC"/>
                </a:solidFill>
                <a:latin typeface="Arial" panose="020B0604020202020204" pitchFamily="34" charset="0"/>
              </a:rPr>
              <a:t>وظائف سوق الصرف</a:t>
            </a:r>
            <a:r>
              <a:rPr lang="ar-SA" altLang="ar-SA" sz="3600" b="1">
                <a:solidFill>
                  <a:srgbClr val="0000CC"/>
                </a:solidFill>
                <a:latin typeface="Arial" panose="020B0604020202020204" pitchFamily="34" charset="0"/>
              </a:rPr>
              <a:t>: </a:t>
            </a:r>
            <a:endParaRPr lang="en-US" altLang="ar-SA" sz="3600" b="1">
              <a:solidFill>
                <a:srgbClr val="0000CC"/>
              </a:solidFill>
              <a:latin typeface="Arial" panose="020B0604020202020204" pitchFamily="34" charset="0"/>
            </a:endParaRPr>
          </a:p>
        </p:txBody>
      </p:sp>
    </p:spTree>
    <p:extLst>
      <p:ext uri="{BB962C8B-B14F-4D97-AF65-F5344CB8AC3E}">
        <p14:creationId xmlns:p14="http://schemas.microsoft.com/office/powerpoint/2010/main" val="16428791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4"/>
          <p:cNvSpPr>
            <a:spLocks noGrp="1"/>
          </p:cNvSpPr>
          <p:nvPr>
            <p:ph type="sldNum" sz="quarter" idx="4"/>
          </p:nvPr>
        </p:nvSpPr>
        <p:spPr bwMode="auto">
          <a:xfrm>
            <a:off x="7099300" y="6243638"/>
            <a:ext cx="23114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A0085EF7-2C1C-481F-91E8-4282B66379F0}" type="slidenum">
              <a:rPr lang="ar-SA" altLang="ar-SA" sz="1200" smtClean="0">
                <a:solidFill>
                  <a:schemeClr val="bg1"/>
                </a:solidFill>
              </a:rPr>
              <a:pPr>
                <a:spcBef>
                  <a:spcPct val="0"/>
                </a:spcBef>
                <a:buFontTx/>
                <a:buNone/>
              </a:pPr>
              <a:t>22</a:t>
            </a:fld>
            <a:endParaRPr lang="en-US" altLang="ar-SA" sz="1200" smtClean="0">
              <a:solidFill>
                <a:schemeClr val="bg1"/>
              </a:solidFill>
            </a:endParaRPr>
          </a:p>
        </p:txBody>
      </p:sp>
      <p:sp>
        <p:nvSpPr>
          <p:cNvPr id="35843" name="مستطيل 3"/>
          <p:cNvSpPr>
            <a:spLocks noChangeArrowheads="1"/>
          </p:cNvSpPr>
          <p:nvPr/>
        </p:nvSpPr>
        <p:spPr bwMode="auto">
          <a:xfrm>
            <a:off x="2678113" y="725488"/>
            <a:ext cx="6488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startAt="4"/>
            </a:pPr>
            <a:r>
              <a:rPr lang="ar-SA" altLang="ar-SA" sz="3600" b="1" u="sng">
                <a:solidFill>
                  <a:srgbClr val="0000CC"/>
                </a:solidFill>
                <a:latin typeface="Arial" panose="020B0604020202020204" pitchFamily="34" charset="0"/>
              </a:rPr>
              <a:t>تحديد أسعار صرف العملات الأجنبية:</a:t>
            </a:r>
            <a:endParaRPr lang="en-US" altLang="ar-SA" sz="3600" b="1" u="sng">
              <a:solidFill>
                <a:srgbClr val="0000CC"/>
              </a:solidFill>
              <a:latin typeface="Arial" panose="020B0604020202020204" pitchFamily="34" charset="0"/>
            </a:endParaRPr>
          </a:p>
        </p:txBody>
      </p:sp>
      <p:sp>
        <p:nvSpPr>
          <p:cNvPr id="35844" name="مستطيل 6"/>
          <p:cNvSpPr>
            <a:spLocks noChangeArrowheads="1"/>
          </p:cNvSpPr>
          <p:nvPr/>
        </p:nvSpPr>
        <p:spPr bwMode="auto">
          <a:xfrm>
            <a:off x="457200" y="1554163"/>
            <a:ext cx="87630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يتمثل سعر الصرف في </a:t>
            </a:r>
            <a:r>
              <a:rPr lang="ar-SA" altLang="ar-SA" b="1" u="sng">
                <a:latin typeface="Arial" panose="020B0604020202020204" pitchFamily="34" charset="0"/>
              </a:rPr>
              <a:t>القيمة التي تبادل بها عملة بعملة أخرى،</a:t>
            </a:r>
            <a:r>
              <a:rPr lang="ar-SA" altLang="ar-SA" b="1">
                <a:latin typeface="Arial" panose="020B0604020202020204" pitchFamily="34" charset="0"/>
              </a:rPr>
              <a:t> </a:t>
            </a:r>
            <a:r>
              <a:rPr lang="ar-SA" altLang="ar-SA">
                <a:latin typeface="Arial" panose="020B0604020202020204" pitchFamily="34" charset="0"/>
              </a:rPr>
              <a:t>و </a:t>
            </a:r>
            <a:r>
              <a:rPr lang="ar-SA" altLang="ar-SA" b="1" u="sng">
                <a:solidFill>
                  <a:srgbClr val="0070C0"/>
                </a:solidFill>
                <a:latin typeface="Arial" panose="020B0604020202020204" pitchFamily="34" charset="0"/>
              </a:rPr>
              <a:t>يتحدد وفقا لقوانين العرض و الطلب</a:t>
            </a:r>
            <a:r>
              <a:rPr lang="ar-SA" altLang="ar-SA">
                <a:latin typeface="Arial" panose="020B0604020202020204" pitchFamily="34" charset="0"/>
              </a:rPr>
              <a:t>، غير أنه من وجهة النظر التاريخية مر بعدة تطورات هي:</a:t>
            </a:r>
            <a:endParaRPr lang="en-US" altLang="ar-SA">
              <a:latin typeface="Arial" panose="020B0604020202020204" pitchFamily="34" charset="0"/>
            </a:endParaRPr>
          </a:p>
        </p:txBody>
      </p:sp>
    </p:spTree>
    <p:extLst>
      <p:ext uri="{BB962C8B-B14F-4D97-AF65-F5344CB8AC3E}">
        <p14:creationId xmlns:p14="http://schemas.microsoft.com/office/powerpoint/2010/main" val="1922503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45C2F36-DAB7-4F19-9114-9D8884A8B4D1}" type="slidenum">
              <a:rPr lang="ar-SA" altLang="ar-SA" sz="1200" smtClean="0">
                <a:solidFill>
                  <a:schemeClr val="bg1"/>
                </a:solidFill>
              </a:rPr>
              <a:pPr>
                <a:spcBef>
                  <a:spcPct val="0"/>
                </a:spcBef>
                <a:buFontTx/>
                <a:buNone/>
              </a:pPr>
              <a:t>23</a:t>
            </a:fld>
            <a:endParaRPr lang="en-US" altLang="ar-SA" sz="1200" smtClean="0">
              <a:solidFill>
                <a:schemeClr val="bg1"/>
              </a:solidFill>
            </a:endParaRPr>
          </a:p>
        </p:txBody>
      </p:sp>
      <p:sp>
        <p:nvSpPr>
          <p:cNvPr id="35843" name="Rectangle 6"/>
          <p:cNvSpPr txBox="1">
            <a:spLocks noChangeArrowheads="1"/>
          </p:cNvSpPr>
          <p:nvPr/>
        </p:nvSpPr>
        <p:spPr bwMode="auto">
          <a:xfrm>
            <a:off x="404813" y="1447800"/>
            <a:ext cx="886618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14350" indent="-5143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indent="0" algn="r" rtl="1" eaLnBrk="1" hangingPunct="1">
              <a:defRPr/>
            </a:pPr>
            <a:r>
              <a:rPr lang="ar-SA" sz="3200" b="1" dirty="0" smtClean="0">
                <a:latin typeface="Calibri" pitchFamily="34" charset="0"/>
              </a:rPr>
              <a:t>ا) </a:t>
            </a:r>
            <a:r>
              <a:rPr lang="ar-SA" sz="3200" b="1" u="sng" dirty="0" smtClean="0">
                <a:latin typeface="Calibri" pitchFamily="34" charset="0"/>
              </a:rPr>
              <a:t>سعر الصرف على أساس قاعدة الذهب:</a:t>
            </a:r>
            <a:r>
              <a:rPr lang="ar-SA" sz="3200" dirty="0" smtClean="0">
                <a:latin typeface="Calibri" pitchFamily="34" charset="0"/>
              </a:rPr>
              <a:t/>
            </a:r>
            <a:br>
              <a:rPr lang="ar-SA" sz="3200" dirty="0" smtClean="0">
                <a:latin typeface="Calibri" pitchFamily="34" charset="0"/>
              </a:rPr>
            </a:br>
            <a:r>
              <a:rPr lang="ar-SA" sz="3200" dirty="0" smtClean="0">
                <a:latin typeface="Calibri" pitchFamily="34" charset="0"/>
              </a:rPr>
              <a:t>قبل الحرب العالمية الأولى، كانت قيمة العملة تحدد بوزن معين من الذهب يمكن مبادلتها به، </a:t>
            </a:r>
            <a:r>
              <a:rPr lang="ar-SA" sz="3200" b="1" u="sng" dirty="0" smtClean="0">
                <a:latin typeface="Calibri" pitchFamily="34" charset="0"/>
              </a:rPr>
              <a:t>أي أن مبادلة الذهب بأي عملة كانت تتم بسعر ثابت هو السعر الأساسي</a:t>
            </a:r>
            <a:r>
              <a:rPr lang="ar-SA" sz="3200" dirty="0" smtClean="0">
                <a:latin typeface="Calibri" pitchFamily="34" charset="0"/>
              </a:rPr>
              <a:t>، </a:t>
            </a:r>
            <a:r>
              <a:rPr lang="ar-SA" sz="3200" b="1" u="sng" dirty="0" smtClean="0">
                <a:latin typeface="Calibri" pitchFamily="34" charset="0"/>
              </a:rPr>
              <a:t>مع تأثر السعر السوقي قليلا بالعرض والطلب.</a:t>
            </a:r>
            <a:r>
              <a:rPr lang="ar-SA" sz="3200" dirty="0" smtClean="0">
                <a:latin typeface="Calibri" pitchFamily="34" charset="0"/>
              </a:rPr>
              <a:t> </a:t>
            </a:r>
          </a:p>
          <a:p>
            <a:pPr algn="r" rtl="1" eaLnBrk="1" hangingPunct="1">
              <a:defRPr/>
            </a:pPr>
            <a:endParaRPr lang="ar-SA" sz="3200" dirty="0" smtClean="0">
              <a:latin typeface="Calibri" pitchFamily="34" charset="0"/>
            </a:endParaRPr>
          </a:p>
          <a:p>
            <a:pPr algn="r" rtl="1" eaLnBrk="1" hangingPunct="1">
              <a:defRPr/>
            </a:pPr>
            <a:r>
              <a:rPr lang="ar-SA" sz="3200" dirty="0" smtClean="0">
                <a:latin typeface="Calibri" pitchFamily="34" charset="0"/>
              </a:rPr>
              <a:t>و قد </a:t>
            </a:r>
            <a:r>
              <a:rPr lang="ar-SA" sz="3200" b="1" dirty="0" smtClean="0">
                <a:solidFill>
                  <a:srgbClr val="0070C0"/>
                </a:solidFill>
                <a:latin typeface="Calibri" pitchFamily="34" charset="0"/>
              </a:rPr>
              <a:t>تتأثر قيمة العملة سلبا </a:t>
            </a:r>
            <a:r>
              <a:rPr lang="ar-SA" sz="3200" u="sng" dirty="0" smtClean="0">
                <a:latin typeface="Calibri" pitchFamily="34" charset="0"/>
              </a:rPr>
              <a:t>إذا زادت واردات البلد المعني عن صادراته إذا لم تغط الصادرات كمية الذهب المدفوعة مقابل الواردات.</a:t>
            </a:r>
            <a:r>
              <a:rPr lang="ar-SA" sz="3200" dirty="0" smtClean="0">
                <a:latin typeface="Calibri" pitchFamily="34" charset="0"/>
              </a:rPr>
              <a:t/>
            </a:r>
            <a:br>
              <a:rPr lang="ar-SA" sz="3200" dirty="0" smtClean="0">
                <a:latin typeface="Calibri" pitchFamily="34" charset="0"/>
              </a:rPr>
            </a:br>
            <a:endParaRPr lang="en-US" altLang="en-US" sz="3200" b="1" dirty="0" smtClean="0">
              <a:latin typeface="Calibri" pitchFamily="34" charset="0"/>
            </a:endParaRPr>
          </a:p>
        </p:txBody>
      </p:sp>
    </p:spTree>
    <p:extLst>
      <p:ext uri="{BB962C8B-B14F-4D97-AF65-F5344CB8AC3E}">
        <p14:creationId xmlns:p14="http://schemas.microsoft.com/office/powerpoint/2010/main" val="3838209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04813" y="836613"/>
            <a:ext cx="8915400" cy="687387"/>
          </a:xfrm>
          <a:ln>
            <a:solidFill>
              <a:schemeClr val="bg1">
                <a:lumMod val="40000"/>
                <a:lumOff val="60000"/>
              </a:schemeClr>
            </a:solidFill>
          </a:ln>
        </p:spPr>
        <p:txBody>
          <a:bodyPr/>
          <a:lstStyle/>
          <a:p>
            <a:pPr marL="0" indent="0" rtl="1">
              <a:defRPr/>
            </a:pPr>
            <a:r>
              <a:rPr lang="ar-SA" b="1" dirty="0" smtClean="0"/>
              <a:t>ب) </a:t>
            </a:r>
            <a:r>
              <a:rPr lang="ar-SA" b="1" u="sng" dirty="0" smtClean="0"/>
              <a:t>نظام قاعدة تبادل الذهب:</a:t>
            </a:r>
          </a:p>
          <a:p>
            <a:pPr marL="514350" indent="-514350" rtl="1">
              <a:buFont typeface="Wingdings" pitchFamily="2" charset="2"/>
              <a:buNone/>
              <a:defRPr/>
            </a:pPr>
            <a:endParaRPr lang="ar-SA" dirty="0" smtClean="0"/>
          </a:p>
        </p:txBody>
      </p:sp>
      <p:sp>
        <p:nvSpPr>
          <p:cNvPr id="37891" name="عنصر نائب للتذييل 3"/>
          <p:cNvSpPr>
            <a:spLocks noGrp="1"/>
          </p:cNvSpPr>
          <p:nvPr>
            <p:ph type="ftr" sz="quarter" idx="4294967295"/>
          </p:nvPr>
        </p:nvSpPr>
        <p:spPr bwMode="auto">
          <a:xfrm>
            <a:off x="3384550" y="6248400"/>
            <a:ext cx="31369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SA" altLang="ar-SA" sz="1800">
                <a:latin typeface="Arial" panose="020B0604020202020204" pitchFamily="34" charset="0"/>
              </a:rPr>
              <a:t>ا</a:t>
            </a:r>
            <a:endParaRPr lang="en-US" altLang="ar-SA" sz="1800">
              <a:latin typeface="Arial" panose="020B0604020202020204" pitchFamily="34" charset="0"/>
            </a:endParaRPr>
          </a:p>
        </p:txBody>
      </p:sp>
      <p:sp>
        <p:nvSpPr>
          <p:cNvPr id="37892" name="عنصر نائب لرقم الشريحة 4"/>
          <p:cNvSpPr>
            <a:spLocks noGrp="1"/>
          </p:cNvSpPr>
          <p:nvPr>
            <p:ph type="sldNum" sz="quarter" idx="4"/>
          </p:nvPr>
        </p:nvSpPr>
        <p:spPr bwMode="auto">
          <a:xfrm>
            <a:off x="7099300" y="6243638"/>
            <a:ext cx="23114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F4FF38FA-02F6-44D8-A5E3-5E7AA4FF65C2}" type="slidenum">
              <a:rPr lang="ar-SA" altLang="ar-SA" sz="1200" smtClean="0">
                <a:solidFill>
                  <a:schemeClr val="bg1"/>
                </a:solidFill>
              </a:rPr>
              <a:pPr>
                <a:spcBef>
                  <a:spcPct val="0"/>
                </a:spcBef>
                <a:buFontTx/>
                <a:buNone/>
              </a:pPr>
              <a:t>24</a:t>
            </a:fld>
            <a:endParaRPr lang="en-US" altLang="ar-SA" sz="1200" smtClean="0">
              <a:solidFill>
                <a:schemeClr val="bg1"/>
              </a:solidFill>
            </a:endParaRPr>
          </a:p>
        </p:txBody>
      </p:sp>
      <p:sp>
        <p:nvSpPr>
          <p:cNvPr id="37893" name="مستطيل 5"/>
          <p:cNvSpPr>
            <a:spLocks noChangeArrowheads="1"/>
          </p:cNvSpPr>
          <p:nvPr/>
        </p:nvSpPr>
        <p:spPr bwMode="auto">
          <a:xfrm>
            <a:off x="304800" y="1524000"/>
            <a:ext cx="88392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بعد انتهاء الحرب العالمية الأولى، و انهيار البورصات سنة 1925 و تدني الثقة، انهار نظام قاعدة الذهب، و استمر الوضع لما بعد قيام صندوق النقد الدولي بعد الحرب العالمية الثانية حيث نشأ نظام قاعدة مبادلة الذهب بالدولار الأمريكي كعملة وحيدة قابلة لذلك و بسعر ثابت(35 دولار لأونصة الذهب الواحدة)، و بموجب ذلك ألزمت كل دولة بتثبيت قيمة عملتها مقابل الدولار، مع إمكانية تغييرها بمرونة 2.5% ارتفاعا أو انخفاضا.</a:t>
            </a:r>
            <a:endParaRPr lang="en-US" altLang="ar-SA">
              <a:latin typeface="Arial" panose="020B0604020202020204" pitchFamily="34" charset="0"/>
            </a:endParaRPr>
          </a:p>
        </p:txBody>
      </p:sp>
    </p:spTree>
    <p:extLst>
      <p:ext uri="{BB962C8B-B14F-4D97-AF65-F5344CB8AC3E}">
        <p14:creationId xmlns:p14="http://schemas.microsoft.com/office/powerpoint/2010/main" val="1305423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4"/>
          <p:cNvSpPr>
            <a:spLocks noGrp="1"/>
          </p:cNvSpPr>
          <p:nvPr>
            <p:ph type="sldNum" sz="quarter" idx="4"/>
          </p:nvPr>
        </p:nvSpPr>
        <p:spPr bwMode="auto">
          <a:xfrm>
            <a:off x="7099300" y="6243638"/>
            <a:ext cx="23114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B9A9905D-B4E3-43A2-B768-44D29068AC5E}" type="slidenum">
              <a:rPr lang="ar-SA" altLang="ar-SA" sz="1200" smtClean="0">
                <a:solidFill>
                  <a:schemeClr val="bg1"/>
                </a:solidFill>
              </a:rPr>
              <a:pPr>
                <a:spcBef>
                  <a:spcPct val="0"/>
                </a:spcBef>
                <a:buFontTx/>
                <a:buNone/>
              </a:pPr>
              <a:t>25</a:t>
            </a:fld>
            <a:endParaRPr lang="en-US" altLang="ar-SA" sz="1200" smtClean="0">
              <a:solidFill>
                <a:schemeClr val="bg1"/>
              </a:solidFill>
            </a:endParaRPr>
          </a:p>
        </p:txBody>
      </p:sp>
      <p:sp>
        <p:nvSpPr>
          <p:cNvPr id="38915" name="مستطيل 3"/>
          <p:cNvSpPr>
            <a:spLocks noChangeArrowheads="1"/>
          </p:cNvSpPr>
          <p:nvPr/>
        </p:nvSpPr>
        <p:spPr bwMode="auto">
          <a:xfrm>
            <a:off x="5006975" y="609600"/>
            <a:ext cx="3908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latin typeface="Arial" panose="020B0604020202020204" pitchFamily="34" charset="0"/>
              </a:rPr>
              <a:t>ج) </a:t>
            </a:r>
            <a:r>
              <a:rPr lang="ar-SA" altLang="ar-SA" sz="3600" b="1" u="sng">
                <a:latin typeface="Arial" panose="020B0604020202020204" pitchFamily="34" charset="0"/>
              </a:rPr>
              <a:t>تعويم أسعار العملات:</a:t>
            </a:r>
          </a:p>
        </p:txBody>
      </p:sp>
      <p:sp>
        <p:nvSpPr>
          <p:cNvPr id="38916" name="مستطيل 6"/>
          <p:cNvSpPr>
            <a:spLocks noChangeArrowheads="1"/>
          </p:cNvSpPr>
          <p:nvPr/>
        </p:nvSpPr>
        <p:spPr bwMode="auto">
          <a:xfrm>
            <a:off x="457200" y="1447800"/>
            <a:ext cx="853440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في العام 1971 أعلنت الولايات المتحدة، نتيجة عدم قدرتها على الوفاء، أنها ستبيع الذهب فقط للبنوك المركزية للدول و ليس للبنوك التجارية و المؤسسات المالية. </a:t>
            </a:r>
          </a:p>
          <a:p>
            <a:pPr rtl="1" eaLnBrk="1" hangingPunct="1">
              <a:spcBef>
                <a:spcPct val="0"/>
              </a:spcBef>
              <a:buFontTx/>
              <a:buNone/>
            </a:pPr>
            <a:r>
              <a:rPr lang="ar-SA" altLang="ar-SA">
                <a:latin typeface="Arial" panose="020B0604020202020204" pitchFamily="34" charset="0"/>
              </a:rPr>
              <a:t>و أعقب ذلك فك ارتباط الذهب بالدولار، و أصبحت بالتالي أسعار جميع العملات، بما فيها الدولار، </a:t>
            </a:r>
            <a:r>
              <a:rPr lang="ar-SA" altLang="ar-SA" b="1">
                <a:latin typeface="Arial" panose="020B0604020202020204" pitchFamily="34" charset="0"/>
              </a:rPr>
              <a:t>معومة أمام الذهب</a:t>
            </a:r>
            <a:r>
              <a:rPr lang="ar-SA" altLang="ar-SA">
                <a:latin typeface="Arial" panose="020B0604020202020204" pitchFamily="34" charset="0"/>
              </a:rPr>
              <a:t>، و أصبح سعر كل عملة يتحدد صعودا و هبوطا على أساس </a:t>
            </a:r>
            <a:r>
              <a:rPr lang="ar-SA" altLang="ar-SA" b="1">
                <a:solidFill>
                  <a:srgbClr val="0070C0"/>
                </a:solidFill>
                <a:latin typeface="Arial" panose="020B0604020202020204" pitchFamily="34" charset="0"/>
              </a:rPr>
              <a:t>العرض والطلب في السوق.</a:t>
            </a:r>
          </a:p>
          <a:p>
            <a:pPr rtl="1" eaLnBrk="1" hangingPunct="1">
              <a:spcBef>
                <a:spcPct val="0"/>
              </a:spcBef>
              <a:buFontTx/>
              <a:buNone/>
            </a:pPr>
            <a:r>
              <a:rPr lang="ar-SA" altLang="ar-SA">
                <a:solidFill>
                  <a:srgbClr val="000000"/>
                </a:solidFill>
                <a:latin typeface="Arial" panose="020B0604020202020204" pitchFamily="34" charset="0"/>
              </a:rPr>
              <a:t>وهكذا وصلنا إلى مرحلة: </a:t>
            </a:r>
            <a:r>
              <a:rPr lang="ar-SA" altLang="ar-SA" sz="3600" b="1">
                <a:solidFill>
                  <a:srgbClr val="0000CC"/>
                </a:solidFill>
                <a:latin typeface="Arial" panose="020B0604020202020204" pitchFamily="34" charset="0"/>
              </a:rPr>
              <a:t>التحديد الحر لأسعار العملات الأجنبية</a:t>
            </a:r>
            <a:endParaRPr lang="en-US" altLang="ar-SA" sz="3600" b="1">
              <a:solidFill>
                <a:srgbClr val="0000CC"/>
              </a:solidFill>
              <a:latin typeface="Arial" panose="020B0604020202020204" pitchFamily="34" charset="0"/>
            </a:endParaRPr>
          </a:p>
          <a:p>
            <a:pPr rtl="1" eaLnBrk="1" hangingPunct="1">
              <a:spcBef>
                <a:spcPct val="0"/>
              </a:spcBef>
              <a:buFontTx/>
              <a:buNone/>
            </a:pPr>
            <a:endParaRPr lang="en-US" altLang="ar-SA" b="1">
              <a:solidFill>
                <a:srgbClr val="0070C0"/>
              </a:solidFill>
              <a:latin typeface="Arial" panose="020B0604020202020204" pitchFamily="34" charset="0"/>
            </a:endParaRPr>
          </a:p>
        </p:txBody>
      </p:sp>
    </p:spTree>
    <p:extLst>
      <p:ext uri="{BB962C8B-B14F-4D97-AF65-F5344CB8AC3E}">
        <p14:creationId xmlns:p14="http://schemas.microsoft.com/office/powerpoint/2010/main" val="210178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مربع نص 3"/>
          <p:cNvSpPr txBox="1">
            <a:spLocks noChangeArrowheads="1"/>
          </p:cNvSpPr>
          <p:nvPr/>
        </p:nvSpPr>
        <p:spPr bwMode="auto">
          <a:xfrm>
            <a:off x="152400" y="1295400"/>
            <a:ext cx="9372600"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1200150" indent="-7429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b="1">
                <a:latin typeface="Arial" panose="020B0604020202020204" pitchFamily="34" charset="0"/>
              </a:rPr>
              <a:t>ا)  </a:t>
            </a:r>
            <a:r>
              <a:rPr lang="ar-SA" altLang="ar-SA" b="1" u="sng">
                <a:latin typeface="Arial" panose="020B0604020202020204" pitchFamily="34" charset="0"/>
              </a:rPr>
              <a:t>نظرية تعادل القوى شرائية </a:t>
            </a:r>
          </a:p>
          <a:p>
            <a:pPr lvl="1" rtl="1" eaLnBrk="1" hangingPunct="1">
              <a:spcBef>
                <a:spcPct val="0"/>
              </a:spcBef>
              <a:buFont typeface="Wingdings" panose="05000000000000000000" pitchFamily="2" charset="2"/>
              <a:buChar char="Ø"/>
            </a:pPr>
            <a:r>
              <a:rPr lang="ar-SA" altLang="ar-SA" sz="3200">
                <a:latin typeface="Arial" panose="020B0604020202020204" pitchFamily="34" charset="0"/>
              </a:rPr>
              <a:t>تقوم هذه النظرية على فكرة أن قيمة العملة تتحدد أولاَ داخل بلدها، وفقا لما تستطيع شراؤه من البضائع في السوق المحلي.</a:t>
            </a:r>
          </a:p>
          <a:p>
            <a:pPr lvl="1" rtl="1" eaLnBrk="1" hangingPunct="1">
              <a:spcBef>
                <a:spcPct val="0"/>
              </a:spcBef>
              <a:buFont typeface="Wingdings" panose="05000000000000000000" pitchFamily="2" charset="2"/>
              <a:buChar char="Ø"/>
            </a:pPr>
            <a:endParaRPr lang="ar-SA" altLang="ar-SA" sz="1000">
              <a:latin typeface="Arial" panose="020B0604020202020204" pitchFamily="34" charset="0"/>
            </a:endParaRPr>
          </a:p>
          <a:p>
            <a:pPr lvl="1" rtl="1" eaLnBrk="1" hangingPunct="1">
              <a:spcBef>
                <a:spcPct val="0"/>
              </a:spcBef>
              <a:buFont typeface="Wingdings" panose="05000000000000000000" pitchFamily="2" charset="2"/>
              <a:buChar char="Ø"/>
            </a:pPr>
            <a:r>
              <a:rPr lang="ar-SA" altLang="ar-SA" sz="3200">
                <a:latin typeface="Arial" panose="020B0604020202020204" pitchFamily="34" charset="0"/>
              </a:rPr>
              <a:t>فكلما زادت كمية البضاعة التي تشتريها مقابل وحدة النقد من السوق المحلي كلما زادت قيمة العملة في بلدها.</a:t>
            </a:r>
          </a:p>
          <a:p>
            <a:pPr lvl="1" rtl="1" eaLnBrk="1" hangingPunct="1">
              <a:spcBef>
                <a:spcPct val="0"/>
              </a:spcBef>
              <a:buFont typeface="Wingdings" panose="05000000000000000000" pitchFamily="2" charset="2"/>
              <a:buChar char="Ø"/>
            </a:pPr>
            <a:endParaRPr lang="ar-SA" altLang="ar-SA" sz="1000">
              <a:latin typeface="Arial" panose="020B0604020202020204" pitchFamily="34" charset="0"/>
            </a:endParaRPr>
          </a:p>
          <a:p>
            <a:pPr lvl="1" rtl="1" eaLnBrk="1" hangingPunct="1">
              <a:spcBef>
                <a:spcPct val="0"/>
              </a:spcBef>
              <a:buFont typeface="Wingdings" panose="05000000000000000000" pitchFamily="2" charset="2"/>
              <a:buChar char="Ø"/>
            </a:pPr>
            <a:r>
              <a:rPr lang="ar-SA" altLang="ar-SA" sz="3200">
                <a:latin typeface="Arial" panose="020B0604020202020204" pitchFamily="34" charset="0"/>
              </a:rPr>
              <a:t>و كلما زادت القوى الشرائية للعملة الوطنية في الداخل فإن ذلك سيؤدي إلى ارتفاع قيمة ذات العملة في الخارج.</a:t>
            </a:r>
          </a:p>
        </p:txBody>
      </p:sp>
      <p:sp>
        <p:nvSpPr>
          <p:cNvPr id="39939" name="مستطيل 2"/>
          <p:cNvSpPr>
            <a:spLocks noChangeArrowheads="1"/>
          </p:cNvSpPr>
          <p:nvPr/>
        </p:nvSpPr>
        <p:spPr bwMode="auto">
          <a:xfrm>
            <a:off x="4229100" y="457200"/>
            <a:ext cx="4592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solidFill>
                  <a:srgbClr val="0000CC"/>
                </a:solidFill>
                <a:latin typeface="Arial" panose="020B0604020202020204" pitchFamily="34" charset="0"/>
              </a:rPr>
              <a:t>5. </a:t>
            </a:r>
            <a:r>
              <a:rPr lang="ar-SA" altLang="ar-SA" sz="3600" b="1" u="sng">
                <a:solidFill>
                  <a:srgbClr val="0000CC"/>
                </a:solidFill>
                <a:latin typeface="Arial" panose="020B0604020202020204" pitchFamily="34" charset="0"/>
              </a:rPr>
              <a:t>طرق تحديد أسعار العملات</a:t>
            </a:r>
          </a:p>
        </p:txBody>
      </p:sp>
      <p:sp>
        <p:nvSpPr>
          <p:cNvPr id="5" name="مربع نص 4"/>
          <p:cNvSpPr txBox="1"/>
          <p:nvPr/>
        </p:nvSpPr>
        <p:spPr>
          <a:xfrm>
            <a:off x="762000" y="5283200"/>
            <a:ext cx="8077200" cy="584200"/>
          </a:xfrm>
          <a:prstGeom prst="rect">
            <a:avLst/>
          </a:prstGeom>
          <a:solidFill>
            <a:schemeClr val="accent3">
              <a:lumMod val="40000"/>
              <a:lumOff val="60000"/>
            </a:schemeClr>
          </a:solidFill>
        </p:spPr>
        <p:txBody>
          <a:bodyPr>
            <a:spAutoFit/>
          </a:bodyPr>
          <a:lstStyle/>
          <a:p>
            <a:pPr algn="r" rtl="1" eaLnBrk="1" hangingPunct="1">
              <a:defRPr/>
            </a:pPr>
            <a:r>
              <a:rPr lang="ar-SA" sz="3200" b="1" dirty="0">
                <a:latin typeface="Arial" charset="0"/>
                <a:cs typeface="Arial" charset="0"/>
              </a:rPr>
              <a:t>تزداد قيمة العملة بزيادة قوتها الشرائية.</a:t>
            </a:r>
            <a:endParaRPr lang="en-US" sz="3200" b="1" dirty="0">
              <a:latin typeface="Arial" charset="0"/>
              <a:cs typeface="Arial" charset="0"/>
            </a:endParaRPr>
          </a:p>
        </p:txBody>
      </p:sp>
    </p:spTree>
    <p:extLst>
      <p:ext uri="{BB962C8B-B14F-4D97-AF65-F5344CB8AC3E}">
        <p14:creationId xmlns:p14="http://schemas.microsoft.com/office/powerpoint/2010/main" val="722205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مربع نص 3"/>
          <p:cNvSpPr txBox="1">
            <a:spLocks noChangeArrowheads="1"/>
          </p:cNvSpPr>
          <p:nvPr/>
        </p:nvSpPr>
        <p:spPr bwMode="auto">
          <a:xfrm>
            <a:off x="609600" y="1447800"/>
            <a:ext cx="79248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قد تفيد هذه النظرية على </a:t>
            </a:r>
            <a:r>
              <a:rPr lang="ar-SA" altLang="ar-SA" b="1">
                <a:latin typeface="Arial" panose="020B0604020202020204" pitchFamily="34" charset="0"/>
              </a:rPr>
              <a:t>المدى القصير </a:t>
            </a:r>
            <a:r>
              <a:rPr lang="ar-SA" altLang="ar-SA">
                <a:latin typeface="Arial" panose="020B0604020202020204" pitchFamily="34" charset="0"/>
              </a:rPr>
              <a:t>وفي حالة </a:t>
            </a:r>
            <a:r>
              <a:rPr lang="ar-SA" altLang="ar-SA" b="1">
                <a:latin typeface="Arial" panose="020B0604020202020204" pitchFamily="34" charset="0"/>
              </a:rPr>
              <a:t>السلع التي يمكننا نقلها </a:t>
            </a:r>
            <a:r>
              <a:rPr lang="ar-SA" altLang="ar-SA">
                <a:latin typeface="Arial" panose="020B0604020202020204" pitchFamily="34" charset="0"/>
              </a:rPr>
              <a:t>من بلد إلى آخر في إطار التبادل التجاري الحر،   </a:t>
            </a:r>
          </a:p>
          <a:p>
            <a:pPr rtl="1" eaLnBrk="1" hangingPunct="1">
              <a:spcBef>
                <a:spcPct val="0"/>
              </a:spcBef>
              <a:buFontTx/>
              <a:buNone/>
            </a:pPr>
            <a:endParaRPr lang="ar-SA" altLang="ar-SA">
              <a:latin typeface="Arial" panose="020B0604020202020204" pitchFamily="34" charset="0"/>
            </a:endParaRPr>
          </a:p>
          <a:p>
            <a:pPr rtl="1" eaLnBrk="1" hangingPunct="1">
              <a:spcBef>
                <a:spcPct val="0"/>
              </a:spcBef>
              <a:buFontTx/>
              <a:buNone/>
            </a:pPr>
            <a:r>
              <a:rPr lang="ar-SA" altLang="ar-SA">
                <a:latin typeface="Arial" panose="020B0604020202020204" pitchFamily="34" charset="0"/>
              </a:rPr>
              <a:t>بينما </a:t>
            </a:r>
            <a:r>
              <a:rPr lang="ar-SA" altLang="ar-SA" b="1">
                <a:latin typeface="Arial" panose="020B0604020202020204" pitchFamily="34" charset="0"/>
              </a:rPr>
              <a:t>لا يمكننا تطبقها </a:t>
            </a:r>
            <a:r>
              <a:rPr lang="ar-SA" altLang="ar-SA">
                <a:latin typeface="Arial" panose="020B0604020202020204" pitchFamily="34" charset="0"/>
              </a:rPr>
              <a:t>على الكثير من السلع و الخدمات التي </a:t>
            </a:r>
            <a:r>
              <a:rPr lang="ar-SA" altLang="ar-SA" b="1">
                <a:latin typeface="Arial" panose="020B0604020202020204" pitchFamily="34" charset="0"/>
              </a:rPr>
              <a:t>يتعذر نقلها </a:t>
            </a:r>
            <a:r>
              <a:rPr lang="ar-SA" altLang="ar-SA">
                <a:latin typeface="Arial" panose="020B0604020202020204" pitchFamily="34" charset="0"/>
              </a:rPr>
              <a:t>(الأراضي، الشقق، الخدمات الصحية والتعليمية،   و التأمين..الخ)، بحكم أن هذا النوع من السلع غير قابل للتصدير و لا الاستيراد. </a:t>
            </a:r>
            <a:endParaRPr lang="en-US" altLang="ar-SA">
              <a:latin typeface="Arial" panose="020B0604020202020204" pitchFamily="34" charset="0"/>
            </a:endParaRPr>
          </a:p>
        </p:txBody>
      </p:sp>
    </p:spTree>
    <p:extLst>
      <p:ext uri="{BB962C8B-B14F-4D97-AF65-F5344CB8AC3E}">
        <p14:creationId xmlns:p14="http://schemas.microsoft.com/office/powerpoint/2010/main" val="2486671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مربع نص 3"/>
          <p:cNvSpPr txBox="1">
            <a:spLocks noChangeArrowheads="1"/>
          </p:cNvSpPr>
          <p:nvPr/>
        </p:nvSpPr>
        <p:spPr bwMode="auto">
          <a:xfrm>
            <a:off x="609600" y="685800"/>
            <a:ext cx="8305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latin typeface="Arial" panose="020B0604020202020204" pitchFamily="34" charset="0"/>
              </a:rPr>
              <a:t>ب) </a:t>
            </a:r>
            <a:r>
              <a:rPr lang="ar-SA" altLang="ar-SA" sz="3600" b="1" u="sng">
                <a:latin typeface="Arial" panose="020B0604020202020204" pitchFamily="34" charset="0"/>
              </a:rPr>
              <a:t>مؤشر فيشر</a:t>
            </a:r>
            <a:r>
              <a:rPr lang="ar-SA" altLang="ar-SA" sz="2800" b="1" i="1" u="sng">
                <a:latin typeface="Times New Roman" panose="02020603050405020304" pitchFamily="18" charset="0"/>
                <a:cs typeface="Times New Roman" panose="02020603050405020304" pitchFamily="18" charset="0"/>
              </a:rPr>
              <a:t>( </a:t>
            </a:r>
            <a:r>
              <a:rPr lang="en-US" altLang="ar-SA" sz="2800" b="1" i="1" u="sng">
                <a:latin typeface="Times New Roman" panose="02020603050405020304" pitchFamily="18" charset="0"/>
                <a:cs typeface="Times New Roman" panose="02020603050405020304" pitchFamily="18" charset="0"/>
              </a:rPr>
              <a:t>Fisher</a:t>
            </a:r>
            <a:r>
              <a:rPr lang="ar-SA" altLang="ar-SA" sz="2800" b="1" i="1" u="sng">
                <a:latin typeface="Times New Roman" panose="02020603050405020304" pitchFamily="18" charset="0"/>
                <a:cs typeface="Times New Roman" panose="02020603050405020304" pitchFamily="18" charset="0"/>
              </a:rPr>
              <a:t>)</a:t>
            </a:r>
            <a:r>
              <a:rPr lang="en-US" altLang="ar-SA" sz="2800" b="1" u="sng">
                <a:latin typeface="Arial" panose="020B0604020202020204" pitchFamily="34" charset="0"/>
              </a:rPr>
              <a:t> </a:t>
            </a:r>
            <a:r>
              <a:rPr lang="ar-SA" altLang="ar-SA" sz="3600" b="1" u="sng">
                <a:latin typeface="Arial" panose="020B0604020202020204" pitchFamily="34" charset="0"/>
              </a:rPr>
              <a:t>العالمي</a:t>
            </a:r>
            <a:endParaRPr lang="en-US" altLang="ar-SA" sz="3600" b="1" u="sng">
              <a:latin typeface="Arial" panose="020B0604020202020204" pitchFamily="34" charset="0"/>
            </a:endParaRPr>
          </a:p>
        </p:txBody>
      </p:sp>
      <p:sp>
        <p:nvSpPr>
          <p:cNvPr id="41987" name="مربع نص 2"/>
          <p:cNvSpPr txBox="1">
            <a:spLocks noChangeArrowheads="1"/>
          </p:cNvSpPr>
          <p:nvPr/>
        </p:nvSpPr>
        <p:spPr bwMode="auto">
          <a:xfrm>
            <a:off x="228600" y="1411288"/>
            <a:ext cx="90678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قدم </a:t>
            </a:r>
            <a:r>
              <a:rPr lang="ar-SA" altLang="ar-SA" b="1" i="1" u="sng">
                <a:latin typeface="Times New Roman" panose="02020603050405020304" pitchFamily="18" charset="0"/>
              </a:rPr>
              <a:t>( </a:t>
            </a:r>
            <a:r>
              <a:rPr lang="en-US" altLang="ar-SA" b="1" i="1" u="sng">
                <a:latin typeface="Times New Roman" panose="02020603050405020304" pitchFamily="18" charset="0"/>
              </a:rPr>
              <a:t>Fisher</a:t>
            </a:r>
            <a:r>
              <a:rPr lang="ar-SA" altLang="ar-SA">
                <a:latin typeface="Times New Roman" panose="02020603050405020304" pitchFamily="18" charset="0"/>
              </a:rPr>
              <a:t>)  نظريته لتفسير استمرار تغير أسعار العملات. و بموجب هذه النظرية فإن أسعار العملات تتحرك كاستجابة للتغير في أسعار الفوائد، بمعنى أن </a:t>
            </a:r>
            <a:r>
              <a:rPr lang="ar-SA" altLang="ar-SA" b="1" u="sng">
                <a:solidFill>
                  <a:srgbClr val="0000CC"/>
                </a:solidFill>
                <a:latin typeface="Times New Roman" panose="02020603050405020304" pitchFamily="18" charset="0"/>
              </a:rPr>
              <a:t>العملة التي تكون عوائدها أعلى تكون قيمتها تبعا لذلك أعلى.</a:t>
            </a:r>
          </a:p>
          <a:p>
            <a:pPr rtl="1" eaLnBrk="1" hangingPunct="1">
              <a:spcBef>
                <a:spcPct val="0"/>
              </a:spcBef>
              <a:buFontTx/>
              <a:buNone/>
            </a:pPr>
            <a:r>
              <a:rPr lang="ar-SA" altLang="ar-SA">
                <a:latin typeface="Times New Roman" panose="02020603050405020304" pitchFamily="18" charset="0"/>
              </a:rPr>
              <a:t>و عليه فإن </a:t>
            </a:r>
            <a:r>
              <a:rPr lang="ar-SA" altLang="ar-SA" b="1" u="sng">
                <a:latin typeface="Times New Roman" panose="02020603050405020304" pitchFamily="18" charset="0"/>
              </a:rPr>
              <a:t>أسعار العملات تتحدد على أساس سعر الفائدة على ودائع العملة في داخل البلد </a:t>
            </a:r>
            <a:r>
              <a:rPr lang="ar-SA" altLang="ar-SA">
                <a:latin typeface="Times New Roman" panose="02020603050405020304" pitchFamily="18" charset="0"/>
              </a:rPr>
              <a:t>فتزيد مع زيادة سعر الفائدة و تقل مع تراجع سعر الفائدة.</a:t>
            </a:r>
            <a:r>
              <a:rPr lang="ar-SA" altLang="ar-SA">
                <a:latin typeface="Arial" panose="020B0604020202020204" pitchFamily="34" charset="0"/>
              </a:rPr>
              <a:t>   </a:t>
            </a:r>
            <a:endParaRPr lang="en-US" altLang="ar-SA">
              <a:latin typeface="Arial" panose="020B0604020202020204" pitchFamily="34" charset="0"/>
            </a:endParaRPr>
          </a:p>
        </p:txBody>
      </p:sp>
      <p:sp>
        <p:nvSpPr>
          <p:cNvPr id="4" name="مربع نص 3"/>
          <p:cNvSpPr txBox="1"/>
          <p:nvPr/>
        </p:nvSpPr>
        <p:spPr>
          <a:xfrm>
            <a:off x="0" y="4876800"/>
            <a:ext cx="9906000" cy="1938338"/>
          </a:xfrm>
          <a:prstGeom prst="rect">
            <a:avLst/>
          </a:prstGeom>
          <a:solidFill>
            <a:schemeClr val="accent3">
              <a:lumMod val="40000"/>
              <a:lumOff val="60000"/>
            </a:schemeClr>
          </a:solidFill>
        </p:spPr>
        <p:txBody>
          <a:bodyPr>
            <a:spAutoFit/>
          </a:bodyPr>
          <a:lstStyle/>
          <a:p>
            <a:pPr algn="r" rtl="1" eaLnBrk="1" hangingPunct="1">
              <a:defRPr/>
            </a:pPr>
            <a:r>
              <a:rPr lang="ar-SA" sz="2400" b="1" dirty="0">
                <a:latin typeface="Arial" charset="0"/>
                <a:cs typeface="Arial" charset="0"/>
              </a:rPr>
              <a:t>تطبق معظم البنوك المركزية سياساتها النقدية على هذا الأساس حيث:</a:t>
            </a:r>
          </a:p>
          <a:p>
            <a:pPr algn="r" rtl="1" eaLnBrk="1" hangingPunct="1">
              <a:buFont typeface="Wingdings" pitchFamily="2" charset="2"/>
              <a:buChar char="ü"/>
              <a:defRPr/>
            </a:pPr>
            <a:r>
              <a:rPr lang="ar-SA" sz="2400" b="1" dirty="0">
                <a:latin typeface="Arial" charset="0"/>
                <a:cs typeface="Arial" charset="0"/>
              </a:rPr>
              <a:t> يطبق سياسات متشددة للمحافظة على استقرار أسعار الصرف  بغرض التحكم </a:t>
            </a:r>
            <a:r>
              <a:rPr lang="ar-SA" sz="2400" b="1" dirty="0" err="1">
                <a:latin typeface="Arial" charset="0"/>
                <a:cs typeface="Arial" charset="0"/>
              </a:rPr>
              <a:t>و</a:t>
            </a:r>
            <a:r>
              <a:rPr lang="ar-SA" sz="2400" b="1" dirty="0">
                <a:latin typeface="Arial" charset="0"/>
                <a:cs typeface="Arial" charset="0"/>
              </a:rPr>
              <a:t> السيطرة على اتجاهات أسعار الفائدة،</a:t>
            </a:r>
          </a:p>
          <a:p>
            <a:pPr algn="r" rtl="1" eaLnBrk="1" hangingPunct="1">
              <a:buFont typeface="Wingdings" pitchFamily="2" charset="2"/>
              <a:buChar char="ü"/>
              <a:defRPr/>
            </a:pPr>
            <a:r>
              <a:rPr lang="ar-SA" sz="2400" b="1" dirty="0">
                <a:latin typeface="Arial" charset="0"/>
                <a:cs typeface="Arial" charset="0"/>
              </a:rPr>
              <a:t>يهدف البنك المركزي إلى منع معدلات التضخم باستخدام سعر الفائدة كأداة تساعده على تحديد كمية النقد المعروضة في السوق مقابل الطلب عليها.</a:t>
            </a:r>
            <a:endParaRPr lang="en-US" sz="2400" b="1" dirty="0">
              <a:latin typeface="Arial" charset="0"/>
              <a:cs typeface="Arial" charset="0"/>
            </a:endParaRPr>
          </a:p>
        </p:txBody>
      </p:sp>
    </p:spTree>
    <p:extLst>
      <p:ext uri="{BB962C8B-B14F-4D97-AF65-F5344CB8AC3E}">
        <p14:creationId xmlns:p14="http://schemas.microsoft.com/office/powerpoint/2010/main" val="15513696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مربع نص 3"/>
          <p:cNvSpPr txBox="1">
            <a:spLocks noChangeArrowheads="1"/>
          </p:cNvSpPr>
          <p:nvPr/>
        </p:nvSpPr>
        <p:spPr bwMode="auto">
          <a:xfrm>
            <a:off x="609600" y="685800"/>
            <a:ext cx="8305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latin typeface="Arial" panose="020B0604020202020204" pitchFamily="34" charset="0"/>
              </a:rPr>
              <a:t>ج) </a:t>
            </a:r>
            <a:r>
              <a:rPr lang="ar-SA" altLang="ar-SA" sz="3600" b="1" u="sng">
                <a:latin typeface="Arial" panose="020B0604020202020204" pitchFamily="34" charset="0"/>
              </a:rPr>
              <a:t>نظرية الأرصدة </a:t>
            </a:r>
          </a:p>
        </p:txBody>
      </p:sp>
      <p:sp>
        <p:nvSpPr>
          <p:cNvPr id="43011" name="مربع نص 2"/>
          <p:cNvSpPr txBox="1">
            <a:spLocks noChangeArrowheads="1"/>
          </p:cNvSpPr>
          <p:nvPr/>
        </p:nvSpPr>
        <p:spPr bwMode="auto">
          <a:xfrm>
            <a:off x="152400" y="1524000"/>
            <a:ext cx="86868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يتحدد سعر الصرف بناءا على هذه النظرية </a:t>
            </a:r>
            <a:r>
              <a:rPr lang="ar-SA" altLang="ar-SA" b="1">
                <a:latin typeface="Arial" panose="020B0604020202020204" pitchFamily="34" charset="0"/>
              </a:rPr>
              <a:t>وفقا لوضع ميزان المدفوعات.</a:t>
            </a:r>
          </a:p>
          <a:p>
            <a:pPr rtl="1" eaLnBrk="1" hangingPunct="1">
              <a:spcBef>
                <a:spcPct val="0"/>
              </a:spcBef>
              <a:buFont typeface="Wingdings" panose="05000000000000000000" pitchFamily="2" charset="2"/>
              <a:buChar char="Ø"/>
            </a:pPr>
            <a:r>
              <a:rPr lang="ar-SA" altLang="ar-SA">
                <a:latin typeface="Arial" panose="020B0604020202020204" pitchFamily="34" charset="0"/>
              </a:rPr>
              <a:t> فالدولة التي </a:t>
            </a:r>
            <a:r>
              <a:rPr lang="ar-SA" altLang="ar-SA" u="sng">
                <a:latin typeface="Arial" panose="020B0604020202020204" pitchFamily="34" charset="0"/>
              </a:rPr>
              <a:t>تحقق فائض في ميزان المدفوعات فإن قيمة عملتها ترتفع.</a:t>
            </a:r>
          </a:p>
          <a:p>
            <a:pPr rtl="1" eaLnBrk="1" hangingPunct="1">
              <a:spcBef>
                <a:spcPct val="0"/>
              </a:spcBef>
              <a:buFont typeface="Wingdings" panose="05000000000000000000" pitchFamily="2" charset="2"/>
              <a:buChar char="Ø"/>
            </a:pPr>
            <a:r>
              <a:rPr lang="ar-SA" altLang="ar-SA">
                <a:latin typeface="Arial" panose="020B0604020202020204" pitchFamily="34" charset="0"/>
              </a:rPr>
              <a:t> أما الدولة التي لديها </a:t>
            </a:r>
            <a:r>
              <a:rPr lang="ar-SA" altLang="ar-SA" u="sng">
                <a:latin typeface="Arial" panose="020B0604020202020204" pitchFamily="34" charset="0"/>
              </a:rPr>
              <a:t>عجز في ميزان المدفوعات فإن قيمة عملتها تنخفض تبعا لذلك.</a:t>
            </a:r>
            <a:endParaRPr lang="en-US" altLang="ar-SA" u="sng">
              <a:latin typeface="Arial" panose="020B0604020202020204" pitchFamily="34" charset="0"/>
            </a:endParaRPr>
          </a:p>
        </p:txBody>
      </p:sp>
      <p:sp>
        <p:nvSpPr>
          <p:cNvPr id="5" name="مربع نص 4"/>
          <p:cNvSpPr txBox="1"/>
          <p:nvPr/>
        </p:nvSpPr>
        <p:spPr>
          <a:xfrm>
            <a:off x="685800" y="5029200"/>
            <a:ext cx="8763000" cy="523875"/>
          </a:xfrm>
          <a:prstGeom prst="rect">
            <a:avLst/>
          </a:prstGeom>
          <a:solidFill>
            <a:schemeClr val="accent3">
              <a:lumMod val="40000"/>
              <a:lumOff val="60000"/>
            </a:schemeClr>
          </a:solidFill>
        </p:spPr>
        <p:txBody>
          <a:bodyPr>
            <a:spAutoFit/>
          </a:bodyPr>
          <a:lstStyle/>
          <a:p>
            <a:pPr algn="r" rtl="1" eaLnBrk="1" hangingPunct="1">
              <a:defRPr/>
            </a:pPr>
            <a:r>
              <a:rPr lang="ar-SA" sz="2800" b="1">
                <a:latin typeface="Arial" charset="0"/>
                <a:cs typeface="Arial" charset="0"/>
              </a:rPr>
              <a:t>إن وضع ميزان المدفوعات للدولة هو الذي يحدد قيمة عملتها.</a:t>
            </a:r>
            <a:endParaRPr lang="en-US" sz="2800" b="1">
              <a:latin typeface="Arial" charset="0"/>
              <a:cs typeface="Arial" charset="0"/>
            </a:endParaRPr>
          </a:p>
        </p:txBody>
      </p:sp>
    </p:spTree>
    <p:extLst>
      <p:ext uri="{BB962C8B-B14F-4D97-AF65-F5344CB8AC3E}">
        <p14:creationId xmlns:p14="http://schemas.microsoft.com/office/powerpoint/2010/main" val="33351847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مربع نص 3"/>
          <p:cNvSpPr txBox="1">
            <a:spLocks noChangeArrowheads="1"/>
          </p:cNvSpPr>
          <p:nvPr/>
        </p:nvSpPr>
        <p:spPr bwMode="auto">
          <a:xfrm>
            <a:off x="609600" y="457200"/>
            <a:ext cx="8610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4000" b="1">
                <a:solidFill>
                  <a:srgbClr val="0000CC"/>
                </a:solidFill>
                <a:latin typeface="Arial" panose="020B0604020202020204" pitchFamily="34" charset="0"/>
              </a:rPr>
              <a:t>6. </a:t>
            </a:r>
            <a:r>
              <a:rPr lang="ar-SA" altLang="ar-SA" sz="4000" b="1" u="sng">
                <a:solidFill>
                  <a:srgbClr val="0000CC"/>
                </a:solidFill>
                <a:latin typeface="Arial" panose="020B0604020202020204" pitchFamily="34" charset="0"/>
              </a:rPr>
              <a:t>مخاطر تقلب أسعار الصرف</a:t>
            </a:r>
            <a:endParaRPr lang="en-US" altLang="ar-SA" sz="4000" b="1" u="sng">
              <a:solidFill>
                <a:srgbClr val="0000CC"/>
              </a:solidFill>
              <a:latin typeface="Arial" panose="020B0604020202020204" pitchFamily="34" charset="0"/>
            </a:endParaRPr>
          </a:p>
        </p:txBody>
      </p:sp>
      <p:sp>
        <p:nvSpPr>
          <p:cNvPr id="44035" name="مربع نص 2"/>
          <p:cNvSpPr txBox="1">
            <a:spLocks noChangeArrowheads="1"/>
          </p:cNvSpPr>
          <p:nvPr/>
        </p:nvSpPr>
        <p:spPr bwMode="auto">
          <a:xfrm>
            <a:off x="381000" y="1447800"/>
            <a:ext cx="8763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sz="2800">
                <a:latin typeface="Arial" panose="020B0604020202020204" pitchFamily="34" charset="0"/>
              </a:rPr>
              <a:t> إن لارتفاع و انخفاض أسعار الفائدة على الودائع المصرفية تأثيرا على أسعار العملة المحلية و أسعار الأسهم و السندات و غيرها من الاستثمارات.</a:t>
            </a:r>
          </a:p>
          <a:p>
            <a:pPr rtl="1" eaLnBrk="1" hangingPunct="1">
              <a:spcBef>
                <a:spcPct val="0"/>
              </a:spcBef>
              <a:buFont typeface="Wingdings" panose="05000000000000000000" pitchFamily="2" charset="2"/>
              <a:buChar char="Ø"/>
            </a:pPr>
            <a:endParaRPr lang="ar-SA" altLang="ar-SA" sz="1000">
              <a:latin typeface="Arial" panose="020B0604020202020204" pitchFamily="34" charset="0"/>
            </a:endParaRPr>
          </a:p>
          <a:p>
            <a:pPr rtl="1" eaLnBrk="1" hangingPunct="1">
              <a:spcBef>
                <a:spcPct val="0"/>
              </a:spcBef>
              <a:buFont typeface="Wingdings" panose="05000000000000000000" pitchFamily="2" charset="2"/>
              <a:buChar char="Ø"/>
            </a:pPr>
            <a:r>
              <a:rPr lang="ar-SA" altLang="ar-SA" sz="2800">
                <a:latin typeface="Arial" panose="020B0604020202020204" pitchFamily="34" charset="0"/>
              </a:rPr>
              <a:t> فارتفاع سعر الفائدة يؤدي إلى انخفاض أسعار الأسهم و السندات في السوق،(المستثمر العادي يبحث على العائد الأعلى و الأقل مخاطرة). </a:t>
            </a:r>
          </a:p>
          <a:p>
            <a:pPr rtl="1" eaLnBrk="1" hangingPunct="1">
              <a:spcBef>
                <a:spcPct val="0"/>
              </a:spcBef>
              <a:buFont typeface="Wingdings" panose="05000000000000000000" pitchFamily="2" charset="2"/>
              <a:buChar char="Ø"/>
            </a:pPr>
            <a:endParaRPr lang="ar-SA" altLang="ar-SA" sz="1000">
              <a:latin typeface="Arial" panose="020B0604020202020204" pitchFamily="34" charset="0"/>
            </a:endParaRPr>
          </a:p>
          <a:p>
            <a:pPr rtl="1" eaLnBrk="1" hangingPunct="1">
              <a:spcBef>
                <a:spcPct val="0"/>
              </a:spcBef>
              <a:buFont typeface="Wingdings" panose="05000000000000000000" pitchFamily="2" charset="2"/>
              <a:buChar char="Ø"/>
            </a:pPr>
            <a:r>
              <a:rPr lang="ar-SA" altLang="ar-SA" sz="2800" b="1">
                <a:latin typeface="Arial" panose="020B0604020202020204" pitchFamily="34" charset="0"/>
              </a:rPr>
              <a:t> ففي هذه الحالة سيفضل بيع ما لديه من الأسهم و السندات و وضع قيمتها كوديعة في أحد البنوك التي تعطي سعر فائدة أعلى مما يمكن أن يحصل عليه من استثماره في الأسهم و السندات. </a:t>
            </a:r>
            <a:endParaRPr lang="en-US" altLang="ar-SA" sz="2800" b="1">
              <a:latin typeface="Arial" panose="020B0604020202020204" pitchFamily="34" charset="0"/>
            </a:endParaRPr>
          </a:p>
        </p:txBody>
      </p:sp>
    </p:spTree>
    <p:extLst>
      <p:ext uri="{BB962C8B-B14F-4D97-AF65-F5344CB8AC3E}">
        <p14:creationId xmlns:p14="http://schemas.microsoft.com/office/powerpoint/2010/main" val="27430712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211</TotalTime>
  <Words>1695</Words>
  <Application>Microsoft Office PowerPoint</Application>
  <PresentationFormat>A4 Paper (210x297 mm)</PresentationFormat>
  <Paragraphs>149</Paragraphs>
  <Slides>31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ae_AlMateen</vt:lpstr>
      <vt:lpstr>Arabic Transparent</vt:lpstr>
      <vt:lpstr>Arial</vt:lpstr>
      <vt:lpstr>AYM Wadiy S_U normal.</vt:lpstr>
      <vt:lpstr>Calibri</vt:lpstr>
      <vt:lpstr>PT Bold Heading</vt:lpstr>
      <vt:lpstr>Times New Roman</vt:lpstr>
      <vt:lpstr>Wingdings</vt:lpstr>
      <vt:lpstr>Office Theme</vt:lpstr>
      <vt:lpstr>PowerPoint Presentation</vt:lpstr>
      <vt:lpstr>المحاضرة الرابعة</vt:lpstr>
      <vt:lpstr>أهداف الفصل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18</cp:revision>
  <dcterms:created xsi:type="dcterms:W3CDTF">2014-09-11T06:47:01Z</dcterms:created>
  <dcterms:modified xsi:type="dcterms:W3CDTF">2015-09-07T07:18:14Z</dcterms:modified>
</cp:coreProperties>
</file>