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310" r:id="rId3"/>
    <p:sldId id="311" r:id="rId4"/>
    <p:sldId id="312" r:id="rId5"/>
    <p:sldId id="313" r:id="rId6"/>
    <p:sldId id="314" r:id="rId7"/>
    <p:sldId id="315" r:id="rId8"/>
    <p:sldId id="316" r:id="rId9"/>
    <p:sldId id="317" r:id="rId10"/>
    <p:sldId id="318" r:id="rId11"/>
    <p:sldId id="319" r:id="rId12"/>
    <p:sldId id="320" r:id="rId13"/>
    <p:sldId id="321" r:id="rId14"/>
    <p:sldId id="322" r:id="rId15"/>
    <p:sldId id="323" r:id="rId16"/>
    <p:sldId id="324" r:id="rId17"/>
    <p:sldId id="325" r:id="rId18"/>
    <p:sldId id="326" r:id="rId19"/>
    <p:sldId id="327" r:id="rId20"/>
    <p:sldId id="328" r:id="rId21"/>
    <p:sldId id="329" r:id="rId22"/>
    <p:sldId id="330" r:id="rId23"/>
    <p:sldId id="331" r:id="rId24"/>
    <p:sldId id="332" r:id="rId25"/>
    <p:sldId id="333" r:id="rId26"/>
    <p:sldId id="334" r:id="rId27"/>
    <p:sldId id="335" r:id="rId28"/>
    <p:sldId id="336" r:id="rId29"/>
    <p:sldId id="337" r:id="rId30"/>
    <p:sldId id="338" r:id="rId31"/>
    <p:sldId id="339" r:id="rId32"/>
    <p:sldId id="340" r:id="rId33"/>
    <p:sldId id="341" r:id="rId34"/>
    <p:sldId id="342" r:id="rId35"/>
    <p:sldId id="343" r:id="rId36"/>
    <p:sldId id="344" r:id="rId37"/>
    <p:sldId id="345" r:id="rId38"/>
    <p:sldId id="346" r:id="rId39"/>
    <p:sldId id="266" r:id="rId4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72" d="100"/>
          <a:sy n="72" d="100"/>
        </p:scale>
        <p:origin x="78" y="103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9/7/2015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23"/>
          <p:cNvSpPr>
            <a:spLocks noChangeArrowheads="1"/>
          </p:cNvSpPr>
          <p:nvPr userDrawn="1"/>
        </p:nvSpPr>
        <p:spPr bwMode="auto">
          <a:xfrm>
            <a:off x="4876800" y="6367463"/>
            <a:ext cx="681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en-US" sz="1600" smtClean="0">
                <a:solidFill>
                  <a:schemeClr val="bg1"/>
                </a:solidFill>
                <a:latin typeface="Calibri" panose="020F0502020204030204" pitchFamily="34" charset="0"/>
              </a:rPr>
              <a:t>[        ]</a:t>
            </a:r>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ar-EG" dirty="0" smtClean="0"/>
          </a:p>
        </p:txBody>
      </p:sp>
      <p:sp>
        <p:nvSpPr>
          <p:cNvPr id="8" name="Rectangle 9"/>
          <p:cNvSpPr/>
          <p:nvPr userDrawn="1"/>
        </p:nvSpPr>
        <p:spPr>
          <a:xfrm>
            <a:off x="9424988" y="304007"/>
            <a:ext cx="304800" cy="1084262"/>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9"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0"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1" name="Slide Number Placeholder 5"/>
          <p:cNvSpPr txBox="1">
            <a:spLocks/>
          </p:cNvSpPr>
          <p:nvPr userDrawn="1"/>
        </p:nvSpPr>
        <p:spPr>
          <a:xfrm>
            <a:off x="4974456" y="6356350"/>
            <a:ext cx="482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defRPr/>
            </a:pPr>
            <a:fld id="{7B8EA862-7DD5-4A06-BDE1-DB7EC5FAA60C}" type="slidenum">
              <a:rPr lang="ar-SA" smtClean="0"/>
              <a:pPr>
                <a:defRPr/>
              </a:pPr>
              <a:t>‹#›</a:t>
            </a:fld>
            <a:endParaRPr lang="en-US" dirty="0"/>
          </a:p>
        </p:txBody>
      </p:sp>
    </p:spTree>
    <p:extLst>
      <p:ext uri="{BB962C8B-B14F-4D97-AF65-F5344CB8AC3E}">
        <p14:creationId xmlns:p14="http://schemas.microsoft.com/office/powerpoint/2010/main" val="289140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
        <p:nvSpPr>
          <p:cNvPr id="11"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إدارة أعمال الدولية</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SA" sz="2800" b="1" dirty="0">
                <a:solidFill>
                  <a:srgbClr val="7F7F7F"/>
                </a:solidFill>
                <a:latin typeface="Calibri" pitchFamily="34" charset="0"/>
                <a:cs typeface="Times New Roman" pitchFamily="18" charset="0"/>
              </a:rPr>
              <a:t>محمد بن </a:t>
            </a:r>
            <a:r>
              <a:rPr lang="ar-SA" sz="2800" b="1" dirty="0" err="1">
                <a:solidFill>
                  <a:srgbClr val="7F7F7F"/>
                </a:solidFill>
                <a:latin typeface="Calibri" pitchFamily="34" charset="0"/>
                <a:cs typeface="Times New Roman" pitchFamily="18" charset="0"/>
              </a:rPr>
              <a:t>دليم</a:t>
            </a:r>
            <a:r>
              <a:rPr lang="ar-SA" sz="2800" b="1" dirty="0">
                <a:solidFill>
                  <a:srgbClr val="7F7F7F"/>
                </a:solidFill>
                <a:latin typeface="Calibri" pitchFamily="34" charset="0"/>
                <a:cs typeface="Times New Roman" pitchFamily="18" charset="0"/>
              </a:rPr>
              <a:t> القحطاني</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a:effectLst>
                  <a:outerShdw blurRad="38100" dist="38100" dir="2700000" algn="tl">
                    <a:srgbClr val="000000">
                      <a:alpha val="43137"/>
                    </a:srgbClr>
                  </a:outerShdw>
                </a:effectLst>
                <a:cs typeface="Arial" pitchFamily="34" charset="0"/>
              </a:rPr>
              <a:t>المحاضرة </a:t>
            </a:r>
            <a:r>
              <a:rPr lang="ar-SA" b="1" dirty="0" smtClean="0">
                <a:effectLst>
                  <a:outerShdw blurRad="38100" dist="38100" dir="2700000" algn="tl">
                    <a:srgbClr val="000000">
                      <a:alpha val="43137"/>
                    </a:srgbClr>
                  </a:outerShdw>
                </a:effectLst>
                <a:cs typeface="Arial" pitchFamily="34" charset="0"/>
              </a:rPr>
              <a:t>الخامسة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الاستثمار الأجنبي </a:t>
            </a:r>
            <a:b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b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(أنواعه</a:t>
            </a: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 نظرياته و سياساته).</a:t>
            </a:r>
            <a:endPar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إدارة أعمال الدولية</a:t>
            </a:r>
            <a:r>
              <a:rPr lang="ar-SA" sz="2000" dirty="0" smtClean="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a:t>
            </a:r>
            <a:r>
              <a:rPr lang="ar-SA" sz="2000" dirty="0" smtClean="0">
                <a:solidFill>
                  <a:schemeClr val="accent1">
                    <a:lumMod val="75000"/>
                  </a:schemeClr>
                </a:solidFill>
              </a:rPr>
              <a:t>الخامسة</a:t>
            </a:r>
            <a:endParaRPr lang="en-US" sz="2000" dirty="0">
              <a:solidFill>
                <a:schemeClr val="accent1">
                  <a:lumMod val="75000"/>
                </a:schemeClr>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عنوان 1"/>
          <p:cNvSpPr>
            <a:spLocks noGrp="1"/>
          </p:cNvSpPr>
          <p:nvPr>
            <p:ph type="title"/>
          </p:nvPr>
        </p:nvSpPr>
        <p:spPr>
          <a:ln>
            <a:miter lim="800000"/>
            <a:headEnd/>
            <a:tailEnd/>
          </a:ln>
          <a:extLst/>
        </p:spPr>
        <p:txBody>
          <a:bodyPr>
            <a:scene3d>
              <a:camera prst="orthographicFront"/>
              <a:lightRig rig="soft" dir="t"/>
            </a:scene3d>
            <a:sp3d prstMaterial="softEdge">
              <a:bevelT w="25400" h="25400"/>
            </a:sp3d>
          </a:bodyPr>
          <a:lstStyle/>
          <a:p>
            <a:pPr eaLnBrk="1" fontAlgn="auto" hangingPunct="1">
              <a:spcAft>
                <a:spcPts val="0"/>
              </a:spcAft>
              <a:defRPr/>
            </a:pPr>
            <a:r>
              <a:rPr lang="ar-SA" dirty="0" smtClean="0">
                <a:solidFill>
                  <a:srgbClr val="006666"/>
                </a:solidFill>
                <a:cs typeface="PT Bold Heading" pitchFamily="2" charset="-78"/>
              </a:rPr>
              <a:t>أهداف الفصل</a:t>
            </a:r>
          </a:p>
        </p:txBody>
      </p:sp>
      <p:sp>
        <p:nvSpPr>
          <p:cNvPr id="4" name="مخطط انسيابي: شريط مثقب 3"/>
          <p:cNvSpPr/>
          <p:nvPr/>
        </p:nvSpPr>
        <p:spPr>
          <a:xfrm>
            <a:off x="457200" y="1371600"/>
            <a:ext cx="8340725" cy="4191000"/>
          </a:xfrm>
          <a:prstGeom prst="flowChartPunchedTape">
            <a:avLst/>
          </a:prstGeom>
        </p:spPr>
        <p:style>
          <a:lnRef idx="1">
            <a:schemeClr val="accent1"/>
          </a:lnRef>
          <a:fillRef idx="2">
            <a:schemeClr val="accent1"/>
          </a:fillRef>
          <a:effectRef idx="1">
            <a:schemeClr val="accent1"/>
          </a:effectRef>
          <a:fontRef idx="minor">
            <a:schemeClr val="dk1"/>
          </a:fontRef>
        </p:style>
        <p:txBody>
          <a:bodyPr rtlCol="1" anchor="ctr"/>
          <a:lstStyle/>
          <a:p>
            <a:pPr marL="514350" indent="-514350" algn="r" rtl="1" eaLnBrk="1" fontAlgn="auto" hangingPunct="1">
              <a:spcAft>
                <a:spcPts val="0"/>
              </a:spcAft>
              <a:buFont typeface="+mj-lt"/>
              <a:buAutoNum type="arabicPeriod"/>
              <a:defRPr/>
            </a:pPr>
            <a:r>
              <a:rPr lang="ar-QA" sz="3200" dirty="0">
                <a:solidFill>
                  <a:schemeClr val="tx1"/>
                </a:solidFill>
                <a:latin typeface="Times New Roman" pitchFamily="18" charset="0"/>
                <a:cs typeface="Times New Roman" pitchFamily="18" charset="0"/>
              </a:rPr>
              <a:t>تعريف الطالب </a:t>
            </a:r>
            <a:r>
              <a:rPr lang="ar-SA" sz="3200" dirty="0">
                <a:solidFill>
                  <a:schemeClr val="tx1"/>
                </a:solidFill>
                <a:latin typeface="Times New Roman" pitchFamily="18" charset="0"/>
                <a:cs typeface="Times New Roman" pitchFamily="18" charset="0"/>
              </a:rPr>
              <a:t>بمضمون الاستثمار الأجنبي.</a:t>
            </a:r>
          </a:p>
          <a:p>
            <a:pPr marL="514350" indent="-514350" algn="r" rtl="1" eaLnBrk="1" fontAlgn="auto" hangingPunct="1">
              <a:spcAft>
                <a:spcPts val="0"/>
              </a:spcAft>
              <a:buFont typeface="+mj-lt"/>
              <a:buAutoNum type="arabicPeriod"/>
              <a:defRPr/>
            </a:pPr>
            <a:r>
              <a:rPr lang="ar-SA" sz="3200" dirty="0">
                <a:solidFill>
                  <a:schemeClr val="tx1"/>
                </a:solidFill>
                <a:latin typeface="Times New Roman" pitchFamily="18" charset="0"/>
                <a:cs typeface="Times New Roman" pitchFamily="18" charset="0"/>
              </a:rPr>
              <a:t>استيعاب الطالب لأنواع </a:t>
            </a:r>
            <a:r>
              <a:rPr lang="ar-SA" sz="3200" dirty="0" err="1">
                <a:solidFill>
                  <a:schemeClr val="tx1"/>
                </a:solidFill>
                <a:latin typeface="Times New Roman" pitchFamily="18" charset="0"/>
                <a:cs typeface="Times New Roman" pitchFamily="18" charset="0"/>
              </a:rPr>
              <a:t>و</a:t>
            </a:r>
            <a:r>
              <a:rPr lang="ar-SA" sz="3200" dirty="0">
                <a:solidFill>
                  <a:schemeClr val="tx1"/>
                </a:solidFill>
                <a:latin typeface="Times New Roman" pitchFamily="18" charset="0"/>
                <a:cs typeface="Times New Roman" pitchFamily="18" charset="0"/>
              </a:rPr>
              <a:t> أشكال الاستثمار الأجنبي. </a:t>
            </a:r>
          </a:p>
          <a:p>
            <a:pPr marL="514350" indent="-514350" algn="r" rtl="1" eaLnBrk="1" fontAlgn="auto" hangingPunct="1">
              <a:spcAft>
                <a:spcPts val="0"/>
              </a:spcAft>
              <a:buFont typeface="+mj-lt"/>
              <a:buAutoNum type="arabicPeriod"/>
              <a:defRPr/>
            </a:pPr>
            <a:r>
              <a:rPr lang="ar-SA" sz="3200" dirty="0">
                <a:solidFill>
                  <a:schemeClr val="tx1"/>
                </a:solidFill>
                <a:latin typeface="Times New Roman" pitchFamily="18" charset="0"/>
                <a:cs typeface="Times New Roman" pitchFamily="18" charset="0"/>
              </a:rPr>
              <a:t>دور وأهمية الاستثمار الأجنبي كأداة للأعمال الدولية. </a:t>
            </a:r>
          </a:p>
          <a:p>
            <a:pPr marL="514350" indent="-514350" algn="r" rtl="1" eaLnBrk="1" fontAlgn="auto" hangingPunct="1">
              <a:spcAft>
                <a:spcPts val="0"/>
              </a:spcAft>
              <a:buFont typeface="+mj-lt"/>
              <a:buAutoNum type="arabicPeriod"/>
              <a:defRPr/>
            </a:pPr>
            <a:r>
              <a:rPr lang="ar-SA" sz="3200" dirty="0">
                <a:solidFill>
                  <a:schemeClr val="tx1"/>
                </a:solidFill>
                <a:latin typeface="Times New Roman" pitchFamily="18" charset="0"/>
                <a:cs typeface="Times New Roman" pitchFamily="18" charset="0"/>
              </a:rPr>
              <a:t>إدراك الطالب للنظريات والسياسات الخاصة بالاستثمار الأجنبي.</a:t>
            </a:r>
            <a:endParaRPr lang="ar-QA" sz="32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2884741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رقم الشريحة 3"/>
          <p:cNvSpPr>
            <a:spLocks noGrp="1"/>
          </p:cNvSpPr>
          <p:nvPr>
            <p:ph type="sldNum" sz="quarter" idx="4"/>
          </p:nvPr>
        </p:nvSpPr>
        <p:spPr bwMode="auto">
          <a:xfrm>
            <a:off x="2105025" y="6376988"/>
            <a:ext cx="5715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3364AC86-4431-4961-8766-A38116CE0F85}" type="slidenum">
              <a:rPr lang="ar-SA" altLang="ar-SA" sz="1200" smtClean="0">
                <a:solidFill>
                  <a:schemeClr val="bg1"/>
                </a:solidFill>
              </a:rPr>
              <a:pPr>
                <a:spcBef>
                  <a:spcPct val="0"/>
                </a:spcBef>
                <a:buFontTx/>
                <a:buNone/>
              </a:pPr>
              <a:t>4</a:t>
            </a:fld>
            <a:endParaRPr lang="en-US" altLang="ar-SA" sz="1200" smtClean="0">
              <a:solidFill>
                <a:schemeClr val="bg1"/>
              </a:solidFill>
            </a:endParaRPr>
          </a:p>
        </p:txBody>
      </p:sp>
      <p:sp>
        <p:nvSpPr>
          <p:cNvPr id="5" name="مخطط انسيابي: بيانات مخزّنة 4"/>
          <p:cNvSpPr/>
          <p:nvPr/>
        </p:nvSpPr>
        <p:spPr>
          <a:xfrm>
            <a:off x="6324600" y="381000"/>
            <a:ext cx="3124200" cy="990600"/>
          </a:xfrm>
          <a:prstGeom prst="flowChartOnlineStorag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ar-SA" sz="3600" b="1">
                <a:solidFill>
                  <a:srgbClr val="006666"/>
                </a:solidFill>
              </a:rPr>
              <a:t>مقدمة</a:t>
            </a:r>
            <a:endParaRPr lang="en-US" sz="3600" b="1">
              <a:solidFill>
                <a:srgbClr val="006666"/>
              </a:solidFill>
              <a:cs typeface="Arial" charset="0"/>
            </a:endParaRPr>
          </a:p>
        </p:txBody>
      </p:sp>
      <p:sp>
        <p:nvSpPr>
          <p:cNvPr id="17412" name="مربع نص 3"/>
          <p:cNvSpPr txBox="1">
            <a:spLocks noChangeArrowheads="1"/>
          </p:cNvSpPr>
          <p:nvPr/>
        </p:nvSpPr>
        <p:spPr bwMode="auto">
          <a:xfrm>
            <a:off x="609600" y="1752600"/>
            <a:ext cx="83820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a:latin typeface="Arial" panose="020B0604020202020204" pitchFamily="34" charset="0"/>
              </a:rPr>
              <a:t>لقد سبق لنا و أن أشرنا في الفصل الأول أن الأعمال الدولية تمارس من خلال أشكال مختلفة، كما أشرنا أيضا أننا نجد ضمن هذه الأشكال؛ الاستثمار الأجنبي </a:t>
            </a:r>
            <a:r>
              <a:rPr lang="en-US" altLang="ar-SA" sz="2800" b="1" i="1">
                <a:latin typeface="Times New Roman" panose="02020603050405020304" pitchFamily="18" charset="0"/>
                <a:cs typeface="Times New Roman" panose="02020603050405020304" pitchFamily="18" charset="0"/>
              </a:rPr>
              <a:t>Foreign Investment</a:t>
            </a:r>
            <a:r>
              <a:rPr lang="ar-SA" altLang="ar-SA" sz="2800" b="1" i="1">
                <a:latin typeface="Times New Roman" panose="02020603050405020304" pitchFamily="18" charset="0"/>
                <a:cs typeface="Times New Roman" panose="02020603050405020304" pitchFamily="18" charset="0"/>
              </a:rPr>
              <a:t> </a:t>
            </a:r>
            <a:r>
              <a:rPr lang="ar-SA" altLang="ar-SA">
                <a:latin typeface="Arial" panose="020B0604020202020204" pitchFamily="34" charset="0"/>
              </a:rPr>
              <a:t>إن كان ذلك بشكل </a:t>
            </a:r>
            <a:r>
              <a:rPr lang="ar-SA" altLang="ar-SA" b="1">
                <a:latin typeface="Arial" panose="020B0604020202020204" pitchFamily="34" charset="0"/>
              </a:rPr>
              <a:t>مباشر</a:t>
            </a:r>
            <a:r>
              <a:rPr lang="ar-SA" altLang="ar-SA">
                <a:latin typeface="Arial" panose="020B0604020202020204" pitchFamily="34" charset="0"/>
              </a:rPr>
              <a:t> </a:t>
            </a:r>
            <a:r>
              <a:rPr lang="en-US" altLang="ar-SA" sz="2800" b="1" i="1">
                <a:latin typeface="Times New Roman" panose="02020603050405020304" pitchFamily="18" charset="0"/>
                <a:cs typeface="Times New Roman" panose="02020603050405020304" pitchFamily="18" charset="0"/>
              </a:rPr>
              <a:t>Direct Foreign Investment</a:t>
            </a:r>
            <a:r>
              <a:rPr lang="ar-SA" altLang="ar-SA" sz="2800" b="1" i="1">
                <a:latin typeface="Times New Roman" panose="02020603050405020304" pitchFamily="18" charset="0"/>
                <a:cs typeface="Times New Roman" panose="02020603050405020304" pitchFamily="18" charset="0"/>
              </a:rPr>
              <a:t>  </a:t>
            </a:r>
            <a:r>
              <a:rPr lang="ar-SA" altLang="ar-SA">
                <a:latin typeface="Arial" panose="020B0604020202020204" pitchFamily="34" charset="0"/>
              </a:rPr>
              <a:t>أو </a:t>
            </a:r>
            <a:r>
              <a:rPr lang="ar-SA" altLang="ar-SA" b="1">
                <a:latin typeface="Arial" panose="020B0604020202020204" pitchFamily="34" charset="0"/>
              </a:rPr>
              <a:t>غير مباشر</a:t>
            </a:r>
            <a:r>
              <a:rPr lang="ar-SA" altLang="ar-SA">
                <a:latin typeface="Arial" panose="020B0604020202020204" pitchFamily="34" charset="0"/>
              </a:rPr>
              <a:t> </a:t>
            </a:r>
            <a:r>
              <a:rPr lang="fr-FR" altLang="ar-SA" sz="2800" b="1" i="1">
                <a:latin typeface="Times New Roman" panose="02020603050405020304" pitchFamily="18" charset="0"/>
                <a:cs typeface="Times New Roman" panose="02020603050405020304" pitchFamily="18" charset="0"/>
              </a:rPr>
              <a:t>Indirect </a:t>
            </a:r>
            <a:r>
              <a:rPr lang="en-US" altLang="ar-SA" sz="2800" b="1" i="1">
                <a:latin typeface="Times New Roman" panose="02020603050405020304" pitchFamily="18" charset="0"/>
                <a:cs typeface="Times New Roman" panose="02020603050405020304" pitchFamily="18" charset="0"/>
              </a:rPr>
              <a:t>Foreign Investment</a:t>
            </a:r>
            <a:r>
              <a:rPr lang="ar-SA" altLang="ar-SA">
                <a:latin typeface="Arial" panose="020B0604020202020204" pitchFamily="34" charset="0"/>
              </a:rPr>
              <a:t>.</a:t>
            </a:r>
            <a:endParaRPr lang="en-US" altLang="ar-SA">
              <a:latin typeface="Arial" panose="020B0604020202020204" pitchFamily="34" charset="0"/>
            </a:endParaRPr>
          </a:p>
        </p:txBody>
      </p:sp>
    </p:spTree>
    <p:extLst>
      <p:ext uri="{BB962C8B-B14F-4D97-AF65-F5344CB8AC3E}">
        <p14:creationId xmlns:p14="http://schemas.microsoft.com/office/powerpoint/2010/main" val="545698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مربع نص 3"/>
          <p:cNvSpPr txBox="1">
            <a:spLocks noChangeArrowheads="1"/>
          </p:cNvSpPr>
          <p:nvPr/>
        </p:nvSpPr>
        <p:spPr bwMode="auto">
          <a:xfrm>
            <a:off x="457200" y="1524000"/>
            <a:ext cx="8001000"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sz="2800">
                <a:latin typeface="Arial" panose="020B0604020202020204" pitchFamily="34" charset="0"/>
              </a:rPr>
              <a:t>فتشكل الاستثمارات الأجنبية محور اهتمام كبير من طرف رجال الأعمال، و الشركات، و الدول. و يتركز هذا الاهتمام حول التساؤلات الخاصة بـ:</a:t>
            </a:r>
          </a:p>
          <a:p>
            <a:pPr rtl="1" eaLnBrk="1" hangingPunct="1">
              <a:spcBef>
                <a:spcPct val="0"/>
              </a:spcBef>
              <a:buFont typeface="Wingdings" panose="05000000000000000000" pitchFamily="2" charset="2"/>
              <a:buChar char="ü"/>
            </a:pPr>
            <a:r>
              <a:rPr lang="ar-SA" altLang="ar-SA" sz="2800">
                <a:latin typeface="Arial" panose="020B0604020202020204" pitchFamily="34" charset="0"/>
              </a:rPr>
              <a:t> جدوى الاستثمار في الخارج و بالأخص في الدول النامية</a:t>
            </a:r>
            <a:r>
              <a:rPr lang="ar-DZ" altLang="ar-SA" sz="2800">
                <a:latin typeface="Arial" panose="020B0604020202020204" pitchFamily="34" charset="0"/>
              </a:rPr>
              <a:t>؟</a:t>
            </a:r>
            <a:endParaRPr lang="ar-SA" altLang="ar-SA" sz="2800">
              <a:latin typeface="Arial" panose="020B0604020202020204" pitchFamily="34" charset="0"/>
            </a:endParaRPr>
          </a:p>
          <a:p>
            <a:pPr rtl="1" eaLnBrk="1" hangingPunct="1">
              <a:spcBef>
                <a:spcPct val="0"/>
              </a:spcBef>
              <a:buFont typeface="Wingdings" panose="05000000000000000000" pitchFamily="2" charset="2"/>
              <a:buChar char="ü"/>
            </a:pPr>
            <a:r>
              <a:rPr lang="ar-SA" altLang="ar-SA" sz="2800">
                <a:latin typeface="Arial" panose="020B0604020202020204" pitchFamily="34" charset="0"/>
              </a:rPr>
              <a:t> الأسباب التي تدفع المنشآت و الدول للاستثمار في الخارج</a:t>
            </a:r>
            <a:r>
              <a:rPr lang="ar-DZ" altLang="ar-SA" sz="2800">
                <a:latin typeface="Arial" panose="020B0604020202020204" pitchFamily="34" charset="0"/>
              </a:rPr>
              <a:t> ؟</a:t>
            </a:r>
            <a:endParaRPr lang="ar-SA" altLang="ar-SA" sz="2800">
              <a:latin typeface="Arial" panose="020B0604020202020204" pitchFamily="34" charset="0"/>
            </a:endParaRPr>
          </a:p>
          <a:p>
            <a:pPr rtl="1" eaLnBrk="1" hangingPunct="1">
              <a:spcBef>
                <a:spcPct val="0"/>
              </a:spcBef>
              <a:buFont typeface="Wingdings" panose="05000000000000000000" pitchFamily="2" charset="2"/>
              <a:buChar char="ü"/>
            </a:pPr>
            <a:r>
              <a:rPr lang="ar-SA" altLang="ar-SA" sz="2800">
                <a:latin typeface="Arial" panose="020B0604020202020204" pitchFamily="34" charset="0"/>
              </a:rPr>
              <a:t> محددات هذا الاستثمار</a:t>
            </a:r>
            <a:r>
              <a:rPr lang="ar-DZ" altLang="ar-SA" sz="2800">
                <a:latin typeface="Arial" panose="020B0604020202020204" pitchFamily="34" charset="0"/>
              </a:rPr>
              <a:t>؟</a:t>
            </a:r>
            <a:endParaRPr lang="ar-SA" altLang="ar-SA" sz="2800">
              <a:latin typeface="Arial" panose="020B0604020202020204" pitchFamily="34" charset="0"/>
            </a:endParaRPr>
          </a:p>
          <a:p>
            <a:pPr rtl="1" eaLnBrk="1" hangingPunct="1">
              <a:spcBef>
                <a:spcPct val="0"/>
              </a:spcBef>
              <a:buFont typeface="Wingdings" panose="05000000000000000000" pitchFamily="2" charset="2"/>
              <a:buChar char="ü"/>
            </a:pPr>
            <a:r>
              <a:rPr lang="ar-SA" altLang="ar-SA" sz="2800">
                <a:latin typeface="Arial" panose="020B0604020202020204" pitchFamily="34" charset="0"/>
              </a:rPr>
              <a:t> أساليبه و سياساته</a:t>
            </a:r>
            <a:r>
              <a:rPr lang="ar-DZ" altLang="ar-SA" sz="2800">
                <a:latin typeface="Arial" panose="020B0604020202020204" pitchFamily="34" charset="0"/>
              </a:rPr>
              <a:t> ؟</a:t>
            </a:r>
            <a:endParaRPr lang="ar-SA" altLang="ar-SA" sz="2800">
              <a:latin typeface="Arial" panose="020B0604020202020204" pitchFamily="34" charset="0"/>
            </a:endParaRPr>
          </a:p>
          <a:p>
            <a:pPr rtl="1" eaLnBrk="1" hangingPunct="1">
              <a:spcBef>
                <a:spcPct val="0"/>
              </a:spcBef>
              <a:buFont typeface="Wingdings" panose="05000000000000000000" pitchFamily="2" charset="2"/>
              <a:buChar char="ü"/>
            </a:pPr>
            <a:r>
              <a:rPr lang="ar-SA" altLang="ar-SA" sz="2800">
                <a:latin typeface="Arial" panose="020B0604020202020204" pitchFamily="34" charset="0"/>
              </a:rPr>
              <a:t> الآثار  (الاقتصادية، و الاجتماعية، و السياسية..الخ) التي </a:t>
            </a:r>
            <a:r>
              <a:rPr lang="ar-DZ" altLang="ar-SA" sz="2800">
                <a:latin typeface="Arial" panose="020B0604020202020204" pitchFamily="34" charset="0"/>
              </a:rPr>
              <a:t>  </a:t>
            </a:r>
            <a:r>
              <a:rPr lang="ar-SA" altLang="ar-SA" sz="2800">
                <a:latin typeface="Arial" panose="020B0604020202020204" pitchFamily="34" charset="0"/>
              </a:rPr>
              <a:t>تترتب عنه</a:t>
            </a:r>
            <a:r>
              <a:rPr lang="ar-DZ" altLang="ar-SA" sz="2800">
                <a:latin typeface="Arial" panose="020B0604020202020204" pitchFamily="34" charset="0"/>
              </a:rPr>
              <a:t> </a:t>
            </a:r>
            <a:r>
              <a:rPr lang="ar-SA" altLang="ar-SA" sz="2800">
                <a:latin typeface="Arial" panose="020B0604020202020204" pitchFamily="34" charset="0"/>
              </a:rPr>
              <a:t>؟</a:t>
            </a:r>
            <a:endParaRPr lang="en-US" altLang="ar-SA" sz="2800">
              <a:latin typeface="Arial" panose="020B0604020202020204" pitchFamily="34" charset="0"/>
            </a:endParaRPr>
          </a:p>
        </p:txBody>
      </p:sp>
    </p:spTree>
    <p:extLst>
      <p:ext uri="{BB962C8B-B14F-4D97-AF65-F5344CB8AC3E}">
        <p14:creationId xmlns:p14="http://schemas.microsoft.com/office/powerpoint/2010/main" val="3081369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عنصر نائب لرقم الشريحة 3"/>
          <p:cNvSpPr>
            <a:spLocks noGrp="1"/>
          </p:cNvSpPr>
          <p:nvPr>
            <p:ph type="sldNum" sz="quarter" idx="4"/>
          </p:nvPr>
        </p:nvSpPr>
        <p:spPr bwMode="auto">
          <a:xfrm>
            <a:off x="2105025" y="6376988"/>
            <a:ext cx="5715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99B7C806-1AE9-40BD-B952-51FB5371978A}" type="slidenum">
              <a:rPr lang="ar-SA" altLang="ar-SA" sz="1200" smtClean="0">
                <a:solidFill>
                  <a:schemeClr val="bg1"/>
                </a:solidFill>
              </a:rPr>
              <a:pPr>
                <a:spcBef>
                  <a:spcPct val="0"/>
                </a:spcBef>
                <a:buFontTx/>
                <a:buNone/>
              </a:pPr>
              <a:t>6</a:t>
            </a:fld>
            <a:endParaRPr lang="en-US" altLang="ar-SA" sz="1200" smtClean="0">
              <a:solidFill>
                <a:schemeClr val="bg1"/>
              </a:solidFill>
            </a:endParaRPr>
          </a:p>
        </p:txBody>
      </p:sp>
      <p:sp>
        <p:nvSpPr>
          <p:cNvPr id="5" name="مخطط انسيابي: بيانات مخزّنة 4"/>
          <p:cNvSpPr/>
          <p:nvPr/>
        </p:nvSpPr>
        <p:spPr>
          <a:xfrm>
            <a:off x="0" y="76200"/>
            <a:ext cx="9601200" cy="1143000"/>
          </a:xfrm>
          <a:prstGeom prst="flowChartOnlineStorag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eaLnBrk="1" hangingPunct="1">
              <a:defRPr/>
            </a:pPr>
            <a:r>
              <a:rPr lang="ar-SA" altLang="en-US" sz="3200" b="1" dirty="0">
                <a:solidFill>
                  <a:srgbClr val="008080"/>
                </a:solidFill>
                <a:cs typeface="PT Bold Heading" pitchFamily="2" charset="-78"/>
              </a:rPr>
              <a:t>أولا: مفهوم  وطبيعة الاستثمار الأجنبي</a:t>
            </a:r>
            <a:endParaRPr lang="en-US" altLang="en-US" sz="3200" b="1" dirty="0">
              <a:solidFill>
                <a:srgbClr val="008080"/>
              </a:solidFill>
              <a:cs typeface="PT Bold Heading" pitchFamily="2" charset="-78"/>
            </a:endParaRPr>
          </a:p>
        </p:txBody>
      </p:sp>
      <p:sp>
        <p:nvSpPr>
          <p:cNvPr id="19460" name="مربع نص 6"/>
          <p:cNvSpPr txBox="1">
            <a:spLocks noChangeArrowheads="1"/>
          </p:cNvSpPr>
          <p:nvPr/>
        </p:nvSpPr>
        <p:spPr bwMode="auto">
          <a:xfrm>
            <a:off x="533400" y="1600200"/>
            <a:ext cx="73914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Wingdings" panose="05000000000000000000" pitchFamily="2" charset="2"/>
              <a:buChar char="Ø"/>
            </a:pPr>
            <a:r>
              <a:rPr lang="ar-SA" altLang="ar-SA">
                <a:latin typeface="Arial" panose="020B0604020202020204" pitchFamily="34" charset="0"/>
              </a:rPr>
              <a:t> نقصد بالاستثمار الأجنبي مجمل التدفقات المالية التي يقوم بها مستثمر في بلد غير البلد الأم و يكون إما طويل أو قصير المدى.</a:t>
            </a:r>
          </a:p>
          <a:p>
            <a:pPr rtl="1" eaLnBrk="1" hangingPunct="1">
              <a:spcBef>
                <a:spcPct val="0"/>
              </a:spcBef>
              <a:buFontTx/>
              <a:buNone/>
            </a:pPr>
            <a:endParaRPr lang="ar-SA" altLang="ar-SA">
              <a:latin typeface="Arial" panose="020B0604020202020204" pitchFamily="34" charset="0"/>
            </a:endParaRPr>
          </a:p>
          <a:p>
            <a:pPr rtl="1" eaLnBrk="1" hangingPunct="1">
              <a:spcBef>
                <a:spcPct val="0"/>
              </a:spcBef>
              <a:buFont typeface="Wingdings" panose="05000000000000000000" pitchFamily="2" charset="2"/>
              <a:buChar char="Ø"/>
            </a:pPr>
            <a:r>
              <a:rPr lang="ar-SA" altLang="ar-SA">
                <a:latin typeface="Arial" panose="020B0604020202020204" pitchFamily="34" charset="0"/>
              </a:rPr>
              <a:t> يتمثل الاستثمار الأجنبي دخول المنشأة في التعامل مع دولة أو شركة تتواجد في دولة أخرى (البلد المضيف) غير البلد الأم. </a:t>
            </a:r>
          </a:p>
        </p:txBody>
      </p:sp>
    </p:spTree>
    <p:extLst>
      <p:ext uri="{BB962C8B-B14F-4D97-AF65-F5344CB8AC3E}">
        <p14:creationId xmlns:p14="http://schemas.microsoft.com/office/powerpoint/2010/main" val="26786107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عنصر نائب لرقم الشريحة 3"/>
          <p:cNvSpPr>
            <a:spLocks noGrp="1"/>
          </p:cNvSpPr>
          <p:nvPr>
            <p:ph type="sldNum" sz="quarter" idx="4"/>
          </p:nvPr>
        </p:nvSpPr>
        <p:spPr bwMode="auto">
          <a:xfrm>
            <a:off x="2105025" y="6376988"/>
            <a:ext cx="5715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7DFA3726-ECF1-422D-ADF7-51D58F08D3C8}" type="slidenum">
              <a:rPr lang="ar-SA" altLang="ar-SA" sz="1200" smtClean="0">
                <a:solidFill>
                  <a:schemeClr val="bg1"/>
                </a:solidFill>
              </a:rPr>
              <a:pPr>
                <a:spcBef>
                  <a:spcPct val="0"/>
                </a:spcBef>
                <a:buFontTx/>
                <a:buNone/>
              </a:pPr>
              <a:t>7</a:t>
            </a:fld>
            <a:endParaRPr lang="en-US" altLang="ar-SA" sz="1200" smtClean="0">
              <a:solidFill>
                <a:schemeClr val="bg1"/>
              </a:solidFill>
            </a:endParaRPr>
          </a:p>
        </p:txBody>
      </p:sp>
      <p:sp>
        <p:nvSpPr>
          <p:cNvPr id="20483" name="مربع نص 6"/>
          <p:cNvSpPr txBox="1">
            <a:spLocks noChangeArrowheads="1"/>
          </p:cNvSpPr>
          <p:nvPr/>
        </p:nvSpPr>
        <p:spPr bwMode="auto">
          <a:xfrm>
            <a:off x="228600" y="1600200"/>
            <a:ext cx="78486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Wingdings" panose="05000000000000000000" pitchFamily="2" charset="2"/>
              <a:buChar char="Ø"/>
            </a:pPr>
            <a:r>
              <a:rPr lang="ar-SA" altLang="ar-SA">
                <a:latin typeface="Arial" panose="020B0604020202020204" pitchFamily="34" charset="0"/>
              </a:rPr>
              <a:t> قد ينتج عن الاستثمار الأجنبي المساهمة في إنشاء شركة بشكل انفرادي أو في شكل شراكة مع شركة خاصة أو عامة في البلد المضيف </a:t>
            </a:r>
            <a:r>
              <a:rPr lang="ar-SA" altLang="ar-SA" b="1">
                <a:latin typeface="Arial" panose="020B0604020202020204" pitchFamily="34" charset="0"/>
              </a:rPr>
              <a:t>(استثمار مباشر)، </a:t>
            </a:r>
            <a:r>
              <a:rPr lang="ar-SA" altLang="ar-SA">
                <a:latin typeface="Arial" panose="020B0604020202020204" pitchFamily="34" charset="0"/>
              </a:rPr>
              <a:t>و يبدو من خلال تملك لأصول رأس مالية (أراضي، معدات) و القيام بأنشطة مختلفة (الإنتاج، التسويق، التوزيع، النقل..الخ) في البلد المضيف.</a:t>
            </a:r>
            <a:endParaRPr lang="en-US" altLang="ar-SA">
              <a:latin typeface="Arial" panose="020B0604020202020204" pitchFamily="34" charset="0"/>
            </a:endParaRPr>
          </a:p>
        </p:txBody>
      </p:sp>
    </p:spTree>
    <p:extLst>
      <p:ext uri="{BB962C8B-B14F-4D97-AF65-F5344CB8AC3E}">
        <p14:creationId xmlns:p14="http://schemas.microsoft.com/office/powerpoint/2010/main" val="1430075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صر نائب لرقم الشريحة 3"/>
          <p:cNvSpPr>
            <a:spLocks noGrp="1"/>
          </p:cNvSpPr>
          <p:nvPr>
            <p:ph type="sldNum" sz="quarter" idx="4"/>
          </p:nvPr>
        </p:nvSpPr>
        <p:spPr bwMode="auto">
          <a:xfrm>
            <a:off x="2105025" y="6376988"/>
            <a:ext cx="5715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9C4CA9B8-743D-4522-8D7E-D34CB9F8CB0D}" type="slidenum">
              <a:rPr lang="ar-SA" altLang="ar-SA" sz="1200" smtClean="0">
                <a:solidFill>
                  <a:schemeClr val="bg1"/>
                </a:solidFill>
              </a:rPr>
              <a:pPr>
                <a:spcBef>
                  <a:spcPct val="0"/>
                </a:spcBef>
                <a:buFontTx/>
                <a:buNone/>
              </a:pPr>
              <a:t>8</a:t>
            </a:fld>
            <a:endParaRPr lang="en-US" altLang="ar-SA" sz="1200" smtClean="0">
              <a:solidFill>
                <a:schemeClr val="bg1"/>
              </a:solidFill>
            </a:endParaRPr>
          </a:p>
        </p:txBody>
      </p:sp>
      <p:sp>
        <p:nvSpPr>
          <p:cNvPr id="21507" name="مربع نص 6"/>
          <p:cNvSpPr txBox="1">
            <a:spLocks noChangeArrowheads="1"/>
          </p:cNvSpPr>
          <p:nvPr/>
        </p:nvSpPr>
        <p:spPr bwMode="auto">
          <a:xfrm>
            <a:off x="533400" y="1600200"/>
            <a:ext cx="7772400"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Wingdings" panose="05000000000000000000" pitchFamily="2" charset="2"/>
              <a:buChar char="Ø"/>
            </a:pPr>
            <a:r>
              <a:rPr lang="ar-SA" altLang="ar-SA">
                <a:latin typeface="Arial" panose="020B0604020202020204" pitchFamily="34" charset="0"/>
              </a:rPr>
              <a:t> كما يمكن أن يقتصر على تدفقات مالية من البلد الأم إلى البلد المضيف </a:t>
            </a:r>
            <a:r>
              <a:rPr lang="ar-SA" altLang="ar-SA" b="1">
                <a:latin typeface="Arial" panose="020B0604020202020204" pitchFamily="34" charset="0"/>
              </a:rPr>
              <a:t>(استثمار غير مباشر). </a:t>
            </a:r>
            <a:r>
              <a:rPr lang="ar-SA" altLang="ar-SA">
                <a:latin typeface="Arial" panose="020B0604020202020204" pitchFamily="34" charset="0"/>
              </a:rPr>
              <a:t>و في هذه الحالة  يكون الاستثمار الأجنبي في شكل تملك لأصول مالية (أسهم، سندات لشركات أجنبية..ألخ).</a:t>
            </a:r>
            <a:endParaRPr lang="en-US" altLang="ar-SA">
              <a:latin typeface="Arial" panose="020B0604020202020204" pitchFamily="34" charset="0"/>
            </a:endParaRPr>
          </a:p>
        </p:txBody>
      </p:sp>
    </p:spTree>
    <p:extLst>
      <p:ext uri="{BB962C8B-B14F-4D97-AF65-F5344CB8AC3E}">
        <p14:creationId xmlns:p14="http://schemas.microsoft.com/office/powerpoint/2010/main" val="3898097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صر نائب لرقم الشريحة 3"/>
          <p:cNvSpPr>
            <a:spLocks noGrp="1"/>
          </p:cNvSpPr>
          <p:nvPr>
            <p:ph type="sldNum" sz="quarter" idx="4"/>
          </p:nvPr>
        </p:nvSpPr>
        <p:spPr bwMode="auto">
          <a:xfrm>
            <a:off x="2105025" y="6376988"/>
            <a:ext cx="5715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FBB09D51-F3DE-4520-8924-EA79F8B401F6}" type="slidenum">
              <a:rPr lang="ar-SA" altLang="ar-SA" sz="1200" smtClean="0">
                <a:solidFill>
                  <a:schemeClr val="bg1"/>
                </a:solidFill>
              </a:rPr>
              <a:pPr>
                <a:spcBef>
                  <a:spcPct val="0"/>
                </a:spcBef>
                <a:buFontTx/>
                <a:buNone/>
              </a:pPr>
              <a:t>9</a:t>
            </a:fld>
            <a:endParaRPr lang="en-US" altLang="ar-SA" sz="1200" smtClean="0">
              <a:solidFill>
                <a:schemeClr val="bg1"/>
              </a:solidFill>
            </a:endParaRPr>
          </a:p>
        </p:txBody>
      </p:sp>
      <p:sp>
        <p:nvSpPr>
          <p:cNvPr id="5" name="مخطط انسيابي: بيانات مخزّنة 4"/>
          <p:cNvSpPr/>
          <p:nvPr/>
        </p:nvSpPr>
        <p:spPr>
          <a:xfrm>
            <a:off x="1219200" y="381000"/>
            <a:ext cx="8382000" cy="990600"/>
          </a:xfrm>
          <a:prstGeom prst="flowChartOnlineStorag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eaLnBrk="1" hangingPunct="1">
              <a:defRPr/>
            </a:pPr>
            <a:r>
              <a:rPr lang="ar-SA" altLang="en-US" sz="3600" b="1" dirty="0">
                <a:solidFill>
                  <a:srgbClr val="008080"/>
                </a:solidFill>
                <a:cs typeface="PT Bold Heading" pitchFamily="2" charset="-78"/>
              </a:rPr>
              <a:t>ثانيا: نظريات الاستثمار الأجنبي</a:t>
            </a:r>
            <a:endParaRPr lang="en-US" altLang="en-US" sz="3600" b="1" dirty="0">
              <a:solidFill>
                <a:srgbClr val="008080"/>
              </a:solidFill>
              <a:cs typeface="PT Bold Heading" pitchFamily="2" charset="-78"/>
            </a:endParaRPr>
          </a:p>
        </p:txBody>
      </p:sp>
      <p:sp>
        <p:nvSpPr>
          <p:cNvPr id="22532" name="مستطيل 5"/>
          <p:cNvSpPr>
            <a:spLocks noChangeArrowheads="1"/>
          </p:cNvSpPr>
          <p:nvPr/>
        </p:nvSpPr>
        <p:spPr bwMode="auto">
          <a:xfrm>
            <a:off x="381000" y="1600200"/>
            <a:ext cx="84582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428750" indent="-51435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Calibri" panose="020F0502020204030204" pitchFamily="34" charset="0"/>
              <a:buAutoNum type="arabicPeriod"/>
            </a:pPr>
            <a:r>
              <a:rPr lang="ar-SA" altLang="ar-SA" b="1">
                <a:solidFill>
                  <a:srgbClr val="0000FF"/>
                </a:solidFill>
                <a:latin typeface="Arial" panose="020B0604020202020204" pitchFamily="34" charset="0"/>
              </a:rPr>
              <a:t>الاستثمار الأجنبي و النظرية الاقتصادية التقليدية:</a:t>
            </a:r>
          </a:p>
          <a:p>
            <a:pPr lvl="2" rtl="1" eaLnBrk="1" hangingPunct="1">
              <a:spcBef>
                <a:spcPct val="0"/>
              </a:spcBef>
              <a:buFont typeface="Calibri" panose="020F0502020204030204" pitchFamily="34" charset="0"/>
              <a:buAutoNum type="arabicParenR"/>
            </a:pPr>
            <a:r>
              <a:rPr lang="ar-SA" altLang="ar-SA" sz="3200" b="1">
                <a:latin typeface="Arial" panose="020B0604020202020204" pitchFamily="34" charset="0"/>
              </a:rPr>
              <a:t>مدلول النظرية: </a:t>
            </a:r>
            <a:endParaRPr lang="en-US" altLang="ar-SA" sz="3200" b="1">
              <a:latin typeface="Arial" panose="020B0604020202020204" pitchFamily="34" charset="0"/>
            </a:endParaRPr>
          </a:p>
          <a:p>
            <a:pPr rtl="1" eaLnBrk="1" hangingPunct="1">
              <a:spcBef>
                <a:spcPct val="0"/>
              </a:spcBef>
              <a:buFontTx/>
              <a:buNone/>
            </a:pPr>
            <a:r>
              <a:rPr lang="ar-SA" altLang="ar-SA">
                <a:latin typeface="Arial" panose="020B0604020202020204" pitchFamily="34" charset="0"/>
              </a:rPr>
              <a:t>لم تهتم هذه النظرية كثيراً بالاستثمار الأجنبي و كانت ترى أنه مجرد تابع و مكمل للتجارة الخارجية.</a:t>
            </a:r>
          </a:p>
          <a:p>
            <a:pPr rtl="1" eaLnBrk="1" hangingPunct="1">
              <a:spcBef>
                <a:spcPct val="0"/>
              </a:spcBef>
              <a:buFontTx/>
              <a:buNone/>
            </a:pPr>
            <a:endParaRPr lang="ar-SA" altLang="ar-SA">
              <a:latin typeface="Arial" panose="020B0604020202020204" pitchFamily="34" charset="0"/>
            </a:endParaRPr>
          </a:p>
          <a:p>
            <a:pPr rtl="1" eaLnBrk="1" hangingPunct="1">
              <a:spcBef>
                <a:spcPct val="0"/>
              </a:spcBef>
              <a:buFontTx/>
              <a:buNone/>
            </a:pPr>
            <a:r>
              <a:rPr lang="ar-SA" altLang="ar-SA">
                <a:latin typeface="Arial" panose="020B0604020202020204" pitchFamily="34" charset="0"/>
              </a:rPr>
              <a:t>فهي تفترض بالأساس استحالة انتقال عناصر الإنتاج ما بين الدول؛ و عموما فإنه يمكننا تقديم محتواها وفق الخطوات التالية:</a:t>
            </a:r>
            <a:endParaRPr lang="en-US" altLang="ar-SA">
              <a:latin typeface="Arial" panose="020B0604020202020204" pitchFamily="34" charset="0"/>
            </a:endParaRPr>
          </a:p>
        </p:txBody>
      </p:sp>
    </p:spTree>
    <p:extLst>
      <p:ext uri="{BB962C8B-B14F-4D97-AF65-F5344CB8AC3E}">
        <p14:creationId xmlns:p14="http://schemas.microsoft.com/office/powerpoint/2010/main" val="24004184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مستطيل 2"/>
          <p:cNvSpPr>
            <a:spLocks noChangeArrowheads="1"/>
          </p:cNvSpPr>
          <p:nvPr/>
        </p:nvSpPr>
        <p:spPr bwMode="auto">
          <a:xfrm>
            <a:off x="381000" y="1671638"/>
            <a:ext cx="77724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Wingdings" panose="05000000000000000000" pitchFamily="2" charset="2"/>
              <a:buChar char="Ø"/>
            </a:pPr>
            <a:r>
              <a:rPr lang="ar-SA" altLang="ar-SA">
                <a:latin typeface="Arial" panose="020B0604020202020204" pitchFamily="34" charset="0"/>
              </a:rPr>
              <a:t> تفترض النظرية أن رأس المال و العمل عنصرين يمكن أن يعوض أحدهما الآخر، أي أنه إذا كان لدينا عجز في رأس المال فيمكن أن نعوضه بالعمل و العكس صحيح.</a:t>
            </a:r>
          </a:p>
          <a:p>
            <a:pPr rtl="1" eaLnBrk="1" hangingPunct="1">
              <a:spcBef>
                <a:spcPct val="0"/>
              </a:spcBef>
              <a:buFont typeface="Wingdings" panose="05000000000000000000" pitchFamily="2" charset="2"/>
              <a:buChar char="Ø"/>
            </a:pPr>
            <a:endParaRPr lang="ar-SA" altLang="ar-SA" sz="1200">
              <a:latin typeface="Arial" panose="020B0604020202020204" pitchFamily="34" charset="0"/>
            </a:endParaRPr>
          </a:p>
          <a:p>
            <a:pPr rtl="1" eaLnBrk="1" hangingPunct="1">
              <a:spcBef>
                <a:spcPct val="0"/>
              </a:spcBef>
              <a:buFont typeface="Wingdings" panose="05000000000000000000" pitchFamily="2" charset="2"/>
              <a:buChar char="Ø"/>
            </a:pPr>
            <a:endParaRPr lang="en-US" altLang="ar-SA" sz="1000">
              <a:latin typeface="Arial" panose="020B0604020202020204" pitchFamily="34" charset="0"/>
            </a:endParaRPr>
          </a:p>
          <a:p>
            <a:pPr rtl="1" eaLnBrk="1" hangingPunct="1">
              <a:spcBef>
                <a:spcPct val="0"/>
              </a:spcBef>
              <a:buFont typeface="Wingdings" panose="05000000000000000000" pitchFamily="2" charset="2"/>
              <a:buChar char="Ø"/>
            </a:pPr>
            <a:r>
              <a:rPr lang="ar-SA" altLang="ar-SA">
                <a:solidFill>
                  <a:srgbClr val="FF0000"/>
                </a:solidFill>
                <a:latin typeface="Arial" panose="020B0604020202020204" pitchFamily="34" charset="0"/>
              </a:rPr>
              <a:t> </a:t>
            </a:r>
            <a:r>
              <a:rPr lang="ar-SA" altLang="ar-SA">
                <a:latin typeface="Arial" panose="020B0604020202020204" pitchFamily="34" charset="0"/>
              </a:rPr>
              <a:t>أننا نستخدم رأس المال أكثر ما يمكن إذا كانت تكلفته منخفضة و نعوضه بالعمل إذا كانت تكلفته مرتفعة؛</a:t>
            </a:r>
          </a:p>
          <a:p>
            <a:pPr rtl="1" eaLnBrk="1" hangingPunct="1">
              <a:spcBef>
                <a:spcPct val="0"/>
              </a:spcBef>
              <a:buFont typeface="Wingdings" panose="05000000000000000000" pitchFamily="2" charset="2"/>
              <a:buChar char="Ø"/>
            </a:pPr>
            <a:endParaRPr lang="ar-SA" altLang="ar-SA" sz="1200">
              <a:latin typeface="Arial" panose="020B0604020202020204" pitchFamily="34" charset="0"/>
            </a:endParaRPr>
          </a:p>
          <a:p>
            <a:pPr rtl="1" eaLnBrk="1" hangingPunct="1">
              <a:spcBef>
                <a:spcPct val="0"/>
              </a:spcBef>
              <a:buFont typeface="Wingdings" panose="05000000000000000000" pitchFamily="2" charset="2"/>
              <a:buChar char="Ø"/>
            </a:pPr>
            <a:r>
              <a:rPr lang="ar-SA" altLang="ar-SA">
                <a:latin typeface="Arial" panose="020B0604020202020204" pitchFamily="34" charset="0"/>
              </a:rPr>
              <a:t> إذا كان لدينا فائض في رأس المال فإننا نقوم بتصديره و استيراد عمالة عوضاً عنه؛</a:t>
            </a:r>
          </a:p>
        </p:txBody>
      </p:sp>
    </p:spTree>
    <p:extLst>
      <p:ext uri="{BB962C8B-B14F-4D97-AF65-F5344CB8AC3E}">
        <p14:creationId xmlns:p14="http://schemas.microsoft.com/office/powerpoint/2010/main" val="1476649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مستطيل 2"/>
          <p:cNvSpPr>
            <a:spLocks noChangeArrowheads="1"/>
          </p:cNvSpPr>
          <p:nvPr/>
        </p:nvSpPr>
        <p:spPr bwMode="auto">
          <a:xfrm>
            <a:off x="533400" y="1371600"/>
            <a:ext cx="7924800" cy="271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Wingdings" panose="05000000000000000000" pitchFamily="2" charset="2"/>
              <a:buChar char="Ø"/>
            </a:pPr>
            <a:endParaRPr lang="ar-SA" altLang="ar-SA" sz="1000">
              <a:latin typeface="Arial" panose="020B0604020202020204" pitchFamily="34" charset="0"/>
            </a:endParaRPr>
          </a:p>
          <a:p>
            <a:pPr rtl="1" eaLnBrk="1" hangingPunct="1">
              <a:spcBef>
                <a:spcPct val="0"/>
              </a:spcBef>
              <a:buFont typeface="Wingdings" panose="05000000000000000000" pitchFamily="2" charset="2"/>
              <a:buChar char="Ø"/>
            </a:pPr>
            <a:r>
              <a:rPr lang="ar-SA" altLang="ar-SA">
                <a:latin typeface="Arial" panose="020B0604020202020204" pitchFamily="34" charset="0"/>
              </a:rPr>
              <a:t> بما أن تنقل رأس المال هو الأسهل بين جميع عناصر الإنتاج فإن وجود فائض منه يؤدي إلى قيام الاستثمار الخارجي، حيث يبدأ رأس المال في التدفق من بلد الوفرة إلى بلد الندرة إلى أن يتساوى العائد على الاستثمار في البلدين. </a:t>
            </a:r>
            <a:endParaRPr lang="en-US" altLang="ar-SA">
              <a:latin typeface="Arial" panose="020B0604020202020204" pitchFamily="34" charset="0"/>
            </a:endParaRPr>
          </a:p>
        </p:txBody>
      </p:sp>
      <p:sp>
        <p:nvSpPr>
          <p:cNvPr id="3" name="مستطيل 4"/>
          <p:cNvSpPr>
            <a:spLocks noChangeArrowheads="1"/>
          </p:cNvSpPr>
          <p:nvPr/>
        </p:nvSpPr>
        <p:spPr bwMode="auto">
          <a:xfrm>
            <a:off x="228600" y="5494338"/>
            <a:ext cx="9372600" cy="830262"/>
          </a:xfrm>
          <a:prstGeom prst="rect">
            <a:avLst/>
          </a:prstGeom>
          <a:solidFill>
            <a:schemeClr val="accent4">
              <a:lumMod val="20000"/>
              <a:lumOff val="80000"/>
            </a:schemeClr>
          </a:solidFill>
          <a:ln w="9525">
            <a:noFill/>
            <a:miter lim="800000"/>
            <a:headEnd/>
            <a:tailEnd/>
          </a:ln>
        </p:spPr>
        <p:txBody>
          <a:bodyPr>
            <a:spAutoFit/>
          </a:bodyPr>
          <a:lstStyle/>
          <a:p>
            <a:pPr algn="r" rtl="1" eaLnBrk="1" hangingPunct="1">
              <a:defRPr/>
            </a:pPr>
            <a:r>
              <a:rPr lang="ar-SA" sz="2400" b="1">
                <a:latin typeface="Arial" charset="0"/>
                <a:cs typeface="Arial" charset="0"/>
              </a:rPr>
              <a:t>تستخلص النظرية إلى أن عملية الاستثمار الأجنبي تبدأ و تنتهي من تلقاء نفسها و محركها الأساسي هو العائد على رأس المال.</a:t>
            </a:r>
          </a:p>
        </p:txBody>
      </p:sp>
    </p:spTree>
    <p:extLst>
      <p:ext uri="{BB962C8B-B14F-4D97-AF65-F5344CB8AC3E}">
        <p14:creationId xmlns:p14="http://schemas.microsoft.com/office/powerpoint/2010/main" val="7902375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مستطيل 3"/>
          <p:cNvSpPr>
            <a:spLocks noChangeArrowheads="1"/>
          </p:cNvSpPr>
          <p:nvPr/>
        </p:nvSpPr>
        <p:spPr bwMode="auto">
          <a:xfrm>
            <a:off x="457200" y="1677988"/>
            <a:ext cx="8001000"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lvl="1" rtl="1" eaLnBrk="1" hangingPunct="1">
              <a:spcBef>
                <a:spcPct val="0"/>
              </a:spcBef>
              <a:buFontTx/>
              <a:buNone/>
            </a:pPr>
            <a:r>
              <a:rPr lang="ar-SA" altLang="ar-SA" sz="3200">
                <a:latin typeface="Arial" panose="020B0604020202020204" pitchFamily="34" charset="0"/>
              </a:rPr>
              <a:t>وجهت لهذه النظرية عدة انتقادات من ضمنها:</a:t>
            </a:r>
          </a:p>
          <a:p>
            <a:pPr lvl="1" rtl="1" eaLnBrk="1" hangingPunct="1">
              <a:spcBef>
                <a:spcPct val="0"/>
              </a:spcBef>
              <a:buFontTx/>
              <a:buNone/>
            </a:pPr>
            <a:r>
              <a:rPr lang="ar-SA" altLang="ar-SA" sz="3200">
                <a:latin typeface="Arial" panose="020B0604020202020204" pitchFamily="34" charset="0"/>
              </a:rPr>
              <a:t> </a:t>
            </a:r>
            <a:endParaRPr lang="en-US" altLang="ar-SA" sz="3200">
              <a:latin typeface="Arial" panose="020B0604020202020204" pitchFamily="34" charset="0"/>
            </a:endParaRPr>
          </a:p>
          <a:p>
            <a:pPr rtl="1" eaLnBrk="1" hangingPunct="1">
              <a:spcBef>
                <a:spcPct val="0"/>
              </a:spcBef>
              <a:buFont typeface="Wingdings" panose="05000000000000000000" pitchFamily="2" charset="2"/>
              <a:buChar char="ü"/>
            </a:pPr>
            <a:r>
              <a:rPr lang="ar-SA" altLang="ar-SA">
                <a:solidFill>
                  <a:srgbClr val="FF0000"/>
                </a:solidFill>
                <a:latin typeface="Arial" panose="020B0604020202020204" pitchFamily="34" charset="0"/>
              </a:rPr>
              <a:t> </a:t>
            </a:r>
            <a:r>
              <a:rPr lang="ar-SA" altLang="ar-SA">
                <a:latin typeface="Arial" panose="020B0604020202020204" pitchFamily="34" charset="0"/>
              </a:rPr>
              <a:t>كان يمكن أن تكون هذه النظرية مقبولة عندما يتعلق الأمر بالاستثمار غير المباشر (مجرد شراء أوراق مالية </a:t>
            </a:r>
            <a:r>
              <a:rPr lang="en-US" altLang="ar-SA">
                <a:latin typeface="Arial" panose="020B0604020202020204" pitchFamily="34" charset="0"/>
              </a:rPr>
              <a:t>   </a:t>
            </a:r>
            <a:r>
              <a:rPr lang="ar-SA" altLang="ar-SA">
                <a:latin typeface="Arial" panose="020B0604020202020204" pitchFamily="34" charset="0"/>
              </a:rPr>
              <a:t>أو سندات و قروض مالية و بيعها)، لكن اليوم أصبح حجم الاستثمار الأجنبي المباشر كبيراً.</a:t>
            </a:r>
          </a:p>
        </p:txBody>
      </p:sp>
      <p:sp>
        <p:nvSpPr>
          <p:cNvPr id="25603" name="مستطيل 2"/>
          <p:cNvSpPr>
            <a:spLocks noChangeArrowheads="1"/>
          </p:cNvSpPr>
          <p:nvPr/>
        </p:nvSpPr>
        <p:spPr bwMode="auto">
          <a:xfrm>
            <a:off x="5638800" y="533400"/>
            <a:ext cx="33623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1200150" indent="-7429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lvl="1" rtl="1" eaLnBrk="1" hangingPunct="1">
              <a:spcBef>
                <a:spcPct val="0"/>
              </a:spcBef>
              <a:buFont typeface="Calibri" panose="020F0502020204030204" pitchFamily="34" charset="0"/>
              <a:buAutoNum type="arabicParenR" startAt="2"/>
            </a:pPr>
            <a:r>
              <a:rPr lang="ar-SA" altLang="ar-SA" sz="3600" b="1">
                <a:latin typeface="Arial" panose="020B0604020202020204" pitchFamily="34" charset="0"/>
              </a:rPr>
              <a:t>نقد النظرية: </a:t>
            </a:r>
          </a:p>
        </p:txBody>
      </p:sp>
    </p:spTree>
    <p:extLst>
      <p:ext uri="{BB962C8B-B14F-4D97-AF65-F5344CB8AC3E}">
        <p14:creationId xmlns:p14="http://schemas.microsoft.com/office/powerpoint/2010/main" val="22772266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مستطيل 2"/>
          <p:cNvSpPr>
            <a:spLocks noChangeArrowheads="1"/>
          </p:cNvSpPr>
          <p:nvPr/>
        </p:nvSpPr>
        <p:spPr bwMode="auto">
          <a:xfrm>
            <a:off x="1066800" y="1676400"/>
            <a:ext cx="70485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Wingdings" panose="05000000000000000000" pitchFamily="2" charset="2"/>
              <a:buChar char="ü"/>
            </a:pPr>
            <a:endParaRPr lang="ar-SA" altLang="ar-SA">
              <a:latin typeface="Arial" panose="020B0604020202020204" pitchFamily="34" charset="0"/>
            </a:endParaRPr>
          </a:p>
          <a:p>
            <a:pPr rtl="1" eaLnBrk="1" hangingPunct="1">
              <a:spcBef>
                <a:spcPct val="0"/>
              </a:spcBef>
              <a:buFont typeface="Wingdings" panose="05000000000000000000" pitchFamily="2" charset="2"/>
              <a:buChar char="ü"/>
            </a:pPr>
            <a:r>
              <a:rPr lang="ar-SA" altLang="ar-SA">
                <a:latin typeface="Arial" panose="020B0604020202020204" pitchFamily="34" charset="0"/>
              </a:rPr>
              <a:t>الاستثمار غير المباشر قصير و محدود و ذو حجم قليل مقارنة بالمباشر، و هدفه الأساسي هو العائد، أما الاستثمار المباشر فيشكل قرارا أو التزاما طويل المدى لرأس المال و هو امتلاك لأصول ملموسة لا مجرد أوراق . </a:t>
            </a:r>
            <a:endParaRPr lang="en-US" altLang="ar-SA">
              <a:latin typeface="Arial" panose="020B0604020202020204" pitchFamily="34" charset="0"/>
            </a:endParaRPr>
          </a:p>
        </p:txBody>
      </p:sp>
    </p:spTree>
    <p:extLst>
      <p:ext uri="{BB962C8B-B14F-4D97-AF65-F5344CB8AC3E}">
        <p14:creationId xmlns:p14="http://schemas.microsoft.com/office/powerpoint/2010/main" val="1719790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مستطيل 2"/>
          <p:cNvSpPr>
            <a:spLocks noChangeArrowheads="1"/>
          </p:cNvSpPr>
          <p:nvPr/>
        </p:nvSpPr>
        <p:spPr bwMode="auto">
          <a:xfrm>
            <a:off x="304800" y="1371600"/>
            <a:ext cx="81534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Wingdings" panose="05000000000000000000" pitchFamily="2" charset="2"/>
              <a:buChar char="ü"/>
            </a:pPr>
            <a:r>
              <a:rPr lang="ar-SA" altLang="ar-SA">
                <a:latin typeface="Arial" panose="020B0604020202020204" pitchFamily="34" charset="0"/>
              </a:rPr>
              <a:t> لا تفرق النظرية بين الاستثمار الأجنبي المباشر وبين مجرد تحركات لرأس المال، في حين أن الاستثمار الأجنبي المباشر ليس مجرد انتقال الأموال بل هو كذلك انتقال لقدرات إدارية و معرفة و تقنية.</a:t>
            </a:r>
          </a:p>
          <a:p>
            <a:pPr rtl="1" eaLnBrk="1" hangingPunct="1">
              <a:spcBef>
                <a:spcPct val="0"/>
              </a:spcBef>
              <a:buFont typeface="Wingdings" panose="05000000000000000000" pitchFamily="2" charset="2"/>
              <a:buChar char="ü"/>
            </a:pPr>
            <a:endParaRPr lang="ar-SA" altLang="ar-SA">
              <a:latin typeface="Arial" panose="020B0604020202020204" pitchFamily="34" charset="0"/>
            </a:endParaRPr>
          </a:p>
          <a:p>
            <a:pPr rtl="1" eaLnBrk="1" hangingPunct="1">
              <a:spcBef>
                <a:spcPct val="0"/>
              </a:spcBef>
              <a:buFont typeface="Wingdings" panose="05000000000000000000" pitchFamily="2" charset="2"/>
              <a:buChar char="ü"/>
            </a:pPr>
            <a:r>
              <a:rPr lang="ar-SA" altLang="ar-SA">
                <a:latin typeface="Arial" panose="020B0604020202020204" pitchFamily="34" charset="0"/>
              </a:rPr>
              <a:t> لا تفسر النظرية تبادل الاستثمار ما بين البلدان، فإذا كان هدف الاستثمار هو مجرد العائد فكيف نفسر حركة رؤوس الأموال في الاتجاهين  و في نفس الوقت، (مثال يخص انتقال رؤوس أموال من بريطانيا إلى ألمانيا و العكس).  </a:t>
            </a:r>
            <a:endParaRPr lang="en-US" altLang="ar-SA">
              <a:latin typeface="Arial" panose="020B0604020202020204" pitchFamily="34" charset="0"/>
            </a:endParaRPr>
          </a:p>
        </p:txBody>
      </p:sp>
    </p:spTree>
    <p:extLst>
      <p:ext uri="{BB962C8B-B14F-4D97-AF65-F5344CB8AC3E}">
        <p14:creationId xmlns:p14="http://schemas.microsoft.com/office/powerpoint/2010/main" val="30155935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عنصر نائب لرقم الشريحة 3"/>
          <p:cNvSpPr>
            <a:spLocks noGrp="1"/>
          </p:cNvSpPr>
          <p:nvPr>
            <p:ph type="sldNum" sz="quarter" idx="4"/>
          </p:nvPr>
        </p:nvSpPr>
        <p:spPr bwMode="auto">
          <a:xfrm>
            <a:off x="2105025" y="6376988"/>
            <a:ext cx="5715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EA2352BB-A170-4367-93D1-E62B48B27D88}" type="slidenum">
              <a:rPr lang="ar-SA" altLang="ar-SA" sz="1200" smtClean="0">
                <a:solidFill>
                  <a:schemeClr val="bg1"/>
                </a:solidFill>
              </a:rPr>
              <a:pPr>
                <a:spcBef>
                  <a:spcPct val="0"/>
                </a:spcBef>
                <a:buFontTx/>
                <a:buNone/>
              </a:pPr>
              <a:t>15</a:t>
            </a:fld>
            <a:endParaRPr lang="en-US" altLang="ar-SA" sz="1200" smtClean="0">
              <a:solidFill>
                <a:schemeClr val="bg1"/>
              </a:solidFill>
            </a:endParaRPr>
          </a:p>
        </p:txBody>
      </p:sp>
      <p:sp>
        <p:nvSpPr>
          <p:cNvPr id="28675" name="مستطيل 4"/>
          <p:cNvSpPr>
            <a:spLocks noChangeArrowheads="1"/>
          </p:cNvSpPr>
          <p:nvPr/>
        </p:nvSpPr>
        <p:spPr bwMode="auto">
          <a:xfrm>
            <a:off x="381000" y="838200"/>
            <a:ext cx="899160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23888" indent="-51435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Clr>
                <a:srgbClr val="0000FF"/>
              </a:buClr>
              <a:buFont typeface="Calibri" panose="020F0502020204030204" pitchFamily="34" charset="0"/>
              <a:buAutoNum type="arabicPeriod" startAt="2"/>
            </a:pPr>
            <a:r>
              <a:rPr lang="ar-SA" altLang="ar-SA" b="1">
                <a:solidFill>
                  <a:srgbClr val="0000FF"/>
                </a:solidFill>
                <a:latin typeface="Arial" panose="020B0604020202020204" pitchFamily="34" charset="0"/>
              </a:rPr>
              <a:t>نظريات الاستثمار الأجنبي الحديثة </a:t>
            </a:r>
          </a:p>
          <a:p>
            <a:pPr rtl="1" eaLnBrk="1" hangingPunct="1">
              <a:spcBef>
                <a:spcPct val="0"/>
              </a:spcBef>
              <a:buFont typeface="Calibri" panose="020F0502020204030204" pitchFamily="34" charset="0"/>
              <a:buAutoNum type="arabicParenR"/>
            </a:pPr>
            <a:r>
              <a:rPr lang="ar-SA" altLang="ar-SA" b="1">
                <a:latin typeface="Arial" panose="020B0604020202020204" pitchFamily="34" charset="0"/>
              </a:rPr>
              <a:t>النظريات الاحتكارية: </a:t>
            </a:r>
            <a:endParaRPr lang="en-US" altLang="ar-SA" b="1">
              <a:latin typeface="Arial" panose="020B0604020202020204" pitchFamily="34" charset="0"/>
            </a:endParaRPr>
          </a:p>
          <a:p>
            <a:pPr rtl="1" eaLnBrk="1" hangingPunct="1">
              <a:spcBef>
                <a:spcPct val="0"/>
              </a:spcBef>
              <a:buClr>
                <a:srgbClr val="6BB1C9"/>
              </a:buClr>
              <a:buFontTx/>
              <a:buNone/>
            </a:pPr>
            <a:r>
              <a:rPr lang="ar-SA" altLang="ar-SA">
                <a:latin typeface="Arial" panose="020B0604020202020204" pitchFamily="34" charset="0"/>
              </a:rPr>
              <a:t> اهتمت هذه النظرية بتفسير الأسباب التي تدفع بعض الشركات نحو الاستثمار في تركيبة السوق الذي تستأثر فيه شركة ما أو قلة من المنتجين الذين </a:t>
            </a:r>
            <a:r>
              <a:rPr lang="ar-SA" altLang="ar-SA" b="1">
                <a:solidFill>
                  <a:srgbClr val="0000FF"/>
                </a:solidFill>
                <a:latin typeface="Arial" panose="020B0604020202020204" pitchFamily="34" charset="0"/>
              </a:rPr>
              <a:t>يحتفظون بالميزة التنافسية </a:t>
            </a:r>
            <a:r>
              <a:rPr lang="ar-SA" altLang="ar-SA">
                <a:latin typeface="Arial" panose="020B0604020202020204" pitchFamily="34" charset="0"/>
              </a:rPr>
              <a:t>التي تمكنهم من السيطرة على إنتاج أو بيع و توزيع السلعة (احتكار القلة).</a:t>
            </a:r>
          </a:p>
          <a:p>
            <a:pPr rtl="1" eaLnBrk="1" hangingPunct="1">
              <a:spcBef>
                <a:spcPct val="0"/>
              </a:spcBef>
              <a:buClr>
                <a:srgbClr val="6BB1C9"/>
              </a:buClr>
              <a:buFontTx/>
              <a:buNone/>
            </a:pPr>
            <a:endParaRPr lang="ar-SA" altLang="ar-SA">
              <a:latin typeface="Arial" panose="020B0604020202020204" pitchFamily="34" charset="0"/>
            </a:endParaRPr>
          </a:p>
          <a:p>
            <a:pPr rtl="1" eaLnBrk="1" hangingPunct="1">
              <a:spcBef>
                <a:spcPct val="0"/>
              </a:spcBef>
              <a:buClr>
                <a:srgbClr val="6BB1C9"/>
              </a:buClr>
              <a:buFontTx/>
              <a:buNone/>
            </a:pPr>
            <a:r>
              <a:rPr lang="ar-SA" altLang="ar-SA">
                <a:latin typeface="Arial" panose="020B0604020202020204" pitchFamily="34" charset="0"/>
              </a:rPr>
              <a:t>و </a:t>
            </a:r>
            <a:r>
              <a:rPr lang="ar-SA" altLang="ar-SA" b="1" u="sng">
                <a:latin typeface="Arial" panose="020B0604020202020204" pitchFamily="34" charset="0"/>
              </a:rPr>
              <a:t>تميز هذه النظرية بين </a:t>
            </a:r>
            <a:r>
              <a:rPr lang="en-US" altLang="ar-SA" b="1" u="sng">
                <a:latin typeface="Arial" panose="020B0604020202020204" pitchFamily="34" charset="0"/>
              </a:rPr>
              <a:t>03</a:t>
            </a:r>
            <a:r>
              <a:rPr lang="ar-SA" altLang="ar-SA" b="1" u="sng">
                <a:latin typeface="Arial" panose="020B0604020202020204" pitchFamily="34" charset="0"/>
              </a:rPr>
              <a:t> أنواع من الاحتكار في السوق الدولي</a:t>
            </a:r>
            <a:r>
              <a:rPr lang="ar-SA" altLang="ar-SA">
                <a:latin typeface="Arial" panose="020B0604020202020204" pitchFamily="34" charset="0"/>
              </a:rPr>
              <a:t> و هي:</a:t>
            </a:r>
          </a:p>
          <a:p>
            <a:pPr rtl="1" eaLnBrk="1" hangingPunct="1">
              <a:spcBef>
                <a:spcPct val="0"/>
              </a:spcBef>
              <a:buClr>
                <a:srgbClr val="6BB1C9"/>
              </a:buClr>
              <a:buFontTx/>
              <a:buNone/>
            </a:pPr>
            <a:endParaRPr lang="ar-SA" altLang="ar-SA">
              <a:latin typeface="Arial" panose="020B0604020202020204" pitchFamily="34" charset="0"/>
            </a:endParaRPr>
          </a:p>
        </p:txBody>
      </p:sp>
    </p:spTree>
    <p:extLst>
      <p:ext uri="{BB962C8B-B14F-4D97-AF65-F5344CB8AC3E}">
        <p14:creationId xmlns:p14="http://schemas.microsoft.com/office/powerpoint/2010/main" val="39329523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مستطيل 4"/>
          <p:cNvSpPr>
            <a:spLocks noChangeArrowheads="1"/>
          </p:cNvSpPr>
          <p:nvPr/>
        </p:nvSpPr>
        <p:spPr bwMode="auto">
          <a:xfrm>
            <a:off x="381000" y="1373188"/>
            <a:ext cx="86868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23888" indent="-51435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Calibri" panose="020F0502020204030204" pitchFamily="34" charset="0"/>
              <a:buAutoNum type="arabicParenR"/>
            </a:pPr>
            <a:r>
              <a:rPr lang="ar-SA" altLang="ar-SA" b="1" u="sng">
                <a:solidFill>
                  <a:srgbClr val="756525"/>
                </a:solidFill>
                <a:latin typeface="Arial" panose="020B0604020202020204" pitchFamily="34" charset="0"/>
              </a:rPr>
              <a:t>احتكار الشركة الأولى للسوق:</a:t>
            </a:r>
          </a:p>
          <a:p>
            <a:pPr rtl="1" eaLnBrk="1" hangingPunct="1">
              <a:spcBef>
                <a:spcPct val="0"/>
              </a:spcBef>
              <a:buClr>
                <a:srgbClr val="6BB1C9"/>
              </a:buClr>
              <a:buFontTx/>
              <a:buNone/>
            </a:pPr>
            <a:r>
              <a:rPr lang="ar-SA" altLang="ar-SA">
                <a:solidFill>
                  <a:srgbClr val="AD9968"/>
                </a:solidFill>
                <a:latin typeface="Arial" panose="020B0604020202020204" pitchFamily="34" charset="0"/>
              </a:rPr>
              <a:t> </a:t>
            </a:r>
            <a:r>
              <a:rPr lang="ar-SA" altLang="ar-SA">
                <a:latin typeface="Arial" panose="020B0604020202020204" pitchFamily="34" charset="0"/>
              </a:rPr>
              <a:t>و تقوم النظرية على أن أحقية تواجد المنشأة في السوق العالمي ترجع لكونها الأقدم في السوق بحيث تؤهلها الأقدمية في السوق المحلي لـ:</a:t>
            </a:r>
          </a:p>
          <a:p>
            <a:pPr rtl="1" eaLnBrk="1" hangingPunct="1">
              <a:spcBef>
                <a:spcPct val="0"/>
              </a:spcBef>
              <a:buFont typeface="Wingdings" panose="05000000000000000000" pitchFamily="2" charset="2"/>
              <a:buChar char="ü"/>
            </a:pPr>
            <a:r>
              <a:rPr lang="ar-SA" altLang="ar-SA">
                <a:latin typeface="Arial" panose="020B0604020202020204" pitchFamily="34" charset="0"/>
              </a:rPr>
              <a:t> </a:t>
            </a:r>
            <a:r>
              <a:rPr lang="ar-SA" altLang="ar-SA" b="1">
                <a:latin typeface="Arial" panose="020B0604020202020204" pitchFamily="34" charset="0"/>
              </a:rPr>
              <a:t>تحسين أسلوب إنتاجها، </a:t>
            </a:r>
          </a:p>
          <a:p>
            <a:pPr rtl="1" eaLnBrk="1" hangingPunct="1">
              <a:spcBef>
                <a:spcPct val="0"/>
              </a:spcBef>
              <a:buFont typeface="Wingdings" panose="05000000000000000000" pitchFamily="2" charset="2"/>
              <a:buChar char="ü"/>
            </a:pPr>
            <a:r>
              <a:rPr lang="ar-SA" altLang="ar-SA" b="1">
                <a:latin typeface="Arial" panose="020B0604020202020204" pitchFamily="34" charset="0"/>
              </a:rPr>
              <a:t> تحقيق اسم و سمعة فيه،</a:t>
            </a:r>
          </a:p>
          <a:p>
            <a:pPr rtl="1" eaLnBrk="1" hangingPunct="1">
              <a:spcBef>
                <a:spcPct val="0"/>
              </a:spcBef>
              <a:buFont typeface="Wingdings" panose="05000000000000000000" pitchFamily="2" charset="2"/>
              <a:buChar char="ü"/>
            </a:pPr>
            <a:r>
              <a:rPr lang="ar-SA" altLang="ar-SA" b="1">
                <a:latin typeface="Arial" panose="020B0604020202020204" pitchFamily="34" charset="0"/>
              </a:rPr>
              <a:t> لها ميزة تنافسية (بحكم الأقدمية و توفر الموارد، الاختراع). </a:t>
            </a:r>
            <a:endParaRPr lang="en-US" altLang="ar-SA" b="1">
              <a:latin typeface="Arial" panose="020B0604020202020204" pitchFamily="34" charset="0"/>
            </a:endParaRPr>
          </a:p>
        </p:txBody>
      </p:sp>
      <p:sp>
        <p:nvSpPr>
          <p:cNvPr id="6" name="مستطيل 5"/>
          <p:cNvSpPr/>
          <p:nvPr/>
        </p:nvSpPr>
        <p:spPr>
          <a:xfrm>
            <a:off x="228600" y="4940300"/>
            <a:ext cx="9296400" cy="1384300"/>
          </a:xfrm>
          <a:prstGeom prst="rect">
            <a:avLst/>
          </a:prstGeom>
          <a:solidFill>
            <a:schemeClr val="accent3">
              <a:lumMod val="20000"/>
              <a:lumOff val="80000"/>
            </a:schemeClr>
          </a:solidFill>
        </p:spPr>
        <p:txBody>
          <a:bodyPr>
            <a:spAutoFit/>
          </a:bodyPr>
          <a:lstStyle/>
          <a:p>
            <a:pPr algn="r" rtl="1" eaLnBrk="1" hangingPunct="1">
              <a:defRPr/>
            </a:pPr>
            <a:r>
              <a:rPr lang="ar-SA" sz="2800" b="1">
                <a:latin typeface="Arial" charset="0"/>
                <a:cs typeface="Arial" charset="0"/>
              </a:rPr>
              <a:t>فيشكل الاستثمار الخارجي</a:t>
            </a:r>
            <a:r>
              <a:rPr lang="ar-SA" sz="2800" b="1" u="sng">
                <a:solidFill>
                  <a:srgbClr val="0000FF"/>
                </a:solidFill>
                <a:latin typeface="Arial" charset="0"/>
                <a:cs typeface="Arial" charset="0"/>
              </a:rPr>
              <a:t> مرحلة تطور في نموها</a:t>
            </a:r>
            <a:r>
              <a:rPr lang="ar-SA" sz="2800" b="1">
                <a:latin typeface="Arial" charset="0"/>
                <a:cs typeface="Arial" charset="0"/>
              </a:rPr>
              <a:t> حيث تستمر الشركة في النمو إلى أن تجد بعد مرحلة معينة أن استمرار النمو يتطلب القيام بالأعمال الدولية (غزو الأسواق الخارجية</a:t>
            </a:r>
            <a:r>
              <a:rPr lang="en-US" sz="2800" b="1">
                <a:latin typeface="Arial" charset="0"/>
                <a:cs typeface="Arial" charset="0"/>
              </a:rPr>
              <a:t>(</a:t>
            </a:r>
            <a:r>
              <a:rPr lang="ar-SA" sz="2800" b="1">
                <a:latin typeface="Arial" charset="0"/>
                <a:cs typeface="Arial" charset="0"/>
              </a:rPr>
              <a:t>.</a:t>
            </a:r>
            <a:endParaRPr lang="en-US" sz="2800" b="1">
              <a:latin typeface="Arial" charset="0"/>
              <a:cs typeface="Arial" charset="0"/>
            </a:endParaRPr>
          </a:p>
        </p:txBody>
      </p:sp>
    </p:spTree>
    <p:extLst>
      <p:ext uri="{BB962C8B-B14F-4D97-AF65-F5344CB8AC3E}">
        <p14:creationId xmlns:p14="http://schemas.microsoft.com/office/powerpoint/2010/main" val="390628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مستطيل 2"/>
          <p:cNvSpPr>
            <a:spLocks noChangeArrowheads="1"/>
          </p:cNvSpPr>
          <p:nvPr/>
        </p:nvSpPr>
        <p:spPr bwMode="auto">
          <a:xfrm>
            <a:off x="381000" y="1371600"/>
            <a:ext cx="86868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Calibri" panose="020F0502020204030204" pitchFamily="34" charset="0"/>
              <a:buAutoNum type="arabicParenR" startAt="2"/>
            </a:pPr>
            <a:r>
              <a:rPr lang="ar-SA" altLang="ar-SA" b="1">
                <a:solidFill>
                  <a:srgbClr val="756525"/>
                </a:solidFill>
                <a:latin typeface="Arial" panose="020B0604020202020204" pitchFamily="34" charset="0"/>
              </a:rPr>
              <a:t>نظرية القوة الاحتكارية:</a:t>
            </a:r>
          </a:p>
          <a:p>
            <a:pPr rtl="1" eaLnBrk="1" hangingPunct="1">
              <a:spcBef>
                <a:spcPct val="0"/>
              </a:spcBef>
              <a:buFontTx/>
              <a:buNone/>
            </a:pPr>
            <a:r>
              <a:rPr lang="ar-SA" altLang="ar-SA">
                <a:latin typeface="Arial" panose="020B0604020202020204" pitchFamily="34" charset="0"/>
              </a:rPr>
              <a:t>تفترض النظرية أن ممارسة الأعمال الدولية في أسواق بعيدة عن البلد الأم هو نشاط تكاليفه (المادية و الاجتماعية و العاطفية) عالية، و لا تجرؤ عليه إلا  الشركة التي تمتلك ميزة تنافسية قوية مثل:</a:t>
            </a:r>
          </a:p>
          <a:p>
            <a:pPr lvl="1" rtl="1" eaLnBrk="1" hangingPunct="1">
              <a:spcBef>
                <a:spcPct val="0"/>
              </a:spcBef>
              <a:buFont typeface="Wingdings" panose="05000000000000000000" pitchFamily="2" charset="2"/>
              <a:buChar char="ü"/>
            </a:pPr>
            <a:r>
              <a:rPr lang="ar-SA" altLang="ar-SA" sz="3200">
                <a:latin typeface="Arial" panose="020B0604020202020204" pitchFamily="34" charset="0"/>
              </a:rPr>
              <a:t> التقنية المبتكرة، </a:t>
            </a:r>
          </a:p>
          <a:p>
            <a:pPr lvl="1" rtl="1" eaLnBrk="1" hangingPunct="1">
              <a:spcBef>
                <a:spcPct val="0"/>
              </a:spcBef>
              <a:buFont typeface="Wingdings" panose="05000000000000000000" pitchFamily="2" charset="2"/>
              <a:buChar char="ü"/>
            </a:pPr>
            <a:r>
              <a:rPr lang="ar-SA" altLang="ar-SA" sz="3200">
                <a:latin typeface="Arial" panose="020B0604020202020204" pitchFamily="34" charset="0"/>
              </a:rPr>
              <a:t> اختراع أساليب عمل غير مسبوقة و غير معروفة من قبل، </a:t>
            </a:r>
          </a:p>
          <a:p>
            <a:pPr lvl="1" rtl="1" eaLnBrk="1" hangingPunct="1">
              <a:spcBef>
                <a:spcPct val="0"/>
              </a:spcBef>
              <a:buFont typeface="Wingdings" panose="05000000000000000000" pitchFamily="2" charset="2"/>
              <a:buChar char="ü"/>
            </a:pPr>
            <a:r>
              <a:rPr lang="ar-SA" altLang="ar-SA" sz="3200">
                <a:latin typeface="Arial" panose="020B0604020202020204" pitchFamily="34" charset="0"/>
              </a:rPr>
              <a:t> تمتلك الانضباط و الكفاءة في إدارتها.</a:t>
            </a:r>
          </a:p>
        </p:txBody>
      </p:sp>
    </p:spTree>
    <p:extLst>
      <p:ext uri="{BB962C8B-B14F-4D97-AF65-F5344CB8AC3E}">
        <p14:creationId xmlns:p14="http://schemas.microsoft.com/office/powerpoint/2010/main" val="24405808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مربع نص 3"/>
          <p:cNvSpPr txBox="1">
            <a:spLocks noChangeArrowheads="1"/>
          </p:cNvSpPr>
          <p:nvPr/>
        </p:nvSpPr>
        <p:spPr bwMode="auto">
          <a:xfrm>
            <a:off x="457200" y="1447800"/>
            <a:ext cx="8229600"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a:latin typeface="Arial" panose="020B0604020202020204" pitchFamily="34" charset="0"/>
              </a:rPr>
              <a:t>و بغرض التغلب على العوائق السابقة (التكاليف)، يتعين عليها مزج  قدرتها في نسق تام حيث تصبح قادرة على:</a:t>
            </a:r>
          </a:p>
          <a:p>
            <a:pPr rtl="1" eaLnBrk="1" hangingPunct="1">
              <a:spcBef>
                <a:spcPct val="0"/>
              </a:spcBef>
              <a:buFont typeface="Wingdings" panose="05000000000000000000" pitchFamily="2" charset="2"/>
              <a:buChar char="Ø"/>
            </a:pPr>
            <a:r>
              <a:rPr lang="ar-SA" altLang="ar-SA">
                <a:latin typeface="Arial" panose="020B0604020202020204" pitchFamily="34" charset="0"/>
              </a:rPr>
              <a:t> تحقيق أرباح  طائلة في السوق الأجنبية،</a:t>
            </a:r>
          </a:p>
          <a:p>
            <a:pPr rtl="1" eaLnBrk="1" hangingPunct="1">
              <a:spcBef>
                <a:spcPct val="0"/>
              </a:spcBef>
              <a:buFont typeface="Wingdings" panose="05000000000000000000" pitchFamily="2" charset="2"/>
              <a:buChar char="Ø"/>
            </a:pPr>
            <a:r>
              <a:rPr lang="ar-SA" altLang="ar-SA">
                <a:latin typeface="Arial" panose="020B0604020202020204" pitchFamily="34" charset="0"/>
              </a:rPr>
              <a:t> المحافظة على ميزتها المطلقة،</a:t>
            </a:r>
          </a:p>
          <a:p>
            <a:pPr rtl="1" eaLnBrk="1" hangingPunct="1">
              <a:spcBef>
                <a:spcPct val="0"/>
              </a:spcBef>
              <a:buFont typeface="Wingdings" panose="05000000000000000000" pitchFamily="2" charset="2"/>
              <a:buChar char="Ø"/>
            </a:pPr>
            <a:r>
              <a:rPr lang="ar-SA" altLang="ar-SA">
                <a:latin typeface="Arial" panose="020B0604020202020204" pitchFamily="34" charset="0"/>
              </a:rPr>
              <a:t> كما يمكنها أن تستهدف المنافسين الآخرين ( و لو تعلق الأمر بوجود شركة قديمة في مركز قوى).</a:t>
            </a:r>
          </a:p>
          <a:p>
            <a:pPr rtl="1" eaLnBrk="1" hangingPunct="1">
              <a:spcBef>
                <a:spcPct val="0"/>
              </a:spcBef>
              <a:buFont typeface="Wingdings" panose="05000000000000000000" pitchFamily="2" charset="2"/>
              <a:buChar char="Ø"/>
            </a:pPr>
            <a:r>
              <a:rPr lang="ar-SA" altLang="ar-SA">
                <a:latin typeface="Arial" panose="020B0604020202020204" pitchFamily="34" charset="0"/>
              </a:rPr>
              <a:t>أن هذه النظرية تفترض أن الاستثمار الخارجي ناجم عن وجود خلل وتشوهات في تركيبة السوق تعيق المنافسة التامة لأن هذه الأخيرة ( المنافسة التامة ) لو توفرت فسوف تتاح الفرص والمعلومات للجميع . </a:t>
            </a:r>
          </a:p>
          <a:p>
            <a:pPr rtl="1" eaLnBrk="1" hangingPunct="1">
              <a:spcBef>
                <a:spcPct val="0"/>
              </a:spcBef>
              <a:buFont typeface="Wingdings" panose="05000000000000000000" pitchFamily="2" charset="2"/>
              <a:buChar char="Ø"/>
            </a:pPr>
            <a:endParaRPr lang="en-US" altLang="ar-SA">
              <a:latin typeface="Arial" panose="020B0604020202020204" pitchFamily="34" charset="0"/>
            </a:endParaRPr>
          </a:p>
        </p:txBody>
      </p:sp>
    </p:spTree>
    <p:extLst>
      <p:ext uri="{BB962C8B-B14F-4D97-AF65-F5344CB8AC3E}">
        <p14:creationId xmlns:p14="http://schemas.microsoft.com/office/powerpoint/2010/main" val="19564995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مستطيل 3"/>
          <p:cNvSpPr>
            <a:spLocks noChangeArrowheads="1"/>
          </p:cNvSpPr>
          <p:nvPr/>
        </p:nvSpPr>
        <p:spPr bwMode="auto">
          <a:xfrm>
            <a:off x="685800" y="1447800"/>
            <a:ext cx="78486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Calibri" panose="020F0502020204030204" pitchFamily="34" charset="0"/>
              <a:buAutoNum type="arabicParenR" startAt="3"/>
            </a:pPr>
            <a:r>
              <a:rPr lang="ar-SA" altLang="ar-SA" b="1" dirty="0">
                <a:solidFill>
                  <a:srgbClr val="AD9968"/>
                </a:solidFill>
                <a:latin typeface="Arial" panose="020B0604020202020204" pitchFamily="34" charset="0"/>
              </a:rPr>
              <a:t>نظرية سلوك رد الفعل: </a:t>
            </a:r>
            <a:endParaRPr lang="en-US" altLang="ar-SA" b="1" dirty="0">
              <a:solidFill>
                <a:srgbClr val="AD9968"/>
              </a:solidFill>
              <a:latin typeface="Arial" panose="020B0604020202020204" pitchFamily="34" charset="0"/>
            </a:endParaRPr>
          </a:p>
          <a:p>
            <a:pPr rtl="1" eaLnBrk="1" hangingPunct="1">
              <a:spcBef>
                <a:spcPct val="0"/>
              </a:spcBef>
              <a:buFontTx/>
              <a:buNone/>
            </a:pPr>
            <a:r>
              <a:rPr lang="ar-SA" altLang="ar-SA" dirty="0">
                <a:latin typeface="Arial" panose="020B0604020202020204" pitchFamily="34" charset="0"/>
              </a:rPr>
              <a:t>تقوم الأعمال على مراقبة المنافسين (ردود الأفعال من المنافسين).</a:t>
            </a:r>
          </a:p>
          <a:p>
            <a:pPr rtl="1" eaLnBrk="1" hangingPunct="1">
              <a:spcBef>
                <a:spcPct val="0"/>
              </a:spcBef>
              <a:buFontTx/>
              <a:buNone/>
            </a:pPr>
            <a:r>
              <a:rPr lang="ar-SA" altLang="ar-SA" dirty="0">
                <a:latin typeface="Arial" panose="020B0604020202020204" pitchFamily="34" charset="0"/>
              </a:rPr>
              <a:t>و يقوم مضمون هذه النظرية على أن الاستثمار الأجنبي يكون كردة فعل من شركة محلية على شركة أجنبية، حيث تحاول الأول بالذهاب إلى الخارج و القيام بالأعمال الدولية لمزاحمة الشركة الأجنبية في سوقها المحلي.  </a:t>
            </a:r>
            <a:endParaRPr lang="en-US" altLang="ar-SA" dirty="0">
              <a:latin typeface="Arial" panose="020B0604020202020204" pitchFamily="34" charset="0"/>
            </a:endParaRPr>
          </a:p>
        </p:txBody>
      </p:sp>
    </p:spTree>
    <p:extLst>
      <p:ext uri="{BB962C8B-B14F-4D97-AF65-F5344CB8AC3E}">
        <p14:creationId xmlns:p14="http://schemas.microsoft.com/office/powerpoint/2010/main" val="14083319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مستطيل 3"/>
          <p:cNvSpPr>
            <a:spLocks noChangeArrowheads="1"/>
          </p:cNvSpPr>
          <p:nvPr/>
        </p:nvSpPr>
        <p:spPr bwMode="auto">
          <a:xfrm>
            <a:off x="457200" y="838200"/>
            <a:ext cx="8382000" cy="474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42950" indent="-74295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Calibri" panose="020F0502020204030204" pitchFamily="34" charset="0"/>
              <a:buAutoNum type="arabicPeriod" startAt="2"/>
            </a:pPr>
            <a:r>
              <a:rPr lang="ar-SA" altLang="ar-SA" sz="3600" b="1">
                <a:latin typeface="Arial" panose="020B0604020202020204" pitchFamily="34" charset="0"/>
              </a:rPr>
              <a:t>نظرية دورة حياة المنتج:</a:t>
            </a:r>
            <a:endParaRPr lang="ar-DZ" altLang="ar-SA" sz="3600" b="1">
              <a:latin typeface="Arial" panose="020B0604020202020204" pitchFamily="34" charset="0"/>
            </a:endParaRPr>
          </a:p>
          <a:p>
            <a:pPr rtl="1" eaLnBrk="1" hangingPunct="1">
              <a:spcBef>
                <a:spcPct val="0"/>
              </a:spcBef>
              <a:buFont typeface="Wingdings" panose="05000000000000000000" pitchFamily="2" charset="2"/>
              <a:buChar char="Ø"/>
            </a:pPr>
            <a:r>
              <a:rPr lang="ar-SA" altLang="ar-SA" b="1">
                <a:solidFill>
                  <a:srgbClr val="AD9968"/>
                </a:solidFill>
                <a:latin typeface="Arial" panose="020B0604020202020204" pitchFamily="34" charset="0"/>
              </a:rPr>
              <a:t> </a:t>
            </a:r>
            <a:r>
              <a:rPr lang="ar-SA" altLang="ar-SA">
                <a:latin typeface="Arial" panose="020B0604020202020204" pitchFamily="34" charset="0"/>
              </a:rPr>
              <a:t>تقوم هذه النظرية على أساس أن لكل سلعة دورة حياة مند وصولها إلى السوق، و تبدأ بالتقديم، مرورا بالتطور ثم النضوج و تنتهي التدهور و الزوال.</a:t>
            </a:r>
            <a:endParaRPr lang="ar-DZ" altLang="ar-SA">
              <a:latin typeface="Arial" panose="020B0604020202020204" pitchFamily="34" charset="0"/>
            </a:endParaRPr>
          </a:p>
          <a:p>
            <a:pPr rtl="1" eaLnBrk="1" hangingPunct="1">
              <a:spcBef>
                <a:spcPct val="0"/>
              </a:spcBef>
              <a:buFont typeface="Wingdings" panose="05000000000000000000" pitchFamily="2" charset="2"/>
              <a:buChar char="Ø"/>
            </a:pPr>
            <a:endParaRPr lang="ar-SA" altLang="ar-SA" sz="1000">
              <a:latin typeface="Arial" panose="020B0604020202020204" pitchFamily="34" charset="0"/>
            </a:endParaRPr>
          </a:p>
          <a:p>
            <a:pPr rtl="1" eaLnBrk="1" hangingPunct="1">
              <a:spcBef>
                <a:spcPct val="0"/>
              </a:spcBef>
              <a:buFont typeface="Wingdings" panose="05000000000000000000" pitchFamily="2" charset="2"/>
              <a:buChar char="Ø"/>
            </a:pPr>
            <a:r>
              <a:rPr lang="ar-SA" altLang="ar-SA">
                <a:latin typeface="Arial" panose="020B0604020202020204" pitchFamily="34" charset="0"/>
              </a:rPr>
              <a:t> كما تفترض النظرية أن تحتفظ الدولة المنتجة للسلعة بميزة تنافسية فريدة، و عندما تبدأ بتصدير السلعة  إلى الخارج تفتقد لميزتها المطلقة من خلال التبادل التجاري وقد تصبح في الكثير من الأحيان هي مستوردة لهذه السلعة.</a:t>
            </a:r>
            <a:endParaRPr lang="en-US" altLang="ar-SA">
              <a:latin typeface="Arial" panose="020B0604020202020204" pitchFamily="34" charset="0"/>
            </a:endParaRPr>
          </a:p>
        </p:txBody>
      </p:sp>
    </p:spTree>
    <p:extLst>
      <p:ext uri="{BB962C8B-B14F-4D97-AF65-F5344CB8AC3E}">
        <p14:creationId xmlns:p14="http://schemas.microsoft.com/office/powerpoint/2010/main" val="23579450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descr="465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84313"/>
            <a:ext cx="6781800"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Rectangle 4"/>
          <p:cNvSpPr>
            <a:spLocks noChangeArrowheads="1"/>
          </p:cNvSpPr>
          <p:nvPr/>
        </p:nvSpPr>
        <p:spPr bwMode="auto">
          <a:xfrm>
            <a:off x="6705600" y="1484313"/>
            <a:ext cx="2971800" cy="397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nchor="ctr">
            <a:spAutoFit/>
          </a:bodyPr>
          <a:lstStyle>
            <a:lvl1pPr marL="342900" indent="-34290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sz="2800" b="1">
                <a:latin typeface="Arial" panose="020B0604020202020204" pitchFamily="34" charset="0"/>
              </a:rPr>
              <a:t>و يوضح</a:t>
            </a:r>
            <a:r>
              <a:rPr lang="ar-SA" altLang="ar-SA" sz="2800">
                <a:latin typeface="Arial" panose="020B0604020202020204" pitchFamily="34" charset="0"/>
              </a:rPr>
              <a:t> </a:t>
            </a:r>
            <a:r>
              <a:rPr lang="ar-SA" altLang="ar-SA" sz="2800" b="1">
                <a:latin typeface="Arial" panose="020B0604020202020204" pitchFamily="34" charset="0"/>
              </a:rPr>
              <a:t>الرسم البياني: </a:t>
            </a:r>
          </a:p>
          <a:p>
            <a:pPr rtl="1" eaLnBrk="1" hangingPunct="1">
              <a:spcBef>
                <a:spcPct val="0"/>
              </a:spcBef>
              <a:buFontTx/>
              <a:buNone/>
            </a:pPr>
            <a:endParaRPr lang="ar-SA" altLang="ar-SA" sz="2800" b="1">
              <a:latin typeface="Arial" panose="020B0604020202020204" pitchFamily="34" charset="0"/>
            </a:endParaRPr>
          </a:p>
          <a:p>
            <a:pPr rtl="1" eaLnBrk="1" hangingPunct="1">
              <a:spcBef>
                <a:spcPct val="0"/>
              </a:spcBef>
              <a:buFontTx/>
              <a:buAutoNum type="arabicPeriod"/>
            </a:pPr>
            <a:r>
              <a:rPr lang="ar-SA" altLang="ar-SA" sz="2800" b="1">
                <a:solidFill>
                  <a:srgbClr val="000099"/>
                </a:solidFill>
                <a:latin typeface="Arial" panose="020B0604020202020204" pitchFamily="34" charset="0"/>
              </a:rPr>
              <a:t>المراحل المختلفة</a:t>
            </a:r>
            <a:r>
              <a:rPr lang="en-US" altLang="ar-SA" sz="2800" b="1">
                <a:solidFill>
                  <a:srgbClr val="000099"/>
                </a:solidFill>
                <a:latin typeface="Arial" panose="020B0604020202020204" pitchFamily="34" charset="0"/>
              </a:rPr>
              <a:t> </a:t>
            </a:r>
            <a:r>
              <a:rPr lang="ar-SA" altLang="ar-SA" sz="2800" b="1">
                <a:solidFill>
                  <a:srgbClr val="000099"/>
                </a:solidFill>
                <a:latin typeface="Arial" panose="020B0604020202020204" pitchFamily="34" charset="0"/>
              </a:rPr>
              <a:t>من عمر المنتج، </a:t>
            </a:r>
          </a:p>
          <a:p>
            <a:pPr rtl="1" eaLnBrk="1" hangingPunct="1">
              <a:spcBef>
                <a:spcPct val="0"/>
              </a:spcBef>
              <a:buFontTx/>
              <a:buAutoNum type="arabicPeriod"/>
            </a:pPr>
            <a:endParaRPr lang="ar-SA" altLang="ar-SA" sz="2800" b="1">
              <a:solidFill>
                <a:srgbClr val="000099"/>
              </a:solidFill>
              <a:latin typeface="Arial" panose="020B0604020202020204" pitchFamily="34" charset="0"/>
            </a:endParaRPr>
          </a:p>
          <a:p>
            <a:pPr rtl="1" eaLnBrk="1" hangingPunct="1">
              <a:spcBef>
                <a:spcPct val="0"/>
              </a:spcBef>
              <a:buFontTx/>
              <a:buAutoNum type="arabicPeriod"/>
            </a:pPr>
            <a:r>
              <a:rPr lang="ar-SA" altLang="ar-SA" sz="2800" b="1">
                <a:solidFill>
                  <a:srgbClr val="000099"/>
                </a:solidFill>
                <a:latin typeface="Arial" panose="020B0604020202020204" pitchFamily="34" charset="0"/>
              </a:rPr>
              <a:t>الزيادة والانخفاض في المبيعات والأرباح في كل مرحلة</a:t>
            </a:r>
            <a:r>
              <a:rPr lang="en-US" altLang="ar-SA" sz="2800" b="1">
                <a:solidFill>
                  <a:srgbClr val="000099"/>
                </a:solidFill>
                <a:latin typeface="Arial" panose="020B0604020202020204" pitchFamily="34" charset="0"/>
              </a:rPr>
              <a:t>.</a:t>
            </a:r>
            <a:r>
              <a:rPr lang="en-US" altLang="ar-SA" sz="2800" b="1">
                <a:solidFill>
                  <a:srgbClr val="00FFFF"/>
                </a:solidFill>
                <a:latin typeface="Arial" panose="020B0604020202020204" pitchFamily="34" charset="0"/>
              </a:rPr>
              <a:t> </a:t>
            </a:r>
            <a:endParaRPr lang="ar-SA" altLang="ar-SA" sz="2800" b="1">
              <a:solidFill>
                <a:srgbClr val="00FFFF"/>
              </a:solidFill>
              <a:latin typeface="Arial" panose="020B0604020202020204" pitchFamily="34" charset="0"/>
            </a:endParaRPr>
          </a:p>
          <a:p>
            <a:pPr rtl="1" eaLnBrk="1" hangingPunct="1">
              <a:spcBef>
                <a:spcPct val="0"/>
              </a:spcBef>
              <a:buFontTx/>
              <a:buAutoNum type="arabicPeriod"/>
            </a:pPr>
            <a:endParaRPr lang="en-US" altLang="ar-SA" sz="2800" b="1">
              <a:solidFill>
                <a:srgbClr val="00FFFF"/>
              </a:solidFill>
              <a:latin typeface="Arial" panose="020B0604020202020204" pitchFamily="34" charset="0"/>
            </a:endParaRPr>
          </a:p>
        </p:txBody>
      </p:sp>
      <p:sp>
        <p:nvSpPr>
          <p:cNvPr id="34820" name="Rectangle 6"/>
          <p:cNvSpPr>
            <a:spLocks noChangeArrowheads="1"/>
          </p:cNvSpPr>
          <p:nvPr/>
        </p:nvSpPr>
        <p:spPr bwMode="auto">
          <a:xfrm>
            <a:off x="1979613" y="5805488"/>
            <a:ext cx="7505700" cy="400050"/>
          </a:xfrm>
          <a:prstGeom prst="rect">
            <a:avLst/>
          </a:prstGeom>
          <a:solidFill>
            <a:srgbClr val="66FFFF"/>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sz="2000" b="1">
                <a:solidFill>
                  <a:srgbClr val="000099"/>
                </a:solidFill>
                <a:latin typeface="Arial" panose="020B0604020202020204" pitchFamily="34" charset="0"/>
              </a:rPr>
              <a:t>يعبّر المحور الأفقي عن الزمن، والمحور العمودي عن المبيعات</a:t>
            </a:r>
            <a:r>
              <a:rPr lang="en-US" altLang="ar-SA" sz="2000" b="1">
                <a:solidFill>
                  <a:srgbClr val="000099"/>
                </a:solidFill>
                <a:latin typeface="Arial" panose="020B0604020202020204" pitchFamily="34" charset="0"/>
              </a:rPr>
              <a:t> </a:t>
            </a:r>
            <a:r>
              <a:rPr lang="ar-SA" altLang="ar-SA" sz="2000" b="1">
                <a:solidFill>
                  <a:srgbClr val="000099"/>
                </a:solidFill>
                <a:latin typeface="Arial" panose="020B0604020202020204" pitchFamily="34" charset="0"/>
              </a:rPr>
              <a:t>والأرباح.</a:t>
            </a:r>
            <a:endParaRPr lang="en-US" altLang="ar-SA" sz="2000" b="1">
              <a:solidFill>
                <a:srgbClr val="000099"/>
              </a:solidFill>
              <a:latin typeface="Arial" panose="020B0604020202020204" pitchFamily="34" charset="0"/>
            </a:endParaRPr>
          </a:p>
        </p:txBody>
      </p:sp>
      <p:sp>
        <p:nvSpPr>
          <p:cNvPr id="7" name="مربع نص 6"/>
          <p:cNvSpPr txBox="1"/>
          <p:nvPr/>
        </p:nvSpPr>
        <p:spPr>
          <a:xfrm>
            <a:off x="1066800" y="1295400"/>
            <a:ext cx="762000" cy="400050"/>
          </a:xfrm>
          <a:prstGeom prst="rect">
            <a:avLst/>
          </a:prstGeom>
          <a:solidFill>
            <a:schemeClr val="accent3">
              <a:lumMod val="40000"/>
              <a:lumOff val="60000"/>
            </a:schemeClr>
          </a:solidFill>
        </p:spPr>
        <p:txBody>
          <a:bodyPr>
            <a:spAutoFit/>
          </a:bodyPr>
          <a:lstStyle/>
          <a:p>
            <a:pPr algn="r" rtl="1" eaLnBrk="1" hangingPunct="1">
              <a:defRPr/>
            </a:pPr>
            <a:r>
              <a:rPr lang="ar-SA" sz="2000" b="1" dirty="0">
                <a:latin typeface="Arial" charset="0"/>
                <a:cs typeface="Arial" charset="0"/>
              </a:rPr>
              <a:t>الإنتاج</a:t>
            </a:r>
            <a:endParaRPr lang="en-US" sz="2000" b="1" dirty="0">
              <a:latin typeface="Arial" charset="0"/>
              <a:cs typeface="Arial" charset="0"/>
            </a:endParaRPr>
          </a:p>
        </p:txBody>
      </p:sp>
      <p:sp>
        <p:nvSpPr>
          <p:cNvPr id="8" name="مربع نص 7"/>
          <p:cNvSpPr txBox="1"/>
          <p:nvPr/>
        </p:nvSpPr>
        <p:spPr>
          <a:xfrm>
            <a:off x="1981200" y="1276350"/>
            <a:ext cx="838200" cy="400050"/>
          </a:xfrm>
          <a:prstGeom prst="rect">
            <a:avLst/>
          </a:prstGeom>
          <a:solidFill>
            <a:schemeClr val="accent1">
              <a:lumMod val="75000"/>
            </a:schemeClr>
          </a:solidFill>
        </p:spPr>
        <p:txBody>
          <a:bodyPr>
            <a:spAutoFit/>
          </a:bodyPr>
          <a:lstStyle/>
          <a:p>
            <a:pPr algn="r" rtl="1" eaLnBrk="1" hangingPunct="1">
              <a:defRPr/>
            </a:pPr>
            <a:r>
              <a:rPr lang="ar-SA" sz="2000" b="1" dirty="0">
                <a:latin typeface="Arial" charset="0"/>
                <a:cs typeface="Arial" charset="0"/>
              </a:rPr>
              <a:t>التصدير</a:t>
            </a:r>
            <a:endParaRPr lang="en-US" sz="2000" b="1" dirty="0">
              <a:latin typeface="Arial" charset="0"/>
              <a:cs typeface="Arial" charset="0"/>
            </a:endParaRPr>
          </a:p>
        </p:txBody>
      </p:sp>
      <p:sp>
        <p:nvSpPr>
          <p:cNvPr id="9" name="مربع نص 8"/>
          <p:cNvSpPr txBox="1"/>
          <p:nvPr/>
        </p:nvSpPr>
        <p:spPr>
          <a:xfrm>
            <a:off x="2895600" y="1276350"/>
            <a:ext cx="1828800" cy="708025"/>
          </a:xfrm>
          <a:prstGeom prst="rect">
            <a:avLst/>
          </a:prstGeom>
          <a:solidFill>
            <a:schemeClr val="accent2">
              <a:lumMod val="75000"/>
            </a:schemeClr>
          </a:solidFill>
        </p:spPr>
        <p:txBody>
          <a:bodyPr>
            <a:spAutoFit/>
          </a:bodyPr>
          <a:lstStyle/>
          <a:p>
            <a:pPr algn="ctr" rtl="1" eaLnBrk="1" hangingPunct="1">
              <a:defRPr/>
            </a:pPr>
            <a:r>
              <a:rPr lang="ar-SA" sz="2000" b="1" dirty="0">
                <a:latin typeface="Arial" charset="0"/>
                <a:cs typeface="Arial" charset="0"/>
              </a:rPr>
              <a:t>تمديد الإستراتيجية أو الانسحاب</a:t>
            </a:r>
            <a:endParaRPr lang="en-US" sz="2000" b="1" dirty="0">
              <a:latin typeface="Arial" charset="0"/>
              <a:cs typeface="Arial" charset="0"/>
            </a:endParaRPr>
          </a:p>
        </p:txBody>
      </p:sp>
      <p:sp>
        <p:nvSpPr>
          <p:cNvPr id="10" name="قوس 9"/>
          <p:cNvSpPr/>
          <p:nvPr/>
        </p:nvSpPr>
        <p:spPr>
          <a:xfrm rot="19694347">
            <a:off x="2135188" y="2255838"/>
            <a:ext cx="4173537" cy="1481137"/>
          </a:xfrm>
          <a:prstGeom prst="arc">
            <a:avLst>
              <a:gd name="adj1" fmla="val 16200000"/>
              <a:gd name="adj2" fmla="val 21454687"/>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a:p>
        </p:txBody>
      </p:sp>
    </p:spTree>
    <p:extLst>
      <p:ext uri="{BB962C8B-B14F-4D97-AF65-F5344CB8AC3E}">
        <p14:creationId xmlns:p14="http://schemas.microsoft.com/office/powerpoint/2010/main" val="39261246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ChangeArrowheads="1"/>
          </p:cNvSpPr>
          <p:nvPr/>
        </p:nvSpPr>
        <p:spPr bwMode="auto">
          <a:xfrm>
            <a:off x="685800" y="1371600"/>
            <a:ext cx="80772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Wingdings" panose="05000000000000000000" pitchFamily="2" charset="2"/>
              <a:buChar char="Ø"/>
            </a:pPr>
            <a:r>
              <a:rPr lang="en-US" altLang="ar-SA" sz="2800">
                <a:latin typeface="Arial" panose="020B0604020202020204" pitchFamily="34" charset="0"/>
              </a:rPr>
              <a:t> </a:t>
            </a:r>
            <a:r>
              <a:rPr lang="ar-SA" altLang="ar-SA">
                <a:latin typeface="Arial" panose="020B0604020202020204" pitchFamily="34" charset="0"/>
              </a:rPr>
              <a:t>وفقا لـ</a:t>
            </a:r>
            <a:r>
              <a:rPr lang="ar-SA" altLang="ar-SA" sz="2800">
                <a:latin typeface="Arial" panose="020B0604020202020204" pitchFamily="34" charset="0"/>
              </a:rPr>
              <a:t>: </a:t>
            </a:r>
            <a:r>
              <a:rPr lang="fr-FR" altLang="ar-SA" sz="2800" b="1" i="1">
                <a:latin typeface="Times New Roman" panose="02020603050405020304" pitchFamily="18" charset="0"/>
                <a:cs typeface="Times New Roman" panose="02020603050405020304" pitchFamily="18" charset="0"/>
              </a:rPr>
              <a:t>Vernon</a:t>
            </a:r>
            <a:r>
              <a:rPr lang="ar-DZ" altLang="ar-SA" sz="2800">
                <a:latin typeface="Arial" panose="020B0604020202020204" pitchFamily="34" charset="0"/>
              </a:rPr>
              <a:t> </a:t>
            </a:r>
            <a:r>
              <a:rPr lang="ar-DZ" altLang="ar-SA">
                <a:latin typeface="Arial" panose="020B0604020202020204" pitchFamily="34" charset="0"/>
              </a:rPr>
              <a:t>فإن سلوك بعض السلع سريعة الاستهلاك في السوق يختلف عن تلك السلع المعمرة بطيئة الاستهلاك. فسرعة الاستهلاك تتزامن مع سرعة الاختراعات والابتكارات للسلع الجديدة وعليه فإنها لا تصل إلى مرحلة انخفاض</a:t>
            </a:r>
            <a:r>
              <a:rPr lang="en-US" altLang="ar-SA">
                <a:latin typeface="Arial" panose="020B0604020202020204" pitchFamily="34" charset="0"/>
              </a:rPr>
              <a:t> </a:t>
            </a:r>
            <a:r>
              <a:rPr lang="ar-DZ" altLang="ar-SA">
                <a:latin typeface="Arial" panose="020B0604020202020204" pitchFamily="34" charset="0"/>
              </a:rPr>
              <a:t>التكاليف و التوسع في الإنتاج الكبير و فتح فروع في الأسواق الدولي</a:t>
            </a:r>
            <a:r>
              <a:rPr lang="ar-SA" altLang="ar-SA">
                <a:latin typeface="Arial" panose="020B0604020202020204" pitchFamily="34" charset="0"/>
              </a:rPr>
              <a:t>ة</a:t>
            </a:r>
            <a:r>
              <a:rPr lang="en-US" altLang="ar-SA">
                <a:latin typeface="Arial" panose="020B0604020202020204" pitchFamily="34" charset="0"/>
              </a:rPr>
              <a:t>)</a:t>
            </a:r>
            <a:r>
              <a:rPr lang="ar-DZ" altLang="ar-SA">
                <a:latin typeface="Arial" panose="020B0604020202020204" pitchFamily="34" charset="0"/>
              </a:rPr>
              <a:t>السلع الإلكترونية</a:t>
            </a:r>
            <a:r>
              <a:rPr lang="en-US" altLang="ar-SA">
                <a:latin typeface="Arial" panose="020B0604020202020204" pitchFamily="34" charset="0"/>
              </a:rPr>
              <a:t> </a:t>
            </a:r>
            <a:r>
              <a:rPr lang="ar-SA" altLang="ar-SA">
                <a:latin typeface="Arial" panose="020B0604020202020204" pitchFamily="34" charset="0"/>
              </a:rPr>
              <a:t> والغذائية-تغير الأذواق)</a:t>
            </a:r>
            <a:r>
              <a:rPr lang="ar-DZ" altLang="ar-SA">
                <a:latin typeface="Arial" panose="020B0604020202020204" pitchFamily="34" charset="0"/>
              </a:rPr>
              <a:t>.</a:t>
            </a:r>
            <a:endParaRPr lang="ar-SA" altLang="ar-SA">
              <a:latin typeface="Arial" panose="020B0604020202020204" pitchFamily="34" charset="0"/>
            </a:endParaRPr>
          </a:p>
          <a:p>
            <a:pPr rtl="1" eaLnBrk="1" hangingPunct="1">
              <a:spcBef>
                <a:spcPct val="0"/>
              </a:spcBef>
              <a:buFont typeface="Wingdings" panose="05000000000000000000" pitchFamily="2" charset="2"/>
              <a:buChar char="Ø"/>
            </a:pPr>
            <a:r>
              <a:rPr lang="en-US" altLang="ar-SA">
                <a:latin typeface="Arial" panose="020B0604020202020204" pitchFamily="34" charset="0"/>
              </a:rPr>
              <a:t> </a:t>
            </a:r>
            <a:r>
              <a:rPr lang="ar-SA" altLang="ar-SA">
                <a:latin typeface="Arial" panose="020B0604020202020204" pitchFamily="34" charset="0"/>
              </a:rPr>
              <a:t>أما السلع الاستهلاكية المعمرة و السلع الصناعية،  فإن سلوكها ينسجم مع مضمون النظرية.</a:t>
            </a:r>
            <a:endParaRPr lang="en-US" altLang="ar-SA">
              <a:latin typeface="Arial" panose="020B0604020202020204" pitchFamily="34" charset="0"/>
            </a:endParaRPr>
          </a:p>
        </p:txBody>
      </p:sp>
    </p:spTree>
    <p:extLst>
      <p:ext uri="{BB962C8B-B14F-4D97-AF65-F5344CB8AC3E}">
        <p14:creationId xmlns:p14="http://schemas.microsoft.com/office/powerpoint/2010/main" val="9940227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مستطيل 3"/>
          <p:cNvSpPr>
            <a:spLocks noChangeArrowheads="1"/>
          </p:cNvSpPr>
          <p:nvPr/>
        </p:nvSpPr>
        <p:spPr bwMode="auto">
          <a:xfrm>
            <a:off x="381000" y="1447800"/>
            <a:ext cx="86106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Georgia" panose="02040502050405020303" pitchFamily="18" charset="0"/>
              <a:buNone/>
            </a:pPr>
            <a:r>
              <a:rPr lang="ar-SA" altLang="ar-SA">
                <a:latin typeface="Arial" panose="020B0604020202020204" pitchFamily="34" charset="0"/>
              </a:rPr>
              <a:t>و لكي نفهم مضمون النظرية علينا أن نستعرض المراحل التي تمر بها السلعة و هي على النحو التالي:</a:t>
            </a:r>
          </a:p>
          <a:p>
            <a:pPr rtl="1" eaLnBrk="1" hangingPunct="1">
              <a:spcBef>
                <a:spcPct val="0"/>
              </a:spcBef>
              <a:buFont typeface="Georgia" panose="02040502050405020303" pitchFamily="18" charset="0"/>
              <a:buNone/>
            </a:pPr>
            <a:endParaRPr lang="ar-SA" altLang="ar-SA" b="1">
              <a:latin typeface="Arial" panose="020B0604020202020204" pitchFamily="34" charset="0"/>
            </a:endParaRPr>
          </a:p>
          <a:p>
            <a:pPr rtl="1" eaLnBrk="1" hangingPunct="1">
              <a:spcBef>
                <a:spcPct val="0"/>
              </a:spcBef>
              <a:buFont typeface="Calibri" panose="020F0502020204030204" pitchFamily="34" charset="0"/>
              <a:buAutoNum type="arabicParenR"/>
            </a:pPr>
            <a:r>
              <a:rPr lang="ar-SA" altLang="ar-SA" b="1">
                <a:latin typeface="Arial" panose="020B0604020202020204" pitchFamily="34" charset="0"/>
              </a:rPr>
              <a:t>مرحلة الظهور (الإنتاج و البيع في السوق المحلي):</a:t>
            </a:r>
          </a:p>
          <a:p>
            <a:pPr rtl="1" eaLnBrk="1" hangingPunct="1">
              <a:spcBef>
                <a:spcPct val="0"/>
              </a:spcBef>
              <a:buFont typeface="Georgia" panose="02040502050405020303" pitchFamily="18" charset="0"/>
              <a:buNone/>
            </a:pPr>
            <a:r>
              <a:rPr lang="ar-SA" altLang="ar-SA">
                <a:latin typeface="Arial" panose="020B0604020202020204" pitchFamily="34" charset="0"/>
              </a:rPr>
              <a:t>هنا الإنتاج يأتي كاستجابة للطلب المحلي، و يكون التوسع في الإنتاج في البداية صعبا لأن ظروف الإنتاج  و أساليبه لا تسمح بالإنتاج الوفير أو باقتصاديات الحجم؛ كما ترى النظرية أن الابتكارات الجديدة غالبا ما تبدأ بأسواق الدول الغنية 0فيكون الإنتاج مخصصا للاستهلاك المحلي (أي داخل البلد الأم). </a:t>
            </a:r>
            <a:endParaRPr lang="en-US" altLang="ar-SA">
              <a:latin typeface="Arial" panose="020B0604020202020204" pitchFamily="34" charset="0"/>
            </a:endParaRPr>
          </a:p>
        </p:txBody>
      </p:sp>
    </p:spTree>
    <p:extLst>
      <p:ext uri="{BB962C8B-B14F-4D97-AF65-F5344CB8AC3E}">
        <p14:creationId xmlns:p14="http://schemas.microsoft.com/office/powerpoint/2010/main" val="25745788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مستطيل 3"/>
          <p:cNvSpPr>
            <a:spLocks noChangeArrowheads="1"/>
          </p:cNvSpPr>
          <p:nvPr/>
        </p:nvSpPr>
        <p:spPr bwMode="auto">
          <a:xfrm>
            <a:off x="304800" y="1295400"/>
            <a:ext cx="868680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Calibri" panose="020F0502020204030204" pitchFamily="34" charset="0"/>
              <a:buAutoNum type="arabicParenR" startAt="2"/>
            </a:pPr>
            <a:r>
              <a:rPr lang="ar-SA" altLang="ar-SA" b="1">
                <a:latin typeface="Arial" panose="020B0604020202020204" pitchFamily="34" charset="0"/>
              </a:rPr>
              <a:t>مرحلة النمو (التصدير):</a:t>
            </a:r>
          </a:p>
          <a:p>
            <a:pPr rtl="1" eaLnBrk="1" hangingPunct="1">
              <a:spcBef>
                <a:spcPct val="0"/>
              </a:spcBef>
              <a:buFontTx/>
              <a:buNone/>
            </a:pPr>
            <a:r>
              <a:rPr lang="ar-SA" altLang="ar-SA">
                <a:latin typeface="Arial" panose="020B0604020202020204" pitchFamily="34" charset="0"/>
              </a:rPr>
              <a:t>إذا نجحت السلعة في تلبية و مقابلة متطلبات المستهلكين في السوق المحلية سوف تعمل الشركة إلى تطور أساليبها الإنتاجية بغية استغلال ميزة امتلاك السلعة، فتقوم برفع كفاءتها الإنتاجية (منتوج نمطي) و تحقيق اقتصاديات الحجم لذا سيتم:</a:t>
            </a:r>
          </a:p>
          <a:p>
            <a:pPr rtl="1" eaLnBrk="1" hangingPunct="1">
              <a:spcBef>
                <a:spcPct val="0"/>
              </a:spcBef>
              <a:buFont typeface="Wingdings" panose="05000000000000000000" pitchFamily="2" charset="2"/>
              <a:buChar char="ü"/>
            </a:pPr>
            <a:r>
              <a:rPr lang="ar-SA" altLang="ar-SA">
                <a:latin typeface="Arial" panose="020B0604020202020204" pitchFamily="34" charset="0"/>
              </a:rPr>
              <a:t> تخفيض التكاليف و الاستفادة من الأسعار المرتفعة،</a:t>
            </a:r>
          </a:p>
          <a:p>
            <a:pPr rtl="1" eaLnBrk="1" hangingPunct="1">
              <a:spcBef>
                <a:spcPct val="0"/>
              </a:spcBef>
              <a:buFont typeface="Wingdings" panose="05000000000000000000" pitchFamily="2" charset="2"/>
              <a:buChar char="ü"/>
            </a:pPr>
            <a:r>
              <a:rPr lang="ar-SA" altLang="ar-SA">
                <a:latin typeface="Arial" panose="020B0604020202020204" pitchFamily="34" charset="0"/>
              </a:rPr>
              <a:t> الاستجابة للطلب المتنامي على السلعة في الداخل،</a:t>
            </a:r>
          </a:p>
          <a:p>
            <a:pPr rtl="1" eaLnBrk="1" hangingPunct="1">
              <a:spcBef>
                <a:spcPct val="0"/>
              </a:spcBef>
              <a:buFont typeface="Wingdings" panose="05000000000000000000" pitchFamily="2" charset="2"/>
              <a:buChar char="ü"/>
            </a:pPr>
            <a:r>
              <a:rPr lang="ar-SA" altLang="ar-SA">
                <a:latin typeface="Arial" panose="020B0604020202020204" pitchFamily="34" charset="0"/>
              </a:rPr>
              <a:t> الشروع في التصدير كنتيجة لتلبية احتياجات السوق المحلي   </a:t>
            </a:r>
            <a:r>
              <a:rPr lang="en-US" altLang="ar-SA">
                <a:latin typeface="Arial" panose="020B0604020202020204" pitchFamily="34" charset="0"/>
              </a:rPr>
              <a:t> </a:t>
            </a:r>
            <a:r>
              <a:rPr lang="ar-SA" altLang="ar-SA">
                <a:latin typeface="Arial" panose="020B0604020202020204" pitchFamily="34" charset="0"/>
              </a:rPr>
              <a:t>و استغلال الفرص في السوق الأجنبي لتحقيق النمو و التوسع   و كذا تحقيق عوائد على استثماراتها.</a:t>
            </a:r>
            <a:r>
              <a:rPr lang="ar-SA" altLang="ar-SA">
                <a:solidFill>
                  <a:srgbClr val="FF0000"/>
                </a:solidFill>
                <a:latin typeface="Arial" panose="020B0604020202020204" pitchFamily="34" charset="0"/>
              </a:rPr>
              <a:t> </a:t>
            </a:r>
            <a:endParaRPr lang="en-US" altLang="ar-SA">
              <a:latin typeface="Arial" panose="020B0604020202020204" pitchFamily="34" charset="0"/>
            </a:endParaRPr>
          </a:p>
        </p:txBody>
      </p:sp>
    </p:spTree>
    <p:extLst>
      <p:ext uri="{BB962C8B-B14F-4D97-AF65-F5344CB8AC3E}">
        <p14:creationId xmlns:p14="http://schemas.microsoft.com/office/powerpoint/2010/main" val="25430343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مستطيل 3"/>
          <p:cNvSpPr>
            <a:spLocks noChangeArrowheads="1"/>
          </p:cNvSpPr>
          <p:nvPr/>
        </p:nvSpPr>
        <p:spPr bwMode="auto">
          <a:xfrm>
            <a:off x="457200" y="1371600"/>
            <a:ext cx="85725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Calibri" panose="020F0502020204030204" pitchFamily="34" charset="0"/>
              <a:buAutoNum type="arabicParenR" startAt="3"/>
            </a:pPr>
            <a:r>
              <a:rPr lang="ar-SA" altLang="ar-SA" b="1">
                <a:latin typeface="Arial" panose="020B0604020202020204" pitchFamily="34" charset="0"/>
              </a:rPr>
              <a:t>مرحلة النضج والاستثمار:</a:t>
            </a:r>
          </a:p>
          <a:p>
            <a:pPr rtl="1" eaLnBrk="1" hangingPunct="1">
              <a:spcBef>
                <a:spcPct val="0"/>
              </a:spcBef>
              <a:buFont typeface="Georgia" panose="02040502050405020303" pitchFamily="18" charset="0"/>
              <a:buNone/>
            </a:pPr>
            <a:r>
              <a:rPr lang="ar-SA" altLang="ar-SA">
                <a:solidFill>
                  <a:srgbClr val="FF0000"/>
                </a:solidFill>
                <a:latin typeface="Arial" panose="020B0604020202020204" pitchFamily="34" charset="0"/>
              </a:rPr>
              <a:t> </a:t>
            </a:r>
            <a:r>
              <a:rPr lang="ar-SA" altLang="ar-SA">
                <a:latin typeface="Arial" panose="020B0604020202020204" pitchFamily="34" charset="0"/>
              </a:rPr>
              <a:t>يفترض في هذه المرحلة وكاستجابة لدخول المنافسين (عددهم قليل) أن تعمل الشركة على: </a:t>
            </a:r>
          </a:p>
          <a:p>
            <a:pPr rtl="1" eaLnBrk="1" hangingPunct="1">
              <a:spcBef>
                <a:spcPct val="0"/>
              </a:spcBef>
              <a:buFont typeface="Wingdings" panose="05000000000000000000" pitchFamily="2" charset="2"/>
              <a:buChar char="ü"/>
            </a:pPr>
            <a:r>
              <a:rPr lang="ar-SA" altLang="ar-SA">
                <a:latin typeface="Arial" panose="020B0604020202020204" pitchFamily="34" charset="0"/>
              </a:rPr>
              <a:t> تعزيز مكانتها في السوق (الداخلي و الخارجي) و المحافظة على مبيعاتها و أرباحها.</a:t>
            </a:r>
          </a:p>
          <a:p>
            <a:pPr rtl="1" eaLnBrk="1" hangingPunct="1">
              <a:spcBef>
                <a:spcPct val="0"/>
              </a:spcBef>
              <a:buFont typeface="Wingdings" panose="05000000000000000000" pitchFamily="2" charset="2"/>
              <a:buChar char="ü"/>
            </a:pPr>
            <a:r>
              <a:rPr lang="ar-SA" altLang="ar-SA">
                <a:latin typeface="Arial" panose="020B0604020202020204" pitchFamily="34" charset="0"/>
              </a:rPr>
              <a:t> الشروع في التصنيع بالبلدان المستوردة خاصة الغنية منها </a:t>
            </a:r>
            <a:r>
              <a:rPr lang="ar-SA" altLang="ar-SA" b="1">
                <a:latin typeface="Arial" panose="020B0604020202020204" pitchFamily="34" charset="0"/>
              </a:rPr>
              <a:t>(إعادة التوطين)، </a:t>
            </a:r>
            <a:r>
              <a:rPr lang="ar-SA" altLang="ar-SA">
                <a:latin typeface="Arial" panose="020B0604020202020204" pitchFamily="34" charset="0"/>
              </a:rPr>
              <a:t>لمواجهة المنافسين الجدد بهذه البلدان على اعتبار أن بلدانهم ستضع حواجز للدخول أمام الشركة أو لمراجعة ظروف السوق المحلي بشكل عام. </a:t>
            </a:r>
          </a:p>
        </p:txBody>
      </p:sp>
    </p:spTree>
    <p:extLst>
      <p:ext uri="{BB962C8B-B14F-4D97-AF65-F5344CB8AC3E}">
        <p14:creationId xmlns:p14="http://schemas.microsoft.com/office/powerpoint/2010/main" val="42684189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مستطيل 3"/>
          <p:cNvSpPr>
            <a:spLocks noChangeArrowheads="1"/>
          </p:cNvSpPr>
          <p:nvPr/>
        </p:nvSpPr>
        <p:spPr bwMode="auto">
          <a:xfrm>
            <a:off x="381000" y="1371600"/>
            <a:ext cx="861060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Wingdings" panose="05000000000000000000" pitchFamily="2" charset="2"/>
              <a:buChar char="ü"/>
            </a:pPr>
            <a:r>
              <a:rPr lang="ar-SA" altLang="ar-SA">
                <a:latin typeface="Arial" panose="020B0604020202020204" pitchFamily="34" charset="0"/>
              </a:rPr>
              <a:t> تقوم بتطوير استراتيجيه المزيج التسويقي التي تمكنها من الاحتفاظ بميزتها و مركزها في السوق و ذلك من خلال:</a:t>
            </a:r>
          </a:p>
          <a:p>
            <a:pPr lvl="2" rtl="1" eaLnBrk="1" hangingPunct="1">
              <a:spcBef>
                <a:spcPct val="0"/>
              </a:spcBef>
              <a:buFont typeface="Wingdings" panose="05000000000000000000" pitchFamily="2" charset="2"/>
              <a:buChar char="§"/>
            </a:pPr>
            <a:r>
              <a:rPr lang="ar-SA" altLang="ar-SA" sz="3200">
                <a:latin typeface="Arial" panose="020B0604020202020204" pitchFamily="34" charset="0"/>
              </a:rPr>
              <a:t> تحسين و تطوير السلعة للمحافظة على الميزة التنافسية</a:t>
            </a:r>
          </a:p>
          <a:p>
            <a:pPr lvl="2" rtl="1" eaLnBrk="1" hangingPunct="1">
              <a:spcBef>
                <a:spcPct val="0"/>
              </a:spcBef>
              <a:buFont typeface="Wingdings" panose="05000000000000000000" pitchFamily="2" charset="2"/>
              <a:buChar char="§"/>
            </a:pPr>
            <a:r>
              <a:rPr lang="ar-SA" altLang="ar-SA" sz="3200">
                <a:latin typeface="Arial" panose="020B0604020202020204" pitchFamily="34" charset="0"/>
              </a:rPr>
              <a:t> تكثيف التوزيع و التقرب أكثر بالمستهلك الأجنبي (الإمدادات)،</a:t>
            </a:r>
          </a:p>
          <a:p>
            <a:pPr lvl="2" rtl="1" eaLnBrk="1" hangingPunct="1">
              <a:spcBef>
                <a:spcPct val="0"/>
              </a:spcBef>
              <a:buFont typeface="Wingdings" panose="05000000000000000000" pitchFamily="2" charset="2"/>
              <a:buChar char="§"/>
            </a:pPr>
            <a:r>
              <a:rPr lang="ar-SA" altLang="ar-SA" sz="3200">
                <a:latin typeface="Arial" panose="020B0604020202020204" pitchFamily="34" charset="0"/>
              </a:rPr>
              <a:t> التموقع </a:t>
            </a:r>
            <a:r>
              <a:rPr lang="en-US" altLang="ar-SA" sz="2800" b="1" i="1">
                <a:latin typeface="Times New Roman" panose="02020603050405020304" pitchFamily="18" charset="0"/>
                <a:cs typeface="Times New Roman" panose="02020603050405020304" pitchFamily="18" charset="0"/>
              </a:rPr>
              <a:t>Positioning</a:t>
            </a:r>
            <a:r>
              <a:rPr lang="ar-SA" altLang="ar-SA" sz="3200">
                <a:latin typeface="Arial" panose="020B0604020202020204" pitchFamily="34" charset="0"/>
              </a:rPr>
              <a:t>(القيام بالترويج المكثف لإبراز ميزتها و بالتالي خلق الصورة الذهنية بخصوص جودة السلعة (تفاديا للتقليد).</a:t>
            </a:r>
          </a:p>
          <a:p>
            <a:pPr lvl="2" rtl="1" eaLnBrk="1" hangingPunct="1">
              <a:spcBef>
                <a:spcPct val="0"/>
              </a:spcBef>
              <a:buFont typeface="Wingdings" panose="05000000000000000000" pitchFamily="2" charset="2"/>
              <a:buChar char="§"/>
            </a:pPr>
            <a:r>
              <a:rPr lang="ar-SA" altLang="ar-SA" sz="3200">
                <a:latin typeface="Arial" panose="020B0604020202020204" pitchFamily="34" charset="0"/>
              </a:rPr>
              <a:t> التركيز على السعر (تخفيض الأسعار)، </a:t>
            </a:r>
          </a:p>
          <a:p>
            <a:pPr lvl="2" rtl="1" eaLnBrk="1" hangingPunct="1">
              <a:spcBef>
                <a:spcPct val="0"/>
              </a:spcBef>
              <a:buFont typeface="Wingdings" panose="05000000000000000000" pitchFamily="2" charset="2"/>
              <a:buChar char="§"/>
            </a:pPr>
            <a:r>
              <a:rPr lang="ar-SA" altLang="ar-SA" sz="3200">
                <a:latin typeface="Arial" panose="020B0604020202020204" pitchFamily="34" charset="0"/>
              </a:rPr>
              <a:t> تنشيط المبيعات للتخلص من المخزون</a:t>
            </a:r>
          </a:p>
        </p:txBody>
      </p:sp>
    </p:spTree>
    <p:extLst>
      <p:ext uri="{BB962C8B-B14F-4D97-AF65-F5344CB8AC3E}">
        <p14:creationId xmlns:p14="http://schemas.microsoft.com/office/powerpoint/2010/main" val="25185690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مستطيل 3"/>
          <p:cNvSpPr>
            <a:spLocks noChangeArrowheads="1"/>
          </p:cNvSpPr>
          <p:nvPr/>
        </p:nvSpPr>
        <p:spPr bwMode="auto">
          <a:xfrm>
            <a:off x="152400" y="1371600"/>
            <a:ext cx="8763000" cy="4032250"/>
          </a:xfrm>
          <a:prstGeom prst="rect">
            <a:avLst/>
          </a:prstGeom>
          <a:noFill/>
          <a:ln w="9525">
            <a:noFill/>
            <a:miter lim="800000"/>
            <a:headEnd/>
            <a:tailEnd/>
          </a:ln>
        </p:spPr>
        <p:txBody>
          <a:bodyPr>
            <a:spAutoFit/>
          </a:bodyPr>
          <a:lstStyle/>
          <a:p>
            <a:pPr marL="514350" indent="-514350" algn="r" rtl="1" eaLnBrk="1" hangingPunct="1">
              <a:buFont typeface="+mj-lt"/>
              <a:buAutoNum type="arabicParenR" startAt="4"/>
              <a:defRPr/>
            </a:pPr>
            <a:r>
              <a:rPr lang="ar-SA" sz="3200" b="1" dirty="0">
                <a:latin typeface="Arial" charset="0"/>
                <a:cs typeface="Arial" charset="0"/>
              </a:rPr>
              <a:t>مرحلة الانحدار والتدهور:</a:t>
            </a:r>
          </a:p>
          <a:p>
            <a:pPr algn="r" rtl="1" eaLnBrk="1" hangingPunct="1">
              <a:defRPr/>
            </a:pPr>
            <a:r>
              <a:rPr lang="ar-SA" sz="3200" dirty="0">
                <a:latin typeface="Arial" charset="0"/>
                <a:cs typeface="Arial" charset="0"/>
              </a:rPr>
              <a:t>تتميز هذه المرحلة بانخفاض مبيعات الشركة صاحبة السلعة، </a:t>
            </a:r>
          </a:p>
          <a:p>
            <a:pPr algn="r" rtl="1" eaLnBrk="1" hangingPunct="1">
              <a:defRPr/>
            </a:pPr>
            <a:r>
              <a:rPr lang="ar-SA" sz="3200" dirty="0">
                <a:latin typeface="Arial" charset="0"/>
                <a:cs typeface="Arial" charset="0"/>
              </a:rPr>
              <a:t>بفعل ظهور منافسون جدد (المنافسة الحادة) ليس فقط من الدول الغنية و إنما كذلك من الدول الفقيرة.</a:t>
            </a:r>
          </a:p>
          <a:p>
            <a:pPr algn="r" rtl="1" eaLnBrk="1" hangingPunct="1">
              <a:defRPr/>
            </a:pPr>
            <a:r>
              <a:rPr lang="ar-SA" sz="3200" dirty="0">
                <a:latin typeface="Arial" charset="0"/>
                <a:cs typeface="Arial" charset="0"/>
              </a:rPr>
              <a:t>و بناءا على هذا يكون تصرف الشركة وفق للحالتين التاليتين:</a:t>
            </a:r>
          </a:p>
          <a:p>
            <a:pPr algn="r" rtl="1" eaLnBrk="1" hangingPunct="1">
              <a:buFont typeface="Wingdings" pitchFamily="2" charset="2"/>
              <a:buChar char="v"/>
              <a:defRPr/>
            </a:pPr>
            <a:r>
              <a:rPr lang="ar-SA" sz="3200" dirty="0">
                <a:latin typeface="Arial" charset="0"/>
                <a:cs typeface="Arial" charset="0"/>
              </a:rPr>
              <a:t> إما التحضير للانسحاب من السوق،</a:t>
            </a:r>
          </a:p>
          <a:p>
            <a:pPr algn="r" rtl="1" eaLnBrk="1" hangingPunct="1">
              <a:buFont typeface="Wingdings" pitchFamily="2" charset="2"/>
              <a:buChar char="v"/>
              <a:defRPr/>
            </a:pPr>
            <a:r>
              <a:rPr lang="ar-SA" sz="3200" dirty="0">
                <a:latin typeface="Arial" charset="0"/>
                <a:cs typeface="Arial" charset="0"/>
              </a:rPr>
              <a:t> تمديد إستراتيجيتها (التحسين المستمر و تطوير منتجات جديدة)، إعادة النظر في استراتيجية المزيج التسويقي).</a:t>
            </a:r>
            <a:r>
              <a:rPr lang="ar-SA" sz="2800" dirty="0">
                <a:latin typeface="Arial" charset="0"/>
                <a:cs typeface="Arial" charset="0"/>
              </a:rPr>
              <a:t> </a:t>
            </a:r>
            <a:endParaRPr lang="en-US" sz="2800" dirty="0">
              <a:latin typeface="Arial" charset="0"/>
              <a:cs typeface="Arial" charset="0"/>
            </a:endParaRPr>
          </a:p>
        </p:txBody>
      </p:sp>
      <p:sp>
        <p:nvSpPr>
          <p:cNvPr id="3" name="مستطيل 2"/>
          <p:cNvSpPr/>
          <p:nvPr/>
        </p:nvSpPr>
        <p:spPr>
          <a:xfrm>
            <a:off x="304800" y="5494338"/>
            <a:ext cx="9296400" cy="830262"/>
          </a:xfrm>
          <a:prstGeom prst="rect">
            <a:avLst/>
          </a:prstGeom>
          <a:solidFill>
            <a:schemeClr val="accent3">
              <a:lumMod val="40000"/>
              <a:lumOff val="60000"/>
            </a:schemeClr>
          </a:solidFill>
        </p:spPr>
        <p:txBody>
          <a:bodyPr>
            <a:spAutoFit/>
          </a:bodyPr>
          <a:lstStyle/>
          <a:p>
            <a:pPr algn="r" rtl="1" eaLnBrk="1" hangingPunct="1">
              <a:defRPr/>
            </a:pPr>
            <a:r>
              <a:rPr lang="ar-SA" sz="2400" b="1" dirty="0">
                <a:latin typeface="Arial" charset="0"/>
                <a:cs typeface="Arial" charset="0"/>
              </a:rPr>
              <a:t>إن هذه النظرية و إن أثبتت صحتها فيما يتعلق ببعض السلع (كالصناعية و المعمرة) إلا أنها تبقى عاجزة عن تفسير الاستثمار في كثير من السلع الأخرى.</a:t>
            </a:r>
            <a:endParaRPr lang="en-US" sz="2400" b="1" dirty="0">
              <a:latin typeface="Arial" charset="0"/>
              <a:cs typeface="Arial" charset="0"/>
            </a:endParaRPr>
          </a:p>
        </p:txBody>
      </p:sp>
    </p:spTree>
    <p:extLst>
      <p:ext uri="{BB962C8B-B14F-4D97-AF65-F5344CB8AC3E}">
        <p14:creationId xmlns:p14="http://schemas.microsoft.com/office/powerpoint/2010/main" val="24076856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خطط انسيابي: بيانات مخزّنة 2"/>
          <p:cNvSpPr/>
          <p:nvPr/>
        </p:nvSpPr>
        <p:spPr>
          <a:xfrm>
            <a:off x="2438400" y="152400"/>
            <a:ext cx="7467600" cy="1219200"/>
          </a:xfrm>
          <a:prstGeom prst="flowChartOnlineStorag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eaLnBrk="1" hangingPunct="1">
              <a:defRPr/>
            </a:pPr>
            <a:r>
              <a:rPr lang="ar-SA" altLang="en-US" sz="3600" b="1" dirty="0">
                <a:solidFill>
                  <a:srgbClr val="008080"/>
                </a:solidFill>
                <a:cs typeface="PT Bold Heading" pitchFamily="2" charset="-78"/>
              </a:rPr>
              <a:t>ثالثا: لماذا تستثمر الشركات في الخارج؟ </a:t>
            </a:r>
            <a:endParaRPr lang="en-US" altLang="en-US" sz="3600" b="1" dirty="0">
              <a:solidFill>
                <a:srgbClr val="008080"/>
              </a:solidFill>
              <a:cs typeface="PT Bold Heading" pitchFamily="2" charset="-78"/>
            </a:endParaRPr>
          </a:p>
        </p:txBody>
      </p:sp>
      <p:sp>
        <p:nvSpPr>
          <p:cNvPr id="41987" name="مستطيل 4"/>
          <p:cNvSpPr>
            <a:spLocks noChangeArrowheads="1"/>
          </p:cNvSpPr>
          <p:nvPr/>
        </p:nvSpPr>
        <p:spPr bwMode="auto">
          <a:xfrm>
            <a:off x="304800" y="1371600"/>
            <a:ext cx="86106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Wingdings" panose="05000000000000000000" pitchFamily="2" charset="2"/>
              <a:buChar char="Ø"/>
            </a:pPr>
            <a:r>
              <a:rPr lang="ar-SA" altLang="ar-SA">
                <a:latin typeface="Arial" panose="020B0604020202020204" pitchFamily="34" charset="0"/>
              </a:rPr>
              <a:t> </a:t>
            </a:r>
            <a:r>
              <a:rPr lang="ar-DZ" altLang="ar-SA">
                <a:latin typeface="Arial" panose="020B0604020202020204" pitchFamily="34" charset="0"/>
              </a:rPr>
              <a:t>يوفر </a:t>
            </a:r>
            <a:r>
              <a:rPr lang="ar-DZ" altLang="ar-SA" b="1">
                <a:latin typeface="Arial" panose="020B0604020202020204" pitchFamily="34" charset="0"/>
              </a:rPr>
              <a:t>تعدد الأسواق الدولية فرصا </a:t>
            </a:r>
            <a:r>
              <a:rPr lang="ar-DZ" altLang="ar-SA">
                <a:latin typeface="Arial" panose="020B0604020202020204" pitchFamily="34" charset="0"/>
              </a:rPr>
              <a:t>كبيرة للشركات </a:t>
            </a:r>
            <a:r>
              <a:rPr lang="ar-SA" altLang="ar-SA">
                <a:latin typeface="Arial" panose="020B0604020202020204" pitchFamily="34" charset="0"/>
              </a:rPr>
              <a:t>ا</a:t>
            </a:r>
            <a:r>
              <a:rPr lang="ar-DZ" altLang="ar-SA">
                <a:latin typeface="Arial" panose="020B0604020202020204" pitchFamily="34" charset="0"/>
              </a:rPr>
              <a:t>لت</a:t>
            </a:r>
            <a:r>
              <a:rPr lang="ar-SA" altLang="ar-SA">
                <a:latin typeface="Arial" panose="020B0604020202020204" pitchFamily="34" charset="0"/>
              </a:rPr>
              <a:t>ي ت</a:t>
            </a:r>
            <a:r>
              <a:rPr lang="ar-DZ" altLang="ar-SA">
                <a:latin typeface="Arial" panose="020B0604020202020204" pitchFamily="34" charset="0"/>
              </a:rPr>
              <a:t>مارس من خلالها أعمالها الدولية. </a:t>
            </a:r>
            <a:endParaRPr lang="ar-SA" altLang="ar-SA">
              <a:latin typeface="Arial" panose="020B0604020202020204" pitchFamily="34" charset="0"/>
            </a:endParaRPr>
          </a:p>
          <a:p>
            <a:pPr rtl="1" eaLnBrk="1" hangingPunct="1">
              <a:spcBef>
                <a:spcPct val="0"/>
              </a:spcBef>
              <a:buFont typeface="Wingdings" panose="05000000000000000000" pitchFamily="2" charset="2"/>
              <a:buChar char="Ø"/>
            </a:pPr>
            <a:r>
              <a:rPr lang="ar-SA" altLang="ar-SA">
                <a:latin typeface="Arial" panose="020B0604020202020204" pitchFamily="34" charset="0"/>
              </a:rPr>
              <a:t> كما </a:t>
            </a:r>
            <a:r>
              <a:rPr lang="ar-DZ" altLang="ar-SA">
                <a:latin typeface="Arial" panose="020B0604020202020204" pitchFamily="34" charset="0"/>
              </a:rPr>
              <a:t>خلقت</a:t>
            </a:r>
            <a:r>
              <a:rPr lang="ar-SA" altLang="ar-SA">
                <a:latin typeface="Arial" panose="020B0604020202020204" pitchFamily="34" charset="0"/>
              </a:rPr>
              <a:t> </a:t>
            </a:r>
            <a:r>
              <a:rPr lang="ar-DZ" altLang="ar-SA" b="1">
                <a:latin typeface="Arial" panose="020B0604020202020204" pitchFamily="34" charset="0"/>
              </a:rPr>
              <a:t>الظروف و المتغيرات السياسية</a:t>
            </a:r>
            <a:r>
              <a:rPr lang="ar-DZ" altLang="ar-SA">
                <a:latin typeface="Arial" panose="020B0604020202020204" pitchFamily="34" charset="0"/>
              </a:rPr>
              <a:t>،</a:t>
            </a:r>
            <a:r>
              <a:rPr lang="ar-SA" altLang="ar-SA">
                <a:latin typeface="Arial" panose="020B0604020202020204" pitchFamily="34" charset="0"/>
              </a:rPr>
              <a:t> </a:t>
            </a:r>
            <a:r>
              <a:rPr lang="ar-DZ" altLang="ar-SA">
                <a:latin typeface="Arial" panose="020B0604020202020204" pitchFamily="34" charset="0"/>
              </a:rPr>
              <a:t>و </a:t>
            </a:r>
            <a:r>
              <a:rPr lang="ar-DZ" altLang="ar-SA" b="1">
                <a:latin typeface="Arial" panose="020B0604020202020204" pitchFamily="34" charset="0"/>
              </a:rPr>
              <a:t>فتح أسواق جديدة</a:t>
            </a:r>
            <a:r>
              <a:rPr lang="ar-DZ" altLang="ar-SA">
                <a:latin typeface="Arial" panose="020B0604020202020204" pitchFamily="34" charset="0"/>
              </a:rPr>
              <a:t> للمستهلكين و </a:t>
            </a:r>
            <a:r>
              <a:rPr lang="ar-DZ" altLang="ar-SA" b="1">
                <a:latin typeface="Arial" panose="020B0604020202020204" pitchFamily="34" charset="0"/>
              </a:rPr>
              <a:t>ا</a:t>
            </a:r>
            <a:r>
              <a:rPr lang="ar-SA" altLang="ar-SA" b="1">
                <a:latin typeface="Arial" panose="020B0604020202020204" pitchFamily="34" charset="0"/>
              </a:rPr>
              <a:t>لا</a:t>
            </a:r>
            <a:r>
              <a:rPr lang="ar-DZ" altLang="ar-SA" b="1">
                <a:latin typeface="Arial" panose="020B0604020202020204" pitchFamily="34" charset="0"/>
              </a:rPr>
              <a:t>تفاق</a:t>
            </a:r>
            <a:r>
              <a:rPr lang="ar-SA" altLang="ar-SA" b="1">
                <a:latin typeface="Arial" panose="020B0604020202020204" pitchFamily="34" charset="0"/>
              </a:rPr>
              <a:t>ات التجارية</a:t>
            </a:r>
            <a:r>
              <a:rPr lang="ar-SA" altLang="ar-SA">
                <a:latin typeface="Arial" panose="020B0604020202020204" pitchFamily="34" charset="0"/>
              </a:rPr>
              <a:t>، حوافز كبيرة لم تكن متاحة من قبل للشركات المحلية. </a:t>
            </a:r>
          </a:p>
          <a:p>
            <a:pPr rtl="1" eaLnBrk="1" hangingPunct="1">
              <a:spcBef>
                <a:spcPct val="0"/>
              </a:spcBef>
              <a:buFont typeface="Wingdings" panose="05000000000000000000" pitchFamily="2" charset="2"/>
              <a:buChar char="Ø"/>
            </a:pPr>
            <a:r>
              <a:rPr lang="ar-SA" altLang="ar-SA">
                <a:latin typeface="Arial" panose="020B0604020202020204" pitchFamily="34" charset="0"/>
              </a:rPr>
              <a:t> </a:t>
            </a:r>
            <a:r>
              <a:rPr lang="ar-SA" altLang="ar-SA" b="1">
                <a:latin typeface="Arial" panose="020B0604020202020204" pitchFamily="34" charset="0"/>
              </a:rPr>
              <a:t>وفر التقدم التكنولوجي </a:t>
            </a:r>
            <a:r>
              <a:rPr lang="ar-SA" altLang="ar-SA">
                <a:latin typeface="Arial" panose="020B0604020202020204" pitchFamily="34" charset="0"/>
              </a:rPr>
              <a:t>ظروفا أخرى للاستفادة من: </a:t>
            </a:r>
          </a:p>
          <a:p>
            <a:pPr lvl="1" rtl="1" eaLnBrk="1" hangingPunct="1">
              <a:spcBef>
                <a:spcPct val="0"/>
              </a:spcBef>
              <a:buFont typeface="Wingdings" panose="05000000000000000000" pitchFamily="2" charset="2"/>
              <a:buChar char="ü"/>
            </a:pPr>
            <a:r>
              <a:rPr lang="ar-SA" altLang="ar-SA" sz="3200">
                <a:latin typeface="Arial" panose="020B0604020202020204" pitchFamily="34" charset="0"/>
              </a:rPr>
              <a:t> اقتصاديات حجم الإنتاج الكبير من تخفيض في تكاليف الإنتاج </a:t>
            </a:r>
          </a:p>
          <a:p>
            <a:pPr lvl="1" rtl="1" eaLnBrk="1" hangingPunct="1">
              <a:spcBef>
                <a:spcPct val="0"/>
              </a:spcBef>
              <a:buFont typeface="Wingdings" panose="05000000000000000000" pitchFamily="2" charset="2"/>
              <a:buChar char="ü"/>
            </a:pPr>
            <a:r>
              <a:rPr lang="ar-SA" altLang="ar-SA" sz="3200">
                <a:latin typeface="Arial" panose="020B0604020202020204" pitchFamily="34" charset="0"/>
              </a:rPr>
              <a:t> ارتفاع في مستوى الجودة و القدرة على المنافسة، </a:t>
            </a:r>
            <a:endParaRPr lang="en-US" altLang="ar-SA" sz="3200">
              <a:latin typeface="Arial" panose="020B0604020202020204" pitchFamily="34" charset="0"/>
            </a:endParaRPr>
          </a:p>
        </p:txBody>
      </p:sp>
    </p:spTree>
    <p:extLst>
      <p:ext uri="{BB962C8B-B14F-4D97-AF65-F5344CB8AC3E}">
        <p14:creationId xmlns:p14="http://schemas.microsoft.com/office/powerpoint/2010/main" val="29948568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مربع نص 3"/>
          <p:cNvSpPr txBox="1">
            <a:spLocks noChangeArrowheads="1"/>
          </p:cNvSpPr>
          <p:nvPr/>
        </p:nvSpPr>
        <p:spPr bwMode="auto">
          <a:xfrm>
            <a:off x="533400" y="1447800"/>
            <a:ext cx="82296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a:latin typeface="Arial" panose="020B0604020202020204" pitchFamily="34" charset="0"/>
              </a:rPr>
              <a:t>و قد أدت كل هذه المتغيرات إلى ظهور منافسين من الدول النامية قادرين على الإنتاج بتكاليف أقل و أسرع و أفضل (كوريا، ماليزيا، الهند...) و استطاعت أن تنافس الشركات من الدول الغربية.</a:t>
            </a:r>
            <a:endParaRPr lang="en-US" altLang="ar-SA">
              <a:latin typeface="Arial" panose="020B0604020202020204" pitchFamily="34" charset="0"/>
            </a:endParaRPr>
          </a:p>
          <a:p>
            <a:pPr rtl="1" eaLnBrk="1" hangingPunct="1">
              <a:spcBef>
                <a:spcPct val="0"/>
              </a:spcBef>
              <a:buFontTx/>
              <a:buNone/>
            </a:pPr>
            <a:endParaRPr lang="ar-SA" altLang="ar-SA">
              <a:latin typeface="Arial" panose="020B0604020202020204" pitchFamily="34" charset="0"/>
            </a:endParaRPr>
          </a:p>
          <a:p>
            <a:pPr rtl="1" eaLnBrk="1" hangingPunct="1">
              <a:spcBef>
                <a:spcPct val="0"/>
              </a:spcBef>
              <a:buFontTx/>
              <a:buNone/>
            </a:pPr>
            <a:r>
              <a:rPr lang="ar-SA" altLang="ar-SA">
                <a:latin typeface="Arial" panose="020B0604020202020204" pitchFamily="34" charset="0"/>
              </a:rPr>
              <a:t>فبناء على هذا توجد العديد من الأسباب التي دفعت الشركات نحو الاستثمار الأجنبي منها ما هو مباشر  و منها ما هو غير مباشر كما هو مبين في التالي:</a:t>
            </a:r>
            <a:endParaRPr lang="en-US" altLang="ar-SA">
              <a:latin typeface="Arial" panose="020B0604020202020204" pitchFamily="34" charset="0"/>
            </a:endParaRPr>
          </a:p>
        </p:txBody>
      </p:sp>
    </p:spTree>
    <p:extLst>
      <p:ext uri="{BB962C8B-B14F-4D97-AF65-F5344CB8AC3E}">
        <p14:creationId xmlns:p14="http://schemas.microsoft.com/office/powerpoint/2010/main" val="19402077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مستطيل 4"/>
          <p:cNvSpPr>
            <a:spLocks noChangeArrowheads="1"/>
          </p:cNvSpPr>
          <p:nvPr/>
        </p:nvSpPr>
        <p:spPr bwMode="auto">
          <a:xfrm>
            <a:off x="304800" y="762000"/>
            <a:ext cx="86106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Wingdings" panose="05000000000000000000" pitchFamily="2" charset="2"/>
              <a:buChar char="q"/>
            </a:pPr>
            <a:r>
              <a:rPr lang="ar-SA" altLang="ar-SA" sz="2800" b="1">
                <a:solidFill>
                  <a:srgbClr val="0000FF"/>
                </a:solidFill>
                <a:latin typeface="Arial" panose="020B0604020202020204" pitchFamily="34" charset="0"/>
              </a:rPr>
              <a:t> </a:t>
            </a:r>
            <a:r>
              <a:rPr lang="ar-SA" altLang="en-US" sz="3600" b="1">
                <a:solidFill>
                  <a:srgbClr val="0000FF"/>
                </a:solidFill>
                <a:cs typeface="PT Bold Heading" panose="02010400000000000000" pitchFamily="2" charset="-78"/>
              </a:rPr>
              <a:t>الأسباب غير المباشرة </a:t>
            </a:r>
          </a:p>
          <a:p>
            <a:pPr rtl="1" eaLnBrk="1" hangingPunct="1">
              <a:spcBef>
                <a:spcPct val="0"/>
              </a:spcBef>
              <a:buFont typeface="Wingdings" panose="05000000000000000000" pitchFamily="2" charset="2"/>
              <a:buChar char="q"/>
            </a:pPr>
            <a:endParaRPr lang="en-US" altLang="en-US" sz="3600" b="1">
              <a:solidFill>
                <a:srgbClr val="0000FF"/>
              </a:solidFill>
              <a:cs typeface="PT Bold Heading" panose="02010400000000000000" pitchFamily="2" charset="-78"/>
            </a:endParaRPr>
          </a:p>
          <a:p>
            <a:pPr rtl="1" eaLnBrk="1" hangingPunct="1">
              <a:spcBef>
                <a:spcPct val="0"/>
              </a:spcBef>
              <a:buFont typeface="Calibri" panose="020F0502020204030204" pitchFamily="34" charset="0"/>
              <a:buAutoNum type="arabicParenR"/>
            </a:pPr>
            <a:r>
              <a:rPr lang="ar-SA" altLang="ar-SA" b="1">
                <a:latin typeface="Arial" panose="020B0604020202020204" pitchFamily="34" charset="0"/>
              </a:rPr>
              <a:t>بروز النزعة الجماعية </a:t>
            </a:r>
            <a:endParaRPr lang="en-US" altLang="ar-SA" b="1">
              <a:latin typeface="Arial" panose="020B0604020202020204" pitchFamily="34" charset="0"/>
            </a:endParaRPr>
          </a:p>
          <a:p>
            <a:pPr rtl="1" eaLnBrk="1" hangingPunct="1">
              <a:spcBef>
                <a:spcPct val="0"/>
              </a:spcBef>
              <a:buFontTx/>
              <a:buNone/>
            </a:pPr>
            <a:r>
              <a:rPr lang="ar-SA" altLang="ar-SA">
                <a:latin typeface="Arial" panose="020B0604020202020204" pitchFamily="34" charset="0"/>
              </a:rPr>
              <a:t>في البداية كان التعاملات بين البلدان ثنائية مما أدى إلى عرقلة التعامل بوجود طرف ثالث. </a:t>
            </a:r>
          </a:p>
          <a:p>
            <a:pPr rtl="1" eaLnBrk="1" hangingPunct="1">
              <a:spcBef>
                <a:spcPct val="0"/>
              </a:spcBef>
              <a:buFontTx/>
              <a:buNone/>
            </a:pPr>
            <a:r>
              <a:rPr lang="ar-SA" altLang="ar-SA">
                <a:latin typeface="Arial" panose="020B0604020202020204" pitchFamily="34" charset="0"/>
              </a:rPr>
              <a:t>لكن في أعقاب الحرب العالمية الثانية و خاصة مع بروز اتفاقيات القات </a:t>
            </a:r>
            <a:r>
              <a:rPr lang="ar-SA" altLang="ar-SA" sz="2800" b="1" i="1">
                <a:latin typeface="Times New Roman" panose="02020603050405020304" pitchFamily="18" charset="0"/>
                <a:cs typeface="Times New Roman" panose="02020603050405020304" pitchFamily="18" charset="0"/>
              </a:rPr>
              <a:t>(</a:t>
            </a:r>
            <a:r>
              <a:rPr lang="fr-FR" altLang="ar-SA" sz="2800" b="1" i="1">
                <a:latin typeface="Times New Roman" panose="02020603050405020304" pitchFamily="18" charset="0"/>
                <a:cs typeface="Times New Roman" panose="02020603050405020304" pitchFamily="18" charset="0"/>
              </a:rPr>
              <a:t>GATT</a:t>
            </a:r>
            <a:r>
              <a:rPr lang="ar-SA" altLang="ar-SA" sz="2800" b="1" i="1">
                <a:latin typeface="Times New Roman" panose="02020603050405020304" pitchFamily="18" charset="0"/>
                <a:cs typeface="Times New Roman" panose="02020603050405020304" pitchFamily="18" charset="0"/>
              </a:rPr>
              <a:t>) </a:t>
            </a:r>
            <a:r>
              <a:rPr lang="ar-SA" altLang="ar-SA">
                <a:latin typeface="Arial" panose="020B0604020202020204" pitchFamily="34" charset="0"/>
              </a:rPr>
              <a:t>و تعزيز الاتفاقيات الجماعية الدولية أخذت النزعة الجماعية تتعزز شيئاً فشيئاً و بشكل أدى إلى انفتاح الحدود أمام الاستثمارات الخارجية . </a:t>
            </a:r>
            <a:endParaRPr lang="en-US" altLang="ar-SA">
              <a:latin typeface="Arial" panose="020B0604020202020204" pitchFamily="34" charset="0"/>
            </a:endParaRPr>
          </a:p>
        </p:txBody>
      </p:sp>
    </p:spTree>
    <p:extLst>
      <p:ext uri="{BB962C8B-B14F-4D97-AF65-F5344CB8AC3E}">
        <p14:creationId xmlns:p14="http://schemas.microsoft.com/office/powerpoint/2010/main" val="33740961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مستطيل 2"/>
          <p:cNvSpPr>
            <a:spLocks noChangeArrowheads="1"/>
          </p:cNvSpPr>
          <p:nvPr/>
        </p:nvSpPr>
        <p:spPr bwMode="auto">
          <a:xfrm>
            <a:off x="381000" y="1447800"/>
            <a:ext cx="78486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Calibri" panose="020F0502020204030204" pitchFamily="34" charset="0"/>
              <a:buAutoNum type="arabicParenR" startAt="2"/>
            </a:pPr>
            <a:r>
              <a:rPr lang="ar-SA" altLang="ar-SA" sz="2800" b="1">
                <a:latin typeface="Arial" panose="020B0604020202020204" pitchFamily="34" charset="0"/>
              </a:rPr>
              <a:t>زيادة المبيعات و الأرباح</a:t>
            </a:r>
          </a:p>
          <a:p>
            <a:pPr rtl="1" eaLnBrk="1" hangingPunct="1">
              <a:spcBef>
                <a:spcPct val="0"/>
              </a:spcBef>
              <a:buFont typeface="Calibri" panose="020F0502020204030204" pitchFamily="34" charset="0"/>
              <a:buAutoNum type="arabicParenR" startAt="2"/>
            </a:pPr>
            <a:r>
              <a:rPr lang="ar-SA" altLang="ar-SA" sz="2800" b="1">
                <a:latin typeface="Arial" panose="020B0604020202020204" pitchFamily="34" charset="0"/>
              </a:rPr>
              <a:t>الحصول على حصة في السوق الدولية</a:t>
            </a:r>
          </a:p>
          <a:p>
            <a:pPr rtl="1" eaLnBrk="1" hangingPunct="1">
              <a:spcBef>
                <a:spcPct val="0"/>
              </a:spcBef>
              <a:buFont typeface="Calibri" panose="020F0502020204030204" pitchFamily="34" charset="0"/>
              <a:buAutoNum type="arabicParenR" startAt="2"/>
            </a:pPr>
            <a:r>
              <a:rPr lang="ar-SA" altLang="ar-SA" sz="2800" b="1">
                <a:latin typeface="Arial" panose="020B0604020202020204" pitchFamily="34" charset="0"/>
              </a:rPr>
              <a:t>الاستفادة من الإنتاج الزائد</a:t>
            </a:r>
          </a:p>
          <a:p>
            <a:pPr rtl="1" eaLnBrk="1" hangingPunct="1">
              <a:spcBef>
                <a:spcPct val="0"/>
              </a:spcBef>
              <a:buFont typeface="Calibri" panose="020F0502020204030204" pitchFamily="34" charset="0"/>
              <a:buAutoNum type="arabicParenR" startAt="2"/>
            </a:pPr>
            <a:r>
              <a:rPr lang="ar-SA" altLang="ar-SA" sz="2800" b="1">
                <a:latin typeface="Arial" panose="020B0604020202020204" pitchFamily="34" charset="0"/>
              </a:rPr>
              <a:t>تخفيف الاعتماد على السوق المحلي</a:t>
            </a:r>
          </a:p>
          <a:p>
            <a:pPr rtl="1" eaLnBrk="1" hangingPunct="1">
              <a:spcBef>
                <a:spcPct val="0"/>
              </a:spcBef>
              <a:buFont typeface="Calibri" panose="020F0502020204030204" pitchFamily="34" charset="0"/>
              <a:buAutoNum type="arabicParenR" startAt="2"/>
            </a:pPr>
            <a:r>
              <a:rPr lang="ar-SA" altLang="ar-SA" sz="2800" b="1">
                <a:latin typeface="Arial" panose="020B0604020202020204" pitchFamily="34" charset="0"/>
              </a:rPr>
              <a:t>تقوية القدرة التنافسية</a:t>
            </a:r>
          </a:p>
          <a:p>
            <a:pPr rtl="1" eaLnBrk="1" hangingPunct="1">
              <a:spcBef>
                <a:spcPct val="0"/>
              </a:spcBef>
              <a:buFont typeface="Calibri" panose="020F0502020204030204" pitchFamily="34" charset="0"/>
              <a:buAutoNum type="arabicParenR" startAt="2"/>
            </a:pPr>
            <a:r>
              <a:rPr lang="ar-SA" altLang="ar-SA" sz="2800" b="1">
                <a:latin typeface="Arial" panose="020B0604020202020204" pitchFamily="34" charset="0"/>
              </a:rPr>
              <a:t>الحوافز الحكومية (</a:t>
            </a:r>
            <a:r>
              <a:rPr lang="ar-SA" altLang="ar-SA" sz="2800">
                <a:latin typeface="Arial" panose="020B0604020202020204" pitchFamily="34" charset="0"/>
              </a:rPr>
              <a:t>كثير من الحكومات تقدم حوافز لجلب الاستثمارات حتى تستطيع تنفيذ خططها الإنمائية و تخفيض العجز في ميزان  مدفوعاتها). </a:t>
            </a:r>
          </a:p>
        </p:txBody>
      </p:sp>
    </p:spTree>
    <p:extLst>
      <p:ext uri="{BB962C8B-B14F-4D97-AF65-F5344CB8AC3E}">
        <p14:creationId xmlns:p14="http://schemas.microsoft.com/office/powerpoint/2010/main" val="14697263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304800" y="1371600"/>
            <a:ext cx="8763000" cy="3970338"/>
          </a:xfrm>
          <a:prstGeom prst="rect">
            <a:avLst/>
          </a:prstGeom>
        </p:spPr>
        <p:txBody>
          <a:bodyPr>
            <a:spAutoFit/>
          </a:bodyPr>
          <a:lstStyle/>
          <a:p>
            <a:pPr algn="r" rtl="1" eaLnBrk="1" hangingPunct="1">
              <a:buClr>
                <a:srgbClr val="0000FF"/>
              </a:buClr>
              <a:buFont typeface="Wingdings" pitchFamily="2" charset="2"/>
              <a:buChar char="q"/>
              <a:defRPr/>
            </a:pPr>
            <a:r>
              <a:rPr lang="ar-SA" altLang="en-US" sz="2800" dirty="0">
                <a:solidFill>
                  <a:srgbClr val="FF0000"/>
                </a:solidFill>
                <a:latin typeface="Arial" charset="0"/>
                <a:cs typeface="Arial" charset="0"/>
              </a:rPr>
              <a:t> </a:t>
            </a:r>
            <a:r>
              <a:rPr lang="ar-SA" altLang="en-US" sz="2800" b="1" dirty="0">
                <a:solidFill>
                  <a:srgbClr val="0000FF"/>
                </a:solidFill>
                <a:latin typeface="Arial" charset="0"/>
                <a:cs typeface="PT Bold Heading" pitchFamily="2" charset="-78"/>
              </a:rPr>
              <a:t>الأسباب المباشرة </a:t>
            </a:r>
            <a:endParaRPr lang="en-US" sz="2800" dirty="0">
              <a:solidFill>
                <a:srgbClr val="FF0000"/>
              </a:solidFill>
              <a:latin typeface="Arial" charset="0"/>
              <a:cs typeface="Arial" charset="0"/>
            </a:endParaRPr>
          </a:p>
          <a:p>
            <a:pPr marL="514350" indent="-514350" algn="r" rtl="1" eaLnBrk="1" hangingPunct="1">
              <a:buFont typeface="+mj-lt"/>
              <a:buAutoNum type="arabicParenR"/>
              <a:defRPr/>
            </a:pPr>
            <a:r>
              <a:rPr lang="ar-SA" sz="2800" b="1" dirty="0">
                <a:latin typeface="Arial" charset="0"/>
                <a:cs typeface="Arial" charset="0"/>
              </a:rPr>
              <a:t>تجنب الحواجز الجمركية </a:t>
            </a:r>
            <a:r>
              <a:rPr lang="ar-SA" sz="2800" b="1" dirty="0" err="1">
                <a:latin typeface="Arial" charset="0"/>
                <a:cs typeface="Arial" charset="0"/>
              </a:rPr>
              <a:t>و</a:t>
            </a:r>
            <a:r>
              <a:rPr lang="ar-SA" sz="2800" b="1" dirty="0">
                <a:latin typeface="Arial" charset="0"/>
                <a:cs typeface="Arial" charset="0"/>
              </a:rPr>
              <a:t> الرسوم </a:t>
            </a:r>
            <a:r>
              <a:rPr lang="ar-SA" sz="2800" b="1" dirty="0" err="1">
                <a:latin typeface="Arial" charset="0"/>
                <a:cs typeface="Arial" charset="0"/>
              </a:rPr>
              <a:t>و</a:t>
            </a:r>
            <a:r>
              <a:rPr lang="ar-SA" sz="2800" b="1" dirty="0">
                <a:latin typeface="Arial" charset="0"/>
                <a:cs typeface="Arial" charset="0"/>
              </a:rPr>
              <a:t> الضرائب</a:t>
            </a:r>
            <a:endParaRPr lang="en-US" sz="2800" b="1" dirty="0">
              <a:latin typeface="Arial" charset="0"/>
              <a:cs typeface="Arial" charset="0"/>
            </a:endParaRPr>
          </a:p>
          <a:p>
            <a:pPr algn="r" rtl="1" eaLnBrk="1" hangingPunct="1">
              <a:buFont typeface="Arial" charset="0"/>
              <a:buNone/>
              <a:defRPr/>
            </a:pPr>
            <a:r>
              <a:rPr lang="ar-SA" sz="2800" dirty="0">
                <a:latin typeface="Arial" charset="0"/>
                <a:cs typeface="Arial" charset="0"/>
              </a:rPr>
              <a:t>لتفادي الحواجز الجمركية ذات الطبيعة المختلفة تفكر الكثير من الشركات في التواجد فعلياً من خلال الاستثمار الخارجي المباشر.</a:t>
            </a:r>
          </a:p>
          <a:p>
            <a:pPr algn="r" rtl="1" eaLnBrk="1" hangingPunct="1">
              <a:buFont typeface="Arial" charset="0"/>
              <a:buNone/>
              <a:defRPr/>
            </a:pPr>
            <a:endParaRPr lang="ar-SA" sz="2800" dirty="0">
              <a:latin typeface="Arial" charset="0"/>
              <a:cs typeface="Arial" charset="0"/>
            </a:endParaRPr>
          </a:p>
          <a:p>
            <a:pPr marL="514350" indent="-514350" algn="r" rtl="1" eaLnBrk="1" hangingPunct="1">
              <a:buFont typeface="+mj-lt"/>
              <a:buAutoNum type="arabicParenR" startAt="2"/>
              <a:defRPr/>
            </a:pPr>
            <a:r>
              <a:rPr lang="ar-SA" sz="2800" b="1" dirty="0">
                <a:latin typeface="Arial" charset="0"/>
                <a:cs typeface="Arial" charset="0"/>
              </a:rPr>
              <a:t>تقليل من تكاليف الإنتاج </a:t>
            </a:r>
            <a:endParaRPr lang="en-US" sz="2800" b="1" dirty="0">
              <a:latin typeface="Arial" charset="0"/>
              <a:cs typeface="Arial" charset="0"/>
            </a:endParaRPr>
          </a:p>
          <a:p>
            <a:pPr algn="r" rtl="1" eaLnBrk="1" hangingPunct="1">
              <a:buFont typeface="Arial" charset="0"/>
              <a:buNone/>
              <a:defRPr/>
            </a:pPr>
            <a:r>
              <a:rPr lang="ar-SA" sz="2800" dirty="0">
                <a:latin typeface="Arial" charset="0"/>
                <a:cs typeface="Arial" charset="0"/>
              </a:rPr>
              <a:t>تلجأ بعض الشركات إلى إقامة استثمارات لها في بلدان أجنبية سعياً وراء تقليص تكاليف الإنتاج (وجود عمالة رخيصة و سهلة التدريب أو هروبا من تكاليف الشحن و التخزين..الخ). </a:t>
            </a:r>
            <a:endParaRPr lang="en-US" sz="2800" dirty="0">
              <a:latin typeface="Arial" charset="0"/>
              <a:cs typeface="Arial" charset="0"/>
            </a:endParaRPr>
          </a:p>
        </p:txBody>
      </p:sp>
    </p:spTree>
    <p:extLst>
      <p:ext uri="{BB962C8B-B14F-4D97-AF65-F5344CB8AC3E}">
        <p14:creationId xmlns:p14="http://schemas.microsoft.com/office/powerpoint/2010/main" val="5776756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مستطيل 3"/>
          <p:cNvSpPr>
            <a:spLocks noChangeArrowheads="1"/>
          </p:cNvSpPr>
          <p:nvPr/>
        </p:nvSpPr>
        <p:spPr bwMode="auto">
          <a:xfrm>
            <a:off x="0" y="1371600"/>
            <a:ext cx="8839200"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Calibri" panose="020F0502020204030204" pitchFamily="34" charset="0"/>
              <a:buAutoNum type="arabicParenR" startAt="3"/>
            </a:pPr>
            <a:r>
              <a:rPr lang="ar-SA" altLang="ar-SA" sz="2800" b="1">
                <a:latin typeface="Arial" panose="020B0604020202020204" pitchFamily="34" charset="0"/>
              </a:rPr>
              <a:t>ضمان التزود بالمواد الخام أو السلع الوسطية</a:t>
            </a:r>
            <a:endParaRPr lang="en-US" altLang="ar-SA" sz="2800" b="1">
              <a:latin typeface="Arial" panose="020B0604020202020204" pitchFamily="34" charset="0"/>
            </a:endParaRPr>
          </a:p>
          <a:p>
            <a:pPr rtl="1" eaLnBrk="1" hangingPunct="1">
              <a:spcBef>
                <a:spcPct val="0"/>
              </a:spcBef>
              <a:buFontTx/>
              <a:buNone/>
            </a:pPr>
            <a:r>
              <a:rPr lang="ar-SA" altLang="ar-SA" sz="2800">
                <a:latin typeface="Arial" panose="020B0604020202020204" pitchFamily="34" charset="0"/>
              </a:rPr>
              <a:t>هنا تجد شركة ما أن تزودها باحتياجاتها من المواد الخام أو السلع الوسطية لم يعد متصلاً أو منتظماً  من الدول التي هي مصادرها التقليدية، يحدث ذلك لأن الشركات المزودة في البلد المصدر تكون قد عجزت عن إمداد زبائنها الخارجيين لأسباب إدارية أو مالية تقود إلى توقف عملياتها.</a:t>
            </a:r>
          </a:p>
          <a:p>
            <a:pPr rtl="1" eaLnBrk="1" hangingPunct="1">
              <a:spcBef>
                <a:spcPct val="0"/>
              </a:spcBef>
              <a:buFontTx/>
              <a:buNone/>
            </a:pPr>
            <a:endParaRPr lang="ar-SA" altLang="ar-SA" sz="900" b="1">
              <a:latin typeface="Arial" panose="020B0604020202020204" pitchFamily="34" charset="0"/>
            </a:endParaRPr>
          </a:p>
          <a:p>
            <a:pPr rtl="1" eaLnBrk="1" hangingPunct="1">
              <a:spcBef>
                <a:spcPct val="0"/>
              </a:spcBef>
              <a:buFont typeface="Calibri" panose="020F0502020204030204" pitchFamily="34" charset="0"/>
              <a:buAutoNum type="arabicParenR" startAt="4"/>
            </a:pPr>
            <a:r>
              <a:rPr lang="ar-SA" altLang="ar-SA" sz="2800" b="1">
                <a:latin typeface="Arial" panose="020B0604020202020204" pitchFamily="34" charset="0"/>
              </a:rPr>
              <a:t>تعزيز القوة التنافسية والتسويقية </a:t>
            </a:r>
            <a:endParaRPr lang="en-US" altLang="ar-SA" sz="2800" b="1">
              <a:latin typeface="Arial" panose="020B0604020202020204" pitchFamily="34" charset="0"/>
            </a:endParaRPr>
          </a:p>
          <a:p>
            <a:pPr rtl="1" eaLnBrk="1" hangingPunct="1">
              <a:spcBef>
                <a:spcPct val="0"/>
              </a:spcBef>
              <a:buFontTx/>
              <a:buNone/>
            </a:pPr>
            <a:r>
              <a:rPr lang="ar-SA" altLang="ar-SA" sz="2800">
                <a:latin typeface="Arial" panose="020B0604020202020204" pitchFamily="34" charset="0"/>
              </a:rPr>
              <a:t>بحيث يظهر للشركة أن تعزيز قوتها التنافسية و التسويقية مرهون بتواجدها الفعلي كمستثمر في الخارج، فتلجأ إلى ذلك. </a:t>
            </a:r>
            <a:endParaRPr lang="en-US" altLang="ar-SA" sz="2800">
              <a:latin typeface="Arial" panose="020B0604020202020204" pitchFamily="34" charset="0"/>
            </a:endParaRPr>
          </a:p>
          <a:p>
            <a:pPr rtl="1" eaLnBrk="1" hangingPunct="1">
              <a:spcBef>
                <a:spcPct val="0"/>
              </a:spcBef>
              <a:buFontTx/>
              <a:buNone/>
            </a:pPr>
            <a:r>
              <a:rPr lang="ar-SA" altLang="ar-SA" sz="2800">
                <a:latin typeface="Arial" panose="020B0604020202020204" pitchFamily="34" charset="0"/>
              </a:rPr>
              <a:t> </a:t>
            </a:r>
            <a:endParaRPr lang="en-US" altLang="ar-SA" sz="2800">
              <a:latin typeface="Arial" panose="020B0604020202020204" pitchFamily="34" charset="0"/>
            </a:endParaRPr>
          </a:p>
        </p:txBody>
      </p:sp>
    </p:spTree>
    <p:extLst>
      <p:ext uri="{BB962C8B-B14F-4D97-AF65-F5344CB8AC3E}">
        <p14:creationId xmlns:p14="http://schemas.microsoft.com/office/powerpoint/2010/main" val="32248947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مستطيل 3"/>
          <p:cNvSpPr>
            <a:spLocks noChangeArrowheads="1"/>
          </p:cNvSpPr>
          <p:nvPr/>
        </p:nvSpPr>
        <p:spPr bwMode="auto">
          <a:xfrm>
            <a:off x="381000" y="1447800"/>
            <a:ext cx="87630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Calibri" panose="020F0502020204030204" pitchFamily="34" charset="0"/>
              <a:buAutoNum type="arabicPeriod"/>
            </a:pPr>
            <a:r>
              <a:rPr lang="ar-SA" altLang="ar-SA" b="1">
                <a:solidFill>
                  <a:srgbClr val="0000FF"/>
                </a:solidFill>
                <a:latin typeface="Arial" panose="020B0604020202020204" pitchFamily="34" charset="0"/>
              </a:rPr>
              <a:t>حجم و نمو السوق </a:t>
            </a:r>
            <a:endParaRPr lang="en-US" altLang="ar-SA" b="1">
              <a:solidFill>
                <a:srgbClr val="0000FF"/>
              </a:solidFill>
              <a:latin typeface="Arial" panose="020B0604020202020204" pitchFamily="34" charset="0"/>
            </a:endParaRPr>
          </a:p>
          <a:p>
            <a:pPr rtl="1" eaLnBrk="1" hangingPunct="1">
              <a:spcBef>
                <a:spcPct val="0"/>
              </a:spcBef>
              <a:buFontTx/>
              <a:buNone/>
            </a:pPr>
            <a:r>
              <a:rPr lang="ar-SA" altLang="ar-SA">
                <a:latin typeface="Arial" panose="020B0604020202020204" pitchFamily="34" charset="0"/>
              </a:rPr>
              <a:t>وهذا سواء بالنسبة للدول المتقدمة أو النامية. ففيما يركز المستثمرون على المؤشر الكلي (الناتج المحلي الإجمالي و الدخل) في الدول المتقدمة المستثمرين يركزون على متوسط نصيب الفرد و معدل نمو الدخل في نظرتهم للدول النامية، و هذا على اعتبار أن كثافة السكان قد تضلل الأرقام المتعلقة بالدخل بحيث تضخم الدخل الكلي و تعطي صورة مضللة لحجم السوق . </a:t>
            </a:r>
            <a:endParaRPr lang="en-US" altLang="ar-SA">
              <a:latin typeface="Arial" panose="020B0604020202020204" pitchFamily="34" charset="0"/>
            </a:endParaRPr>
          </a:p>
        </p:txBody>
      </p:sp>
      <p:sp>
        <p:nvSpPr>
          <p:cNvPr id="5" name="مخطط انسيابي: بيانات مخزّنة 4"/>
          <p:cNvSpPr/>
          <p:nvPr/>
        </p:nvSpPr>
        <p:spPr>
          <a:xfrm>
            <a:off x="2133600" y="381000"/>
            <a:ext cx="7772400" cy="914400"/>
          </a:xfrm>
          <a:prstGeom prst="flowChartOnlineStorage">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eaLnBrk="1" hangingPunct="1">
              <a:defRPr/>
            </a:pPr>
            <a:r>
              <a:rPr lang="ar-SA" altLang="en-US" sz="3600" b="1" dirty="0">
                <a:solidFill>
                  <a:srgbClr val="009999"/>
                </a:solidFill>
                <a:cs typeface="PT Bold Heading" pitchFamily="2" charset="-78"/>
              </a:rPr>
              <a:t>رابعا: محددات الاستثمار</a:t>
            </a:r>
            <a:endParaRPr lang="en-US" sz="3600" dirty="0">
              <a:solidFill>
                <a:srgbClr val="009999"/>
              </a:solidFill>
              <a:cs typeface="Arabic Transparent" pitchFamily="2" charset="-78"/>
            </a:endParaRPr>
          </a:p>
        </p:txBody>
      </p:sp>
    </p:spTree>
    <p:extLst>
      <p:ext uri="{BB962C8B-B14F-4D97-AF65-F5344CB8AC3E}">
        <p14:creationId xmlns:p14="http://schemas.microsoft.com/office/powerpoint/2010/main" val="24325008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مستطيل 3"/>
          <p:cNvSpPr>
            <a:spLocks noChangeArrowheads="1"/>
          </p:cNvSpPr>
          <p:nvPr/>
        </p:nvSpPr>
        <p:spPr bwMode="auto">
          <a:xfrm>
            <a:off x="457200" y="1371600"/>
            <a:ext cx="82296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Calibri" panose="020F0502020204030204" pitchFamily="34" charset="0"/>
              <a:buAutoNum type="arabicPeriod" startAt="2"/>
            </a:pPr>
            <a:r>
              <a:rPr lang="ar-SA" altLang="ar-SA" sz="2800" b="1">
                <a:solidFill>
                  <a:srgbClr val="0000FF"/>
                </a:solidFill>
                <a:latin typeface="Arial" panose="020B0604020202020204" pitchFamily="34" charset="0"/>
              </a:rPr>
              <a:t>الاستقرار السياسي </a:t>
            </a:r>
            <a:endParaRPr lang="en-US" altLang="ar-SA" sz="2800" b="1">
              <a:solidFill>
                <a:srgbClr val="0000FF"/>
              </a:solidFill>
              <a:latin typeface="Arial" panose="020B0604020202020204" pitchFamily="34" charset="0"/>
            </a:endParaRPr>
          </a:p>
          <a:p>
            <a:pPr rtl="1" eaLnBrk="1" hangingPunct="1">
              <a:spcBef>
                <a:spcPct val="0"/>
              </a:spcBef>
              <a:buFontTx/>
              <a:buNone/>
            </a:pPr>
            <a:r>
              <a:rPr lang="ar-SA" altLang="ar-SA" sz="2800">
                <a:latin typeface="Arial" panose="020B0604020202020204" pitchFamily="34" charset="0"/>
              </a:rPr>
              <a:t>المستثمر الخارجي يركز عادة على أهمية هذه النقطة و تحديدا بالنسبة للبلدان النامية .</a:t>
            </a:r>
          </a:p>
          <a:p>
            <a:pPr rtl="1" eaLnBrk="1" hangingPunct="1">
              <a:spcBef>
                <a:spcPct val="0"/>
              </a:spcBef>
              <a:buFont typeface="Calibri" panose="020F0502020204030204" pitchFamily="34" charset="0"/>
              <a:buAutoNum type="arabicPeriod" startAt="3"/>
            </a:pPr>
            <a:r>
              <a:rPr lang="ar-SA" altLang="ar-SA" sz="2800" b="1">
                <a:solidFill>
                  <a:srgbClr val="0000FF"/>
                </a:solidFill>
                <a:latin typeface="Arial" panose="020B0604020202020204" pitchFamily="34" charset="0"/>
              </a:rPr>
              <a:t>البنى الهيكلية </a:t>
            </a:r>
            <a:endParaRPr lang="en-US" altLang="ar-SA" sz="2800" b="1">
              <a:solidFill>
                <a:srgbClr val="0000FF"/>
              </a:solidFill>
              <a:latin typeface="Arial" panose="020B0604020202020204" pitchFamily="34" charset="0"/>
            </a:endParaRPr>
          </a:p>
          <a:p>
            <a:pPr rtl="1" eaLnBrk="1" hangingPunct="1">
              <a:spcBef>
                <a:spcPct val="0"/>
              </a:spcBef>
              <a:buFont typeface="Arial" panose="020B0604020202020204" pitchFamily="34" charset="0"/>
              <a:buNone/>
            </a:pPr>
            <a:r>
              <a:rPr lang="ar-SA" altLang="ar-SA" sz="2800">
                <a:latin typeface="Arial" panose="020B0604020202020204" pitchFamily="34" charset="0"/>
              </a:rPr>
              <a:t>وهذا الأمر يطرح إشكالية لدى المستثمر بالنسبة للدول النامية دون المتقدمة. </a:t>
            </a:r>
          </a:p>
          <a:p>
            <a:pPr rtl="1" eaLnBrk="1" hangingPunct="1">
              <a:spcBef>
                <a:spcPct val="0"/>
              </a:spcBef>
              <a:buFont typeface="Calibri" panose="020F0502020204030204" pitchFamily="34" charset="0"/>
              <a:buAutoNum type="arabicPeriod" startAt="4"/>
            </a:pPr>
            <a:r>
              <a:rPr lang="ar-SA" altLang="ar-SA" sz="2800" b="1">
                <a:solidFill>
                  <a:srgbClr val="0000FF"/>
                </a:solidFill>
                <a:latin typeface="Arial" panose="020B0604020202020204" pitchFamily="34" charset="0"/>
              </a:rPr>
              <a:t>متغيرات السياسات </a:t>
            </a:r>
            <a:endParaRPr lang="en-US" altLang="ar-SA" sz="2800" b="1">
              <a:solidFill>
                <a:srgbClr val="0000FF"/>
              </a:solidFill>
              <a:latin typeface="Arial" panose="020B0604020202020204" pitchFamily="34" charset="0"/>
            </a:endParaRPr>
          </a:p>
          <a:p>
            <a:pPr rtl="1" eaLnBrk="1" hangingPunct="1">
              <a:spcBef>
                <a:spcPct val="0"/>
              </a:spcBef>
              <a:buFontTx/>
              <a:buNone/>
            </a:pPr>
            <a:r>
              <a:rPr lang="ar-SA" altLang="ar-SA" sz="2800">
                <a:latin typeface="Arial" panose="020B0604020202020204" pitchFamily="34" charset="0"/>
              </a:rPr>
              <a:t>وهو تحديد المتغيرات المتعلقة بالسياسة الاقتصادية ومدى تدخل الدولة في النشاط الاقتصادي من ذلك مثلاً مدى سماحها بتملك الأجانب للأعمال ، تحويل الأموال ، الضرائب ، سياسات الدعم المتبعة . </a:t>
            </a:r>
            <a:endParaRPr lang="en-US" altLang="ar-SA" sz="2800">
              <a:latin typeface="Arial" panose="020B0604020202020204" pitchFamily="34" charset="0"/>
            </a:endParaRPr>
          </a:p>
        </p:txBody>
      </p:sp>
    </p:spTree>
    <p:extLst>
      <p:ext uri="{BB962C8B-B14F-4D97-AF65-F5344CB8AC3E}">
        <p14:creationId xmlns:p14="http://schemas.microsoft.com/office/powerpoint/2010/main" val="7186746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مستطيل 2"/>
          <p:cNvSpPr>
            <a:spLocks noChangeArrowheads="1"/>
          </p:cNvSpPr>
          <p:nvPr/>
        </p:nvSpPr>
        <p:spPr bwMode="auto">
          <a:xfrm>
            <a:off x="838200" y="1371600"/>
            <a:ext cx="8534400" cy="409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971550" indent="-5143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Wingdings" panose="05000000000000000000" pitchFamily="2" charset="2"/>
              <a:buChar char="v"/>
            </a:pPr>
            <a:r>
              <a:rPr lang="ar-SA" altLang="ar-SA">
                <a:latin typeface="Arial" panose="020B0604020202020204" pitchFamily="34" charset="0"/>
              </a:rPr>
              <a:t> بشكل عام، يوجد أمام الشركة خياران أساسيان هما: التصدير أو التواجد بالخارج من خلال الأشكال المعروفة.</a:t>
            </a:r>
            <a:endParaRPr lang="en-US" altLang="ar-SA">
              <a:latin typeface="Arial" panose="020B0604020202020204" pitchFamily="34" charset="0"/>
            </a:endParaRPr>
          </a:p>
          <a:p>
            <a:pPr lvl="1" rtl="1" eaLnBrk="1" hangingPunct="1">
              <a:spcBef>
                <a:spcPct val="0"/>
              </a:spcBef>
              <a:buFont typeface="Calibri" panose="020F0502020204030204" pitchFamily="34" charset="0"/>
              <a:buAutoNum type="arabicPeriod"/>
            </a:pPr>
            <a:r>
              <a:rPr lang="ar-SA" altLang="en-US" sz="3200" b="1">
                <a:solidFill>
                  <a:srgbClr val="0000FF"/>
                </a:solidFill>
                <a:latin typeface="Arial" panose="020B0604020202020204" pitchFamily="34" charset="0"/>
                <a:cs typeface="PT Bold Heading" panose="02010400000000000000" pitchFamily="2" charset="-78"/>
              </a:rPr>
              <a:t>خيارات التصدير للخارج:</a:t>
            </a:r>
            <a:endParaRPr lang="ar-SA" altLang="ar-SA" sz="3200" b="1">
              <a:solidFill>
                <a:srgbClr val="0000FF"/>
              </a:solidFill>
              <a:latin typeface="Arial" panose="020B0604020202020204" pitchFamily="34" charset="0"/>
            </a:endParaRPr>
          </a:p>
          <a:p>
            <a:pPr lvl="1" rtl="1" eaLnBrk="1" hangingPunct="1">
              <a:spcBef>
                <a:spcPct val="0"/>
              </a:spcBef>
              <a:buFont typeface="Georgia" panose="02040502050405020303" pitchFamily="18" charset="0"/>
              <a:buNone/>
            </a:pPr>
            <a:r>
              <a:rPr lang="ar-SA" altLang="ar-SA" sz="3200">
                <a:latin typeface="Arial" panose="020B0604020202020204" pitchFamily="34" charset="0"/>
              </a:rPr>
              <a:t>هذا الخيار بدورة يطرح خيارين أساسيين هما:</a:t>
            </a:r>
          </a:p>
          <a:p>
            <a:pPr lvl="1" rtl="1" eaLnBrk="1" hangingPunct="1">
              <a:spcBef>
                <a:spcPct val="0"/>
              </a:spcBef>
              <a:buFont typeface="Calibri" panose="020F0502020204030204" pitchFamily="34" charset="0"/>
              <a:buAutoNum type="arabicParenR"/>
            </a:pPr>
            <a:r>
              <a:rPr lang="ar-SA" altLang="ar-SA" sz="3200" b="1">
                <a:latin typeface="Arial" panose="020B0604020202020204" pitchFamily="34" charset="0"/>
              </a:rPr>
              <a:t>التصدير المباشر: </a:t>
            </a:r>
            <a:r>
              <a:rPr lang="ar-SA" altLang="ar-SA" sz="3200">
                <a:latin typeface="Arial" panose="020B0604020202020204" pitchFamily="34" charset="0"/>
              </a:rPr>
              <a:t>هو أن تقوم الشركة المنتجة بعملية التصدير بنفسها وهنا تقع المسؤولية على عاتقها، حيث تدار وتنفذ نشاطات التصدير من قبل جهة غير مستقلة تنظيميا عن الشركة.</a:t>
            </a:r>
            <a:endParaRPr lang="en-US" altLang="ar-SA" sz="3200">
              <a:latin typeface="Arial" panose="020B0604020202020204" pitchFamily="34" charset="0"/>
            </a:endParaRPr>
          </a:p>
        </p:txBody>
      </p:sp>
      <p:sp>
        <p:nvSpPr>
          <p:cNvPr id="4" name="مخطط انسيابي: بيانات مخزّنة 3"/>
          <p:cNvSpPr/>
          <p:nvPr/>
        </p:nvSpPr>
        <p:spPr>
          <a:xfrm>
            <a:off x="685800" y="304800"/>
            <a:ext cx="9220200" cy="990600"/>
          </a:xfrm>
          <a:prstGeom prst="flowChartOnlineStorage">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eaLnBrk="1" hangingPunct="1">
              <a:buFont typeface="Georgia" pitchFamily="18" charset="0"/>
              <a:buNone/>
              <a:defRPr/>
            </a:pPr>
            <a:r>
              <a:rPr lang="ar-SA" altLang="en-US" sz="3600" b="1" dirty="0">
                <a:solidFill>
                  <a:srgbClr val="009999"/>
                </a:solidFill>
                <a:cs typeface="PT Bold Heading" pitchFamily="2" charset="-78"/>
              </a:rPr>
              <a:t>خامسا: طرق دخول الأسواق الدولية</a:t>
            </a:r>
            <a:endParaRPr lang="en-US" sz="3600" dirty="0">
              <a:solidFill>
                <a:srgbClr val="009999"/>
              </a:solidFill>
              <a:cs typeface="Arabic Transparent" pitchFamily="2" charset="-78"/>
            </a:endParaRPr>
          </a:p>
        </p:txBody>
      </p:sp>
    </p:spTree>
    <p:extLst>
      <p:ext uri="{BB962C8B-B14F-4D97-AF65-F5344CB8AC3E}">
        <p14:creationId xmlns:p14="http://schemas.microsoft.com/office/powerpoint/2010/main" val="36115483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مستطيل 2"/>
          <p:cNvSpPr>
            <a:spLocks noChangeArrowheads="1"/>
          </p:cNvSpPr>
          <p:nvPr/>
        </p:nvSpPr>
        <p:spPr bwMode="auto">
          <a:xfrm>
            <a:off x="228600" y="1408113"/>
            <a:ext cx="9067800"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514350" indent="-51435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lvl="2" rtl="1" eaLnBrk="1" hangingPunct="1">
              <a:spcBef>
                <a:spcPct val="0"/>
              </a:spcBef>
              <a:buFont typeface="Calibri" panose="020F0502020204030204" pitchFamily="34" charset="0"/>
              <a:buAutoNum type="arabicParenR" startAt="2"/>
            </a:pPr>
            <a:r>
              <a:rPr lang="ar-SA" altLang="ar-SA" sz="3200" b="1">
                <a:latin typeface="Arial" panose="020B0604020202020204" pitchFamily="34" charset="0"/>
              </a:rPr>
              <a:t>التصدير غير المباشر:</a:t>
            </a:r>
          </a:p>
          <a:p>
            <a:pPr lvl="2" rtl="1" eaLnBrk="1" hangingPunct="1">
              <a:spcBef>
                <a:spcPct val="0"/>
              </a:spcBef>
              <a:buFont typeface="Wingdings 2" panose="05020102010507070707" pitchFamily="18" charset="2"/>
              <a:buNone/>
            </a:pPr>
            <a:r>
              <a:rPr lang="ar-SA" altLang="ar-SA" sz="3200">
                <a:solidFill>
                  <a:srgbClr val="FF0000"/>
                </a:solidFill>
                <a:latin typeface="Arial" panose="020B0604020202020204" pitchFamily="34" charset="0"/>
              </a:rPr>
              <a:t> </a:t>
            </a:r>
            <a:r>
              <a:rPr lang="ar-SA" altLang="ar-SA" sz="3200">
                <a:latin typeface="Arial" panose="020B0604020202020204" pitchFamily="34" charset="0"/>
              </a:rPr>
              <a:t>بموجب هذا الشكل تلجا الشركة إلى غيرها من الشركات و الوكلاء الذين يقومون بالعملية بدلا عنها و يتحملون الجزء الموكل إليهم من المسؤولية في هذا الشأن، علما أن الاختيار بين الخيارين يبنى على أساس معايير تلعب فيها الخبرة و التحليل دورا بارزا.</a:t>
            </a:r>
            <a:endParaRPr lang="en-US" altLang="ar-SA" sz="3200">
              <a:latin typeface="Arial" panose="020B0604020202020204" pitchFamily="34" charset="0"/>
            </a:endParaRPr>
          </a:p>
        </p:txBody>
      </p:sp>
    </p:spTree>
    <p:extLst>
      <p:ext uri="{BB962C8B-B14F-4D97-AF65-F5344CB8AC3E}">
        <p14:creationId xmlns:p14="http://schemas.microsoft.com/office/powerpoint/2010/main" val="15438563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مستطيل 2"/>
          <p:cNvSpPr>
            <a:spLocks noChangeArrowheads="1"/>
          </p:cNvSpPr>
          <p:nvPr/>
        </p:nvSpPr>
        <p:spPr bwMode="auto">
          <a:xfrm>
            <a:off x="1752600" y="1676400"/>
            <a:ext cx="7239000" cy="237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42950" indent="-742950"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 typeface="Calibri" panose="020F0502020204030204" pitchFamily="34" charset="0"/>
              <a:buAutoNum type="arabicPeriod" startAt="2"/>
            </a:pPr>
            <a:r>
              <a:rPr lang="ar-SA" altLang="en-US" sz="3600" b="1">
                <a:solidFill>
                  <a:srgbClr val="0000FF"/>
                </a:solidFill>
                <a:latin typeface="Arial" panose="020B0604020202020204" pitchFamily="34" charset="0"/>
                <a:cs typeface="PT Bold Heading" panose="02010400000000000000" pitchFamily="2" charset="-78"/>
              </a:rPr>
              <a:t>الإنتاج في الأسواق الدولية</a:t>
            </a:r>
            <a:endParaRPr lang="ar-SA" altLang="ar-SA" sz="3600" b="1">
              <a:solidFill>
                <a:srgbClr val="0000FF"/>
              </a:solidFill>
              <a:latin typeface="Arial" panose="020B0604020202020204" pitchFamily="34" charset="0"/>
            </a:endParaRPr>
          </a:p>
          <a:p>
            <a:pPr rtl="1" eaLnBrk="1" hangingPunct="1">
              <a:spcBef>
                <a:spcPct val="0"/>
              </a:spcBef>
              <a:buFont typeface="Wingdings" panose="05000000000000000000" pitchFamily="2" charset="2"/>
              <a:buChar char="v"/>
            </a:pPr>
            <a:r>
              <a:rPr lang="ar-SA" altLang="ar-SA" sz="2800">
                <a:latin typeface="Arial" panose="020B0604020202020204" pitchFamily="34" charset="0"/>
              </a:rPr>
              <a:t> و من أهم أشكال الإنتاج بالخارج لدينا:</a:t>
            </a:r>
          </a:p>
          <a:p>
            <a:pPr rtl="1" eaLnBrk="1" hangingPunct="1">
              <a:spcBef>
                <a:spcPct val="0"/>
              </a:spcBef>
              <a:buFont typeface="Wingdings" panose="05000000000000000000" pitchFamily="2" charset="2"/>
              <a:buChar char="ü"/>
            </a:pPr>
            <a:r>
              <a:rPr lang="ar-SA" altLang="ar-SA" sz="2800">
                <a:latin typeface="Arial" panose="020B0604020202020204" pitchFamily="34" charset="0"/>
              </a:rPr>
              <a:t>الاستثمار المشترك؛</a:t>
            </a:r>
          </a:p>
          <a:p>
            <a:pPr rtl="1" eaLnBrk="1" hangingPunct="1">
              <a:spcBef>
                <a:spcPct val="0"/>
              </a:spcBef>
              <a:buFont typeface="Wingdings" panose="05000000000000000000" pitchFamily="2" charset="2"/>
              <a:buChar char="ü"/>
            </a:pPr>
            <a:r>
              <a:rPr lang="ar-SA" altLang="ar-SA" sz="2800">
                <a:latin typeface="Arial" panose="020B0604020202020204" pitchFamily="34" charset="0"/>
              </a:rPr>
              <a:t>الترخيص؛</a:t>
            </a:r>
          </a:p>
          <a:p>
            <a:pPr rtl="1" eaLnBrk="1" hangingPunct="1">
              <a:spcBef>
                <a:spcPct val="0"/>
              </a:spcBef>
              <a:buFont typeface="Wingdings" panose="05000000000000000000" pitchFamily="2" charset="2"/>
              <a:buChar char="ü"/>
            </a:pPr>
            <a:r>
              <a:rPr lang="ar-SA" altLang="ar-SA" sz="2800">
                <a:latin typeface="Arial" panose="020B0604020202020204" pitchFamily="34" charset="0"/>
              </a:rPr>
              <a:t>الإنتاج في السوق الأجنبي.</a:t>
            </a:r>
          </a:p>
        </p:txBody>
      </p:sp>
    </p:spTree>
    <p:extLst>
      <p:ext uri="{BB962C8B-B14F-4D97-AF65-F5344CB8AC3E}">
        <p14:creationId xmlns:p14="http://schemas.microsoft.com/office/powerpoint/2010/main" val="37567431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216</TotalTime>
  <Words>2357</Words>
  <Application>Microsoft Office PowerPoint</Application>
  <PresentationFormat>A4 Paper (210x297 mm)</PresentationFormat>
  <Paragraphs>187</Paragraphs>
  <Slides>39</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39</vt:i4>
      </vt:variant>
    </vt:vector>
  </HeadingPairs>
  <TitlesOfParts>
    <vt:vector size="50" baseType="lpstr">
      <vt:lpstr>ae_AlMateen</vt:lpstr>
      <vt:lpstr>Arabic Transparent</vt:lpstr>
      <vt:lpstr>Arial</vt:lpstr>
      <vt:lpstr>AYM Wadiy S_U normal.</vt:lpstr>
      <vt:lpstr>Calibri</vt:lpstr>
      <vt:lpstr>Georgia</vt:lpstr>
      <vt:lpstr>PT Bold Heading</vt:lpstr>
      <vt:lpstr>Times New Roman</vt:lpstr>
      <vt:lpstr>Wingdings</vt:lpstr>
      <vt:lpstr>Wingdings 2</vt:lpstr>
      <vt:lpstr>Office Theme</vt:lpstr>
      <vt:lpstr>PowerPoint Presentation</vt:lpstr>
      <vt:lpstr>المحاضرة الخامسة</vt:lpstr>
      <vt:lpstr>أهداف الفصل</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Ibrahim Mohammed Khalifa</cp:lastModifiedBy>
  <cp:revision>19</cp:revision>
  <dcterms:created xsi:type="dcterms:W3CDTF">2014-09-11T06:47:01Z</dcterms:created>
  <dcterms:modified xsi:type="dcterms:W3CDTF">2015-09-07T07:23:12Z</dcterms:modified>
</cp:coreProperties>
</file>