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9"/>
          <p:cNvSpPr/>
          <p:nvPr userDrawn="1"/>
        </p:nvSpPr>
        <p:spPr>
          <a:xfrm>
            <a:off x="9424988" y="280988"/>
            <a:ext cx="304800" cy="10842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8"/>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3"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045916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محمد بن </a:t>
            </a:r>
            <a:r>
              <a:rPr lang="ar-SA" sz="2800" b="1" dirty="0" err="1">
                <a:solidFill>
                  <a:srgbClr val="7F7F7F"/>
                </a:solidFill>
                <a:latin typeface="Calibri" pitchFamily="34" charset="0"/>
                <a:cs typeface="Times New Roman" pitchFamily="18" charset="0"/>
              </a:rPr>
              <a:t>دليم</a:t>
            </a:r>
            <a:r>
              <a:rPr lang="ar-SA" sz="2800" b="1" dirty="0">
                <a:solidFill>
                  <a:srgbClr val="7F7F7F"/>
                </a:solidFill>
                <a:latin typeface="Calibri" pitchFamily="34" charset="0"/>
                <a:cs typeface="Times New Roman" pitchFamily="18" charset="0"/>
              </a:rPr>
              <a:t> القحطاني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السادسة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بيئة الأعمال الدولية 1: </a:t>
            </a:r>
            <a:b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(السياسية، القانونية و الاجتماعية).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السادسة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الفصل</a:t>
            </a:r>
          </a:p>
        </p:txBody>
      </p:sp>
      <p:sp>
        <p:nvSpPr>
          <p:cNvPr id="4" name="مخطط انسيابي: شريط مثقب 3"/>
          <p:cNvSpPr/>
          <p:nvPr/>
        </p:nvSpPr>
        <p:spPr>
          <a:xfrm>
            <a:off x="457200" y="1371600"/>
            <a:ext cx="8340725" cy="46482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eaLnBrk="1" fontAlgn="auto" hangingPunct="1">
              <a:spcAft>
                <a:spcPts val="0"/>
              </a:spcAft>
              <a:buFont typeface="+mj-lt"/>
              <a:buAutoNum type="arabicPeriod"/>
              <a:defRPr/>
            </a:pPr>
            <a:r>
              <a:rPr lang="ar-QA" sz="3200" dirty="0">
                <a:solidFill>
                  <a:schemeClr val="tx1"/>
                </a:solidFill>
                <a:latin typeface="Times New Roman" pitchFamily="18" charset="0"/>
                <a:cs typeface="Times New Roman" pitchFamily="18" charset="0"/>
              </a:rPr>
              <a:t>تعريف الطالب </a:t>
            </a:r>
            <a:r>
              <a:rPr lang="ar-SA" sz="3200" dirty="0">
                <a:solidFill>
                  <a:schemeClr val="tx1"/>
                </a:solidFill>
                <a:latin typeface="Times New Roman" pitchFamily="18" charset="0"/>
                <a:cs typeface="Times New Roman" pitchFamily="18" charset="0"/>
              </a:rPr>
              <a:t>بمفهوم  </a:t>
            </a:r>
            <a:r>
              <a:rPr lang="ar-SA" sz="3200" dirty="0" err="1">
                <a:solidFill>
                  <a:schemeClr val="tx1"/>
                </a:solidFill>
                <a:latin typeface="Times New Roman" pitchFamily="18" charset="0"/>
                <a:cs typeface="Times New Roman" pitchFamily="18" charset="0"/>
              </a:rPr>
              <a:t>و</a:t>
            </a:r>
            <a:r>
              <a:rPr lang="ar-SA" sz="3200" dirty="0">
                <a:solidFill>
                  <a:schemeClr val="tx1"/>
                </a:solidFill>
                <a:latin typeface="Times New Roman" pitchFamily="18" charset="0"/>
                <a:cs typeface="Times New Roman" pitchFamily="18" charset="0"/>
              </a:rPr>
              <a:t> مضمون المخاطرة.</a:t>
            </a: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أهمية دراسة بيئة الأعمال الدولية.</a:t>
            </a: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استيعاب الطالب لأبعاد الأعمال الدولية و لأنواع  و أشكال المخاطر المترتبة عنها .</a:t>
            </a: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إدراك الطالب للآثار التي تحدثها المخاطر على الأعمال الدولية. </a:t>
            </a:r>
          </a:p>
        </p:txBody>
      </p:sp>
    </p:spTree>
    <p:extLst>
      <p:ext uri="{BB962C8B-B14F-4D97-AF65-F5344CB8AC3E}">
        <p14:creationId xmlns:p14="http://schemas.microsoft.com/office/powerpoint/2010/main" val="34353669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B7B4373-3079-4DBD-8C16-9341FC534DB2}" type="slidenum">
              <a:rPr lang="ar-SA" altLang="ar-SA" sz="1200" smtClean="0">
                <a:solidFill>
                  <a:schemeClr val="bg1"/>
                </a:solidFill>
              </a:rPr>
              <a:pPr>
                <a:spcBef>
                  <a:spcPct val="0"/>
                </a:spcBef>
                <a:buFontTx/>
                <a:buNone/>
              </a:pPr>
              <a:t>4</a:t>
            </a:fld>
            <a:endParaRPr lang="en-US" altLang="ar-SA" sz="1200" smtClean="0">
              <a:solidFill>
                <a:schemeClr val="bg1"/>
              </a:solidFill>
            </a:endParaRPr>
          </a:p>
        </p:txBody>
      </p:sp>
      <p:sp>
        <p:nvSpPr>
          <p:cNvPr id="5" name="مخطط انسيابي: بيانات مخزّنة 4"/>
          <p:cNvSpPr/>
          <p:nvPr/>
        </p:nvSpPr>
        <p:spPr>
          <a:xfrm>
            <a:off x="6400800" y="228600"/>
            <a:ext cx="3124200" cy="11430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sz="3600" dirty="0">
                <a:solidFill>
                  <a:srgbClr val="006666"/>
                </a:solidFill>
                <a:latin typeface="Arial" pitchFamily="34" charset="0"/>
                <a:cs typeface="PT Bold Heading" pitchFamily="2" charset="-78"/>
              </a:rPr>
              <a:t>مقدمة</a:t>
            </a:r>
            <a:endParaRPr lang="en-US" sz="3600" dirty="0">
              <a:solidFill>
                <a:srgbClr val="006666"/>
              </a:solidFill>
              <a:latin typeface="Arial" pitchFamily="34" charset="0"/>
              <a:cs typeface="PT Bold Heading" pitchFamily="2" charset="-78"/>
            </a:endParaRPr>
          </a:p>
        </p:txBody>
      </p:sp>
      <p:sp>
        <p:nvSpPr>
          <p:cNvPr id="17412" name="مستطيل 2"/>
          <p:cNvSpPr>
            <a:spLocks noChangeArrowheads="1"/>
          </p:cNvSpPr>
          <p:nvPr/>
        </p:nvSpPr>
        <p:spPr bwMode="auto">
          <a:xfrm>
            <a:off x="152400" y="1524000"/>
            <a:ext cx="8763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DZ" altLang="ar-SA">
                <a:latin typeface="Arial" panose="020B0604020202020204" pitchFamily="34" charset="0"/>
                <a:cs typeface="Arabic Transparent" panose="020B0604020202020204" pitchFamily="34" charset="0"/>
              </a:rPr>
              <a:t>تعتبر منظمات </a:t>
            </a:r>
            <a:r>
              <a:rPr lang="ar-SA" altLang="ar-SA">
                <a:latin typeface="Arial" panose="020B0604020202020204" pitchFamily="34" charset="0"/>
                <a:cs typeface="Arabic Transparent" panose="020B0604020202020204" pitchFamily="34" charset="0"/>
              </a:rPr>
              <a:t>الأعمال: </a:t>
            </a:r>
          </a:p>
          <a:p>
            <a:pPr rtl="1" eaLnBrk="1" hangingPunct="1">
              <a:spcBef>
                <a:spcPct val="0"/>
              </a:spcBef>
              <a:buFont typeface="Wingdings" panose="05000000000000000000" pitchFamily="2" charset="2"/>
              <a:buChar char="ü"/>
            </a:pPr>
            <a:r>
              <a:rPr lang="ar-SA" altLang="ar-SA">
                <a:latin typeface="Arial" panose="020B0604020202020204" pitchFamily="34" charset="0"/>
                <a:cs typeface="Arabic Transparent" panose="020B0604020202020204" pitchFamily="34" charset="0"/>
              </a:rPr>
              <a:t> أنظمة اجتماعية. </a:t>
            </a:r>
          </a:p>
          <a:p>
            <a:pPr rtl="1" eaLnBrk="1" hangingPunct="1">
              <a:spcBef>
                <a:spcPct val="0"/>
              </a:spcBef>
              <a:buFont typeface="Wingdings" panose="05000000000000000000" pitchFamily="2" charset="2"/>
              <a:buChar char="ü"/>
            </a:pPr>
            <a:r>
              <a:rPr lang="ar-SA" altLang="ar-SA">
                <a:latin typeface="Arial" panose="020B0604020202020204" pitchFamily="34" charset="0"/>
                <a:cs typeface="Arabic Transparent" panose="020B0604020202020204" pitchFamily="34" charset="0"/>
              </a:rPr>
              <a:t> تنشط وسط بيئة معينة.</a:t>
            </a:r>
          </a:p>
          <a:p>
            <a:pPr rtl="1" eaLnBrk="1" hangingPunct="1">
              <a:spcBef>
                <a:spcPct val="0"/>
              </a:spcBef>
              <a:buFont typeface="Wingdings" panose="05000000000000000000" pitchFamily="2" charset="2"/>
              <a:buChar char="ü"/>
            </a:pPr>
            <a:r>
              <a:rPr lang="ar-SA" altLang="ar-SA">
                <a:latin typeface="Arial" panose="020B0604020202020204" pitchFamily="34" charset="0"/>
                <a:cs typeface="Arabic Transparent" panose="020B0604020202020204" pitchFamily="34" charset="0"/>
              </a:rPr>
              <a:t> أنظمة مفتوحة على بيئة خارجية تضم متغيرات توجه سلوكها.</a:t>
            </a:r>
          </a:p>
          <a:p>
            <a:pPr rtl="1" eaLnBrk="1" hangingPunct="1">
              <a:spcBef>
                <a:spcPct val="0"/>
              </a:spcBef>
              <a:buFont typeface="Wingdings" panose="05000000000000000000" pitchFamily="2" charset="2"/>
              <a:buChar char="ü"/>
            </a:pPr>
            <a:r>
              <a:rPr lang="ar-SA" altLang="ar-SA">
                <a:latin typeface="Arial" panose="020B0604020202020204" pitchFamily="34" charset="0"/>
                <a:cs typeface="Arabic Transparent" panose="020B0604020202020204" pitchFamily="34" charset="0"/>
              </a:rPr>
              <a:t> المنظمات تتأثر و تؤثر في البيئة التي تنشط فيها.</a:t>
            </a:r>
          </a:p>
          <a:p>
            <a:pPr rtl="1" eaLnBrk="1" hangingPunct="1">
              <a:spcBef>
                <a:spcPct val="0"/>
              </a:spcBef>
              <a:buFont typeface="Wingdings" panose="05000000000000000000" pitchFamily="2" charset="2"/>
              <a:buChar char="ü"/>
            </a:pPr>
            <a:r>
              <a:rPr lang="ar-SA" altLang="ar-SA">
                <a:latin typeface="Arial" panose="020B0604020202020204" pitchFamily="34" charset="0"/>
                <a:cs typeface="Arabic Transparent" panose="020B0604020202020204" pitchFamily="34" charset="0"/>
              </a:rPr>
              <a:t> معرفة البيئة عنصر أساسي لاستمرارية المنظمة و نجاحها.</a:t>
            </a:r>
            <a:endParaRPr lang="en-US" altLang="ar-SA">
              <a:latin typeface="Arial" panose="020B0604020202020204" pitchFamily="34" charset="0"/>
              <a:cs typeface="Arabic Transparent" panose="020B0604020202020204" pitchFamily="34" charset="0"/>
            </a:endParaRPr>
          </a:p>
        </p:txBody>
      </p:sp>
      <p:sp>
        <p:nvSpPr>
          <p:cNvPr id="7" name="مستطيل 6"/>
          <p:cNvSpPr/>
          <p:nvPr/>
        </p:nvSpPr>
        <p:spPr>
          <a:xfrm>
            <a:off x="304800" y="5105400"/>
            <a:ext cx="9220200" cy="523875"/>
          </a:xfrm>
          <a:prstGeom prst="rect">
            <a:avLst/>
          </a:prstGeom>
          <a:solidFill>
            <a:schemeClr val="accent3">
              <a:lumMod val="40000"/>
              <a:lumOff val="60000"/>
            </a:schemeClr>
          </a:solidFill>
        </p:spPr>
        <p:txBody>
          <a:bodyPr>
            <a:spAutoFit/>
          </a:bodyPr>
          <a:lstStyle/>
          <a:p>
            <a:pPr algn="r" rtl="1" eaLnBrk="1" hangingPunct="1">
              <a:defRPr/>
            </a:pPr>
            <a:r>
              <a:rPr lang="ar-SA" sz="2800" b="1" dirty="0">
                <a:latin typeface="Arial" charset="0"/>
                <a:cs typeface="Arial" charset="0"/>
              </a:rPr>
              <a:t>التعرف على البيئة والتكيف معها يعد أمرا ضروريا لنجاح المنظمة.</a:t>
            </a:r>
            <a:endParaRPr lang="en-US" sz="2800" b="1" dirty="0">
              <a:latin typeface="Arial" charset="0"/>
              <a:cs typeface="Arial" charset="0"/>
            </a:endParaRPr>
          </a:p>
        </p:txBody>
      </p:sp>
    </p:spTree>
    <p:extLst>
      <p:ext uri="{BB962C8B-B14F-4D97-AF65-F5344CB8AC3E}">
        <p14:creationId xmlns:p14="http://schemas.microsoft.com/office/powerpoint/2010/main" val="2492083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25E83E7-42B7-41EE-83EF-4E9C1078A262}" type="slidenum">
              <a:rPr lang="ar-SA" altLang="ar-SA" sz="1200" smtClean="0">
                <a:solidFill>
                  <a:schemeClr val="bg1"/>
                </a:solidFill>
              </a:rPr>
              <a:pPr>
                <a:spcBef>
                  <a:spcPct val="0"/>
                </a:spcBef>
                <a:buFontTx/>
                <a:buNone/>
              </a:pPr>
              <a:t>5</a:t>
            </a:fld>
            <a:endParaRPr lang="en-US" altLang="ar-SA" sz="1200" smtClean="0">
              <a:solidFill>
                <a:schemeClr val="bg1"/>
              </a:solidFill>
            </a:endParaRPr>
          </a:p>
        </p:txBody>
      </p:sp>
      <p:sp>
        <p:nvSpPr>
          <p:cNvPr id="18435" name="مربع نص 3"/>
          <p:cNvSpPr txBox="1">
            <a:spLocks noChangeArrowheads="1"/>
          </p:cNvSpPr>
          <p:nvPr/>
        </p:nvSpPr>
        <p:spPr bwMode="auto">
          <a:xfrm>
            <a:off x="381000" y="1524000"/>
            <a:ext cx="81534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cs typeface="Arabic Transparent" panose="020B0604020202020204" pitchFamily="34" charset="0"/>
              </a:rPr>
              <a:t>يتعين على منشأة الأعمال أن تراعي متطلبات بيئة الأعمال الدولية، كونها تعمل في ظروف مملوءة بالمخاطر، و تختلف عن تلك التي اعتادت العمل فيها.</a:t>
            </a: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 ظروف تتسم بعدم التأكد، التعارض.</a:t>
            </a: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 لا تتمكن في كل الأحوال التعامل معها كونها تخرج عن سيطرتها.</a:t>
            </a: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 يجب عليها العمل على تحقيق الانسجام و التأقلم المطلوب للاستمرار في أعمالها.</a:t>
            </a:r>
            <a:endParaRPr lang="en-US" altLang="ar-SA">
              <a:latin typeface="Arial" panose="020B0604020202020204" pitchFamily="34" charset="0"/>
              <a:cs typeface="Arabic Transparent" panose="020B0604020202020204" pitchFamily="34" charset="0"/>
            </a:endParaRPr>
          </a:p>
        </p:txBody>
      </p:sp>
      <p:sp>
        <p:nvSpPr>
          <p:cNvPr id="6" name="مستطيل 5"/>
          <p:cNvSpPr/>
          <p:nvPr/>
        </p:nvSpPr>
        <p:spPr>
          <a:xfrm>
            <a:off x="7985125" y="609600"/>
            <a:ext cx="1079500" cy="369888"/>
          </a:xfrm>
          <a:prstGeom prst="rect">
            <a:avLst/>
          </a:prstGeom>
        </p:spPr>
        <p:txBody>
          <a:bodyPr wrap="none">
            <a:spAutoFit/>
          </a:bodyPr>
          <a:lstStyle/>
          <a:p>
            <a:pPr algn="r" rtl="1" eaLnBrk="1" hangingPunct="1">
              <a:defRPr/>
            </a:pPr>
            <a:r>
              <a:rPr lang="ar-SA" dirty="0">
                <a:solidFill>
                  <a:schemeClr val="bg2">
                    <a:lumMod val="75000"/>
                  </a:schemeClr>
                </a:solidFill>
                <a:cs typeface="PT Bold Heading" pitchFamily="2" charset="-78"/>
              </a:rPr>
              <a:t>مقدمة..\..</a:t>
            </a:r>
            <a:endParaRPr lang="en-US" dirty="0">
              <a:solidFill>
                <a:schemeClr val="bg2">
                  <a:lumMod val="75000"/>
                </a:schemeClr>
              </a:solidFill>
              <a:cs typeface="PT Bold Heading" pitchFamily="2" charset="-78"/>
            </a:endParaRPr>
          </a:p>
        </p:txBody>
      </p:sp>
    </p:spTree>
    <p:extLst>
      <p:ext uri="{BB962C8B-B14F-4D97-AF65-F5344CB8AC3E}">
        <p14:creationId xmlns:p14="http://schemas.microsoft.com/office/powerpoint/2010/main" val="2400554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بيانات مخزّنة 4"/>
          <p:cNvSpPr/>
          <p:nvPr/>
        </p:nvSpPr>
        <p:spPr>
          <a:xfrm>
            <a:off x="2819400" y="381000"/>
            <a:ext cx="66294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sz="3600" dirty="0">
                <a:solidFill>
                  <a:srgbClr val="006666"/>
                </a:solidFill>
                <a:latin typeface="Arial" pitchFamily="34" charset="0"/>
                <a:cs typeface="PT Bold Heading" pitchFamily="2" charset="-78"/>
              </a:rPr>
              <a:t>أولا: مفهوم بيئة الأعمال</a:t>
            </a:r>
            <a:endParaRPr lang="en-US" sz="3600" dirty="0">
              <a:solidFill>
                <a:srgbClr val="006666"/>
              </a:solidFill>
              <a:latin typeface="Arial" pitchFamily="34" charset="0"/>
              <a:cs typeface="PT Bold Heading" pitchFamily="2" charset="-78"/>
            </a:endParaRPr>
          </a:p>
        </p:txBody>
      </p:sp>
      <p:sp>
        <p:nvSpPr>
          <p:cNvPr id="19459" name="مستطيل 3"/>
          <p:cNvSpPr>
            <a:spLocks noChangeArrowheads="1"/>
          </p:cNvSpPr>
          <p:nvPr/>
        </p:nvSpPr>
        <p:spPr bwMode="auto">
          <a:xfrm>
            <a:off x="228600" y="1371600"/>
            <a:ext cx="87630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 typeface="Wingdings" panose="05000000000000000000" pitchFamily="2" charset="2"/>
              <a:buChar char="q"/>
            </a:pPr>
            <a:r>
              <a:rPr lang="ar-SA" altLang="ar-SA" sz="2800">
                <a:latin typeface="Arial" panose="020B0604020202020204" pitchFamily="34" charset="0"/>
                <a:cs typeface="Arabic Transparent" panose="020B0604020202020204" pitchFamily="34" charset="0"/>
              </a:rPr>
              <a:t> </a:t>
            </a:r>
            <a:r>
              <a:rPr lang="ar-SA" altLang="ar-SA">
                <a:latin typeface="Arial" panose="020B0604020202020204" pitchFamily="34" charset="0"/>
                <a:cs typeface="Arabic Transparent" panose="020B0604020202020204" pitchFamily="34" charset="0"/>
              </a:rPr>
              <a:t>كل ما يحيط بالمنظمة (أي يقع خارجها) و يؤثر فيها بطريقة مباشرة أو غير مباشر، أي مجموعة من المتغيرات (العناصر) التي تحيط بالمنشأة و</a:t>
            </a:r>
            <a:r>
              <a:rPr lang="en-US" altLang="ar-SA">
                <a:latin typeface="Arial" panose="020B0604020202020204" pitchFamily="34" charset="0"/>
                <a:cs typeface="Arabic Transparent" panose="020B0604020202020204" pitchFamily="34" charset="0"/>
              </a:rPr>
              <a:t> </a:t>
            </a:r>
            <a:r>
              <a:rPr lang="ar-SA" altLang="ar-SA">
                <a:latin typeface="Arial" panose="020B0604020202020204" pitchFamily="34" charset="0"/>
                <a:cs typeface="Arabic Transparent" panose="020B0604020202020204" pitchFamily="34" charset="0"/>
              </a:rPr>
              <a:t>تؤثر في مسارها الاستراتيجي و يندرج ضمن هذا الإطار:</a:t>
            </a:r>
          </a:p>
          <a:p>
            <a:pPr rtl="1">
              <a:spcBef>
                <a:spcPct val="0"/>
              </a:spcBef>
              <a:buFontTx/>
              <a:buNone/>
            </a:pPr>
            <a:endParaRPr lang="ar-SA" altLang="ar-SA" sz="1000" b="1">
              <a:latin typeface="Arial" panose="020B0604020202020204" pitchFamily="34" charset="0"/>
              <a:cs typeface="Arabic Transparent" panose="020B0604020202020204" pitchFamily="34" charset="0"/>
            </a:endParaRPr>
          </a:p>
          <a:p>
            <a:pPr lvl="1" rtl="1" eaLnBrk="1" hangingPunct="1">
              <a:spcBef>
                <a:spcPct val="0"/>
              </a:spcBef>
              <a:buFont typeface="Wingdings" panose="05000000000000000000" pitchFamily="2" charset="2"/>
              <a:buChar char="Ø"/>
            </a:pPr>
            <a:r>
              <a:rPr lang="ar-SA" altLang="ar-SA" sz="3200" b="1">
                <a:latin typeface="Arial" panose="020B0604020202020204" pitchFamily="34" charset="0"/>
                <a:cs typeface="Arabic Transparent" panose="020B0604020202020204" pitchFamily="34" charset="0"/>
              </a:rPr>
              <a:t> البيئة الخاصة أو التنافسية.</a:t>
            </a:r>
            <a:endParaRPr lang="ar-SA" altLang="ar-SA" sz="3200">
              <a:latin typeface="Arial" panose="020B0604020202020204" pitchFamily="34" charset="0"/>
              <a:cs typeface="Arabic Transparent" panose="020B0604020202020204" pitchFamily="34" charset="0"/>
            </a:endParaRPr>
          </a:p>
          <a:p>
            <a:pPr lvl="1" rtl="1" eaLnBrk="1" hangingPunct="1">
              <a:spcBef>
                <a:spcPct val="0"/>
              </a:spcBef>
              <a:buFont typeface="Wingdings" panose="05000000000000000000" pitchFamily="2" charset="2"/>
              <a:buChar char="Ø"/>
            </a:pPr>
            <a:endParaRPr lang="ar-SA" altLang="ar-SA" sz="1000">
              <a:latin typeface="Arial" panose="020B0604020202020204" pitchFamily="34" charset="0"/>
              <a:cs typeface="Arabic Transparent" panose="020B0604020202020204" pitchFamily="34" charset="0"/>
            </a:endParaRPr>
          </a:p>
          <a:p>
            <a:pPr lvl="1" rtl="1" eaLnBrk="1" hangingPunct="1">
              <a:spcBef>
                <a:spcPct val="0"/>
              </a:spcBef>
              <a:buFont typeface="Wingdings" panose="05000000000000000000" pitchFamily="2" charset="2"/>
              <a:buChar char="Ø"/>
            </a:pPr>
            <a:r>
              <a:rPr lang="ar-SA" altLang="ar-SA" sz="3200" b="1">
                <a:latin typeface="Arial" panose="020B0604020202020204" pitchFamily="34" charset="0"/>
                <a:cs typeface="Arabic Transparent" panose="020B0604020202020204" pitchFamily="34" charset="0"/>
              </a:rPr>
              <a:t> البيئة الخارجية الكلية</a:t>
            </a:r>
            <a:r>
              <a:rPr lang="ar-SA" altLang="ar-SA" sz="3200">
                <a:latin typeface="Arial" panose="020B0604020202020204" pitchFamily="34" charset="0"/>
                <a:cs typeface="Arabic Transparent" panose="020B0604020202020204" pitchFamily="34" charset="0"/>
              </a:rPr>
              <a:t>.</a:t>
            </a:r>
            <a:endParaRPr lang="en-US" altLang="ar-SA" sz="3200">
              <a:latin typeface="Arial" panose="020B0604020202020204" pitchFamily="34" charset="0"/>
              <a:cs typeface="Arabic Transparent" panose="020B0604020202020204" pitchFamily="34" charset="0"/>
            </a:endParaRPr>
          </a:p>
          <a:p>
            <a:pPr rtl="1">
              <a:spcBef>
                <a:spcPct val="0"/>
              </a:spcBef>
              <a:buFontTx/>
              <a:buNone/>
            </a:pPr>
            <a:endParaRPr lang="ar-SA" altLang="ar-SA" sz="2800">
              <a:latin typeface="Arial" panose="020B0604020202020204" pitchFamily="34" charset="0"/>
              <a:cs typeface="Arabic Transparent" panose="020B0604020202020204" pitchFamily="34" charset="0"/>
            </a:endParaRPr>
          </a:p>
        </p:txBody>
      </p:sp>
      <p:sp>
        <p:nvSpPr>
          <p:cNvPr id="6" name="مستطيل 5"/>
          <p:cNvSpPr/>
          <p:nvPr/>
        </p:nvSpPr>
        <p:spPr>
          <a:xfrm>
            <a:off x="381000" y="4953000"/>
            <a:ext cx="8839200" cy="954088"/>
          </a:xfrm>
          <a:prstGeom prst="rect">
            <a:avLst/>
          </a:prstGeom>
          <a:solidFill>
            <a:schemeClr val="accent3">
              <a:lumMod val="40000"/>
              <a:lumOff val="60000"/>
            </a:schemeClr>
          </a:solidFill>
        </p:spPr>
        <p:txBody>
          <a:bodyPr>
            <a:spAutoFit/>
          </a:bodyPr>
          <a:lstStyle/>
          <a:p>
            <a:pPr algn="r" rtl="1" eaLnBrk="1" hangingPunct="1">
              <a:defRPr/>
            </a:pPr>
            <a:r>
              <a:rPr lang="ar-SA" sz="2800" b="1" dirty="0">
                <a:latin typeface="Arial" charset="0"/>
                <a:cs typeface="Arabic Transparent" pitchFamily="2" charset="-78"/>
              </a:rPr>
              <a:t>و</a:t>
            </a:r>
            <a:r>
              <a:rPr lang="en-US" sz="2800" b="1" dirty="0">
                <a:latin typeface="Arial" charset="0"/>
                <a:cs typeface="Arabic Transparent" pitchFamily="2" charset="-78"/>
              </a:rPr>
              <a:t> </a:t>
            </a:r>
            <a:r>
              <a:rPr lang="ar-SA" sz="2800" b="1" dirty="0">
                <a:latin typeface="Arial" charset="0"/>
                <a:cs typeface="Arabic Transparent" pitchFamily="2" charset="-78"/>
              </a:rPr>
              <a:t>تستمد دراسة بيئة الأعمال الدولية أهميتها من المخاطر </a:t>
            </a:r>
            <a:r>
              <a:rPr lang="ar-SA" sz="2800" b="1" dirty="0" err="1">
                <a:latin typeface="Arial" charset="0"/>
                <a:cs typeface="Arabic Transparent" pitchFamily="2" charset="-78"/>
              </a:rPr>
              <a:t>و</a:t>
            </a:r>
            <a:r>
              <a:rPr lang="ar-SA" sz="2800" b="1" dirty="0">
                <a:latin typeface="Arial" charset="0"/>
                <a:cs typeface="Arabic Transparent" pitchFamily="2" charset="-78"/>
              </a:rPr>
              <a:t> الفرص التي تحتوي عليها.</a:t>
            </a:r>
            <a:endParaRPr lang="en-US" sz="2800" b="1" dirty="0">
              <a:latin typeface="Arial" charset="0"/>
              <a:cs typeface="Arial" charset="0"/>
            </a:endParaRPr>
          </a:p>
        </p:txBody>
      </p:sp>
    </p:spTree>
    <p:extLst>
      <p:ext uri="{BB962C8B-B14F-4D97-AF65-F5344CB8AC3E}">
        <p14:creationId xmlns:p14="http://schemas.microsoft.com/office/powerpoint/2010/main" val="4158723182"/>
      </p:ext>
    </p:extLst>
  </p:cSld>
  <p:clrMapOvr>
    <a:masterClrMapping/>
  </p:clrMapOvr>
  <p:transition>
    <p:wipe/>
    <p:sndAc>
      <p:stSnd>
        <p:snd r:embed="rId2" name="camera.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4"/>
          <p:cNvSpPr>
            <a:spLocks noGrp="1"/>
          </p:cNvSpPr>
          <p:nvPr>
            <p:ph type="sldNum" sz="quarter" idx="10"/>
          </p:nvPr>
        </p:nvSpPr>
        <p:spPr bwMode="auto">
          <a:xfrm>
            <a:off x="495300" y="6245225"/>
            <a:ext cx="23114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007BD63-1051-408E-A7AF-669BDAF97D93}" type="slidenum">
              <a:rPr lang="ar-SA" altLang="ar-SA" sz="1200">
                <a:solidFill>
                  <a:schemeClr val="bg1"/>
                </a:solidFill>
              </a:rPr>
              <a:pPr>
                <a:spcBef>
                  <a:spcPct val="0"/>
                </a:spcBef>
                <a:buFontTx/>
                <a:buNone/>
              </a:pPr>
              <a:t>7</a:t>
            </a:fld>
            <a:endParaRPr lang="en-US" altLang="ar-SA" sz="1200">
              <a:solidFill>
                <a:schemeClr val="bg1"/>
              </a:solidFill>
            </a:endParaRPr>
          </a:p>
        </p:txBody>
      </p:sp>
      <p:grpSp>
        <p:nvGrpSpPr>
          <p:cNvPr id="20483" name="Group 4"/>
          <p:cNvGrpSpPr>
            <a:grpSpLocks/>
          </p:cNvGrpSpPr>
          <p:nvPr/>
        </p:nvGrpSpPr>
        <p:grpSpPr bwMode="auto">
          <a:xfrm>
            <a:off x="0" y="-76200"/>
            <a:ext cx="9658350" cy="6858000"/>
            <a:chOff x="-14" y="-90"/>
            <a:chExt cx="5616" cy="4320"/>
          </a:xfrm>
        </p:grpSpPr>
        <p:grpSp>
          <p:nvGrpSpPr>
            <p:cNvPr id="20484" name="Group 5"/>
            <p:cNvGrpSpPr>
              <a:grpSpLocks/>
            </p:cNvGrpSpPr>
            <p:nvPr/>
          </p:nvGrpSpPr>
          <p:grpSpPr bwMode="auto">
            <a:xfrm>
              <a:off x="-14" y="-90"/>
              <a:ext cx="5616" cy="4320"/>
              <a:chOff x="9" y="-90"/>
              <a:chExt cx="5616" cy="4320"/>
            </a:xfrm>
          </p:grpSpPr>
          <p:sp>
            <p:nvSpPr>
              <p:cNvPr id="21511" name="شكل بيضاوي 3"/>
              <p:cNvSpPr>
                <a:spLocks noChangeArrowheads="1"/>
              </p:cNvSpPr>
              <p:nvPr/>
            </p:nvSpPr>
            <p:spPr bwMode="auto">
              <a:xfrm>
                <a:off x="270" y="90"/>
                <a:ext cx="4770" cy="4140"/>
              </a:xfrm>
              <a:prstGeom prst="ellipse">
                <a:avLst/>
              </a:prstGeom>
              <a:solidFill>
                <a:schemeClr val="accent6">
                  <a:lumMod val="40000"/>
                  <a:lumOff val="60000"/>
                </a:schemeClr>
              </a:solidFill>
              <a:ln w="41275" algn="ctr">
                <a:solidFill>
                  <a:schemeClr val="tx1"/>
                </a:solidFill>
                <a:round/>
                <a:headEnd/>
                <a:tailEnd/>
              </a:ln>
            </p:spPr>
            <p:txBody>
              <a:bodyPr/>
              <a:lstStyle/>
              <a:p>
                <a:pPr algn="r" rtl="1">
                  <a:defRPr/>
                </a:pPr>
                <a:endParaRPr lang="ar-SA" dirty="0">
                  <a:solidFill>
                    <a:srgbClr val="FFFF00"/>
                  </a:solidFill>
                  <a:latin typeface="Arial" charset="0"/>
                </a:endParaRPr>
              </a:p>
            </p:txBody>
          </p:sp>
          <p:sp>
            <p:nvSpPr>
              <p:cNvPr id="21512" name="شكل بيضاوي 2"/>
              <p:cNvSpPr>
                <a:spLocks noChangeArrowheads="1"/>
              </p:cNvSpPr>
              <p:nvPr/>
            </p:nvSpPr>
            <p:spPr bwMode="auto">
              <a:xfrm>
                <a:off x="1080" y="720"/>
                <a:ext cx="3105" cy="2880"/>
              </a:xfrm>
              <a:prstGeom prst="ellipse">
                <a:avLst/>
              </a:prstGeom>
              <a:solidFill>
                <a:schemeClr val="accent4">
                  <a:lumMod val="60000"/>
                  <a:lumOff val="40000"/>
                </a:schemeClr>
              </a:solidFill>
              <a:ln w="41275" algn="ctr">
                <a:solidFill>
                  <a:schemeClr val="tx1"/>
                </a:solidFill>
                <a:round/>
                <a:headEnd/>
                <a:tailEnd/>
              </a:ln>
            </p:spPr>
            <p:txBody>
              <a:bodyPr/>
              <a:lstStyle/>
              <a:p>
                <a:pPr algn="r" rtl="1">
                  <a:defRPr/>
                </a:pPr>
                <a:endParaRPr lang="ar-SA" dirty="0">
                  <a:latin typeface="Arial" charset="0"/>
                </a:endParaRPr>
              </a:p>
            </p:txBody>
          </p:sp>
          <p:sp>
            <p:nvSpPr>
              <p:cNvPr id="20489" name="شكل بيضاوي 1"/>
              <p:cNvSpPr>
                <a:spLocks noChangeArrowheads="1"/>
              </p:cNvSpPr>
              <p:nvPr/>
            </p:nvSpPr>
            <p:spPr bwMode="auto">
              <a:xfrm>
                <a:off x="1710" y="1305"/>
                <a:ext cx="1845" cy="1665"/>
              </a:xfrm>
              <a:prstGeom prst="ellipse">
                <a:avLst/>
              </a:prstGeom>
              <a:solidFill>
                <a:srgbClr val="CCFFFF"/>
              </a:solidFill>
              <a:ln w="50800" algn="ctr">
                <a:solidFill>
                  <a:schemeClr val="tx1"/>
                </a:solidFill>
                <a:round/>
                <a:headEnd/>
                <a:tailEnd/>
              </a:ln>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endParaRPr lang="ar-SA" altLang="ar-SA" sz="1800">
                  <a:latin typeface="Arial" panose="020B0604020202020204" pitchFamily="34" charset="0"/>
                </a:endParaRPr>
              </a:p>
            </p:txBody>
          </p:sp>
          <p:cxnSp>
            <p:nvCxnSpPr>
              <p:cNvPr id="20490" name="رابط مستقيم 5"/>
              <p:cNvCxnSpPr>
                <a:cxnSpLocks noChangeShapeType="1"/>
                <a:stCxn id="21511" idx="0"/>
                <a:endCxn id="21512" idx="0"/>
              </p:cNvCxnSpPr>
              <p:nvPr/>
            </p:nvCxnSpPr>
            <p:spPr bwMode="auto">
              <a:xfrm rot="-5400000" flipH="1" flipV="1">
                <a:off x="2329" y="393"/>
                <a:ext cx="630" cy="2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1" name="رابط مستقيم 8"/>
              <p:cNvCxnSpPr>
                <a:cxnSpLocks noChangeShapeType="1"/>
              </p:cNvCxnSpPr>
              <p:nvPr/>
            </p:nvCxnSpPr>
            <p:spPr bwMode="auto">
              <a:xfrm rot="10800000" flipV="1">
                <a:off x="4005" y="1215"/>
                <a:ext cx="810" cy="27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2" name="رابط مستقيم 10"/>
              <p:cNvCxnSpPr>
                <a:cxnSpLocks noChangeShapeType="1"/>
              </p:cNvCxnSpPr>
              <p:nvPr/>
            </p:nvCxnSpPr>
            <p:spPr bwMode="auto">
              <a:xfrm>
                <a:off x="585" y="1125"/>
                <a:ext cx="675" cy="36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3" name="رابط مستقيم 12"/>
              <p:cNvCxnSpPr>
                <a:cxnSpLocks noChangeShapeType="1"/>
              </p:cNvCxnSpPr>
              <p:nvPr/>
            </p:nvCxnSpPr>
            <p:spPr bwMode="auto">
              <a:xfrm rot="16200000" flipH="1">
                <a:off x="4043" y="2797"/>
                <a:ext cx="445" cy="61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4" name="رابط مستقيم 14"/>
              <p:cNvCxnSpPr>
                <a:cxnSpLocks noChangeShapeType="1"/>
              </p:cNvCxnSpPr>
              <p:nvPr/>
            </p:nvCxnSpPr>
            <p:spPr bwMode="auto">
              <a:xfrm rot="5400000">
                <a:off x="780" y="2820"/>
                <a:ext cx="445" cy="56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5" name="رابط مستقيم 16"/>
              <p:cNvCxnSpPr>
                <a:cxnSpLocks noChangeShapeType="1"/>
                <a:stCxn id="21512" idx="4"/>
                <a:endCxn id="21511" idx="4"/>
              </p:cNvCxnSpPr>
              <p:nvPr/>
            </p:nvCxnSpPr>
            <p:spPr bwMode="auto">
              <a:xfrm rot="16200000" flipH="1">
                <a:off x="2329" y="3903"/>
                <a:ext cx="630" cy="2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6" name="رابط مستقيم 18"/>
              <p:cNvCxnSpPr>
                <a:cxnSpLocks noChangeShapeType="1"/>
                <a:stCxn id="21512" idx="0"/>
                <a:endCxn id="20489" idx="0"/>
              </p:cNvCxnSpPr>
              <p:nvPr/>
            </p:nvCxnSpPr>
            <p:spPr bwMode="auto">
              <a:xfrm rot="16200000" flipH="1">
                <a:off x="2340" y="1013"/>
                <a:ext cx="585" cy="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7" name="رابط مستقيم 20"/>
              <p:cNvCxnSpPr>
                <a:cxnSpLocks noChangeShapeType="1"/>
                <a:stCxn id="20489" idx="6"/>
                <a:endCxn id="21512" idx="6"/>
              </p:cNvCxnSpPr>
              <p:nvPr/>
            </p:nvCxnSpPr>
            <p:spPr bwMode="auto">
              <a:xfrm>
                <a:off x="3555" y="2138"/>
                <a:ext cx="630" cy="2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8" name="رابط مستقيم 22"/>
              <p:cNvCxnSpPr>
                <a:cxnSpLocks noChangeShapeType="1"/>
                <a:stCxn id="20489" idx="2"/>
                <a:endCxn id="20508" idx="3"/>
              </p:cNvCxnSpPr>
              <p:nvPr/>
            </p:nvCxnSpPr>
            <p:spPr bwMode="auto">
              <a:xfrm rot="10800000">
                <a:off x="1080" y="2107"/>
                <a:ext cx="630" cy="3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99" name="رابط مستقيم 24"/>
              <p:cNvCxnSpPr>
                <a:cxnSpLocks noChangeShapeType="1"/>
              </p:cNvCxnSpPr>
              <p:nvPr/>
            </p:nvCxnSpPr>
            <p:spPr bwMode="auto">
              <a:xfrm rot="5400000">
                <a:off x="1800" y="2988"/>
                <a:ext cx="540" cy="36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500" name="رابط مستقيم 26"/>
              <p:cNvCxnSpPr>
                <a:cxnSpLocks noChangeShapeType="1"/>
              </p:cNvCxnSpPr>
              <p:nvPr/>
            </p:nvCxnSpPr>
            <p:spPr bwMode="auto">
              <a:xfrm rot="16200000" flipH="1">
                <a:off x="3128" y="2857"/>
                <a:ext cx="450" cy="40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0501" name="مربع نص 27"/>
              <p:cNvSpPr txBox="1">
                <a:spLocks noChangeArrowheads="1"/>
              </p:cNvSpPr>
              <p:nvPr/>
            </p:nvSpPr>
            <p:spPr bwMode="auto">
              <a:xfrm>
                <a:off x="4839" y="-90"/>
                <a:ext cx="786"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pPr>
                <a:r>
                  <a:rPr lang="ar-SA" altLang="ar-SA" sz="2800" b="1">
                    <a:latin typeface="Arial" panose="020B0604020202020204" pitchFamily="34" charset="0"/>
                  </a:rPr>
                  <a:t>البيئة الخارجية العامة</a:t>
                </a:r>
              </a:p>
            </p:txBody>
          </p:sp>
          <p:cxnSp>
            <p:nvCxnSpPr>
              <p:cNvPr id="20502" name="رابط كسهم مستقيم 29"/>
              <p:cNvCxnSpPr>
                <a:cxnSpLocks noChangeShapeType="1"/>
                <a:stCxn id="21511" idx="7"/>
              </p:cNvCxnSpPr>
              <p:nvPr/>
            </p:nvCxnSpPr>
            <p:spPr bwMode="auto">
              <a:xfrm rot="5400000" flipH="1" flipV="1">
                <a:off x="4503" y="228"/>
                <a:ext cx="306" cy="630"/>
              </a:xfrm>
              <a:prstGeom prst="straightConnector1">
                <a:avLst/>
              </a:prstGeom>
              <a:noFill/>
              <a:ln w="57150" algn="ctr">
                <a:solidFill>
                  <a:schemeClr val="tx2"/>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20503" name="مربع نص 31"/>
              <p:cNvSpPr txBox="1">
                <a:spLocks noChangeArrowheads="1"/>
              </p:cNvSpPr>
              <p:nvPr/>
            </p:nvSpPr>
            <p:spPr bwMode="auto">
              <a:xfrm>
                <a:off x="9" y="-42"/>
                <a:ext cx="88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pPr>
                <a:r>
                  <a:rPr lang="ar-SA" altLang="ar-SA" sz="2800" b="1">
                    <a:latin typeface="Arial" panose="020B0604020202020204" pitchFamily="34" charset="0"/>
                  </a:rPr>
                  <a:t>البيئة الخارجية الخاصة</a:t>
                </a:r>
              </a:p>
            </p:txBody>
          </p:sp>
          <p:cxnSp>
            <p:nvCxnSpPr>
              <p:cNvPr id="20504" name="رابط كسهم مستقيم 33"/>
              <p:cNvCxnSpPr>
                <a:cxnSpLocks noChangeShapeType="1"/>
              </p:cNvCxnSpPr>
              <p:nvPr/>
            </p:nvCxnSpPr>
            <p:spPr bwMode="auto">
              <a:xfrm rot="10800000">
                <a:off x="718" y="486"/>
                <a:ext cx="903" cy="597"/>
              </a:xfrm>
              <a:prstGeom prst="straightConnector1">
                <a:avLst/>
              </a:prstGeom>
              <a:noFill/>
              <a:ln w="57150" algn="ctr">
                <a:solidFill>
                  <a:schemeClr val="tx2"/>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20505" name="مربع نص 40"/>
              <p:cNvSpPr txBox="1">
                <a:spLocks noChangeArrowheads="1"/>
              </p:cNvSpPr>
              <p:nvPr/>
            </p:nvSpPr>
            <p:spPr bwMode="auto">
              <a:xfrm>
                <a:off x="1395" y="3375"/>
                <a:ext cx="945"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b="1">
                    <a:solidFill>
                      <a:srgbClr val="000099"/>
                    </a:solidFill>
                    <a:latin typeface="Arial" panose="020B0604020202020204" pitchFamily="34" charset="0"/>
                  </a:rPr>
                  <a:t>البيئة الاجتماعية والثقافية</a:t>
                </a:r>
              </a:p>
            </p:txBody>
          </p:sp>
          <p:sp>
            <p:nvSpPr>
              <p:cNvPr id="20506" name="مربع نص 41"/>
              <p:cNvSpPr txBox="1">
                <a:spLocks noChangeArrowheads="1"/>
              </p:cNvSpPr>
              <p:nvPr/>
            </p:nvSpPr>
            <p:spPr bwMode="auto">
              <a:xfrm>
                <a:off x="1305" y="405"/>
                <a:ext cx="1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b="1">
                    <a:solidFill>
                      <a:srgbClr val="000099"/>
                    </a:solidFill>
                    <a:latin typeface="Arial" panose="020B0604020202020204" pitchFamily="34" charset="0"/>
                  </a:rPr>
                  <a:t>البيئة الدولية</a:t>
                </a:r>
              </a:p>
            </p:txBody>
          </p:sp>
          <p:sp>
            <p:nvSpPr>
              <p:cNvPr id="20507" name="مربع نص 42"/>
              <p:cNvSpPr txBox="1">
                <a:spLocks noChangeArrowheads="1"/>
              </p:cNvSpPr>
              <p:nvPr/>
            </p:nvSpPr>
            <p:spPr bwMode="auto">
              <a:xfrm>
                <a:off x="2970" y="495"/>
                <a:ext cx="1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b="1">
                    <a:solidFill>
                      <a:srgbClr val="000099"/>
                    </a:solidFill>
                    <a:latin typeface="Arial" panose="020B0604020202020204" pitchFamily="34" charset="0"/>
                  </a:rPr>
                  <a:t>البيئة الاقتصادية</a:t>
                </a:r>
              </a:p>
            </p:txBody>
          </p:sp>
          <p:sp>
            <p:nvSpPr>
              <p:cNvPr id="20508" name="مربع نص 43"/>
              <p:cNvSpPr txBox="1">
                <a:spLocks noChangeArrowheads="1"/>
              </p:cNvSpPr>
              <p:nvPr/>
            </p:nvSpPr>
            <p:spPr bwMode="auto">
              <a:xfrm>
                <a:off x="315" y="1845"/>
                <a:ext cx="76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b="1">
                    <a:solidFill>
                      <a:srgbClr val="000099"/>
                    </a:solidFill>
                    <a:latin typeface="Arial" panose="020B0604020202020204" pitchFamily="34" charset="0"/>
                  </a:rPr>
                  <a:t>البيئة الطبيعية</a:t>
                </a:r>
              </a:p>
            </p:txBody>
          </p:sp>
          <p:sp>
            <p:nvSpPr>
              <p:cNvPr id="20509" name="مربع نص 49"/>
              <p:cNvSpPr txBox="1">
                <a:spLocks noChangeArrowheads="1"/>
              </p:cNvSpPr>
              <p:nvPr/>
            </p:nvSpPr>
            <p:spPr bwMode="auto">
              <a:xfrm>
                <a:off x="4185" y="1980"/>
                <a:ext cx="810"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b="1">
                    <a:solidFill>
                      <a:srgbClr val="000099"/>
                    </a:solidFill>
                    <a:latin typeface="Arial" panose="020B0604020202020204" pitchFamily="34" charset="0"/>
                  </a:rPr>
                  <a:t>البيئة القانونية والسياسية</a:t>
                </a:r>
              </a:p>
            </p:txBody>
          </p:sp>
          <p:sp>
            <p:nvSpPr>
              <p:cNvPr id="20510" name="مربع نص 50"/>
              <p:cNvSpPr txBox="1">
                <a:spLocks noChangeArrowheads="1"/>
              </p:cNvSpPr>
              <p:nvPr/>
            </p:nvSpPr>
            <p:spPr bwMode="auto">
              <a:xfrm>
                <a:off x="2985" y="3465"/>
                <a:ext cx="97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b="1">
                    <a:solidFill>
                      <a:srgbClr val="000099"/>
                    </a:solidFill>
                    <a:latin typeface="Arial" panose="020B0604020202020204" pitchFamily="34" charset="0"/>
                  </a:rPr>
                  <a:t>البيئة التكنولوجية</a:t>
                </a:r>
              </a:p>
            </p:txBody>
          </p:sp>
          <p:sp>
            <p:nvSpPr>
              <p:cNvPr id="20511" name="مربع نص 54"/>
              <p:cNvSpPr txBox="1">
                <a:spLocks noChangeArrowheads="1"/>
              </p:cNvSpPr>
              <p:nvPr/>
            </p:nvSpPr>
            <p:spPr bwMode="auto">
              <a:xfrm>
                <a:off x="3015" y="1215"/>
                <a:ext cx="9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a:latin typeface="Arial" panose="020B0604020202020204" pitchFamily="34" charset="0"/>
                  </a:rPr>
                  <a:t>المنافسون</a:t>
                </a:r>
              </a:p>
            </p:txBody>
          </p:sp>
          <p:sp>
            <p:nvSpPr>
              <p:cNvPr id="20512" name="مربع نص 55"/>
              <p:cNvSpPr txBox="1">
                <a:spLocks noChangeArrowheads="1"/>
              </p:cNvSpPr>
              <p:nvPr/>
            </p:nvSpPr>
            <p:spPr bwMode="auto">
              <a:xfrm>
                <a:off x="1305" y="1260"/>
                <a:ext cx="9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a:latin typeface="Arial" panose="020B0604020202020204" pitchFamily="34" charset="0"/>
                  </a:rPr>
                  <a:t>الزبائن</a:t>
                </a:r>
              </a:p>
            </p:txBody>
          </p:sp>
          <p:sp>
            <p:nvSpPr>
              <p:cNvPr id="20513" name="مربع نص 56"/>
              <p:cNvSpPr txBox="1">
                <a:spLocks noChangeArrowheads="1"/>
              </p:cNvSpPr>
              <p:nvPr/>
            </p:nvSpPr>
            <p:spPr bwMode="auto">
              <a:xfrm>
                <a:off x="1170" y="2655"/>
                <a:ext cx="9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a:latin typeface="Arial" panose="020B0604020202020204" pitchFamily="34" charset="0"/>
                  </a:rPr>
                  <a:t>الموردون</a:t>
                </a:r>
              </a:p>
            </p:txBody>
          </p:sp>
          <p:sp>
            <p:nvSpPr>
              <p:cNvPr id="20514" name="مربع نص 57"/>
              <p:cNvSpPr txBox="1">
                <a:spLocks noChangeArrowheads="1"/>
              </p:cNvSpPr>
              <p:nvPr/>
            </p:nvSpPr>
            <p:spPr bwMode="auto">
              <a:xfrm>
                <a:off x="2205" y="3015"/>
                <a:ext cx="103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a:latin typeface="Arial" panose="020B0604020202020204" pitchFamily="34" charset="0"/>
                  </a:rPr>
                  <a:t>الشركاء الإستراتيجيون</a:t>
                </a:r>
              </a:p>
            </p:txBody>
          </p:sp>
          <p:sp>
            <p:nvSpPr>
              <p:cNvPr id="20515" name="مربع نص 58"/>
              <p:cNvSpPr txBox="1">
                <a:spLocks noChangeArrowheads="1"/>
              </p:cNvSpPr>
              <p:nvPr/>
            </p:nvSpPr>
            <p:spPr bwMode="auto">
              <a:xfrm>
                <a:off x="3285" y="2430"/>
                <a:ext cx="9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a:latin typeface="Arial" panose="020B0604020202020204" pitchFamily="34" charset="0"/>
                  </a:rPr>
                  <a:t>المشرعون</a:t>
                </a:r>
              </a:p>
            </p:txBody>
          </p:sp>
          <p:sp>
            <p:nvSpPr>
              <p:cNvPr id="20516" name="مربع نص 59"/>
              <p:cNvSpPr txBox="1">
                <a:spLocks noChangeArrowheads="1"/>
              </p:cNvSpPr>
              <p:nvPr/>
            </p:nvSpPr>
            <p:spPr bwMode="auto">
              <a:xfrm>
                <a:off x="2025" y="1530"/>
                <a:ext cx="1215"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ar-SA" altLang="ar-SA" sz="2400">
                    <a:latin typeface="Arial" panose="020B0604020202020204" pitchFamily="34" charset="0"/>
                  </a:rPr>
                  <a:t>العاملون</a:t>
                </a:r>
              </a:p>
              <a:p>
                <a:pPr algn="ctr">
                  <a:spcBef>
                    <a:spcPct val="0"/>
                  </a:spcBef>
                  <a:buFontTx/>
                  <a:buNone/>
                </a:pPr>
                <a:r>
                  <a:rPr lang="ar-SA" altLang="ar-SA" sz="2400">
                    <a:latin typeface="Arial" panose="020B0604020202020204" pitchFamily="34" charset="0"/>
                  </a:rPr>
                  <a:t>الملاك</a:t>
                </a:r>
              </a:p>
              <a:p>
                <a:pPr algn="ctr">
                  <a:spcBef>
                    <a:spcPct val="0"/>
                  </a:spcBef>
                  <a:buFontTx/>
                  <a:buNone/>
                </a:pPr>
                <a:r>
                  <a:rPr lang="ar-SA" altLang="ar-SA" sz="2400">
                    <a:latin typeface="Arial" panose="020B0604020202020204" pitchFamily="34" charset="0"/>
                  </a:rPr>
                  <a:t>الثقافة</a:t>
                </a:r>
              </a:p>
              <a:p>
                <a:pPr algn="ctr" rtl="1">
                  <a:spcBef>
                    <a:spcPct val="0"/>
                  </a:spcBef>
                  <a:buFontTx/>
                  <a:buNone/>
                </a:pPr>
                <a:r>
                  <a:rPr lang="ar-SA" altLang="ar-SA" sz="2400">
                    <a:latin typeface="Arial" panose="020B0604020202020204" pitchFamily="34" charset="0"/>
                  </a:rPr>
                  <a:t>الهيكل التنظيمي</a:t>
                </a:r>
              </a:p>
              <a:p>
                <a:pPr algn="l">
                  <a:spcBef>
                    <a:spcPct val="0"/>
                  </a:spcBef>
                  <a:buFontTx/>
                  <a:buNone/>
                </a:pPr>
                <a:r>
                  <a:rPr lang="ar-SA" altLang="ar-SA" sz="2400">
                    <a:latin typeface="Arial" panose="020B0604020202020204" pitchFamily="34" charset="0"/>
                  </a:rPr>
                  <a:t>...</a:t>
                </a:r>
              </a:p>
            </p:txBody>
          </p:sp>
        </p:grpSp>
        <p:sp>
          <p:nvSpPr>
            <p:cNvPr id="20485" name="مربع نص 61"/>
            <p:cNvSpPr txBox="1">
              <a:spLocks noChangeArrowheads="1"/>
            </p:cNvSpPr>
            <p:nvPr/>
          </p:nvSpPr>
          <p:spPr bwMode="auto">
            <a:xfrm>
              <a:off x="4816" y="3101"/>
              <a:ext cx="779" cy="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2800" b="1">
                  <a:latin typeface="Arial" panose="020B0604020202020204" pitchFamily="34" charset="0"/>
                </a:rPr>
                <a:t>البيئة الداخلية</a:t>
              </a:r>
            </a:p>
          </p:txBody>
        </p:sp>
        <p:cxnSp>
          <p:nvCxnSpPr>
            <p:cNvPr id="20486" name="رابط كسهم مستقيم 63"/>
            <p:cNvCxnSpPr>
              <a:cxnSpLocks noChangeShapeType="1"/>
            </p:cNvCxnSpPr>
            <p:nvPr/>
          </p:nvCxnSpPr>
          <p:spPr bwMode="auto">
            <a:xfrm>
              <a:off x="3195" y="2730"/>
              <a:ext cx="1931" cy="684"/>
            </a:xfrm>
            <a:prstGeom prst="straightConnector1">
              <a:avLst/>
            </a:prstGeom>
            <a:noFill/>
            <a:ln w="57150" algn="ctr">
              <a:solidFill>
                <a:schemeClr val="tx2"/>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9221804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4"/>
          <p:cNvSpPr>
            <a:spLocks noGrp="1"/>
          </p:cNvSpPr>
          <p:nvPr>
            <p:ph type="sldNum" sz="quarter" idx="4"/>
          </p:nvPr>
        </p:nvSpPr>
        <p:spPr bwMode="auto">
          <a:xfrm>
            <a:off x="495300" y="6245225"/>
            <a:ext cx="23114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3BF7FC6-4CB0-4DFB-8CF6-E47816D32253}" type="slidenum">
              <a:rPr lang="ar-SA" altLang="ar-SA" sz="1200" smtClean="0">
                <a:solidFill>
                  <a:schemeClr val="bg1"/>
                </a:solidFill>
              </a:rPr>
              <a:pPr>
                <a:spcBef>
                  <a:spcPct val="0"/>
                </a:spcBef>
                <a:buFontTx/>
                <a:buNone/>
              </a:pPr>
              <a:t>8</a:t>
            </a:fld>
            <a:endParaRPr lang="en-US" altLang="ar-SA" sz="1200" smtClean="0">
              <a:solidFill>
                <a:schemeClr val="bg1"/>
              </a:solidFill>
            </a:endParaRPr>
          </a:p>
        </p:txBody>
      </p:sp>
      <p:grpSp>
        <p:nvGrpSpPr>
          <p:cNvPr id="21507" name="Group 8"/>
          <p:cNvGrpSpPr>
            <a:grpSpLocks/>
          </p:cNvGrpSpPr>
          <p:nvPr/>
        </p:nvGrpSpPr>
        <p:grpSpPr bwMode="auto">
          <a:xfrm>
            <a:off x="0" y="685800"/>
            <a:ext cx="9906000" cy="5638800"/>
            <a:chOff x="0" y="606"/>
            <a:chExt cx="5760" cy="3552"/>
          </a:xfrm>
        </p:grpSpPr>
        <p:sp>
          <p:nvSpPr>
            <p:cNvPr id="8" name="مستطيل ذو زوايا قطرية مستديرة 7"/>
            <p:cNvSpPr/>
            <p:nvPr/>
          </p:nvSpPr>
          <p:spPr>
            <a:xfrm>
              <a:off x="3560" y="606"/>
              <a:ext cx="2200" cy="3534"/>
            </a:xfrm>
            <a:prstGeom prst="round2Diag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r>
                <a:rPr lang="ar-SA" sz="3600" b="1" dirty="0">
                  <a:solidFill>
                    <a:srgbClr val="083763"/>
                  </a:solidFill>
                  <a:latin typeface="Constantia" pitchFamily="18" charset="0"/>
                  <a:ea typeface="Majalla UI"/>
                  <a:cs typeface="Majalla UI"/>
                </a:rPr>
                <a:t>البيئة الخارجية:</a:t>
              </a:r>
            </a:p>
            <a:p>
              <a:pPr algn="r" rtl="1" eaLnBrk="1" hangingPunct="1">
                <a:buFontTx/>
                <a:buChar char="-"/>
                <a:defRPr/>
              </a:pPr>
              <a:r>
                <a:rPr lang="ar-SA" sz="3600" b="1" dirty="0">
                  <a:solidFill>
                    <a:srgbClr val="083763"/>
                  </a:solidFill>
                  <a:latin typeface="Constantia" pitchFamily="18" charset="0"/>
                  <a:ea typeface="Majalla UI"/>
                  <a:cs typeface="Majalla UI"/>
                </a:rPr>
                <a:t>عامة</a:t>
              </a:r>
            </a:p>
            <a:p>
              <a:pPr algn="r" rtl="1" eaLnBrk="1" hangingPunct="1">
                <a:buFontTx/>
                <a:buChar char="-"/>
                <a:defRPr/>
              </a:pPr>
              <a:r>
                <a:rPr lang="ar-SA" sz="2400" b="1" dirty="0">
                  <a:solidFill>
                    <a:srgbClr val="083763"/>
                  </a:solidFill>
                  <a:latin typeface="Constantia" pitchFamily="18" charset="0"/>
                  <a:ea typeface="Majalla UI"/>
                  <a:cs typeface="Majalla UI"/>
                </a:rPr>
                <a:t>القوى القانونية والسياسية</a:t>
              </a:r>
            </a:p>
            <a:p>
              <a:pPr algn="r" rtl="1" eaLnBrk="1" hangingPunct="1">
                <a:buFontTx/>
                <a:buChar char="-"/>
                <a:defRPr/>
              </a:pPr>
              <a:r>
                <a:rPr lang="ar-SA" sz="2400" b="1" dirty="0">
                  <a:solidFill>
                    <a:srgbClr val="083763"/>
                  </a:solidFill>
                  <a:latin typeface="Constantia" pitchFamily="18" charset="0"/>
                  <a:ea typeface="Majalla UI"/>
                  <a:cs typeface="Majalla UI"/>
                </a:rPr>
                <a:t>القوى الاقتصادية</a:t>
              </a:r>
            </a:p>
            <a:p>
              <a:pPr algn="r" rtl="1" eaLnBrk="1" hangingPunct="1">
                <a:buFontTx/>
                <a:buChar char="-"/>
                <a:defRPr/>
              </a:pPr>
              <a:r>
                <a:rPr lang="ar-SA" sz="2400" b="1" dirty="0">
                  <a:solidFill>
                    <a:srgbClr val="083763"/>
                  </a:solidFill>
                  <a:latin typeface="Constantia" pitchFamily="18" charset="0"/>
                  <a:ea typeface="Majalla UI"/>
                  <a:cs typeface="Majalla UI"/>
                </a:rPr>
                <a:t>القوى الاجتماعية والثقافية</a:t>
              </a:r>
            </a:p>
            <a:p>
              <a:pPr algn="r" rtl="1" eaLnBrk="1" hangingPunct="1">
                <a:buFontTx/>
                <a:buChar char="-"/>
                <a:defRPr/>
              </a:pPr>
              <a:r>
                <a:rPr lang="ar-SA" sz="2400" b="1" dirty="0">
                  <a:solidFill>
                    <a:srgbClr val="083763"/>
                  </a:solidFill>
                  <a:latin typeface="Constantia" pitchFamily="18" charset="0"/>
                  <a:ea typeface="Majalla UI"/>
                  <a:cs typeface="Majalla UI"/>
                </a:rPr>
                <a:t>القوى التكنولوجية</a:t>
              </a:r>
            </a:p>
            <a:p>
              <a:pPr algn="r" rtl="1" eaLnBrk="1" hangingPunct="1">
                <a:buFontTx/>
                <a:buChar char="-"/>
                <a:defRPr/>
              </a:pPr>
              <a:r>
                <a:rPr lang="ar-SA" sz="2400" b="1" dirty="0">
                  <a:solidFill>
                    <a:srgbClr val="083763"/>
                  </a:solidFill>
                  <a:latin typeface="Constantia" pitchFamily="18" charset="0"/>
                  <a:ea typeface="Majalla UI"/>
                  <a:cs typeface="Majalla UI"/>
                </a:rPr>
                <a:t>ظروف البيئة الطبيعية</a:t>
              </a:r>
            </a:p>
            <a:p>
              <a:pPr algn="r" rtl="1" eaLnBrk="1" hangingPunct="1">
                <a:buFontTx/>
                <a:buChar char="-"/>
                <a:defRPr/>
              </a:pPr>
              <a:r>
                <a:rPr lang="ar-SA" sz="2400" b="1" dirty="0">
                  <a:solidFill>
                    <a:srgbClr val="083763"/>
                  </a:solidFill>
                  <a:latin typeface="Constantia" pitchFamily="18" charset="0"/>
                  <a:ea typeface="Majalla UI"/>
                  <a:cs typeface="Majalla UI"/>
                </a:rPr>
                <a:t>البعد الدولي</a:t>
              </a:r>
            </a:p>
            <a:p>
              <a:pPr algn="r" rtl="1" eaLnBrk="1" hangingPunct="1">
                <a:buFontTx/>
                <a:buChar char="-"/>
                <a:defRPr/>
              </a:pPr>
              <a:r>
                <a:rPr lang="ar-SA" sz="3600" b="1" dirty="0">
                  <a:solidFill>
                    <a:srgbClr val="083763"/>
                  </a:solidFill>
                  <a:latin typeface="Constantia" pitchFamily="18" charset="0"/>
                  <a:ea typeface="Majalla UI"/>
                  <a:cs typeface="Majalla UI"/>
                </a:rPr>
                <a:t>خاصة:</a:t>
              </a:r>
            </a:p>
            <a:p>
              <a:pPr algn="r" rtl="1" eaLnBrk="1" hangingPunct="1">
                <a:buFontTx/>
                <a:buChar char="-"/>
                <a:defRPr/>
              </a:pPr>
              <a:r>
                <a:rPr lang="ar-SA" sz="2400" b="1" dirty="0">
                  <a:solidFill>
                    <a:srgbClr val="083763"/>
                  </a:solidFill>
                  <a:latin typeface="Constantia" pitchFamily="18" charset="0"/>
                  <a:ea typeface="Majalla UI"/>
                  <a:cs typeface="Majalla UI"/>
                </a:rPr>
                <a:t>المنافسون</a:t>
              </a:r>
            </a:p>
            <a:p>
              <a:pPr algn="r" rtl="1" eaLnBrk="1" hangingPunct="1">
                <a:buFontTx/>
                <a:buChar char="-"/>
                <a:defRPr/>
              </a:pPr>
              <a:r>
                <a:rPr lang="ar-SA" sz="2400" b="1" dirty="0">
                  <a:solidFill>
                    <a:srgbClr val="083763"/>
                  </a:solidFill>
                  <a:latin typeface="Constantia" pitchFamily="18" charset="0"/>
                  <a:ea typeface="Majalla UI"/>
                  <a:cs typeface="Majalla UI"/>
                </a:rPr>
                <a:t>الزبائن</a:t>
              </a:r>
            </a:p>
            <a:p>
              <a:pPr algn="r" rtl="1" eaLnBrk="1" hangingPunct="1">
                <a:buFontTx/>
                <a:buChar char="-"/>
                <a:defRPr/>
              </a:pPr>
              <a:r>
                <a:rPr lang="ar-SA" sz="2400" b="1" dirty="0">
                  <a:solidFill>
                    <a:srgbClr val="083763"/>
                  </a:solidFill>
                  <a:latin typeface="Constantia" pitchFamily="18" charset="0"/>
                  <a:ea typeface="Majalla UI"/>
                  <a:cs typeface="Majalla UI"/>
                </a:rPr>
                <a:t>الموردون</a:t>
              </a:r>
            </a:p>
            <a:p>
              <a:pPr algn="r" rtl="1" eaLnBrk="1" hangingPunct="1">
                <a:buFontTx/>
                <a:buChar char="-"/>
                <a:defRPr/>
              </a:pPr>
              <a:r>
                <a:rPr lang="ar-SA" sz="2400" b="1" dirty="0">
                  <a:solidFill>
                    <a:srgbClr val="083763"/>
                  </a:solidFill>
                  <a:latin typeface="Constantia" pitchFamily="18" charset="0"/>
                  <a:ea typeface="Majalla UI"/>
                  <a:cs typeface="Majalla UI"/>
                </a:rPr>
                <a:t>الشركاء الاستراتيجيين</a:t>
              </a:r>
            </a:p>
          </p:txBody>
        </p:sp>
        <p:sp>
          <p:nvSpPr>
            <p:cNvPr id="9" name="وسيلة شرح مع سهم إلى اليسار واليمين 8"/>
            <p:cNvSpPr/>
            <p:nvPr/>
          </p:nvSpPr>
          <p:spPr>
            <a:xfrm>
              <a:off x="1755" y="1470"/>
              <a:ext cx="1806" cy="1854"/>
            </a:xfrm>
            <a:prstGeom prst="leftRightArrowCallout">
              <a:avLst>
                <a:gd name="adj1" fmla="val 25000"/>
                <a:gd name="adj2" fmla="val 25000"/>
                <a:gd name="adj3" fmla="val 16688"/>
                <a:gd name="adj4" fmla="val 48123"/>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ar-SA" sz="4000" b="1" dirty="0">
                  <a:solidFill>
                    <a:srgbClr val="000099"/>
                  </a:solidFill>
                  <a:latin typeface="Constantia" pitchFamily="18" charset="0"/>
                  <a:ea typeface="Majalla UI"/>
                  <a:cs typeface="Majalla UI"/>
                </a:rPr>
                <a:t>علاقات التأثير </a:t>
              </a:r>
              <a:r>
                <a:rPr lang="ar-SA" sz="4000" b="1" dirty="0" err="1">
                  <a:solidFill>
                    <a:srgbClr val="000099"/>
                  </a:solidFill>
                  <a:latin typeface="Constantia" pitchFamily="18" charset="0"/>
                  <a:ea typeface="Majalla UI"/>
                  <a:cs typeface="Majalla UI"/>
                </a:rPr>
                <a:t>و</a:t>
              </a:r>
              <a:r>
                <a:rPr lang="ar-SA" sz="4000" b="1" dirty="0">
                  <a:solidFill>
                    <a:srgbClr val="000099"/>
                  </a:solidFill>
                  <a:latin typeface="Constantia" pitchFamily="18" charset="0"/>
                  <a:ea typeface="Majalla UI"/>
                  <a:cs typeface="Majalla UI"/>
                </a:rPr>
                <a:t> التأثر</a:t>
              </a:r>
            </a:p>
          </p:txBody>
        </p:sp>
        <p:sp>
          <p:nvSpPr>
            <p:cNvPr id="10" name="مجسم مشطوف الحواف 9"/>
            <p:cNvSpPr/>
            <p:nvPr/>
          </p:nvSpPr>
          <p:spPr>
            <a:xfrm>
              <a:off x="0" y="783"/>
              <a:ext cx="1710" cy="3375"/>
            </a:xfrm>
            <a:prstGeom prst="bevel">
              <a:avLst>
                <a:gd name="adj" fmla="val 8490"/>
              </a:avLst>
            </a:prstGeom>
            <a:solidFill>
              <a:schemeClr val="accent6">
                <a:lumMod val="40000"/>
                <a:lumOff val="60000"/>
                <a:alpha val="92157"/>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r>
                <a:rPr lang="ar-SA" sz="4000" b="1" dirty="0">
                  <a:solidFill>
                    <a:srgbClr val="083763"/>
                  </a:solidFill>
                  <a:latin typeface="Constantia" pitchFamily="18" charset="0"/>
                  <a:ea typeface="Majalla UI"/>
                  <a:cs typeface="Majalla UI"/>
                </a:rPr>
                <a:t>المنظمة</a:t>
              </a:r>
            </a:p>
            <a:p>
              <a:pPr algn="ctr" rtl="1" eaLnBrk="1" hangingPunct="1">
                <a:defRPr/>
              </a:pPr>
              <a:endParaRPr lang="ar-SA" sz="4000" b="1" dirty="0">
                <a:solidFill>
                  <a:srgbClr val="083763"/>
                </a:solidFill>
                <a:latin typeface="Constantia" pitchFamily="18" charset="0"/>
                <a:ea typeface="Majalla UI"/>
                <a:cs typeface="Majalla UI"/>
              </a:endParaRPr>
            </a:p>
            <a:p>
              <a:pPr algn="r" rtl="1" eaLnBrk="1" hangingPunct="1">
                <a:defRPr/>
              </a:pPr>
              <a:r>
                <a:rPr lang="ar-SA" sz="2800" b="1" dirty="0">
                  <a:solidFill>
                    <a:srgbClr val="083763"/>
                  </a:solidFill>
                  <a:latin typeface="Constantia" pitchFamily="18" charset="0"/>
                  <a:ea typeface="Majalla UI"/>
                  <a:cs typeface="Majalla UI"/>
                </a:rPr>
                <a:t>- </a:t>
              </a:r>
              <a:r>
                <a:rPr lang="ar-SA" sz="2400" b="1" dirty="0">
                  <a:solidFill>
                    <a:srgbClr val="083763"/>
                  </a:solidFill>
                  <a:latin typeface="Constantia" pitchFamily="18" charset="0"/>
                  <a:ea typeface="Majalla UI"/>
                  <a:cs typeface="Majalla UI"/>
                </a:rPr>
                <a:t>العاملون</a:t>
              </a:r>
            </a:p>
            <a:p>
              <a:pPr algn="r" rtl="1" eaLnBrk="1" hangingPunct="1">
                <a:defRPr/>
              </a:pPr>
              <a:r>
                <a:rPr lang="ar-SA" sz="2400" b="1" dirty="0">
                  <a:solidFill>
                    <a:srgbClr val="083763"/>
                  </a:solidFill>
                  <a:latin typeface="Constantia" pitchFamily="18" charset="0"/>
                  <a:ea typeface="Majalla UI"/>
                  <a:cs typeface="Majalla UI"/>
                </a:rPr>
                <a:t>- الملاك</a:t>
              </a:r>
            </a:p>
            <a:p>
              <a:pPr algn="r" rtl="1" eaLnBrk="1" hangingPunct="1">
                <a:defRPr/>
              </a:pPr>
              <a:r>
                <a:rPr lang="ar-SA" sz="2400" b="1" dirty="0">
                  <a:solidFill>
                    <a:srgbClr val="083763"/>
                  </a:solidFill>
                  <a:latin typeface="Constantia" pitchFamily="18" charset="0"/>
                  <a:ea typeface="Majalla UI"/>
                  <a:cs typeface="Majalla UI"/>
                </a:rPr>
                <a:t>- البيئة المادية</a:t>
              </a:r>
            </a:p>
            <a:p>
              <a:pPr algn="r" rtl="1" eaLnBrk="1" hangingPunct="1">
                <a:defRPr/>
              </a:pPr>
              <a:r>
                <a:rPr lang="ar-SA" sz="2400" b="1" dirty="0">
                  <a:solidFill>
                    <a:srgbClr val="083763"/>
                  </a:solidFill>
                  <a:latin typeface="Constantia" pitchFamily="18" charset="0"/>
                  <a:ea typeface="Majalla UI"/>
                  <a:cs typeface="Majalla UI"/>
                </a:rPr>
                <a:t>- مجلس الإدارة</a:t>
              </a:r>
            </a:p>
            <a:p>
              <a:pPr algn="r" rtl="1" eaLnBrk="1" hangingPunct="1">
                <a:defRPr/>
              </a:pPr>
              <a:r>
                <a:rPr lang="ar-SA" sz="2400" b="1" dirty="0">
                  <a:solidFill>
                    <a:srgbClr val="083763"/>
                  </a:solidFill>
                  <a:latin typeface="Constantia" pitchFamily="18" charset="0"/>
                  <a:ea typeface="Majalla UI"/>
                  <a:cs typeface="Majalla UI"/>
                </a:rPr>
                <a:t>- الهيكل التنظيمي</a:t>
              </a:r>
            </a:p>
            <a:p>
              <a:pPr algn="r" rtl="1" eaLnBrk="1" hangingPunct="1">
                <a:defRPr/>
              </a:pPr>
              <a:r>
                <a:rPr lang="ar-SA" sz="2400" b="1" dirty="0">
                  <a:solidFill>
                    <a:srgbClr val="083763"/>
                  </a:solidFill>
                  <a:latin typeface="Constantia" pitchFamily="18" charset="0"/>
                  <a:ea typeface="Majalla UI"/>
                  <a:cs typeface="Majalla UI"/>
                </a:rPr>
                <a:t>- الثقافة</a:t>
              </a:r>
            </a:p>
          </p:txBody>
        </p:sp>
      </p:grpSp>
      <p:sp>
        <p:nvSpPr>
          <p:cNvPr id="21508" name="Text Box 7"/>
          <p:cNvSpPr txBox="1">
            <a:spLocks noChangeArrowheads="1"/>
          </p:cNvSpPr>
          <p:nvPr/>
        </p:nvSpPr>
        <p:spPr bwMode="auto">
          <a:xfrm>
            <a:off x="742950" y="152400"/>
            <a:ext cx="7181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eaLnBrk="1" hangingPunct="1">
              <a:spcBef>
                <a:spcPct val="50000"/>
              </a:spcBef>
              <a:buFontTx/>
              <a:buNone/>
            </a:pPr>
            <a:r>
              <a:rPr lang="ar-SA" altLang="ar-SA" sz="3600" b="1">
                <a:solidFill>
                  <a:schemeClr val="hlink"/>
                </a:solidFill>
                <a:latin typeface="Arial" panose="020B0604020202020204" pitchFamily="34" charset="0"/>
              </a:rPr>
              <a:t>العلاقة الموجودة بين المنظمة و البيئة</a:t>
            </a:r>
            <a:endParaRPr lang="en-US" altLang="ar-SA" sz="3600" b="1">
              <a:solidFill>
                <a:schemeClr val="hlink"/>
              </a:solidFill>
              <a:latin typeface="Arial" panose="020B0604020202020204" pitchFamily="34" charset="0"/>
            </a:endParaRPr>
          </a:p>
        </p:txBody>
      </p:sp>
    </p:spTree>
    <p:extLst>
      <p:ext uri="{BB962C8B-B14F-4D97-AF65-F5344CB8AC3E}">
        <p14:creationId xmlns:p14="http://schemas.microsoft.com/office/powerpoint/2010/main" val="18944252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4"/>
          <p:cNvSpPr>
            <a:spLocks noGrp="1"/>
          </p:cNvSpPr>
          <p:nvPr>
            <p:ph type="sldNum" sz="quarter" idx="4"/>
          </p:nvPr>
        </p:nvSpPr>
        <p:spPr bwMode="auto">
          <a:xfrm>
            <a:off x="495300" y="6245225"/>
            <a:ext cx="23114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764D760-491D-4AA3-AF53-5F753CEE5439}" type="slidenum">
              <a:rPr lang="ar-SA" altLang="ar-SA" sz="1200" smtClean="0">
                <a:solidFill>
                  <a:schemeClr val="bg1"/>
                </a:solidFill>
              </a:rPr>
              <a:pPr>
                <a:spcBef>
                  <a:spcPct val="0"/>
                </a:spcBef>
                <a:buFontTx/>
                <a:buNone/>
              </a:pPr>
              <a:t>9</a:t>
            </a:fld>
            <a:endParaRPr lang="en-US" altLang="ar-SA" sz="1200" smtClean="0">
              <a:solidFill>
                <a:schemeClr val="bg1"/>
              </a:solidFill>
            </a:endParaRPr>
          </a:p>
        </p:txBody>
      </p:sp>
      <p:sp>
        <p:nvSpPr>
          <p:cNvPr id="22531" name="Rectangle 4"/>
          <p:cNvSpPr>
            <a:spLocks noChangeArrowheads="1"/>
          </p:cNvSpPr>
          <p:nvPr/>
        </p:nvSpPr>
        <p:spPr bwMode="auto">
          <a:xfrm>
            <a:off x="3359150" y="682625"/>
            <a:ext cx="57007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solidFill>
                  <a:schemeClr val="hlink"/>
                </a:solidFill>
                <a:latin typeface="Arial" panose="020B0604020202020204" pitchFamily="34" charset="0"/>
              </a:rPr>
              <a:t>البيئة الخارجية </a:t>
            </a:r>
            <a:r>
              <a:rPr lang="ar-SA" altLang="ar-SA" sz="2400" b="1" i="1">
                <a:solidFill>
                  <a:schemeClr val="hlink"/>
                </a:solidFill>
                <a:latin typeface="Times New Roman" panose="02020603050405020304" pitchFamily="18" charset="0"/>
                <a:cs typeface="Times New Roman" panose="02020603050405020304" pitchFamily="18" charset="0"/>
              </a:rPr>
              <a:t>(</a:t>
            </a:r>
            <a:r>
              <a:rPr lang="en-US" altLang="ar-SA" sz="2400" b="1" i="1">
                <a:solidFill>
                  <a:schemeClr val="hlink"/>
                </a:solidFill>
                <a:latin typeface="Times New Roman" panose="02020603050405020304" pitchFamily="18" charset="0"/>
                <a:cs typeface="Times New Roman" panose="02020603050405020304" pitchFamily="18" charset="0"/>
              </a:rPr>
              <a:t>External Environment</a:t>
            </a:r>
            <a:r>
              <a:rPr lang="ar-SA" altLang="ar-SA" sz="2400" b="1" i="1">
                <a:solidFill>
                  <a:schemeClr val="hlink"/>
                </a:solidFill>
                <a:latin typeface="Times New Roman" panose="02020603050405020304" pitchFamily="18" charset="0"/>
                <a:cs typeface="Times New Roman" panose="02020603050405020304" pitchFamily="18" charset="0"/>
              </a:rPr>
              <a:t>)</a:t>
            </a:r>
            <a:endParaRPr lang="en-US" altLang="ar-SA" sz="2400">
              <a:solidFill>
                <a:schemeClr val="hlink"/>
              </a:solidFill>
              <a:latin typeface="Times New Roman" panose="02020603050405020304" pitchFamily="18" charset="0"/>
              <a:cs typeface="Times New Roman" panose="02020603050405020304" pitchFamily="18" charset="0"/>
            </a:endParaRPr>
          </a:p>
        </p:txBody>
      </p:sp>
      <p:sp>
        <p:nvSpPr>
          <p:cNvPr id="22532" name="Rectangle 5"/>
          <p:cNvSpPr>
            <a:spLocks noChangeArrowheads="1"/>
          </p:cNvSpPr>
          <p:nvPr/>
        </p:nvSpPr>
        <p:spPr bwMode="auto">
          <a:xfrm>
            <a:off x="2916238" y="1676400"/>
            <a:ext cx="6294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cs typeface="Arabic Transparent" panose="020B0604020202020204" pitchFamily="34" charset="0"/>
              </a:rPr>
              <a:t>تنقسم البيئة الخارجية حسب درجة التأثير إلى :</a:t>
            </a:r>
          </a:p>
        </p:txBody>
      </p:sp>
      <p:sp>
        <p:nvSpPr>
          <p:cNvPr id="22533" name="Rectangle 6"/>
          <p:cNvSpPr>
            <a:spLocks noChangeArrowheads="1"/>
          </p:cNvSpPr>
          <p:nvPr/>
        </p:nvSpPr>
        <p:spPr bwMode="auto">
          <a:xfrm>
            <a:off x="6851650" y="3276600"/>
            <a:ext cx="2393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solidFill>
                  <a:schemeClr val="tx2"/>
                </a:solidFill>
                <a:latin typeface="Arial" panose="020B0604020202020204" pitchFamily="34" charset="0"/>
              </a:rPr>
              <a:t>البيئة الخارجية</a:t>
            </a:r>
            <a:endParaRPr lang="en-US" altLang="ar-SA" sz="3600" b="1">
              <a:solidFill>
                <a:schemeClr val="tx2"/>
              </a:solidFill>
              <a:latin typeface="Arial" panose="020B0604020202020204" pitchFamily="34" charset="0"/>
            </a:endParaRPr>
          </a:p>
        </p:txBody>
      </p:sp>
      <p:sp>
        <p:nvSpPr>
          <p:cNvPr id="11270" name="AutoShape 7"/>
          <p:cNvSpPr>
            <a:spLocks noChangeArrowheads="1"/>
          </p:cNvSpPr>
          <p:nvPr/>
        </p:nvSpPr>
        <p:spPr bwMode="auto">
          <a:xfrm>
            <a:off x="762000" y="2590800"/>
            <a:ext cx="4445000" cy="914400"/>
          </a:xfrm>
          <a:prstGeom prst="roundRect">
            <a:avLst>
              <a:gd name="adj" fmla="val 16667"/>
            </a:avLst>
          </a:prstGeom>
          <a:solidFill>
            <a:schemeClr val="accent3">
              <a:lumMod val="40000"/>
              <a:lumOff val="60000"/>
            </a:schemeClr>
          </a:solidFill>
          <a:ln w="38100">
            <a:solidFill>
              <a:schemeClr val="tx1"/>
            </a:solidFill>
            <a:round/>
            <a:headEnd/>
            <a:tailEnd/>
          </a:ln>
        </p:spPr>
        <p:txBody>
          <a:bodyPr wrap="none" anchor="ctr"/>
          <a:lstStyle/>
          <a:p>
            <a:pPr marL="742950" indent="-742950" algn="ctr" rtl="1" eaLnBrk="1" hangingPunct="1">
              <a:buFont typeface="+mj-lt"/>
              <a:buAutoNum type="arabicPeriod"/>
              <a:defRPr/>
            </a:pPr>
            <a:r>
              <a:rPr lang="ar-SA" sz="3600" b="1" dirty="0">
                <a:latin typeface="Arial" charset="0"/>
                <a:cs typeface="Arial" charset="0"/>
              </a:rPr>
              <a:t>البيئة الخارجية الخاصة</a:t>
            </a:r>
            <a:endParaRPr lang="en-US" sz="3600" b="1" dirty="0">
              <a:latin typeface="Arial" charset="0"/>
              <a:cs typeface="Arial" charset="0"/>
            </a:endParaRPr>
          </a:p>
        </p:txBody>
      </p:sp>
      <p:sp>
        <p:nvSpPr>
          <p:cNvPr id="11271" name="AutoShape 8"/>
          <p:cNvSpPr>
            <a:spLocks noChangeArrowheads="1"/>
          </p:cNvSpPr>
          <p:nvPr/>
        </p:nvSpPr>
        <p:spPr bwMode="auto">
          <a:xfrm>
            <a:off x="838200" y="4038600"/>
            <a:ext cx="4445000" cy="914400"/>
          </a:xfrm>
          <a:prstGeom prst="roundRect">
            <a:avLst>
              <a:gd name="adj" fmla="val 16667"/>
            </a:avLst>
          </a:prstGeom>
          <a:solidFill>
            <a:schemeClr val="accent3">
              <a:lumMod val="40000"/>
              <a:lumOff val="60000"/>
            </a:schemeClr>
          </a:solidFill>
          <a:ln w="38100">
            <a:solidFill>
              <a:schemeClr val="tx1"/>
            </a:solidFill>
            <a:round/>
            <a:headEnd/>
            <a:tailEnd/>
          </a:ln>
        </p:spPr>
        <p:txBody>
          <a:bodyPr wrap="none" anchor="ctr"/>
          <a:lstStyle/>
          <a:p>
            <a:pPr marL="742950" indent="-742950" algn="ctr" rtl="1" eaLnBrk="1" hangingPunct="1">
              <a:buFont typeface="+mj-lt"/>
              <a:buAutoNum type="arabicPeriod" startAt="2"/>
              <a:defRPr/>
            </a:pPr>
            <a:r>
              <a:rPr lang="ar-SA" sz="3600" b="1" dirty="0">
                <a:latin typeface="Arial" charset="0"/>
                <a:cs typeface="Arial" charset="0"/>
              </a:rPr>
              <a:t>البيئة الخارجية العامة</a:t>
            </a:r>
            <a:endParaRPr lang="en-US" sz="3600" b="1" dirty="0">
              <a:latin typeface="Arial" charset="0"/>
              <a:cs typeface="Arial" charset="0"/>
            </a:endParaRPr>
          </a:p>
        </p:txBody>
      </p:sp>
      <p:sp>
        <p:nvSpPr>
          <p:cNvPr id="11" name="سهم مسنن إلى اليمين 10"/>
          <p:cNvSpPr/>
          <p:nvPr/>
        </p:nvSpPr>
        <p:spPr>
          <a:xfrm rot="11916193">
            <a:off x="5229225" y="2690813"/>
            <a:ext cx="1752600" cy="1066800"/>
          </a:xfrm>
          <a:prstGeom prst="notchedRightArrow">
            <a:avLst/>
          </a:prstGeom>
          <a:solidFill>
            <a:schemeClr val="accent3">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سهم مسنن إلى اليمين 11"/>
          <p:cNvSpPr/>
          <p:nvPr/>
        </p:nvSpPr>
        <p:spPr>
          <a:xfrm rot="9500235">
            <a:off x="5275263" y="3790950"/>
            <a:ext cx="1752600" cy="1066800"/>
          </a:xfrm>
          <a:prstGeom prst="notchedRightArrow">
            <a:avLst/>
          </a:prstGeom>
          <a:solidFill>
            <a:schemeClr val="accent3">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val="513427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4"/>
          <p:cNvSpPr>
            <a:spLocks noGrp="1"/>
          </p:cNvSpPr>
          <p:nvPr>
            <p:ph type="sldNum" sz="quarter" idx="4"/>
          </p:nvPr>
        </p:nvSpPr>
        <p:spPr bwMode="auto">
          <a:xfrm>
            <a:off x="495300" y="6245225"/>
            <a:ext cx="23114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02A7C79-0DE9-4618-8A82-50EBBA24BF23}" type="slidenum">
              <a:rPr lang="ar-SA" altLang="ar-SA" sz="1200" smtClean="0">
                <a:solidFill>
                  <a:schemeClr val="bg1"/>
                </a:solidFill>
              </a:rPr>
              <a:pPr>
                <a:spcBef>
                  <a:spcPct val="0"/>
                </a:spcBef>
                <a:buFontTx/>
                <a:buNone/>
              </a:pPr>
              <a:t>10</a:t>
            </a:fld>
            <a:endParaRPr lang="en-US" altLang="ar-SA" sz="1200" smtClean="0">
              <a:solidFill>
                <a:schemeClr val="bg1"/>
              </a:solidFill>
            </a:endParaRPr>
          </a:p>
        </p:txBody>
      </p:sp>
      <p:sp>
        <p:nvSpPr>
          <p:cNvPr id="23555" name="Rectangle 4"/>
          <p:cNvSpPr>
            <a:spLocks noChangeArrowheads="1"/>
          </p:cNvSpPr>
          <p:nvPr/>
        </p:nvSpPr>
        <p:spPr bwMode="auto">
          <a:xfrm>
            <a:off x="4487863" y="533400"/>
            <a:ext cx="4394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a:pPr>
            <a:r>
              <a:rPr lang="ar-SA" altLang="ar-SA" sz="3600" b="1">
                <a:solidFill>
                  <a:srgbClr val="000099"/>
                </a:solidFill>
                <a:latin typeface="Arial" panose="020B0604020202020204" pitchFamily="34" charset="0"/>
              </a:rPr>
              <a:t>البيئة الخارجية الخاصة</a:t>
            </a:r>
            <a:endParaRPr lang="en-US" altLang="ar-SA" sz="3600" b="1">
              <a:solidFill>
                <a:srgbClr val="000099"/>
              </a:solidFill>
              <a:latin typeface="Arial" panose="020B0604020202020204" pitchFamily="34" charset="0"/>
            </a:endParaRPr>
          </a:p>
        </p:txBody>
      </p:sp>
      <p:sp>
        <p:nvSpPr>
          <p:cNvPr id="23556" name="Rectangle 5"/>
          <p:cNvSpPr>
            <a:spLocks noChangeArrowheads="1"/>
          </p:cNvSpPr>
          <p:nvPr/>
        </p:nvSpPr>
        <p:spPr bwMode="auto">
          <a:xfrm>
            <a:off x="806450" y="1401763"/>
            <a:ext cx="83375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 تدعى أيضا </a:t>
            </a:r>
            <a:r>
              <a:rPr lang="ar-SA" altLang="ar-SA" b="1" u="sng">
                <a:latin typeface="Arial" panose="020B0604020202020204" pitchFamily="34" charset="0"/>
              </a:rPr>
              <a:t>بالبيئة التنافسية</a:t>
            </a:r>
            <a:r>
              <a:rPr lang="ar-SA" altLang="ar-SA" b="1">
                <a:latin typeface="Arial" panose="020B0604020202020204" pitchFamily="34" charset="0"/>
              </a:rPr>
              <a:t>، </a:t>
            </a:r>
            <a:r>
              <a:rPr lang="ar-SA" altLang="ar-SA">
                <a:latin typeface="Arial" panose="020B0604020202020204" pitchFamily="34" charset="0"/>
              </a:rPr>
              <a:t>و تضم مختلف العناصر التي تقع خارج حدود و سيطرة المنظمة و التي </a:t>
            </a:r>
            <a:r>
              <a:rPr lang="ar-SA" altLang="ar-SA" b="1">
                <a:latin typeface="Arial" panose="020B0604020202020204" pitchFamily="34" charset="0"/>
              </a:rPr>
              <a:t>تؤثر على المنظمة بشكل مباشر (البلد المضيف). </a:t>
            </a:r>
          </a:p>
        </p:txBody>
      </p:sp>
      <p:sp>
        <p:nvSpPr>
          <p:cNvPr id="23557" name="Rectangle 6"/>
          <p:cNvSpPr>
            <a:spLocks noChangeArrowheads="1"/>
          </p:cNvSpPr>
          <p:nvPr/>
        </p:nvSpPr>
        <p:spPr bwMode="auto">
          <a:xfrm>
            <a:off x="0" y="3621088"/>
            <a:ext cx="9906000" cy="2246312"/>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ü"/>
            </a:pPr>
            <a:r>
              <a:rPr lang="ar-SA" altLang="ar-SA" sz="2800" b="1" u="sng">
                <a:solidFill>
                  <a:srgbClr val="000099"/>
                </a:solidFill>
                <a:latin typeface="Arial" panose="020B0604020202020204" pitchFamily="34" charset="0"/>
              </a:rPr>
              <a:t>الزبائن</a:t>
            </a:r>
            <a:r>
              <a:rPr lang="ar-SA" altLang="ar-SA" sz="2800" b="1">
                <a:solidFill>
                  <a:srgbClr val="000099"/>
                </a:solidFill>
                <a:latin typeface="Arial" panose="020B0604020202020204" pitchFamily="34" charset="0"/>
              </a:rPr>
              <a:t>: هم الأفراد الذين يستهلكون سلع و خدمات المنظمة.</a:t>
            </a:r>
            <a:endParaRPr lang="en-US" altLang="ar-SA" sz="2800" b="1">
              <a:solidFill>
                <a:srgbClr val="000099"/>
              </a:solidFill>
              <a:latin typeface="Arial" panose="020B0604020202020204" pitchFamily="34" charset="0"/>
            </a:endParaRPr>
          </a:p>
          <a:p>
            <a:pPr rtl="1" eaLnBrk="1" hangingPunct="1">
              <a:spcBef>
                <a:spcPct val="0"/>
              </a:spcBef>
              <a:buFont typeface="Wingdings" panose="05000000000000000000" pitchFamily="2" charset="2"/>
              <a:buChar char="ü"/>
            </a:pPr>
            <a:r>
              <a:rPr lang="ar-SA" altLang="ar-SA" sz="2800" b="1" u="sng">
                <a:solidFill>
                  <a:srgbClr val="000099"/>
                </a:solidFill>
                <a:latin typeface="Arial" panose="020B0604020202020204" pitchFamily="34" charset="0"/>
              </a:rPr>
              <a:t>المنافسون</a:t>
            </a:r>
            <a:r>
              <a:rPr lang="ar-SA" altLang="ar-SA" sz="2800" b="1">
                <a:solidFill>
                  <a:srgbClr val="000099"/>
                </a:solidFill>
                <a:latin typeface="Arial" panose="020B0604020202020204" pitchFamily="34" charset="0"/>
              </a:rPr>
              <a:t>: و هم جميع المنظمات التي تنافس المنظمة بغية الحصول على  الموارد أو الزبائن.</a:t>
            </a:r>
            <a:endParaRPr lang="en-US" altLang="ar-SA" sz="2800" b="1">
              <a:solidFill>
                <a:srgbClr val="000099"/>
              </a:solidFill>
              <a:latin typeface="Arial" panose="020B0604020202020204" pitchFamily="34" charset="0"/>
            </a:endParaRPr>
          </a:p>
          <a:p>
            <a:pPr rtl="1" eaLnBrk="1" hangingPunct="1">
              <a:spcBef>
                <a:spcPct val="0"/>
              </a:spcBef>
              <a:buFont typeface="Wingdings" panose="05000000000000000000" pitchFamily="2" charset="2"/>
              <a:buChar char="ü"/>
            </a:pPr>
            <a:r>
              <a:rPr lang="ar-SA" altLang="ar-SA" sz="2800" b="1">
                <a:solidFill>
                  <a:srgbClr val="000099"/>
                </a:solidFill>
                <a:latin typeface="Arial" panose="020B0604020202020204" pitchFamily="34" charset="0"/>
              </a:rPr>
              <a:t>ا</a:t>
            </a:r>
            <a:r>
              <a:rPr lang="ar-SA" altLang="ar-SA" sz="2800" b="1" u="sng">
                <a:solidFill>
                  <a:srgbClr val="000099"/>
                </a:solidFill>
                <a:latin typeface="Arial" panose="020B0604020202020204" pitchFamily="34" charset="0"/>
              </a:rPr>
              <a:t>لموردون</a:t>
            </a:r>
            <a:r>
              <a:rPr lang="ar-SA" altLang="ar-SA" sz="2800" b="1">
                <a:solidFill>
                  <a:srgbClr val="000099"/>
                </a:solidFill>
                <a:latin typeface="Arial" panose="020B0604020202020204" pitchFamily="34" charset="0"/>
              </a:rPr>
              <a:t>:  المنظمات التي توفر الموارد المادية أو البشرية.</a:t>
            </a:r>
            <a:endParaRPr lang="en-US" altLang="ar-SA" sz="2800" b="1">
              <a:solidFill>
                <a:srgbClr val="000099"/>
              </a:solidFill>
              <a:latin typeface="Arial" panose="020B0604020202020204" pitchFamily="34" charset="0"/>
            </a:endParaRPr>
          </a:p>
          <a:p>
            <a:pPr rtl="1" eaLnBrk="1" hangingPunct="1">
              <a:spcBef>
                <a:spcPct val="0"/>
              </a:spcBef>
              <a:buFont typeface="Wingdings" panose="05000000000000000000" pitchFamily="2" charset="2"/>
              <a:buChar char="ü"/>
            </a:pPr>
            <a:r>
              <a:rPr lang="ar-SA" altLang="ar-SA" sz="2800" b="1" u="sng">
                <a:solidFill>
                  <a:srgbClr val="000099"/>
                </a:solidFill>
                <a:latin typeface="Arial" panose="020B0604020202020204" pitchFamily="34" charset="0"/>
              </a:rPr>
              <a:t>الممولون</a:t>
            </a:r>
            <a:r>
              <a:rPr lang="ar-SA" altLang="ar-SA" sz="2800" b="1">
                <a:solidFill>
                  <a:srgbClr val="000099"/>
                </a:solidFill>
                <a:latin typeface="Arial" panose="020B0604020202020204" pitchFamily="34" charset="0"/>
              </a:rPr>
              <a:t>: كل جهة توفر الأموال للمنظمة، البنوك، المؤسسات المالية، </a:t>
            </a:r>
            <a:endParaRPr lang="en-US" altLang="ar-SA" sz="2800" b="1">
              <a:solidFill>
                <a:srgbClr val="000099"/>
              </a:solidFill>
              <a:latin typeface="Arial" panose="020B0604020202020204" pitchFamily="34" charset="0"/>
            </a:endParaRPr>
          </a:p>
        </p:txBody>
      </p:sp>
    </p:spTree>
    <p:extLst>
      <p:ext uri="{BB962C8B-B14F-4D97-AF65-F5344CB8AC3E}">
        <p14:creationId xmlns:p14="http://schemas.microsoft.com/office/powerpoint/2010/main" val="2875205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4"/>
          <p:cNvSpPr>
            <a:spLocks noGrp="1"/>
          </p:cNvSpPr>
          <p:nvPr>
            <p:ph type="sldNum" sz="quarter" idx="4"/>
          </p:nvPr>
        </p:nvSpPr>
        <p:spPr bwMode="auto">
          <a:xfrm>
            <a:off x="495300" y="6245225"/>
            <a:ext cx="23114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16E2C0A-2EE7-43C9-BAF7-5B065CD391F3}" type="slidenum">
              <a:rPr lang="ar-SA" altLang="ar-SA" sz="1200" smtClean="0">
                <a:solidFill>
                  <a:schemeClr val="bg1"/>
                </a:solidFill>
              </a:rPr>
              <a:pPr>
                <a:spcBef>
                  <a:spcPct val="0"/>
                </a:spcBef>
                <a:buFontTx/>
                <a:buNone/>
              </a:pPr>
              <a:t>11</a:t>
            </a:fld>
            <a:endParaRPr lang="en-US" altLang="ar-SA" sz="1200" smtClean="0">
              <a:solidFill>
                <a:schemeClr val="bg1"/>
              </a:solidFill>
            </a:endParaRPr>
          </a:p>
        </p:txBody>
      </p:sp>
      <p:sp>
        <p:nvSpPr>
          <p:cNvPr id="24579" name="Rectangle 4"/>
          <p:cNvSpPr>
            <a:spLocks noChangeArrowheads="1"/>
          </p:cNvSpPr>
          <p:nvPr/>
        </p:nvSpPr>
        <p:spPr bwMode="auto">
          <a:xfrm>
            <a:off x="1628775" y="609600"/>
            <a:ext cx="7362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2"/>
            </a:pPr>
            <a:r>
              <a:rPr lang="ar-SA" altLang="ar-SA" sz="3600" b="1">
                <a:solidFill>
                  <a:srgbClr val="000099"/>
                </a:solidFill>
                <a:latin typeface="Arial" panose="020B0604020202020204" pitchFamily="34" charset="0"/>
              </a:rPr>
              <a:t>البيئة الخارجية العامة</a:t>
            </a:r>
            <a:r>
              <a:rPr lang="ar-SA" altLang="ar-SA" sz="1800" b="1">
                <a:solidFill>
                  <a:srgbClr val="000099"/>
                </a:solidFill>
                <a:latin typeface="Arial" panose="020B0604020202020204" pitchFamily="34" charset="0"/>
              </a:rPr>
              <a:t> </a:t>
            </a:r>
            <a:r>
              <a:rPr lang="ar-SA" altLang="ar-SA" sz="2400" b="1" i="1">
                <a:solidFill>
                  <a:srgbClr val="000099"/>
                </a:solidFill>
                <a:latin typeface="Times New Roman" panose="02020603050405020304" pitchFamily="18" charset="0"/>
                <a:cs typeface="Times New Roman" panose="02020603050405020304" pitchFamily="18" charset="0"/>
              </a:rPr>
              <a:t>(</a:t>
            </a:r>
            <a:r>
              <a:rPr lang="en-US" altLang="ar-SA" sz="2400" b="1" i="1">
                <a:solidFill>
                  <a:srgbClr val="000099"/>
                </a:solidFill>
                <a:latin typeface="Times New Roman" panose="02020603050405020304" pitchFamily="18" charset="0"/>
                <a:cs typeface="Times New Roman" panose="02020603050405020304" pitchFamily="18" charset="0"/>
              </a:rPr>
              <a:t>General Environment</a:t>
            </a:r>
            <a:r>
              <a:rPr lang="ar-SA" altLang="ar-SA" sz="2400" b="1" i="1">
                <a:solidFill>
                  <a:srgbClr val="000099"/>
                </a:solidFill>
                <a:latin typeface="Times New Roman" panose="02020603050405020304" pitchFamily="18" charset="0"/>
                <a:cs typeface="Times New Roman" panose="02020603050405020304" pitchFamily="18" charset="0"/>
              </a:rPr>
              <a:t>)</a:t>
            </a:r>
            <a:r>
              <a:rPr lang="en-US" altLang="ar-SA" sz="1800">
                <a:solidFill>
                  <a:srgbClr val="000099"/>
                </a:solidFill>
                <a:latin typeface="Arial" panose="020B0604020202020204" pitchFamily="34" charset="0"/>
              </a:rPr>
              <a:t> </a:t>
            </a:r>
          </a:p>
        </p:txBody>
      </p:sp>
      <p:sp>
        <p:nvSpPr>
          <p:cNvPr id="24580" name="Rectangle 5"/>
          <p:cNvSpPr>
            <a:spLocks noChangeArrowheads="1"/>
          </p:cNvSpPr>
          <p:nvPr/>
        </p:nvSpPr>
        <p:spPr bwMode="auto">
          <a:xfrm>
            <a:off x="533400" y="1600200"/>
            <a:ext cx="8134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cs typeface="Arabic Transparent" panose="020B0604020202020204" pitchFamily="34" charset="0"/>
              </a:rPr>
              <a:t>و تضم مختلف المغيرات الخارجية التي تقع خارج حدود وسيطرة المنظمة و التي </a:t>
            </a:r>
            <a:r>
              <a:rPr lang="ar-SA" altLang="ar-SA" b="1">
                <a:latin typeface="Arial" panose="020B0604020202020204" pitchFamily="34" charset="0"/>
                <a:cs typeface="Arabic Transparent" panose="020B0604020202020204" pitchFamily="34" charset="0"/>
              </a:rPr>
              <a:t>تؤثر على المنظمة بشكل غير مباشر (البلد المضيف)، و تشمل الآتي:</a:t>
            </a:r>
          </a:p>
        </p:txBody>
      </p:sp>
    </p:spTree>
    <p:extLst>
      <p:ext uri="{BB962C8B-B14F-4D97-AF65-F5344CB8AC3E}">
        <p14:creationId xmlns:p14="http://schemas.microsoft.com/office/powerpoint/2010/main" val="39423853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4"/>
          <p:cNvSpPr/>
          <p:nvPr/>
        </p:nvSpPr>
        <p:spPr>
          <a:xfrm>
            <a:off x="1676400" y="1371600"/>
            <a:ext cx="1371600" cy="4572000"/>
          </a:xfrm>
          <a:prstGeom prst="roundRect">
            <a:avLst/>
          </a:prstGeom>
          <a:solidFill>
            <a:schemeClr val="bg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5603" name="مربع نص 6"/>
          <p:cNvSpPr txBox="1">
            <a:spLocks noChangeArrowheads="1"/>
          </p:cNvSpPr>
          <p:nvPr/>
        </p:nvSpPr>
        <p:spPr bwMode="auto">
          <a:xfrm>
            <a:off x="1828800" y="1981200"/>
            <a:ext cx="320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en-US" altLang="ar-SA" sz="6000" b="1">
                <a:solidFill>
                  <a:srgbClr val="0000FF"/>
                </a:solidFill>
                <a:latin typeface="Arial" panose="020B0604020202020204" pitchFamily="34" charset="0"/>
              </a:rPr>
              <a:t>E</a:t>
            </a:r>
            <a:r>
              <a:rPr lang="fr-FR" altLang="ar-SA" b="1">
                <a:latin typeface="Arial" panose="020B0604020202020204" pitchFamily="34" charset="0"/>
              </a:rPr>
              <a:t>c</a:t>
            </a:r>
            <a:r>
              <a:rPr lang="en-US" altLang="ar-SA" b="1">
                <a:latin typeface="Arial" panose="020B0604020202020204" pitchFamily="34" charset="0"/>
              </a:rPr>
              <a:t>onomical</a:t>
            </a:r>
            <a:endParaRPr lang="en-US" altLang="ar-SA" sz="1800" b="1">
              <a:latin typeface="Arial" panose="020B0604020202020204" pitchFamily="34" charset="0"/>
            </a:endParaRPr>
          </a:p>
        </p:txBody>
      </p:sp>
      <p:sp>
        <p:nvSpPr>
          <p:cNvPr id="25604" name="مربع نص 7"/>
          <p:cNvSpPr txBox="1">
            <a:spLocks noChangeArrowheads="1"/>
          </p:cNvSpPr>
          <p:nvPr/>
        </p:nvSpPr>
        <p:spPr bwMode="auto">
          <a:xfrm>
            <a:off x="1905000" y="2743200"/>
            <a:ext cx="1905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en-US" altLang="ar-SA" sz="6000" b="1">
                <a:solidFill>
                  <a:srgbClr val="0000FF"/>
                </a:solidFill>
                <a:latin typeface="Arial" panose="020B0604020202020204" pitchFamily="34" charset="0"/>
              </a:rPr>
              <a:t>S</a:t>
            </a:r>
            <a:r>
              <a:rPr lang="en-US" altLang="ar-SA" b="1">
                <a:latin typeface="Arial" panose="020B0604020202020204" pitchFamily="34" charset="0"/>
              </a:rPr>
              <a:t>ocial</a:t>
            </a:r>
            <a:endParaRPr lang="en-US" altLang="ar-SA" sz="1800" b="1">
              <a:latin typeface="Arial" panose="020B0604020202020204" pitchFamily="34" charset="0"/>
            </a:endParaRPr>
          </a:p>
        </p:txBody>
      </p:sp>
      <p:sp>
        <p:nvSpPr>
          <p:cNvPr id="25605" name="مربع نص 8"/>
          <p:cNvSpPr txBox="1">
            <a:spLocks noChangeArrowheads="1"/>
          </p:cNvSpPr>
          <p:nvPr/>
        </p:nvSpPr>
        <p:spPr bwMode="auto">
          <a:xfrm>
            <a:off x="1981200" y="3505200"/>
            <a:ext cx="3352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en-US" altLang="ar-SA" sz="6000" b="1">
                <a:solidFill>
                  <a:srgbClr val="0000FF"/>
                </a:solidFill>
                <a:latin typeface="Arial" panose="020B0604020202020204" pitchFamily="34" charset="0"/>
              </a:rPr>
              <a:t>T</a:t>
            </a:r>
            <a:r>
              <a:rPr lang="en-US" altLang="ar-SA" b="1">
                <a:latin typeface="Arial" panose="020B0604020202020204" pitchFamily="34" charset="0"/>
              </a:rPr>
              <a:t>echnological</a:t>
            </a:r>
            <a:endParaRPr lang="en-US" altLang="ar-SA" sz="1800" b="1">
              <a:latin typeface="Arial" panose="020B0604020202020204" pitchFamily="34" charset="0"/>
            </a:endParaRPr>
          </a:p>
        </p:txBody>
      </p:sp>
      <p:sp>
        <p:nvSpPr>
          <p:cNvPr id="25606" name="مربع نص 9"/>
          <p:cNvSpPr txBox="1">
            <a:spLocks noChangeArrowheads="1"/>
          </p:cNvSpPr>
          <p:nvPr/>
        </p:nvSpPr>
        <p:spPr bwMode="auto">
          <a:xfrm>
            <a:off x="3048000" y="4241800"/>
            <a:ext cx="838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en-US" altLang="ar-SA" sz="4800" b="1">
                <a:latin typeface="Arial" panose="020B0604020202020204" pitchFamily="34" charset="0"/>
              </a:rPr>
              <a:t>+</a:t>
            </a:r>
            <a:endParaRPr lang="en-US" altLang="ar-SA" sz="1400" b="1">
              <a:latin typeface="Arial" panose="020B0604020202020204" pitchFamily="34" charset="0"/>
            </a:endParaRPr>
          </a:p>
        </p:txBody>
      </p:sp>
      <p:sp>
        <p:nvSpPr>
          <p:cNvPr id="25607" name="مربع نص 10"/>
          <p:cNvSpPr txBox="1">
            <a:spLocks noChangeArrowheads="1"/>
          </p:cNvSpPr>
          <p:nvPr/>
        </p:nvSpPr>
        <p:spPr bwMode="auto">
          <a:xfrm>
            <a:off x="1981200" y="4800600"/>
            <a:ext cx="2895600" cy="1016000"/>
          </a:xfrm>
          <a:prstGeom prst="rect">
            <a:avLst/>
          </a:prstGeom>
          <a:solidFill>
            <a:srgbClr val="66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en-US" altLang="ar-SA" sz="6000" b="1">
                <a:solidFill>
                  <a:srgbClr val="0000FF"/>
                </a:solidFill>
                <a:latin typeface="Arial" panose="020B0604020202020204" pitchFamily="34" charset="0"/>
              </a:rPr>
              <a:t>E</a:t>
            </a:r>
            <a:r>
              <a:rPr lang="en-US" altLang="ar-SA" sz="3600" b="1">
                <a:solidFill>
                  <a:srgbClr val="006600"/>
                </a:solidFill>
                <a:latin typeface="Arial" panose="020B0604020202020204" pitchFamily="34" charset="0"/>
              </a:rPr>
              <a:t>cological</a:t>
            </a:r>
            <a:endParaRPr lang="en-US" altLang="ar-SA" sz="1800" b="1">
              <a:solidFill>
                <a:srgbClr val="006600"/>
              </a:solidFill>
              <a:latin typeface="Arial" panose="020B0604020202020204" pitchFamily="34" charset="0"/>
            </a:endParaRPr>
          </a:p>
        </p:txBody>
      </p:sp>
      <p:sp>
        <p:nvSpPr>
          <p:cNvPr id="25608" name="مربع نص 11"/>
          <p:cNvSpPr txBox="1">
            <a:spLocks noChangeArrowheads="1"/>
          </p:cNvSpPr>
          <p:nvPr/>
        </p:nvSpPr>
        <p:spPr bwMode="auto">
          <a:xfrm>
            <a:off x="2057400" y="1295400"/>
            <a:ext cx="2667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en-US" altLang="ar-SA" sz="6000" b="1">
                <a:solidFill>
                  <a:srgbClr val="0000FF"/>
                </a:solidFill>
                <a:latin typeface="Arial" panose="020B0604020202020204" pitchFamily="34" charset="0"/>
              </a:rPr>
              <a:t>P</a:t>
            </a:r>
            <a:r>
              <a:rPr lang="en-US" altLang="ar-SA" b="1">
                <a:latin typeface="Arial" panose="020B0604020202020204" pitchFamily="34" charset="0"/>
              </a:rPr>
              <a:t>olitical</a:t>
            </a:r>
            <a:endParaRPr lang="en-US" altLang="ar-SA" sz="2000" b="1">
              <a:latin typeface="Arial" panose="020B0604020202020204" pitchFamily="34" charset="0"/>
            </a:endParaRPr>
          </a:p>
        </p:txBody>
      </p:sp>
      <p:sp>
        <p:nvSpPr>
          <p:cNvPr id="25609" name="مربع نص 12"/>
          <p:cNvSpPr txBox="1">
            <a:spLocks noChangeArrowheads="1"/>
          </p:cNvSpPr>
          <p:nvPr/>
        </p:nvSpPr>
        <p:spPr bwMode="auto">
          <a:xfrm>
            <a:off x="5410200" y="1516063"/>
            <a:ext cx="33528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4400" b="1">
                <a:latin typeface="Arial" panose="020B0604020202020204" pitchFamily="34" charset="0"/>
                <a:cs typeface="Arabic Transparent" panose="020B0604020202020204" pitchFamily="34" charset="0"/>
              </a:rPr>
              <a:t>السياسية</a:t>
            </a:r>
            <a:endParaRPr lang="en-US" altLang="ar-SA" sz="2800" b="1">
              <a:latin typeface="Arial" panose="020B0604020202020204" pitchFamily="34" charset="0"/>
              <a:cs typeface="Arabic Transparent" panose="020B0604020202020204" pitchFamily="34" charset="0"/>
            </a:endParaRPr>
          </a:p>
        </p:txBody>
      </p:sp>
      <p:sp>
        <p:nvSpPr>
          <p:cNvPr id="25610" name="مربع نص 13"/>
          <p:cNvSpPr txBox="1">
            <a:spLocks noChangeArrowheads="1"/>
          </p:cNvSpPr>
          <p:nvPr/>
        </p:nvSpPr>
        <p:spPr bwMode="auto">
          <a:xfrm>
            <a:off x="5410200" y="2201863"/>
            <a:ext cx="33528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4400" b="1">
                <a:latin typeface="Arial" panose="020B0604020202020204" pitchFamily="34" charset="0"/>
                <a:cs typeface="Arabic Transparent" panose="020B0604020202020204" pitchFamily="34" charset="0"/>
              </a:rPr>
              <a:t>الاقتصادية</a:t>
            </a:r>
            <a:endParaRPr lang="en-US" altLang="ar-SA" sz="2800" b="1">
              <a:latin typeface="Arial" panose="020B0604020202020204" pitchFamily="34" charset="0"/>
              <a:cs typeface="Arabic Transparent" panose="020B0604020202020204" pitchFamily="34" charset="0"/>
            </a:endParaRPr>
          </a:p>
        </p:txBody>
      </p:sp>
      <p:sp>
        <p:nvSpPr>
          <p:cNvPr id="25611" name="مربع نص 14"/>
          <p:cNvSpPr txBox="1">
            <a:spLocks noChangeArrowheads="1"/>
          </p:cNvSpPr>
          <p:nvPr/>
        </p:nvSpPr>
        <p:spPr bwMode="auto">
          <a:xfrm>
            <a:off x="5410200" y="2971800"/>
            <a:ext cx="3352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4400" b="1">
                <a:latin typeface="Arial" panose="020B0604020202020204" pitchFamily="34" charset="0"/>
                <a:cs typeface="Arabic Transparent" panose="020B0604020202020204" pitchFamily="34" charset="0"/>
              </a:rPr>
              <a:t>الاجتماعية</a:t>
            </a:r>
            <a:endParaRPr lang="en-US" altLang="ar-SA" sz="2800" b="1">
              <a:latin typeface="Arial" panose="020B0604020202020204" pitchFamily="34" charset="0"/>
              <a:cs typeface="Arabic Transparent" panose="020B0604020202020204" pitchFamily="34" charset="0"/>
            </a:endParaRPr>
          </a:p>
        </p:txBody>
      </p:sp>
      <p:sp>
        <p:nvSpPr>
          <p:cNvPr id="25612" name="مربع نص 15"/>
          <p:cNvSpPr txBox="1">
            <a:spLocks noChangeArrowheads="1"/>
          </p:cNvSpPr>
          <p:nvPr/>
        </p:nvSpPr>
        <p:spPr bwMode="auto">
          <a:xfrm>
            <a:off x="5410200" y="3733800"/>
            <a:ext cx="3352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4400" b="1">
                <a:latin typeface="Arial" panose="020B0604020202020204" pitchFamily="34" charset="0"/>
                <a:cs typeface="Arabic Transparent" panose="020B0604020202020204" pitchFamily="34" charset="0"/>
              </a:rPr>
              <a:t>التكنولوجية</a:t>
            </a:r>
            <a:endParaRPr lang="en-US" altLang="ar-SA" sz="2800" b="1">
              <a:latin typeface="Arial" panose="020B0604020202020204" pitchFamily="34" charset="0"/>
              <a:cs typeface="Arabic Transparent" panose="020B0604020202020204" pitchFamily="34" charset="0"/>
            </a:endParaRPr>
          </a:p>
        </p:txBody>
      </p:sp>
      <p:sp>
        <p:nvSpPr>
          <p:cNvPr id="25613" name="مربع نص 16"/>
          <p:cNvSpPr txBox="1">
            <a:spLocks noChangeArrowheads="1"/>
          </p:cNvSpPr>
          <p:nvPr/>
        </p:nvSpPr>
        <p:spPr bwMode="auto">
          <a:xfrm>
            <a:off x="5410200" y="4876800"/>
            <a:ext cx="3352800" cy="923925"/>
          </a:xfrm>
          <a:prstGeom prst="rect">
            <a:avLst/>
          </a:prstGeom>
          <a:solidFill>
            <a:srgbClr val="66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5400" b="1">
                <a:solidFill>
                  <a:srgbClr val="006600"/>
                </a:solidFill>
                <a:latin typeface="Arial" panose="020B0604020202020204" pitchFamily="34" charset="0"/>
                <a:cs typeface="Arabic Transparent" panose="020B0604020202020204" pitchFamily="34" charset="0"/>
              </a:rPr>
              <a:t>الإيكولوجية</a:t>
            </a:r>
            <a:endParaRPr lang="en-US" altLang="ar-SA" sz="3600" b="1">
              <a:solidFill>
                <a:srgbClr val="006600"/>
              </a:solidFill>
              <a:latin typeface="Arial" panose="020B0604020202020204" pitchFamily="34" charset="0"/>
              <a:cs typeface="Arabic Transparent" panose="020B0604020202020204" pitchFamily="34" charset="0"/>
            </a:endParaRPr>
          </a:p>
        </p:txBody>
      </p:sp>
      <p:sp>
        <p:nvSpPr>
          <p:cNvPr id="25614" name="مربع نص 17"/>
          <p:cNvSpPr txBox="1">
            <a:spLocks noChangeArrowheads="1"/>
          </p:cNvSpPr>
          <p:nvPr/>
        </p:nvSpPr>
        <p:spPr bwMode="auto">
          <a:xfrm>
            <a:off x="7315200" y="4267200"/>
            <a:ext cx="83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en-US" altLang="ar-SA" sz="4800" b="1">
                <a:latin typeface="Arial" panose="020B0604020202020204" pitchFamily="34" charset="0"/>
              </a:rPr>
              <a:t>+</a:t>
            </a:r>
            <a:endParaRPr lang="en-US" altLang="ar-SA" sz="1400" b="1">
              <a:latin typeface="Arial" panose="020B0604020202020204" pitchFamily="34" charset="0"/>
            </a:endParaRPr>
          </a:p>
        </p:txBody>
      </p:sp>
      <p:sp>
        <p:nvSpPr>
          <p:cNvPr id="25615" name="مستطيل 18"/>
          <p:cNvSpPr>
            <a:spLocks noChangeArrowheads="1"/>
          </p:cNvSpPr>
          <p:nvPr/>
        </p:nvSpPr>
        <p:spPr bwMode="auto">
          <a:xfrm>
            <a:off x="838200" y="373063"/>
            <a:ext cx="82962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4400" b="1">
                <a:latin typeface="Arial" panose="020B0604020202020204" pitchFamily="34" charset="0"/>
                <a:cs typeface="Arabic Transparent" panose="020B0604020202020204" pitchFamily="34" charset="0"/>
              </a:rPr>
              <a:t>نموذج يحدد مغيرات بيئة المنظمة الخارجية </a:t>
            </a:r>
            <a:endParaRPr lang="en-US" altLang="ar-SA" sz="4400" b="1">
              <a:latin typeface="Arial" panose="020B0604020202020204" pitchFamily="34" charset="0"/>
            </a:endParaRPr>
          </a:p>
        </p:txBody>
      </p:sp>
    </p:spTree>
    <p:extLst>
      <p:ext uri="{BB962C8B-B14F-4D97-AF65-F5344CB8AC3E}">
        <p14:creationId xmlns:p14="http://schemas.microsoft.com/office/powerpoint/2010/main" val="33267418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4"/>
          <p:cNvSpPr>
            <a:spLocks noGrp="1"/>
          </p:cNvSpPr>
          <p:nvPr>
            <p:ph type="sldNum" sz="quarter" idx="4"/>
          </p:nvPr>
        </p:nvSpPr>
        <p:spPr bwMode="auto">
          <a:xfrm>
            <a:off x="495300" y="6245225"/>
            <a:ext cx="23114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D2AEC260-5B3B-4816-B77E-2C13A7CCC4C1}" type="slidenum">
              <a:rPr lang="ar-SA" altLang="ar-SA" sz="1200" smtClean="0">
                <a:solidFill>
                  <a:schemeClr val="bg1"/>
                </a:solidFill>
              </a:rPr>
              <a:pPr>
                <a:spcBef>
                  <a:spcPct val="0"/>
                </a:spcBef>
                <a:buFontTx/>
                <a:buNone/>
              </a:pPr>
              <a:t>13</a:t>
            </a:fld>
            <a:endParaRPr lang="en-US" altLang="ar-SA" sz="1200" smtClean="0">
              <a:solidFill>
                <a:schemeClr val="bg1"/>
              </a:solidFill>
            </a:endParaRPr>
          </a:p>
        </p:txBody>
      </p:sp>
      <p:sp>
        <p:nvSpPr>
          <p:cNvPr id="26627" name="Rectangle 4"/>
          <p:cNvSpPr>
            <a:spLocks noChangeArrowheads="1"/>
          </p:cNvSpPr>
          <p:nvPr/>
        </p:nvSpPr>
        <p:spPr bwMode="auto">
          <a:xfrm>
            <a:off x="4965700" y="733425"/>
            <a:ext cx="40259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2000" b="1">
                <a:solidFill>
                  <a:schemeClr val="bg2"/>
                </a:solidFill>
                <a:latin typeface="Arial" panose="020B0604020202020204" pitchFamily="34" charset="0"/>
              </a:rPr>
              <a:t>البيئة الخارجية العامة</a:t>
            </a:r>
            <a:r>
              <a:rPr lang="ar-SA" altLang="ar-SA" sz="1100" b="1">
                <a:solidFill>
                  <a:schemeClr val="bg2"/>
                </a:solidFill>
                <a:latin typeface="Arial" panose="020B0604020202020204" pitchFamily="34" charset="0"/>
              </a:rPr>
              <a:t> </a:t>
            </a:r>
            <a:r>
              <a:rPr lang="ar-SA" altLang="ar-SA" sz="1400" b="1" i="1">
                <a:solidFill>
                  <a:schemeClr val="bg2"/>
                </a:solidFill>
                <a:latin typeface="Times New Roman" panose="02020603050405020304" pitchFamily="18" charset="0"/>
                <a:cs typeface="Times New Roman" panose="02020603050405020304" pitchFamily="18" charset="0"/>
              </a:rPr>
              <a:t>(</a:t>
            </a:r>
            <a:r>
              <a:rPr lang="en-US" altLang="ar-SA" sz="1400" b="1" i="1">
                <a:solidFill>
                  <a:schemeClr val="bg2"/>
                </a:solidFill>
                <a:latin typeface="Times New Roman" panose="02020603050405020304" pitchFamily="18" charset="0"/>
                <a:cs typeface="Times New Roman" panose="02020603050405020304" pitchFamily="18" charset="0"/>
              </a:rPr>
              <a:t>General Environment</a:t>
            </a:r>
            <a:r>
              <a:rPr lang="ar-SA" altLang="ar-SA" sz="1400" b="1" i="1">
                <a:solidFill>
                  <a:schemeClr val="bg2"/>
                </a:solidFill>
                <a:latin typeface="Times New Roman" panose="02020603050405020304" pitchFamily="18" charset="0"/>
                <a:cs typeface="Times New Roman" panose="02020603050405020304" pitchFamily="18" charset="0"/>
              </a:rPr>
              <a:t>)</a:t>
            </a:r>
            <a:r>
              <a:rPr lang="en-US" altLang="ar-SA" sz="1100">
                <a:solidFill>
                  <a:schemeClr val="bg2"/>
                </a:solidFill>
                <a:latin typeface="Arial" panose="020B0604020202020204" pitchFamily="34" charset="0"/>
              </a:rPr>
              <a:t> </a:t>
            </a:r>
            <a:r>
              <a:rPr lang="ar-SA" altLang="ar-SA" sz="1100">
                <a:solidFill>
                  <a:schemeClr val="bg2"/>
                </a:solidFill>
                <a:latin typeface="Arial" panose="020B0604020202020204" pitchFamily="34" charset="0"/>
              </a:rPr>
              <a:t>..\..</a:t>
            </a:r>
            <a:endParaRPr lang="en-US" altLang="ar-SA" sz="1100">
              <a:solidFill>
                <a:schemeClr val="bg2"/>
              </a:solidFill>
              <a:latin typeface="Arial" panose="020B0604020202020204" pitchFamily="34" charset="0"/>
            </a:endParaRPr>
          </a:p>
        </p:txBody>
      </p:sp>
      <p:sp>
        <p:nvSpPr>
          <p:cNvPr id="26628" name="مستطيل 6"/>
          <p:cNvSpPr>
            <a:spLocks noChangeArrowheads="1"/>
          </p:cNvSpPr>
          <p:nvPr/>
        </p:nvSpPr>
        <p:spPr bwMode="auto">
          <a:xfrm>
            <a:off x="228600" y="1371600"/>
            <a:ext cx="91440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u="sng">
                <a:latin typeface="Arial" panose="020B0604020202020204" pitchFamily="34" charset="0"/>
                <a:cs typeface="Arabic Transparent" panose="020B0604020202020204" pitchFamily="34" charset="0"/>
              </a:rPr>
              <a:t> </a:t>
            </a:r>
            <a:r>
              <a:rPr lang="ar-SA" altLang="ar-SA" b="1" u="sng">
                <a:latin typeface="Arial" panose="020B0604020202020204" pitchFamily="34" charset="0"/>
                <a:cs typeface="Arabic Transparent" panose="020B0604020202020204" pitchFamily="34" charset="0"/>
              </a:rPr>
              <a:t>العوامل السياسية </a:t>
            </a:r>
            <a:r>
              <a:rPr lang="ar-DZ" altLang="ar-SA" b="1" u="sng">
                <a:latin typeface="Arial" panose="020B0604020202020204" pitchFamily="34" charset="0"/>
                <a:cs typeface="Arabic Transparent" panose="020B0604020202020204" pitchFamily="34" charset="0"/>
              </a:rPr>
              <a:t>و </a:t>
            </a:r>
            <a:r>
              <a:rPr lang="ar-SA" altLang="ar-SA" b="1" u="sng">
                <a:latin typeface="Arial" panose="020B0604020202020204" pitchFamily="34" charset="0"/>
                <a:cs typeface="Arabic Transparent" panose="020B0604020202020204" pitchFamily="34" charset="0"/>
              </a:rPr>
              <a:t>القانونية </a:t>
            </a:r>
            <a:r>
              <a:rPr lang="ar-SA" altLang="ar-SA" b="1">
                <a:latin typeface="Arial" panose="020B0604020202020204" pitchFamily="34" charset="0"/>
                <a:cs typeface="Arabic Transparent" panose="020B0604020202020204" pitchFamily="34" charset="0"/>
              </a:rPr>
              <a:t>: </a:t>
            </a:r>
            <a:r>
              <a:rPr lang="ar-SA" altLang="ar-SA">
                <a:latin typeface="Arial" panose="020B0604020202020204" pitchFamily="34" charset="0"/>
                <a:cs typeface="Arabic Transparent" panose="020B0604020202020204" pitchFamily="34" charset="0"/>
              </a:rPr>
              <a:t>القوانين، التشريعات، نظام الحكم.</a:t>
            </a:r>
            <a:endParaRPr lang="ar-SA" altLang="ar-SA" u="sng">
              <a:latin typeface="Arial" panose="020B0604020202020204" pitchFamily="34" charset="0"/>
              <a:cs typeface="Arabic Transparent" panose="020B0604020202020204" pitchFamily="34" charset="0"/>
            </a:endParaRPr>
          </a:p>
          <a:p>
            <a:pPr rtl="1" eaLnBrk="1" hangingPunct="1">
              <a:spcBef>
                <a:spcPct val="0"/>
              </a:spcBef>
              <a:buFont typeface="Wingdings" panose="05000000000000000000" pitchFamily="2" charset="2"/>
              <a:buChar char="Ø"/>
            </a:pPr>
            <a:r>
              <a:rPr lang="ar-SA" altLang="ar-SA" u="sng">
                <a:latin typeface="Arial" panose="020B0604020202020204" pitchFamily="34" charset="0"/>
                <a:cs typeface="Arabic Transparent" panose="020B0604020202020204" pitchFamily="34" charset="0"/>
              </a:rPr>
              <a:t> </a:t>
            </a:r>
            <a:r>
              <a:rPr lang="ar-SA" altLang="ar-SA" b="1" u="sng">
                <a:latin typeface="Arial" panose="020B0604020202020204" pitchFamily="34" charset="0"/>
                <a:cs typeface="Arabic Transparent" panose="020B0604020202020204" pitchFamily="34" charset="0"/>
              </a:rPr>
              <a:t>العوامل الاقتصادية</a:t>
            </a:r>
            <a:r>
              <a:rPr lang="ar-SA" altLang="ar-SA" b="1">
                <a:latin typeface="Arial" panose="020B0604020202020204" pitchFamily="34" charset="0"/>
                <a:cs typeface="Arabic Transparent" panose="020B0604020202020204" pitchFamily="34" charset="0"/>
              </a:rPr>
              <a:t>: </a:t>
            </a:r>
            <a:r>
              <a:rPr lang="ar-SA" altLang="ar-SA">
                <a:latin typeface="Arial" panose="020B0604020202020204" pitchFamily="34" charset="0"/>
                <a:cs typeface="Arabic Transparent" panose="020B0604020202020204" pitchFamily="34" charset="0"/>
              </a:rPr>
              <a:t>الوضع الاقتصادي، التضخم، السياسات المالية و النقدية (سعر الفائدة، سعر الصرف، العملات الأجنبية..الخ)</a:t>
            </a:r>
            <a:endParaRPr lang="en-US" altLang="ar-SA">
              <a:latin typeface="Arial" panose="020B0604020202020204" pitchFamily="34" charset="0"/>
              <a:cs typeface="Arabic Transparent" panose="020B0604020202020204" pitchFamily="34" charset="0"/>
            </a:endParaRPr>
          </a:p>
          <a:p>
            <a:pPr rtl="1" eaLnBrk="1" hangingPunct="1">
              <a:spcBef>
                <a:spcPct val="0"/>
              </a:spcBef>
              <a:buFont typeface="Wingdings" panose="05000000000000000000" pitchFamily="2" charset="2"/>
              <a:buChar char="Ø"/>
            </a:pPr>
            <a:r>
              <a:rPr lang="ar-SA" altLang="ar-SA" u="sng">
                <a:latin typeface="Arial" panose="020B0604020202020204" pitchFamily="34" charset="0"/>
                <a:cs typeface="Arabic Transparent" panose="020B0604020202020204" pitchFamily="34" charset="0"/>
              </a:rPr>
              <a:t> </a:t>
            </a:r>
            <a:r>
              <a:rPr lang="ar-SA" altLang="ar-SA" b="1" u="sng">
                <a:latin typeface="Arial" panose="020B0604020202020204" pitchFamily="34" charset="0"/>
                <a:cs typeface="Arabic Transparent" panose="020B0604020202020204" pitchFamily="34" charset="0"/>
              </a:rPr>
              <a:t>العوامل الاجتماعية و الثقافية</a:t>
            </a:r>
            <a:r>
              <a:rPr lang="ar-SA" altLang="ar-SA" b="1">
                <a:latin typeface="Arial" panose="020B0604020202020204" pitchFamily="34" charset="0"/>
                <a:cs typeface="Arabic Transparent" panose="020B0604020202020204" pitchFamily="34" charset="0"/>
              </a:rPr>
              <a:t>: </a:t>
            </a:r>
            <a:r>
              <a:rPr lang="ar-SA" altLang="ar-SA">
                <a:latin typeface="Arial" panose="020B0604020202020204" pitchFamily="34" charset="0"/>
                <a:cs typeface="Arabic Transparent" panose="020B0604020202020204" pitchFamily="34" charset="0"/>
              </a:rPr>
              <a:t>الأعراف و العادات و القيم الاجتماعية، التعليم، تطور السكان، </a:t>
            </a:r>
            <a:endParaRPr lang="en-US" altLang="ar-SA">
              <a:latin typeface="Arial" panose="020B0604020202020204" pitchFamily="34" charset="0"/>
              <a:cs typeface="Arabic Transparent" panose="020B0604020202020204" pitchFamily="34" charset="0"/>
            </a:endParaRPr>
          </a:p>
          <a:p>
            <a:pPr rtl="1" eaLnBrk="1" hangingPunct="1">
              <a:spcBef>
                <a:spcPct val="0"/>
              </a:spcBef>
              <a:buFont typeface="Wingdings" panose="05000000000000000000" pitchFamily="2" charset="2"/>
              <a:buChar char="Ø"/>
            </a:pPr>
            <a:r>
              <a:rPr lang="ar-SA" altLang="ar-SA" u="sng">
                <a:latin typeface="Arial" panose="020B0604020202020204" pitchFamily="34" charset="0"/>
                <a:cs typeface="Arabic Transparent" panose="020B0604020202020204" pitchFamily="34" charset="0"/>
              </a:rPr>
              <a:t> </a:t>
            </a:r>
            <a:r>
              <a:rPr lang="ar-SA" altLang="ar-SA" b="1" u="sng">
                <a:latin typeface="Arial" panose="020B0604020202020204" pitchFamily="34" charset="0"/>
                <a:cs typeface="Arabic Transparent" panose="020B0604020202020204" pitchFamily="34" charset="0"/>
              </a:rPr>
              <a:t>العوامل التكنولوجية</a:t>
            </a:r>
            <a:r>
              <a:rPr lang="ar-SA" altLang="ar-SA" b="1">
                <a:latin typeface="Arial" panose="020B0604020202020204" pitchFamily="34" charset="0"/>
                <a:cs typeface="Arabic Transparent" panose="020B0604020202020204" pitchFamily="34" charset="0"/>
              </a:rPr>
              <a:t>: </a:t>
            </a:r>
            <a:r>
              <a:rPr lang="ar-SA" altLang="ar-SA">
                <a:latin typeface="Arial" panose="020B0604020202020204" pitchFamily="34" charset="0"/>
                <a:cs typeface="Arabic Transparent" panose="020B0604020202020204" pitchFamily="34" charset="0"/>
              </a:rPr>
              <a:t>بائع التكنولوجيا، شروط التطوير و الحصول عليها.ة </a:t>
            </a: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 </a:t>
            </a:r>
            <a:r>
              <a:rPr lang="ar-SA" altLang="ar-SA" b="1" u="sng">
                <a:latin typeface="Arial" panose="020B0604020202020204" pitchFamily="34" charset="0"/>
                <a:cs typeface="Arabic Transparent" panose="020B0604020202020204" pitchFamily="34" charset="0"/>
              </a:rPr>
              <a:t>ال</a:t>
            </a:r>
            <a:r>
              <a:rPr lang="ar-DZ" altLang="ar-SA" b="1" u="sng">
                <a:latin typeface="Arial" panose="020B0604020202020204" pitchFamily="34" charset="0"/>
                <a:cs typeface="Arabic Transparent" panose="020B0604020202020204" pitchFamily="34" charset="0"/>
              </a:rPr>
              <a:t>عوامل</a:t>
            </a:r>
            <a:r>
              <a:rPr lang="ar-SA" altLang="ar-SA" b="1" u="sng">
                <a:latin typeface="Arial" panose="020B0604020202020204" pitchFamily="34" charset="0"/>
                <a:cs typeface="Arabic Transparent" panose="020B0604020202020204" pitchFamily="34" charset="0"/>
              </a:rPr>
              <a:t> الإيكولوجية: </a:t>
            </a:r>
            <a:r>
              <a:rPr lang="ar-SA" altLang="ar-SA">
                <a:latin typeface="Arial" panose="020B0604020202020204" pitchFamily="34" charset="0"/>
                <a:cs typeface="Arabic Transparent" panose="020B0604020202020204" pitchFamily="34" charset="0"/>
              </a:rPr>
              <a:t>المحافظة على البيئة، جماعات الضغط، المسؤولية الاجتماعية، أخلاقيات الأعمال..الخ.</a:t>
            </a:r>
            <a:endParaRPr lang="en-US" altLang="ar-SA">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3796469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1752600" y="1371600"/>
            <a:ext cx="6629400" cy="5029200"/>
          </a:xfrm>
          <a:prstGeom prst="ellipse">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7651" name="مربع نص 10"/>
          <p:cNvSpPr txBox="1">
            <a:spLocks noChangeArrowheads="1"/>
          </p:cNvSpPr>
          <p:nvPr/>
        </p:nvSpPr>
        <p:spPr bwMode="auto">
          <a:xfrm>
            <a:off x="5867400" y="2057400"/>
            <a:ext cx="1828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pPr>
            <a:r>
              <a:rPr lang="ar-SA" altLang="ar-SA" sz="2800" b="1">
                <a:latin typeface="Arial" panose="020B0604020202020204" pitchFamily="34" charset="0"/>
              </a:rPr>
              <a:t>البعد السياسي و القانوني</a:t>
            </a:r>
          </a:p>
        </p:txBody>
      </p:sp>
      <p:sp>
        <p:nvSpPr>
          <p:cNvPr id="27652" name="مربع نص 11"/>
          <p:cNvSpPr txBox="1">
            <a:spLocks noChangeArrowheads="1"/>
          </p:cNvSpPr>
          <p:nvPr/>
        </p:nvSpPr>
        <p:spPr bwMode="auto">
          <a:xfrm>
            <a:off x="2438400" y="2209800"/>
            <a:ext cx="2117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pPr>
            <a:r>
              <a:rPr lang="ar-SA" altLang="ar-SA" sz="2800" b="1">
                <a:latin typeface="Arial" panose="020B0604020202020204" pitchFamily="34" charset="0"/>
              </a:rPr>
              <a:t>البعد الاقتصادي</a:t>
            </a:r>
          </a:p>
        </p:txBody>
      </p:sp>
      <p:sp>
        <p:nvSpPr>
          <p:cNvPr id="27653" name="مربع نص 12"/>
          <p:cNvSpPr txBox="1">
            <a:spLocks noChangeArrowheads="1"/>
          </p:cNvSpPr>
          <p:nvPr/>
        </p:nvSpPr>
        <p:spPr bwMode="auto">
          <a:xfrm>
            <a:off x="2514600" y="4800600"/>
            <a:ext cx="3962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pPr>
            <a:r>
              <a:rPr lang="ar-SA" altLang="ar-SA" sz="2800" b="1">
                <a:latin typeface="Arial" panose="020B0604020202020204" pitchFamily="34" charset="0"/>
              </a:rPr>
              <a:t>البعد الاجتماعي و الثقافي</a:t>
            </a:r>
          </a:p>
        </p:txBody>
      </p:sp>
      <p:sp>
        <p:nvSpPr>
          <p:cNvPr id="8" name="شكل بيضاوي 7"/>
          <p:cNvSpPr/>
          <p:nvPr/>
        </p:nvSpPr>
        <p:spPr>
          <a:xfrm>
            <a:off x="4114800" y="2895600"/>
            <a:ext cx="1981200" cy="1676400"/>
          </a:xfrm>
          <a:prstGeom prst="ellips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r>
              <a:rPr lang="ar-SA" sz="2800" b="1" dirty="0">
                <a:solidFill>
                  <a:schemeClr val="tx1"/>
                </a:solidFill>
              </a:rPr>
              <a:t>البيئة الداخلية</a:t>
            </a:r>
          </a:p>
          <a:p>
            <a:pPr algn="ctr" rtl="1" eaLnBrk="1" hangingPunct="1">
              <a:defRPr/>
            </a:pPr>
            <a:r>
              <a:rPr lang="ar-SA" sz="2800" b="1" dirty="0">
                <a:solidFill>
                  <a:schemeClr val="tx1"/>
                </a:solidFill>
              </a:rPr>
              <a:t>للمنظمة</a:t>
            </a:r>
            <a:endParaRPr lang="en-US" sz="2800" b="1" dirty="0">
              <a:solidFill>
                <a:schemeClr val="tx1"/>
              </a:solidFill>
            </a:endParaRPr>
          </a:p>
        </p:txBody>
      </p:sp>
      <p:sp>
        <p:nvSpPr>
          <p:cNvPr id="27655" name="مربع نص 13"/>
          <p:cNvSpPr txBox="1">
            <a:spLocks noChangeArrowheads="1"/>
          </p:cNvSpPr>
          <p:nvPr/>
        </p:nvSpPr>
        <p:spPr bwMode="auto">
          <a:xfrm>
            <a:off x="6216650" y="2935288"/>
            <a:ext cx="2063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المخاطرة السياسية</a:t>
            </a:r>
          </a:p>
        </p:txBody>
      </p:sp>
      <p:sp>
        <p:nvSpPr>
          <p:cNvPr id="27656" name="مربع نص 14"/>
          <p:cNvSpPr txBox="1">
            <a:spLocks noChangeArrowheads="1"/>
          </p:cNvSpPr>
          <p:nvPr/>
        </p:nvSpPr>
        <p:spPr bwMode="auto">
          <a:xfrm>
            <a:off x="6216650" y="3292475"/>
            <a:ext cx="2063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القوانين والقيود</a:t>
            </a:r>
          </a:p>
        </p:txBody>
      </p:sp>
      <p:sp>
        <p:nvSpPr>
          <p:cNvPr id="27657" name="مربع نص 15"/>
          <p:cNvSpPr txBox="1">
            <a:spLocks noChangeArrowheads="1"/>
          </p:cNvSpPr>
          <p:nvPr/>
        </p:nvSpPr>
        <p:spPr bwMode="auto">
          <a:xfrm>
            <a:off x="5983288" y="3649663"/>
            <a:ext cx="23225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هيمنة الحكومة (التأميم)</a:t>
            </a:r>
          </a:p>
        </p:txBody>
      </p:sp>
      <p:sp>
        <p:nvSpPr>
          <p:cNvPr id="27658" name="مربع نص 16"/>
          <p:cNvSpPr txBox="1">
            <a:spLocks noChangeArrowheads="1"/>
          </p:cNvSpPr>
          <p:nvPr/>
        </p:nvSpPr>
        <p:spPr bwMode="auto">
          <a:xfrm>
            <a:off x="5983288" y="4006850"/>
            <a:ext cx="23225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الرسوم والضرائب والحصص التصديرية</a:t>
            </a:r>
          </a:p>
        </p:txBody>
      </p:sp>
      <p:sp>
        <p:nvSpPr>
          <p:cNvPr id="27659" name="مربع نص 20"/>
          <p:cNvSpPr txBox="1">
            <a:spLocks noChangeArrowheads="1"/>
          </p:cNvSpPr>
          <p:nvPr/>
        </p:nvSpPr>
        <p:spPr bwMode="auto">
          <a:xfrm>
            <a:off x="4876800" y="5081588"/>
            <a:ext cx="2708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القيم الاجتماعية والمعتقدات</a:t>
            </a:r>
          </a:p>
        </p:txBody>
      </p:sp>
      <p:sp>
        <p:nvSpPr>
          <p:cNvPr id="27660" name="مربع نص 21"/>
          <p:cNvSpPr txBox="1">
            <a:spLocks noChangeArrowheads="1"/>
          </p:cNvSpPr>
          <p:nvPr/>
        </p:nvSpPr>
        <p:spPr bwMode="auto">
          <a:xfrm>
            <a:off x="4876800" y="5367338"/>
            <a:ext cx="2708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الدين</a:t>
            </a:r>
          </a:p>
        </p:txBody>
      </p:sp>
      <p:sp>
        <p:nvSpPr>
          <p:cNvPr id="27661" name="مربع نص 25"/>
          <p:cNvSpPr txBox="1">
            <a:spLocks noChangeArrowheads="1"/>
          </p:cNvSpPr>
          <p:nvPr/>
        </p:nvSpPr>
        <p:spPr bwMode="auto">
          <a:xfrm>
            <a:off x="4419600" y="5653088"/>
            <a:ext cx="2708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مستوى التعلم</a:t>
            </a:r>
          </a:p>
        </p:txBody>
      </p:sp>
      <p:sp>
        <p:nvSpPr>
          <p:cNvPr id="27662" name="مربع نص 17"/>
          <p:cNvSpPr txBox="1">
            <a:spLocks noChangeArrowheads="1"/>
          </p:cNvSpPr>
          <p:nvPr/>
        </p:nvSpPr>
        <p:spPr bwMode="auto">
          <a:xfrm>
            <a:off x="1981200" y="2667000"/>
            <a:ext cx="2063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التطور الاقتصادي</a:t>
            </a:r>
          </a:p>
        </p:txBody>
      </p:sp>
      <p:sp>
        <p:nvSpPr>
          <p:cNvPr id="27663" name="مربع نص 18"/>
          <p:cNvSpPr txBox="1">
            <a:spLocks noChangeArrowheads="1"/>
          </p:cNvSpPr>
          <p:nvPr/>
        </p:nvSpPr>
        <p:spPr bwMode="auto">
          <a:xfrm>
            <a:off x="2049463" y="3024188"/>
            <a:ext cx="2063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الأسواق</a:t>
            </a:r>
          </a:p>
        </p:txBody>
      </p:sp>
      <p:sp>
        <p:nvSpPr>
          <p:cNvPr id="27664" name="مربع نص 19"/>
          <p:cNvSpPr txBox="1">
            <a:spLocks noChangeArrowheads="1"/>
          </p:cNvSpPr>
          <p:nvPr/>
        </p:nvSpPr>
        <p:spPr bwMode="auto">
          <a:xfrm>
            <a:off x="2051050" y="3452813"/>
            <a:ext cx="2063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b="1">
                <a:latin typeface="Arial" panose="020B0604020202020204" pitchFamily="34" charset="0"/>
              </a:rPr>
              <a:t>- التكاليف</a:t>
            </a:r>
          </a:p>
        </p:txBody>
      </p:sp>
      <p:sp>
        <p:nvSpPr>
          <p:cNvPr id="27665" name="مربع نص 29"/>
          <p:cNvSpPr txBox="1">
            <a:spLocks noChangeArrowheads="1"/>
          </p:cNvSpPr>
          <p:nvPr/>
        </p:nvSpPr>
        <p:spPr bwMode="auto">
          <a:xfrm>
            <a:off x="5118100" y="304800"/>
            <a:ext cx="44735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r>
              <a:rPr lang="ar-SA" altLang="ar-SA" sz="3600" b="1">
                <a:solidFill>
                  <a:srgbClr val="000099"/>
                </a:solidFill>
                <a:latin typeface="Arial" panose="020B0604020202020204" pitchFamily="34" charset="0"/>
              </a:rPr>
              <a:t>أبعاد بيئة الأعمال الدولية</a:t>
            </a:r>
          </a:p>
        </p:txBody>
      </p:sp>
    </p:spTree>
    <p:extLst>
      <p:ext uri="{BB962C8B-B14F-4D97-AF65-F5344CB8AC3E}">
        <p14:creationId xmlns:p14="http://schemas.microsoft.com/office/powerpoint/2010/main" val="3284605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مربع نص 3"/>
          <p:cNvSpPr txBox="1">
            <a:spLocks noChangeArrowheads="1"/>
          </p:cNvSpPr>
          <p:nvPr/>
        </p:nvSpPr>
        <p:spPr bwMode="auto">
          <a:xfrm>
            <a:off x="304800" y="1447800"/>
            <a:ext cx="86868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cs typeface="Arabic Transparent" panose="020B0604020202020204" pitchFamily="34" charset="0"/>
              </a:rPr>
              <a:t>و يجب الإشارة هنا أن أبعاد بيئة الأعمال الدولية تمثل </a:t>
            </a:r>
            <a:r>
              <a:rPr lang="ar-SA" altLang="ar-SA" b="1" u="sng">
                <a:latin typeface="Arial" panose="020B0604020202020204" pitchFamily="34" charset="0"/>
                <a:cs typeface="Arabic Transparent" panose="020B0604020202020204" pitchFamily="34" charset="0"/>
              </a:rPr>
              <a:t>مجموعة من الفرص و التحديات </a:t>
            </a:r>
            <a:r>
              <a:rPr lang="ar-SA" altLang="ar-SA">
                <a:latin typeface="Arial" panose="020B0604020202020204" pitchFamily="34" charset="0"/>
                <a:cs typeface="Arabic Transparent" panose="020B0604020202020204" pitchFamily="34" charset="0"/>
              </a:rPr>
              <a:t>التي يجب مراعاتها و التعامل معها، فلا بد من فهم </a:t>
            </a:r>
            <a:r>
              <a:rPr lang="ar-SA" altLang="ar-SA" b="1" u="sng">
                <a:solidFill>
                  <a:srgbClr val="0000FF"/>
                </a:solidFill>
                <a:latin typeface="Arial" panose="020B0604020202020204" pitchFamily="34" charset="0"/>
                <a:cs typeface="Arabic Transparent" panose="020B0604020202020204" pitchFamily="34" charset="0"/>
              </a:rPr>
              <a:t>مجموعة من المخاطر </a:t>
            </a:r>
            <a:r>
              <a:rPr lang="ar-SA" altLang="ar-SA">
                <a:latin typeface="Arial" panose="020B0604020202020204" pitchFamily="34" charset="0"/>
                <a:cs typeface="Arabic Transparent" panose="020B0604020202020204" pitchFamily="34" charset="0"/>
              </a:rPr>
              <a:t>قد تواجه منشأة الأعمال التي تعمل في بيئة دولية. و وفقا للشكل الذي أدرجناه في بداية المحاضرة، يمكننا اعتبار:</a:t>
            </a:r>
          </a:p>
          <a:p>
            <a:pPr rtl="1" eaLnBrk="1" hangingPunct="1">
              <a:spcBef>
                <a:spcPct val="0"/>
              </a:spcBef>
              <a:buFont typeface="Wingdings" panose="05000000000000000000" pitchFamily="2" charset="2"/>
              <a:buChar char="v"/>
            </a:pPr>
            <a:r>
              <a:rPr lang="ar-SA" altLang="ar-SA">
                <a:latin typeface="Arial" panose="020B0604020202020204" pitchFamily="34" charset="0"/>
                <a:cs typeface="Arabic Transparent" panose="020B0604020202020204" pitchFamily="34" charset="0"/>
              </a:rPr>
              <a:t> البعد السياسي و القانوني بمثابة </a:t>
            </a:r>
            <a:r>
              <a:rPr lang="ar-SA" altLang="ar-SA" b="1">
                <a:solidFill>
                  <a:srgbClr val="0000FF"/>
                </a:solidFill>
                <a:latin typeface="Arial" panose="020B0604020202020204" pitchFamily="34" charset="0"/>
                <a:cs typeface="Arabic Transparent" panose="020B0604020202020204" pitchFamily="34" charset="0"/>
              </a:rPr>
              <a:t>خطر البلد</a:t>
            </a:r>
            <a:r>
              <a:rPr lang="ar-SA" altLang="ar-SA">
                <a:latin typeface="Arial" panose="020B0604020202020204" pitchFamily="34" charset="0"/>
                <a:cs typeface="Arabic Transparent" panose="020B0604020202020204" pitchFamily="34" charset="0"/>
              </a:rPr>
              <a:t>،</a:t>
            </a:r>
          </a:p>
          <a:p>
            <a:pPr rtl="1" eaLnBrk="1" hangingPunct="1">
              <a:spcBef>
                <a:spcPct val="0"/>
              </a:spcBef>
              <a:buFont typeface="Wingdings" panose="05000000000000000000" pitchFamily="2" charset="2"/>
              <a:buChar char="v"/>
            </a:pPr>
            <a:r>
              <a:rPr lang="ar-SA" altLang="ar-SA">
                <a:latin typeface="Arial" panose="020B0604020202020204" pitchFamily="34" charset="0"/>
                <a:cs typeface="Arabic Transparent" panose="020B0604020202020204" pitchFamily="34" charset="0"/>
              </a:rPr>
              <a:t> البعد الاقتصادي بمثابة </a:t>
            </a:r>
            <a:r>
              <a:rPr lang="ar-SA" altLang="ar-SA" b="1">
                <a:solidFill>
                  <a:srgbClr val="0000FF"/>
                </a:solidFill>
                <a:latin typeface="Arial" panose="020B0604020202020204" pitchFamily="34" charset="0"/>
                <a:cs typeface="Arabic Transparent" panose="020B0604020202020204" pitchFamily="34" charset="0"/>
              </a:rPr>
              <a:t>خطر تجاري </a:t>
            </a:r>
            <a:r>
              <a:rPr lang="ar-SA" altLang="ar-SA">
                <a:latin typeface="Arial" panose="020B0604020202020204" pitchFamily="34" charset="0"/>
                <a:cs typeface="Arabic Transparent" panose="020B0604020202020204" pitchFamily="34" charset="0"/>
              </a:rPr>
              <a:t>و</a:t>
            </a:r>
            <a:r>
              <a:rPr lang="ar-SA" altLang="ar-SA" b="1">
                <a:latin typeface="Arial" panose="020B0604020202020204" pitchFamily="34" charset="0"/>
                <a:cs typeface="Arabic Transparent" panose="020B0604020202020204" pitchFamily="34" charset="0"/>
              </a:rPr>
              <a:t> </a:t>
            </a:r>
            <a:r>
              <a:rPr lang="ar-SA" altLang="ar-SA" b="1">
                <a:solidFill>
                  <a:srgbClr val="0000FF"/>
                </a:solidFill>
                <a:latin typeface="Arial" panose="020B0604020202020204" pitchFamily="34" charset="0"/>
                <a:cs typeface="Arabic Transparent" panose="020B0604020202020204" pitchFamily="34" charset="0"/>
              </a:rPr>
              <a:t>خطر مالي</a:t>
            </a:r>
            <a:r>
              <a:rPr lang="ar-SA" altLang="ar-SA">
                <a:latin typeface="Arial" panose="020B0604020202020204" pitchFamily="34" charset="0"/>
                <a:cs typeface="Arabic Transparent" panose="020B0604020202020204" pitchFamily="34" charset="0"/>
              </a:rPr>
              <a:t>،</a:t>
            </a:r>
          </a:p>
          <a:p>
            <a:pPr rtl="1" eaLnBrk="1" hangingPunct="1">
              <a:spcBef>
                <a:spcPct val="0"/>
              </a:spcBef>
              <a:buFont typeface="Wingdings" panose="05000000000000000000" pitchFamily="2" charset="2"/>
              <a:buChar char="v"/>
            </a:pPr>
            <a:r>
              <a:rPr lang="ar-SA" altLang="ar-SA">
                <a:latin typeface="Arial" panose="020B0604020202020204" pitchFamily="34" charset="0"/>
                <a:cs typeface="Arabic Transparent" panose="020B0604020202020204" pitchFamily="34" charset="0"/>
              </a:rPr>
              <a:t> البعد الاجتماعي بمثابة </a:t>
            </a:r>
            <a:r>
              <a:rPr lang="ar-SA" altLang="ar-SA" b="1">
                <a:solidFill>
                  <a:srgbClr val="0000FF"/>
                </a:solidFill>
                <a:latin typeface="Arial" panose="020B0604020202020204" pitchFamily="34" charset="0"/>
                <a:cs typeface="Arabic Transparent" panose="020B0604020202020204" pitchFamily="34" charset="0"/>
              </a:rPr>
              <a:t>خطر اجتماعي.</a:t>
            </a:r>
            <a:endParaRPr lang="en-US" altLang="ar-SA" b="1">
              <a:solidFill>
                <a:srgbClr val="0000FF"/>
              </a:solidFill>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41181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مستطيل 2"/>
          <p:cNvSpPr>
            <a:spLocks noChangeArrowheads="1"/>
          </p:cNvSpPr>
          <p:nvPr/>
        </p:nvSpPr>
        <p:spPr bwMode="auto">
          <a:xfrm>
            <a:off x="533400" y="1447800"/>
            <a:ext cx="86106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971550" indent="-5143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a:pPr>
            <a:r>
              <a:rPr lang="ar-SA" altLang="ar-SA" b="1">
                <a:solidFill>
                  <a:srgbClr val="0000FF"/>
                </a:solidFill>
                <a:latin typeface="Arial" panose="020B0604020202020204" pitchFamily="34" charset="0"/>
                <a:cs typeface="Arabic Transparent" panose="020B0604020202020204" pitchFamily="34" charset="0"/>
              </a:rPr>
              <a:t>مكونات البيئة السياسية: </a:t>
            </a:r>
            <a:endParaRPr lang="en-US" altLang="ar-SA" b="1">
              <a:solidFill>
                <a:srgbClr val="0000FF"/>
              </a:solidFill>
              <a:latin typeface="Arial" panose="020B0604020202020204" pitchFamily="34" charset="0"/>
              <a:cs typeface="Arabic Transparent" panose="020B0604020202020204" pitchFamily="34" charset="0"/>
            </a:endParaRPr>
          </a:p>
          <a:p>
            <a:pPr lvl="1" rtl="1" eaLnBrk="1" hangingPunct="1">
              <a:spcBef>
                <a:spcPct val="0"/>
              </a:spcBef>
              <a:buFont typeface="Calibri" panose="020F0502020204030204" pitchFamily="34" charset="0"/>
              <a:buAutoNum type="arabicParenR"/>
            </a:pPr>
            <a:r>
              <a:rPr lang="ar-SA" altLang="ar-SA" sz="3200" b="1">
                <a:latin typeface="Arial" panose="020B0604020202020204" pitchFamily="34" charset="0"/>
                <a:cs typeface="Arabic Transparent" panose="020B0604020202020204" pitchFamily="34" charset="0"/>
              </a:rPr>
              <a:t>النظام الاقتصادي و القانوني: </a:t>
            </a:r>
            <a:r>
              <a:rPr lang="ar-SA" altLang="ar-SA" sz="3200">
                <a:latin typeface="Arial" panose="020B0604020202020204" pitchFamily="34" charset="0"/>
                <a:cs typeface="Arabic Transparent" panose="020B0604020202020204" pitchFamily="34" charset="0"/>
              </a:rPr>
              <a:t>أي فلسفة الدولة الاقتصادية ( هل تتبع نظاما حرا أم نظاما التخطيط المركزي مثلا )؛</a:t>
            </a:r>
            <a:endParaRPr lang="en-US" altLang="ar-SA" sz="3200">
              <a:latin typeface="Arial" panose="020B0604020202020204" pitchFamily="34" charset="0"/>
              <a:cs typeface="Arabic Transparent" panose="020B0604020202020204" pitchFamily="34" charset="0"/>
            </a:endParaRPr>
          </a:p>
          <a:p>
            <a:pPr lvl="1" rtl="1" eaLnBrk="1" hangingPunct="1">
              <a:spcBef>
                <a:spcPct val="0"/>
              </a:spcBef>
              <a:buFont typeface="Calibri" panose="020F0502020204030204" pitchFamily="34" charset="0"/>
              <a:buAutoNum type="arabicParenR"/>
            </a:pPr>
            <a:r>
              <a:rPr lang="ar-SA" altLang="ar-SA" sz="3200" b="1">
                <a:latin typeface="Arial" panose="020B0604020202020204" pitchFamily="34" charset="0"/>
                <a:cs typeface="Arabic Transparent" panose="020B0604020202020204" pitchFamily="34" charset="0"/>
              </a:rPr>
              <a:t>وحدة الشعور الوطني: </a:t>
            </a:r>
            <a:r>
              <a:rPr lang="ar-SA" altLang="ar-SA" sz="3200">
                <a:latin typeface="Arial" panose="020B0604020202020204" pitchFamily="34" charset="0"/>
                <a:cs typeface="Arabic Transparent" panose="020B0604020202020204" pitchFamily="34" charset="0"/>
              </a:rPr>
              <a:t>مدى تنامي النزعة القومية بالبلد المعني؛</a:t>
            </a:r>
            <a:endParaRPr lang="en-US" altLang="ar-SA" sz="3200">
              <a:latin typeface="Arial" panose="020B0604020202020204" pitchFamily="34" charset="0"/>
              <a:cs typeface="Arabic Transparent" panose="020B0604020202020204" pitchFamily="34" charset="0"/>
            </a:endParaRPr>
          </a:p>
          <a:p>
            <a:pPr lvl="1" rtl="1" eaLnBrk="1" hangingPunct="1">
              <a:spcBef>
                <a:spcPct val="0"/>
              </a:spcBef>
              <a:buFont typeface="Calibri" panose="020F0502020204030204" pitchFamily="34" charset="0"/>
              <a:buAutoNum type="arabicParenR"/>
            </a:pPr>
            <a:r>
              <a:rPr lang="ar-SA" altLang="ar-SA" sz="3200" b="1">
                <a:latin typeface="Arial" panose="020B0604020202020204" pitchFamily="34" charset="0"/>
                <a:cs typeface="Arabic Transparent" panose="020B0604020202020204" pitchFamily="34" charset="0"/>
              </a:rPr>
              <a:t>مدى الاستقرار السياسي: </a:t>
            </a:r>
            <a:r>
              <a:rPr lang="ar-SA" altLang="ar-SA" sz="3200">
                <a:latin typeface="Arial" panose="020B0604020202020204" pitchFamily="34" charset="0"/>
                <a:cs typeface="Arabic Transparent" panose="020B0604020202020204" pitchFamily="34" charset="0"/>
              </a:rPr>
              <a:t>كلما كان هناك استقرار سياسي كلما أثر ذلك على الازدهار؛</a:t>
            </a:r>
            <a:endParaRPr lang="en-US" altLang="ar-SA" sz="3200">
              <a:latin typeface="Arial" panose="020B0604020202020204" pitchFamily="34" charset="0"/>
              <a:cs typeface="Arabic Transparent" panose="020B0604020202020204" pitchFamily="34" charset="0"/>
            </a:endParaRPr>
          </a:p>
          <a:p>
            <a:pPr lvl="1" rtl="1" eaLnBrk="1" hangingPunct="1">
              <a:spcBef>
                <a:spcPct val="0"/>
              </a:spcBef>
              <a:buFont typeface="Calibri" panose="020F0502020204030204" pitchFamily="34" charset="0"/>
              <a:buAutoNum type="arabicParenR"/>
            </a:pPr>
            <a:r>
              <a:rPr lang="ar-SA" altLang="ar-SA" sz="3200" b="1">
                <a:latin typeface="Arial" panose="020B0604020202020204" pitchFamily="34" charset="0"/>
                <a:cs typeface="Arabic Transparent" panose="020B0604020202020204" pitchFamily="34" charset="0"/>
              </a:rPr>
              <a:t>مدى تدخل الدولة و</a:t>
            </a:r>
            <a:r>
              <a:rPr lang="en-US" altLang="ar-SA" sz="3200" b="1">
                <a:latin typeface="Arial" panose="020B0604020202020204" pitchFamily="34" charset="0"/>
                <a:cs typeface="Arabic Transparent" panose="020B0604020202020204" pitchFamily="34" charset="0"/>
              </a:rPr>
              <a:t> </a:t>
            </a:r>
            <a:r>
              <a:rPr lang="ar-SA" altLang="ar-SA" sz="3200" b="1">
                <a:latin typeface="Arial" panose="020B0604020202020204" pitchFamily="34" charset="0"/>
                <a:cs typeface="Arabic Transparent" panose="020B0604020202020204" pitchFamily="34" charset="0"/>
              </a:rPr>
              <a:t>تحكمها</a:t>
            </a:r>
            <a:r>
              <a:rPr lang="ar-SA" altLang="ar-SA" sz="3200">
                <a:latin typeface="Arial" panose="020B0604020202020204" pitchFamily="34" charset="0"/>
                <a:cs typeface="Arabic Transparent" panose="020B0604020202020204" pitchFamily="34" charset="0"/>
              </a:rPr>
              <a:t>: (المصادرة، و</a:t>
            </a:r>
            <a:r>
              <a:rPr lang="en-US" altLang="ar-SA" sz="3200">
                <a:latin typeface="Arial" panose="020B0604020202020204" pitchFamily="34" charset="0"/>
                <a:cs typeface="Arabic Transparent" panose="020B0604020202020204" pitchFamily="34" charset="0"/>
              </a:rPr>
              <a:t> </a:t>
            </a:r>
            <a:r>
              <a:rPr lang="ar-SA" altLang="ar-SA" sz="3200">
                <a:latin typeface="Arial" panose="020B0604020202020204" pitchFamily="34" charset="0"/>
                <a:cs typeface="Arabic Transparent" panose="020B0604020202020204" pitchFamily="34" charset="0"/>
              </a:rPr>
              <a:t>التأميم، تحديد الأسعار ، الحد من الواردات) .</a:t>
            </a:r>
            <a:endParaRPr lang="en-US" altLang="ar-SA" sz="3200">
              <a:latin typeface="Arial" panose="020B0604020202020204" pitchFamily="34" charset="0"/>
              <a:cs typeface="Arabic Transparent" panose="020B0604020202020204" pitchFamily="34" charset="0"/>
            </a:endParaRPr>
          </a:p>
        </p:txBody>
      </p:sp>
      <p:sp>
        <p:nvSpPr>
          <p:cNvPr id="4" name="مخطط انسيابي: بيانات مخزّنة 3"/>
          <p:cNvSpPr/>
          <p:nvPr/>
        </p:nvSpPr>
        <p:spPr>
          <a:xfrm>
            <a:off x="304800" y="381000"/>
            <a:ext cx="9220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sz="3600" dirty="0">
                <a:solidFill>
                  <a:srgbClr val="006666"/>
                </a:solidFill>
                <a:latin typeface="Arial" pitchFamily="34" charset="0"/>
                <a:cs typeface="PT Bold Heading" pitchFamily="2" charset="-78"/>
              </a:rPr>
              <a:t>ثانيا:</a:t>
            </a:r>
            <a:r>
              <a:rPr lang="en-US" sz="3600" dirty="0">
                <a:solidFill>
                  <a:srgbClr val="006666"/>
                </a:solidFill>
                <a:latin typeface="Arial" pitchFamily="34" charset="0"/>
                <a:cs typeface="PT Bold Heading" pitchFamily="2" charset="-78"/>
              </a:rPr>
              <a:t> </a:t>
            </a:r>
            <a:r>
              <a:rPr lang="ar-SA" sz="3600" dirty="0">
                <a:solidFill>
                  <a:srgbClr val="006666"/>
                </a:solidFill>
                <a:latin typeface="Arial" pitchFamily="34" charset="0"/>
                <a:cs typeface="PT Bold Heading" pitchFamily="2" charset="-78"/>
              </a:rPr>
              <a:t>البيئة السياسية </a:t>
            </a:r>
            <a:r>
              <a:rPr lang="ar-SA" sz="3600" dirty="0" err="1">
                <a:solidFill>
                  <a:srgbClr val="006666"/>
                </a:solidFill>
                <a:latin typeface="Arial" pitchFamily="34" charset="0"/>
                <a:cs typeface="PT Bold Heading" pitchFamily="2" charset="-78"/>
              </a:rPr>
              <a:t>و</a:t>
            </a:r>
            <a:r>
              <a:rPr lang="ar-SA" sz="3600" dirty="0">
                <a:solidFill>
                  <a:srgbClr val="006666"/>
                </a:solidFill>
                <a:latin typeface="Arial" pitchFamily="34" charset="0"/>
                <a:cs typeface="PT Bold Heading" pitchFamily="2" charset="-78"/>
              </a:rPr>
              <a:t>  القانونية</a:t>
            </a:r>
            <a:endParaRPr lang="en-US" sz="3600" dirty="0">
              <a:solidFill>
                <a:srgbClr val="006666"/>
              </a:solidFill>
              <a:latin typeface="Arial" pitchFamily="34" charset="0"/>
              <a:cs typeface="PT Bold Heading" pitchFamily="2" charset="-78"/>
            </a:endParaRPr>
          </a:p>
        </p:txBody>
      </p:sp>
    </p:spTree>
    <p:extLst>
      <p:ext uri="{BB962C8B-B14F-4D97-AF65-F5344CB8AC3E}">
        <p14:creationId xmlns:p14="http://schemas.microsoft.com/office/powerpoint/2010/main" val="1278316202"/>
      </p:ext>
    </p:extLst>
  </p:cSld>
  <p:clrMapOvr>
    <a:masterClrMapping/>
  </p:clrMapOvr>
  <p:transition>
    <p:wipe/>
    <p:sndAc>
      <p:stSnd>
        <p:snd r:embed="rId2" name="camera.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مستطيل 2"/>
          <p:cNvSpPr>
            <a:spLocks noChangeArrowheads="1"/>
          </p:cNvSpPr>
          <p:nvPr/>
        </p:nvSpPr>
        <p:spPr bwMode="auto">
          <a:xfrm>
            <a:off x="304800" y="1384300"/>
            <a:ext cx="84582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971550" indent="-5143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ar-SA">
                <a:latin typeface="Arial" panose="020B0604020202020204" pitchFamily="34" charset="0"/>
                <a:cs typeface="Arabic Transparent" panose="020B0604020202020204" pitchFamily="34" charset="0"/>
              </a:rPr>
              <a:t>نميز ما بين نوعين للمخاطر السياسية دوليا،هما: </a:t>
            </a:r>
            <a:endParaRPr lang="en-US" altLang="ar-SA">
              <a:latin typeface="Arial" panose="020B0604020202020204" pitchFamily="34" charset="0"/>
              <a:cs typeface="Arabic Transparent" panose="020B0604020202020204" pitchFamily="34" charset="0"/>
            </a:endParaRPr>
          </a:p>
          <a:p>
            <a:pPr lvl="1" algn="just" rtl="1" eaLnBrk="1" hangingPunct="1">
              <a:spcBef>
                <a:spcPct val="0"/>
              </a:spcBef>
              <a:buFont typeface="Calibri" panose="020F0502020204030204" pitchFamily="34" charset="0"/>
              <a:buAutoNum type="arabicParenR"/>
            </a:pPr>
            <a:r>
              <a:rPr lang="ar-SA" altLang="ar-SA" sz="3200" b="1">
                <a:latin typeface="Arial" panose="020B0604020202020204" pitchFamily="34" charset="0"/>
                <a:cs typeface="Arabic Transparent" panose="020B0604020202020204" pitchFamily="34" charset="0"/>
              </a:rPr>
              <a:t>مخاطر عامة: </a:t>
            </a:r>
            <a:r>
              <a:rPr lang="ar-SA" altLang="ar-SA" sz="3200">
                <a:latin typeface="Arial" panose="020B0604020202020204" pitchFamily="34" charset="0"/>
                <a:cs typeface="Arabic Transparent" panose="020B0604020202020204" pitchFamily="34" charset="0"/>
              </a:rPr>
              <a:t>و هي المخاطر التي قد تتعرض إليها جميع الشركات بدون استثناء.</a:t>
            </a:r>
          </a:p>
          <a:p>
            <a:pPr lvl="1" algn="just" rtl="1" eaLnBrk="1" hangingPunct="1">
              <a:spcBef>
                <a:spcPct val="0"/>
              </a:spcBef>
              <a:buFont typeface="Calibri" panose="020F0502020204030204" pitchFamily="34" charset="0"/>
              <a:buAutoNum type="arabicParenR"/>
            </a:pPr>
            <a:endParaRPr lang="ar-SA" altLang="ar-SA" sz="3200">
              <a:latin typeface="Arial" panose="020B0604020202020204" pitchFamily="34" charset="0"/>
              <a:cs typeface="Arabic Transparent" panose="020B0604020202020204" pitchFamily="34" charset="0"/>
            </a:endParaRPr>
          </a:p>
          <a:p>
            <a:pPr lvl="1" algn="just" rtl="1" eaLnBrk="1" hangingPunct="1">
              <a:spcBef>
                <a:spcPct val="0"/>
              </a:spcBef>
              <a:buFont typeface="Calibri" panose="020F0502020204030204" pitchFamily="34" charset="0"/>
              <a:buAutoNum type="arabicParenR"/>
            </a:pPr>
            <a:r>
              <a:rPr lang="ar-SA" altLang="ar-SA" sz="3200" b="1">
                <a:latin typeface="Arial" panose="020B0604020202020204" pitchFamily="34" charset="0"/>
                <a:cs typeface="Arabic Transparent" panose="020B0604020202020204" pitchFamily="34" charset="0"/>
              </a:rPr>
              <a:t>مخاطر خاصة: </a:t>
            </a:r>
            <a:r>
              <a:rPr lang="ar-SA" altLang="ar-SA" sz="3200">
                <a:latin typeface="Arial" panose="020B0604020202020204" pitchFamily="34" charset="0"/>
                <a:cs typeface="Arabic Transparent" panose="020B0604020202020204" pitchFamily="34" charset="0"/>
              </a:rPr>
              <a:t>و هي التي تواجه صناعة معينة أو شركة ما أو مشروعا بعينه</a:t>
            </a:r>
            <a:endParaRPr lang="en-US" altLang="ar-SA" sz="3200">
              <a:latin typeface="Arial" panose="020B0604020202020204" pitchFamily="34" charset="0"/>
              <a:cs typeface="Arabic Transparent" panose="020B0604020202020204" pitchFamily="34" charset="0"/>
            </a:endParaRPr>
          </a:p>
        </p:txBody>
      </p:sp>
      <p:sp>
        <p:nvSpPr>
          <p:cNvPr id="30723" name="مستطيل 3"/>
          <p:cNvSpPr>
            <a:spLocks noChangeArrowheads="1"/>
          </p:cNvSpPr>
          <p:nvPr/>
        </p:nvSpPr>
        <p:spPr bwMode="auto">
          <a:xfrm>
            <a:off x="5915025" y="533400"/>
            <a:ext cx="3513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 typeface="Calibri" panose="020F0502020204030204" pitchFamily="34" charset="0"/>
              <a:buAutoNum type="arabicPeriod" startAt="2"/>
            </a:pPr>
            <a:r>
              <a:rPr lang="ar-SA" altLang="ar-SA" sz="3600" b="1">
                <a:solidFill>
                  <a:srgbClr val="0000FF"/>
                </a:solidFill>
                <a:latin typeface="Arial" panose="020B0604020202020204" pitchFamily="34" charset="0"/>
                <a:cs typeface="Arabic Transparent" panose="020B0604020202020204" pitchFamily="34" charset="0"/>
              </a:rPr>
              <a:t>المخاطر السياسية:</a:t>
            </a:r>
          </a:p>
        </p:txBody>
      </p:sp>
    </p:spTree>
    <p:extLst>
      <p:ext uri="{BB962C8B-B14F-4D97-AF65-F5344CB8AC3E}">
        <p14:creationId xmlns:p14="http://schemas.microsoft.com/office/powerpoint/2010/main" val="2976260444"/>
      </p:ext>
    </p:extLst>
  </p:cSld>
  <p:clrMapOvr>
    <a:masterClrMapping/>
  </p:clrMapOvr>
  <p:transition>
    <p:wipe/>
    <p:sndAc>
      <p:stSnd>
        <p:snd r:embed="rId2" name="camera.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مستطيل 2"/>
          <p:cNvSpPr>
            <a:spLocks noChangeArrowheads="1"/>
          </p:cNvSpPr>
          <p:nvPr/>
        </p:nvSpPr>
        <p:spPr bwMode="auto">
          <a:xfrm>
            <a:off x="304800" y="1295400"/>
            <a:ext cx="86868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428750" indent="-51435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ar-SA">
                <a:latin typeface="Arial" panose="020B0604020202020204" pitchFamily="34" charset="0"/>
                <a:cs typeface="Arabic Transparent" panose="020B0604020202020204" pitchFamily="34" charset="0"/>
              </a:rPr>
              <a:t>و</a:t>
            </a:r>
            <a:r>
              <a:rPr lang="en-US" altLang="ar-SA">
                <a:latin typeface="Arial" panose="020B0604020202020204" pitchFamily="34" charset="0"/>
                <a:cs typeface="Arabic Transparent" panose="020B0604020202020204" pitchFamily="34" charset="0"/>
              </a:rPr>
              <a:t> </a:t>
            </a:r>
            <a:r>
              <a:rPr lang="ar-SA" altLang="ar-SA">
                <a:latin typeface="Arial" panose="020B0604020202020204" pitchFamily="34" charset="0"/>
                <a:cs typeface="Arabic Transparent" panose="020B0604020202020204" pitchFamily="34" charset="0"/>
              </a:rPr>
              <a:t>تنقسم</a:t>
            </a:r>
            <a:r>
              <a:rPr lang="ar-SA" altLang="ar-SA" b="1">
                <a:latin typeface="Arial" panose="020B0604020202020204" pitchFamily="34" charset="0"/>
                <a:cs typeface="Arabic Transparent" panose="020B0604020202020204" pitchFamily="34" charset="0"/>
              </a:rPr>
              <a:t> المخاطر الخاصة</a:t>
            </a:r>
            <a:r>
              <a:rPr lang="ar-SA" altLang="ar-SA">
                <a:latin typeface="Arial" panose="020B0604020202020204" pitchFamily="34" charset="0"/>
                <a:cs typeface="Arabic Transparent" panose="020B0604020202020204" pitchFamily="34" charset="0"/>
              </a:rPr>
              <a:t> إلى: </a:t>
            </a:r>
          </a:p>
          <a:p>
            <a:pPr lvl="2" algn="just" rtl="1" eaLnBrk="1" hangingPunct="1">
              <a:spcBef>
                <a:spcPct val="0"/>
              </a:spcBef>
              <a:buFont typeface="Wingdings" panose="05000000000000000000" pitchFamily="2" charset="2"/>
              <a:buChar char="ü"/>
            </a:pPr>
            <a:r>
              <a:rPr lang="ar-SA" altLang="ar-SA" sz="3200" u="sng">
                <a:latin typeface="Arial" panose="020B0604020202020204" pitchFamily="34" charset="0"/>
                <a:cs typeface="Arabic Transparent" panose="020B0604020202020204" pitchFamily="34" charset="0"/>
              </a:rPr>
              <a:t>مخاطر تؤثر على الملكية: </a:t>
            </a:r>
            <a:r>
              <a:rPr lang="ar-SA" altLang="ar-SA" sz="3200">
                <a:latin typeface="Arial" panose="020B0604020202020204" pitchFamily="34" charset="0"/>
                <a:cs typeface="Arabic Transparent" panose="020B0604020202020204" pitchFamily="34" charset="0"/>
              </a:rPr>
              <a:t>و قد تؤثر على جزء منها أو تؤثر عليها كلها ؛</a:t>
            </a:r>
          </a:p>
          <a:p>
            <a:pPr lvl="2" algn="just" rtl="1" eaLnBrk="1" hangingPunct="1">
              <a:spcBef>
                <a:spcPct val="0"/>
              </a:spcBef>
              <a:buFont typeface="Wingdings" panose="05000000000000000000" pitchFamily="2" charset="2"/>
              <a:buChar char="ü"/>
            </a:pPr>
            <a:r>
              <a:rPr lang="ar-SA" altLang="ar-SA" sz="3200" u="sng">
                <a:latin typeface="Arial" panose="020B0604020202020204" pitchFamily="34" charset="0"/>
                <a:cs typeface="Arabic Transparent" panose="020B0604020202020204" pitchFamily="34" charset="0"/>
              </a:rPr>
              <a:t>مخاطر تؤثر على العمليات: </a:t>
            </a:r>
            <a:r>
              <a:rPr lang="ar-SA" altLang="ar-SA" sz="3200">
                <a:latin typeface="Arial" panose="020B0604020202020204" pitchFamily="34" charset="0"/>
                <a:cs typeface="Arabic Transparent" panose="020B0604020202020204" pitchFamily="34" charset="0"/>
              </a:rPr>
              <a:t>و هي التي تمس بالعائد على الاستثمار و بالتدفق النقدي، و هذا النوع هو النوع الغالب فيما يتعلق بمخاطر العمليات، مثال ذلك ( فرض تشغيل عدد معين من العمالة المحلية، تحديد الأسعار ).</a:t>
            </a:r>
            <a:endParaRPr lang="en-US" altLang="ar-SA" sz="3200">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2676433432"/>
      </p:ext>
    </p:extLst>
  </p:cSld>
  <p:clrMapOvr>
    <a:masterClrMapping/>
  </p:clrMapOvr>
  <p:transition>
    <p:wipe/>
    <p:sndAc>
      <p:stSnd>
        <p:snd r:embed="rId2" name="camera.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مستطيل 2"/>
          <p:cNvSpPr>
            <a:spLocks noChangeArrowheads="1"/>
          </p:cNvSpPr>
          <p:nvPr/>
        </p:nvSpPr>
        <p:spPr bwMode="auto">
          <a:xfrm>
            <a:off x="381000" y="1447800"/>
            <a:ext cx="8001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b="1">
                <a:latin typeface="Arial" panose="020B0604020202020204" pitchFamily="34" charset="0"/>
                <a:cs typeface="Arabic Transparent" panose="020B0604020202020204" pitchFamily="34" charset="0"/>
              </a:rPr>
              <a:t>ا-تعارض المصالح في المجال الاقتصادي: </a:t>
            </a:r>
            <a:endParaRPr lang="en-US" altLang="ar-SA" b="1">
              <a:latin typeface="Arial" panose="020B0604020202020204" pitchFamily="34" charset="0"/>
              <a:cs typeface="Arabic Transparent" panose="020B0604020202020204" pitchFamily="34" charset="0"/>
            </a:endParaRPr>
          </a:p>
          <a:p>
            <a:pPr rtl="1" eaLnBrk="1" hangingPunct="1">
              <a:spcBef>
                <a:spcPct val="0"/>
              </a:spcBef>
              <a:buFont typeface="Georgia" panose="02040502050405020303" pitchFamily="18" charset="0"/>
              <a:buNone/>
            </a:pPr>
            <a:r>
              <a:rPr lang="ar-SA" altLang="ar-SA">
                <a:latin typeface="Arial" panose="020B0604020202020204" pitchFamily="34" charset="0"/>
                <a:cs typeface="Arabic Transparent" panose="020B0604020202020204" pitchFamily="34" charset="0"/>
              </a:rPr>
              <a:t>حيث أن هدف الحكومات في هذا المجال هو التنمية وزيادة النمو الاقتصادي وتحقيق الاستقرار في الأسعار، في ميزان المدفوعات، العمالة، و هنا قد تتعارض مع توجهات المؤسسة الدولية و ذلك في : </a:t>
            </a:r>
            <a:endParaRPr lang="en-US" altLang="ar-SA">
              <a:latin typeface="Arial" panose="020B0604020202020204" pitchFamily="34" charset="0"/>
              <a:cs typeface="Arabic Transparent" panose="020B0604020202020204" pitchFamily="34" charset="0"/>
            </a:endParaRPr>
          </a:p>
        </p:txBody>
      </p:sp>
      <p:sp>
        <p:nvSpPr>
          <p:cNvPr id="32771" name="مستطيل 3"/>
          <p:cNvSpPr>
            <a:spLocks noChangeArrowheads="1"/>
          </p:cNvSpPr>
          <p:nvPr/>
        </p:nvSpPr>
        <p:spPr bwMode="auto">
          <a:xfrm>
            <a:off x="222250" y="457200"/>
            <a:ext cx="9302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3"/>
            </a:pPr>
            <a:r>
              <a:rPr lang="ar-SA" altLang="ar-SA" sz="3600" b="1">
                <a:solidFill>
                  <a:srgbClr val="0000FF"/>
                </a:solidFill>
                <a:latin typeface="Arial" panose="020B0604020202020204" pitchFamily="34" charset="0"/>
                <a:cs typeface="Arabic Transparent" panose="020B0604020202020204" pitchFamily="34" charset="0"/>
              </a:rPr>
              <a:t>تعارض الأهداف بين المنشأة الدولية و الدولة المضيفة: </a:t>
            </a:r>
            <a:endParaRPr lang="en-US" altLang="ar-SA" sz="3600" b="1">
              <a:solidFill>
                <a:srgbClr val="0000FF"/>
              </a:solidFill>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3248666800"/>
      </p:ext>
    </p:extLst>
  </p:cSld>
  <p:clrMapOvr>
    <a:masterClrMapping/>
  </p:clrMapOvr>
  <p:transition>
    <p:wipe dir="r"/>
    <p:sndAc>
      <p:stSnd>
        <p:snd r:embed="rId2" name="camera.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09600" y="1524000"/>
            <a:ext cx="7848600" cy="2062163"/>
          </a:xfrm>
          <a:prstGeom prst="rect">
            <a:avLst/>
          </a:prstGeom>
        </p:spPr>
        <p:txBody>
          <a:bodyPr>
            <a:spAutoFit/>
          </a:bodyPr>
          <a:lstStyle/>
          <a:p>
            <a:pPr marL="514350" indent="-514350" algn="r" rtl="1" eaLnBrk="1" hangingPunct="1">
              <a:buFont typeface="+mj-lt"/>
              <a:buAutoNum type="arabicParenR"/>
              <a:defRPr/>
            </a:pPr>
            <a:r>
              <a:rPr lang="ar-SA" sz="3200" u="sng" dirty="0">
                <a:cs typeface="Arabic Transparent" pitchFamily="2" charset="-78"/>
              </a:rPr>
              <a:t>مجال السياسات النقدية: </a:t>
            </a:r>
          </a:p>
          <a:p>
            <a:pPr algn="r" rtl="1" eaLnBrk="1" hangingPunct="1">
              <a:buFont typeface="Georgia" pitchFamily="18" charset="0"/>
              <a:buNone/>
              <a:defRPr/>
            </a:pPr>
            <a:r>
              <a:rPr lang="ar-SA" sz="3200" dirty="0">
                <a:cs typeface="Arabic Transparent" pitchFamily="2" charset="-78"/>
              </a:rPr>
              <a:t>و التعارض قد ينجم عن عدة أمور(تهريب الأموال من بعض الشركات، تحويل الأرباح، التمويل عبر الشركة الأم بالخارج في حالة فرض الدولة قيود على التمويل...)؛ </a:t>
            </a:r>
          </a:p>
        </p:txBody>
      </p:sp>
    </p:spTree>
    <p:extLst>
      <p:ext uri="{BB962C8B-B14F-4D97-AF65-F5344CB8AC3E}">
        <p14:creationId xmlns:p14="http://schemas.microsoft.com/office/powerpoint/2010/main" val="4116508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838200" y="1676400"/>
            <a:ext cx="7543800" cy="2554288"/>
          </a:xfrm>
          <a:prstGeom prst="rect">
            <a:avLst/>
          </a:prstGeom>
        </p:spPr>
        <p:txBody>
          <a:bodyPr>
            <a:spAutoFit/>
          </a:bodyPr>
          <a:lstStyle/>
          <a:p>
            <a:pPr marL="742950" indent="-742950" algn="just" rtl="1" eaLnBrk="1" hangingPunct="1">
              <a:buFont typeface="+mj-lt"/>
              <a:buAutoNum type="arabicParenR" startAt="2"/>
              <a:defRPr/>
            </a:pPr>
            <a:r>
              <a:rPr lang="ar-SA" sz="3200" u="sng" dirty="0">
                <a:cs typeface="Arabic Transparent" pitchFamily="2" charset="-78"/>
              </a:rPr>
              <a:t>السياسات المالية: </a:t>
            </a:r>
          </a:p>
          <a:p>
            <a:pPr algn="just" rtl="1" eaLnBrk="1" hangingPunct="1">
              <a:buFont typeface="Georgia" pitchFamily="18" charset="0"/>
              <a:buNone/>
              <a:defRPr/>
            </a:pPr>
            <a:r>
              <a:rPr lang="ar-SA" sz="3200" dirty="0">
                <a:cs typeface="Arabic Transparent" pitchFamily="2" charset="-78"/>
              </a:rPr>
              <a:t>و هي السياسة الخاصة بالإنفاق والإيراد</a:t>
            </a:r>
            <a:r>
              <a:rPr lang="en-US" sz="3200" dirty="0">
                <a:cs typeface="Arabic Transparent" pitchFamily="2" charset="-78"/>
              </a:rPr>
              <a:t> </a:t>
            </a:r>
            <a:r>
              <a:rPr lang="ar-SA" sz="3200" dirty="0">
                <a:cs typeface="Arabic Transparent" pitchFamily="2" charset="-78"/>
              </a:rPr>
              <a:t>الحكوميين فالضرائب و الإعفاءات الضريبية تؤثر على الإيرادات، فضلا عن أن تواجد الشركات في بعض المناطق قد يشكل عبئا على الدولة من حيث توفير التجهيزات والمرافق . </a:t>
            </a:r>
            <a:endParaRPr lang="en-US" sz="3200" dirty="0">
              <a:cs typeface="Arabic Transparent" pitchFamily="2" charset="-78"/>
            </a:endParaRPr>
          </a:p>
        </p:txBody>
      </p:sp>
    </p:spTree>
    <p:extLst>
      <p:ext uri="{BB962C8B-B14F-4D97-AF65-F5344CB8AC3E}">
        <p14:creationId xmlns:p14="http://schemas.microsoft.com/office/powerpoint/2010/main" val="2815950524"/>
      </p:ext>
    </p:extLst>
  </p:cSld>
  <p:clrMapOvr>
    <a:masterClrMapping/>
  </p:clrMapOvr>
  <p:transition>
    <p:wipe dir="d"/>
    <p:sndAc>
      <p:stSnd>
        <p:snd r:embed="rId2" name="camera.wav"/>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مستطيل 3"/>
          <p:cNvSpPr>
            <a:spLocks noChangeArrowheads="1"/>
          </p:cNvSpPr>
          <p:nvPr/>
        </p:nvSpPr>
        <p:spPr bwMode="auto">
          <a:xfrm>
            <a:off x="457200" y="1600200"/>
            <a:ext cx="78486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startAt="3"/>
            </a:pPr>
            <a:r>
              <a:rPr lang="ar-SA" altLang="ar-SA" u="sng">
                <a:latin typeface="Arial" panose="020B0604020202020204" pitchFamily="34" charset="0"/>
              </a:rPr>
              <a:t>أسعار العملات و موازين المدفوعات:</a:t>
            </a:r>
          </a:p>
          <a:p>
            <a:pPr rtl="1" eaLnBrk="1" hangingPunct="1">
              <a:spcBef>
                <a:spcPct val="0"/>
              </a:spcBef>
              <a:buFontTx/>
              <a:buNone/>
            </a:pPr>
            <a:r>
              <a:rPr lang="ar-SA" altLang="ar-SA">
                <a:latin typeface="Arial" panose="020B0604020202020204" pitchFamily="34" charset="0"/>
              </a:rPr>
              <a:t>عند العجز تلجأ الدولة إلى تخفيض الواردات و تشجيع الصادرات و قد تلجأ إلى تخفيض عملتها المحلية مما قد لا يتلاءم و مصالح هذه الشركات؛</a:t>
            </a:r>
          </a:p>
          <a:p>
            <a:pPr rtl="1" eaLnBrk="1" hangingPunct="1">
              <a:spcBef>
                <a:spcPct val="0"/>
              </a:spcBef>
              <a:buFont typeface="Calibri" panose="020F0502020204030204" pitchFamily="34" charset="0"/>
              <a:buAutoNum type="arabicParenR" startAt="3"/>
            </a:pPr>
            <a:endParaRPr lang="ar-SA" altLang="ar-SA" u="sng">
              <a:latin typeface="Arial" panose="020B0604020202020204" pitchFamily="34" charset="0"/>
            </a:endParaRPr>
          </a:p>
          <a:p>
            <a:pPr rtl="1" eaLnBrk="1" hangingPunct="1">
              <a:spcBef>
                <a:spcPct val="0"/>
              </a:spcBef>
              <a:buFont typeface="Calibri" panose="020F0502020204030204" pitchFamily="34" charset="0"/>
              <a:buAutoNum type="arabicParenR" startAt="3"/>
            </a:pPr>
            <a:r>
              <a:rPr lang="ar-SA" altLang="ar-SA" u="sng">
                <a:latin typeface="Arial" panose="020B0604020202020204" pitchFamily="34" charset="0"/>
              </a:rPr>
              <a:t>السياسة الحمائية الظاهرة و المقيدة؛</a:t>
            </a:r>
          </a:p>
          <a:p>
            <a:pPr rtl="1" eaLnBrk="1" hangingPunct="1">
              <a:spcBef>
                <a:spcPct val="0"/>
              </a:spcBef>
              <a:buFont typeface="Calibri" panose="020F0502020204030204" pitchFamily="34" charset="0"/>
              <a:buAutoNum type="arabicParenR" startAt="3"/>
            </a:pPr>
            <a:endParaRPr lang="en-US" altLang="ar-SA" u="sng">
              <a:latin typeface="Arial" panose="020B0604020202020204" pitchFamily="34" charset="0"/>
            </a:endParaRPr>
          </a:p>
          <a:p>
            <a:pPr rtl="1" eaLnBrk="1" hangingPunct="1">
              <a:spcBef>
                <a:spcPct val="0"/>
              </a:spcBef>
              <a:buFont typeface="Calibri" panose="020F0502020204030204" pitchFamily="34" charset="0"/>
              <a:buAutoNum type="arabicParenR" startAt="3"/>
            </a:pPr>
            <a:r>
              <a:rPr lang="ar-SA" altLang="ar-SA" u="sng">
                <a:latin typeface="Arial" panose="020B0604020202020204" pitchFamily="34" charset="0"/>
              </a:rPr>
              <a:t>سياسات التنمية الاقتصادية. </a:t>
            </a:r>
          </a:p>
          <a:p>
            <a:pPr rtl="1" eaLnBrk="1" hangingPunct="1">
              <a:spcBef>
                <a:spcPct val="0"/>
              </a:spcBef>
              <a:buFont typeface="Calibri" panose="020F0502020204030204" pitchFamily="34" charset="0"/>
              <a:buAutoNum type="arabicParenR" startAt="3"/>
            </a:pPr>
            <a:endParaRPr lang="en-US" altLang="ar-SA" u="sng">
              <a:latin typeface="Arial" panose="020B0604020202020204" pitchFamily="34" charset="0"/>
            </a:endParaRPr>
          </a:p>
        </p:txBody>
      </p:sp>
    </p:spTree>
    <p:extLst>
      <p:ext uri="{BB962C8B-B14F-4D97-AF65-F5344CB8AC3E}">
        <p14:creationId xmlns:p14="http://schemas.microsoft.com/office/powerpoint/2010/main" val="3257679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مستطيل 3"/>
          <p:cNvSpPr>
            <a:spLocks noChangeArrowheads="1"/>
          </p:cNvSpPr>
          <p:nvPr/>
        </p:nvSpPr>
        <p:spPr bwMode="auto">
          <a:xfrm>
            <a:off x="457200" y="1600200"/>
            <a:ext cx="77724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ar-SA" b="1">
                <a:latin typeface="Arial" panose="020B0604020202020204" pitchFamily="34" charset="0"/>
                <a:cs typeface="Arabic Transparent" panose="020B0604020202020204" pitchFamily="34" charset="0"/>
              </a:rPr>
              <a:t>ب-تعارض المصالح في مجالات غير اقتصادية: </a:t>
            </a:r>
          </a:p>
          <a:p>
            <a:pPr algn="just" rtl="1" eaLnBrk="1" hangingPunct="1">
              <a:spcBef>
                <a:spcPct val="0"/>
              </a:spcBef>
              <a:buFont typeface="Georgia" panose="02040502050405020303" pitchFamily="18" charset="0"/>
              <a:buNone/>
            </a:pPr>
            <a:r>
              <a:rPr lang="ar-SA" altLang="ar-SA">
                <a:latin typeface="Arial" panose="020B0604020202020204" pitchFamily="34" charset="0"/>
                <a:cs typeface="Arabic Transparent" panose="020B0604020202020204" pitchFamily="34" charset="0"/>
              </a:rPr>
              <a:t>هناك الكثير من المآخذ التي ينظر من خلالها البعض إلى الشركات المتعددة الجنسيات من حيث تعارض المصالح في مجالات غير اقتصادية منها على سبيل المثال( استعمار اقتصادي، استخدام تقنية غير ملائمة للدول، شؤون الإرث الثقافي و الديني، أثرها على الأمن القومي و السياسة الخارجية، اتهامات أخرى كالتهرب الضريبي...).</a:t>
            </a:r>
            <a:endParaRPr lang="en-US" altLang="ar-SA">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1097583596"/>
      </p:ext>
    </p:extLst>
  </p:cSld>
  <p:clrMapOvr>
    <a:masterClrMapping/>
  </p:clrMapOvr>
  <p:transition>
    <p:wipe/>
    <p:sndAc>
      <p:stSnd>
        <p:snd r:embed="rId2" name="camera.wav"/>
      </p:st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04800" y="1828800"/>
            <a:ext cx="8458200" cy="3046413"/>
          </a:xfrm>
          <a:prstGeom prst="rect">
            <a:avLst/>
          </a:prstGeom>
        </p:spPr>
        <p:txBody>
          <a:bodyPr>
            <a:spAutoFit/>
          </a:bodyPr>
          <a:lstStyle/>
          <a:p>
            <a:pPr algn="r" rtl="1" eaLnBrk="1" hangingPunct="1">
              <a:buFont typeface="Georgia" pitchFamily="18" charset="0"/>
              <a:buNone/>
              <a:defRPr/>
            </a:pPr>
            <a:r>
              <a:rPr lang="ar-SA" sz="3200" dirty="0">
                <a:cs typeface="Arabic Transparent" pitchFamily="2" charset="-78"/>
              </a:rPr>
              <a:t>في الوقت الذي لا توجد فيه هيئة عالمية للتحكيم في النزاعات التجارية والاستثمارية، فإنه عادة ما يتفق المتنازعون على فض نزاعاتهم عن طريق أحد النظم القانونية التالية:</a:t>
            </a:r>
          </a:p>
          <a:p>
            <a:pPr marL="514350" indent="-514350" algn="r" rtl="1" eaLnBrk="1" hangingPunct="1">
              <a:buFont typeface="+mj-lt"/>
              <a:buAutoNum type="arabicParenR"/>
              <a:defRPr/>
            </a:pPr>
            <a:r>
              <a:rPr lang="ar-SA" sz="3200" b="1" dirty="0">
                <a:cs typeface="Arabic Transparent" pitchFamily="2" charset="-78"/>
              </a:rPr>
              <a:t>القانون الدولي؛</a:t>
            </a:r>
          </a:p>
          <a:p>
            <a:pPr marL="514350" indent="-514350" algn="r" rtl="1" eaLnBrk="1" hangingPunct="1">
              <a:buFont typeface="+mj-lt"/>
              <a:buAutoNum type="arabicParenR"/>
              <a:defRPr/>
            </a:pPr>
            <a:r>
              <a:rPr lang="ar-SA" sz="3200" b="1" dirty="0">
                <a:cs typeface="Arabic Transparent" pitchFamily="2" charset="-78"/>
              </a:rPr>
              <a:t>قوانين البلد الأم؛</a:t>
            </a:r>
          </a:p>
          <a:p>
            <a:pPr marL="514350" indent="-514350" algn="r" rtl="1" eaLnBrk="1" hangingPunct="1">
              <a:buFont typeface="+mj-lt"/>
              <a:buAutoNum type="arabicParenR"/>
              <a:defRPr/>
            </a:pPr>
            <a:r>
              <a:rPr lang="ar-SA" sz="3200" b="1" dirty="0">
                <a:cs typeface="Arabic Transparent" pitchFamily="2" charset="-78"/>
              </a:rPr>
              <a:t>قوانين البلد المضيف.</a:t>
            </a:r>
          </a:p>
        </p:txBody>
      </p:sp>
      <p:sp>
        <p:nvSpPr>
          <p:cNvPr id="37891" name="مستطيل 3"/>
          <p:cNvSpPr>
            <a:spLocks noChangeArrowheads="1"/>
          </p:cNvSpPr>
          <p:nvPr/>
        </p:nvSpPr>
        <p:spPr bwMode="auto">
          <a:xfrm>
            <a:off x="2409825" y="533400"/>
            <a:ext cx="6559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Georgia" panose="02040502050405020303" pitchFamily="18" charset="0"/>
              <a:buNone/>
            </a:pPr>
            <a:r>
              <a:rPr lang="ar-SA" altLang="ar-SA" sz="3600" b="1">
                <a:solidFill>
                  <a:srgbClr val="0000FF"/>
                </a:solidFill>
                <a:latin typeface="Arial" panose="020B0604020202020204" pitchFamily="34" charset="0"/>
                <a:cs typeface="Arabic Transparent" panose="020B0604020202020204" pitchFamily="34" charset="0"/>
              </a:rPr>
              <a:t>4-القوانين التي تخضع لها الشركات.م.ج:</a:t>
            </a:r>
          </a:p>
        </p:txBody>
      </p:sp>
    </p:spTree>
    <p:extLst>
      <p:ext uri="{BB962C8B-B14F-4D97-AF65-F5344CB8AC3E}">
        <p14:creationId xmlns:p14="http://schemas.microsoft.com/office/powerpoint/2010/main" val="4219807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مستطيل 3"/>
          <p:cNvSpPr>
            <a:spLocks noChangeArrowheads="1"/>
          </p:cNvSpPr>
          <p:nvPr/>
        </p:nvSpPr>
        <p:spPr bwMode="auto">
          <a:xfrm>
            <a:off x="457200" y="1676400"/>
            <a:ext cx="8382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
            </a:pPr>
            <a:r>
              <a:rPr lang="ar-SA" altLang="ar-SA">
                <a:latin typeface="Arial" panose="020B0604020202020204" pitchFamily="34" charset="0"/>
                <a:cs typeface="Arabic Transparent" panose="020B0604020202020204" pitchFamily="34" charset="0"/>
              </a:rPr>
              <a:t>استراتيجيات درء المخاطر يمكن أن تتخذ على مستوى ثلاثة مراحل هي : </a:t>
            </a:r>
            <a:endParaRPr lang="en-US" altLang="ar-SA">
              <a:latin typeface="Arial" panose="020B0604020202020204" pitchFamily="34" charset="0"/>
              <a:cs typeface="Arabic Transparent" panose="020B0604020202020204" pitchFamily="34" charset="0"/>
            </a:endParaRPr>
          </a:p>
          <a:p>
            <a:pPr rtl="1" eaLnBrk="1" hangingPunct="1">
              <a:spcBef>
                <a:spcPct val="0"/>
              </a:spcBef>
              <a:buFont typeface="Georgia" panose="02040502050405020303" pitchFamily="18" charset="0"/>
              <a:buNone/>
            </a:pPr>
            <a:endParaRPr lang="ar-SA" altLang="ar-SA">
              <a:solidFill>
                <a:srgbClr val="FF0000"/>
              </a:solidFill>
              <a:latin typeface="Arial" panose="020B0604020202020204" pitchFamily="34" charset="0"/>
              <a:cs typeface="Arabic Transparent" panose="020B0604020202020204" pitchFamily="34" charset="0"/>
            </a:endParaRPr>
          </a:p>
          <a:p>
            <a:pPr rtl="1" eaLnBrk="1" hangingPunct="1">
              <a:spcBef>
                <a:spcPct val="0"/>
              </a:spcBef>
              <a:buFontTx/>
              <a:buNone/>
            </a:pPr>
            <a:r>
              <a:rPr lang="ar-SA" altLang="ar-SA" b="1">
                <a:latin typeface="Arial" panose="020B0604020202020204" pitchFamily="34" charset="0"/>
                <a:cs typeface="Arabic Transparent" panose="020B0604020202020204" pitchFamily="34" charset="0"/>
              </a:rPr>
              <a:t>ا-الإجراءات المتخذة قبل الدخول للبلد: </a:t>
            </a: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التفاوض المسبق ؛</a:t>
            </a: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التأمين ضد المخاطر .</a:t>
            </a:r>
          </a:p>
        </p:txBody>
      </p:sp>
      <p:sp>
        <p:nvSpPr>
          <p:cNvPr id="38915" name="مستطيل 4"/>
          <p:cNvSpPr>
            <a:spLocks noChangeArrowheads="1"/>
          </p:cNvSpPr>
          <p:nvPr/>
        </p:nvSpPr>
        <p:spPr bwMode="auto">
          <a:xfrm>
            <a:off x="4335463" y="533400"/>
            <a:ext cx="4743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Georgia" panose="02040502050405020303" pitchFamily="18" charset="0"/>
              <a:buNone/>
            </a:pPr>
            <a:r>
              <a:rPr lang="ar-SA" altLang="ar-SA" sz="3600" b="1">
                <a:solidFill>
                  <a:srgbClr val="0000FF"/>
                </a:solidFill>
                <a:latin typeface="Arial" panose="020B0604020202020204" pitchFamily="34" charset="0"/>
                <a:cs typeface="Arabic Transparent" panose="020B0604020202020204" pitchFamily="34" charset="0"/>
              </a:rPr>
              <a:t>5-استراتيجيات درء المخاطر:</a:t>
            </a:r>
          </a:p>
        </p:txBody>
      </p:sp>
    </p:spTree>
    <p:extLst>
      <p:ext uri="{BB962C8B-B14F-4D97-AF65-F5344CB8AC3E}">
        <p14:creationId xmlns:p14="http://schemas.microsoft.com/office/powerpoint/2010/main" val="1682424632"/>
      </p:ext>
    </p:extLst>
  </p:cSld>
  <p:clrMapOvr>
    <a:masterClrMapping/>
  </p:clrMapOvr>
  <p:transition>
    <p:wipe dir="r"/>
    <p:sndAc>
      <p:stSnd>
        <p:snd r:embed="rId2" name="camera.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مستطيل 3"/>
          <p:cNvSpPr>
            <a:spLocks noChangeArrowheads="1"/>
          </p:cNvSpPr>
          <p:nvPr/>
        </p:nvSpPr>
        <p:spPr bwMode="auto">
          <a:xfrm>
            <a:off x="685800" y="1524000"/>
            <a:ext cx="80772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b="1">
                <a:latin typeface="Arial" panose="020B0604020202020204" pitchFamily="34" charset="0"/>
                <a:cs typeface="Arabic Transparent" panose="020B0604020202020204" pitchFamily="34" charset="0"/>
              </a:rPr>
              <a:t>ب-إجراءات عند بدء و أثناء العمليات: </a:t>
            </a:r>
            <a:endParaRPr lang="en-US" altLang="ar-SA" b="1">
              <a:latin typeface="Arial" panose="020B0604020202020204" pitchFamily="34" charset="0"/>
              <a:cs typeface="Arabic Transparent" panose="020B0604020202020204" pitchFamily="34" charset="0"/>
            </a:endParaRPr>
          </a:p>
          <a:p>
            <a:pPr rtl="1" eaLnBrk="1" hangingPunct="1">
              <a:spcBef>
                <a:spcPct val="0"/>
              </a:spcBef>
              <a:buFont typeface="Georgia" panose="02040502050405020303" pitchFamily="18" charset="0"/>
              <a:buNone/>
            </a:pPr>
            <a:r>
              <a:rPr lang="ar-SA" altLang="ar-SA">
                <a:latin typeface="Arial" panose="020B0604020202020204" pitchFamily="34" charset="0"/>
                <a:cs typeface="Arabic Transparent" panose="020B0604020202020204" pitchFamily="34" charset="0"/>
              </a:rPr>
              <a:t>و هنا يكون الأساس هو التمسك بالاتفاقات وعدم التنازل عن الحقوق مع اللجوء لإجراءات التحكيم الدولية المعروفة في حالة النزاع.</a:t>
            </a:r>
          </a:p>
          <a:p>
            <a:pPr rtl="1" eaLnBrk="1" hangingPunct="1">
              <a:spcBef>
                <a:spcPct val="0"/>
              </a:spcBef>
              <a:buFontTx/>
              <a:buNone/>
            </a:pPr>
            <a:r>
              <a:rPr lang="ar-SA" altLang="ar-SA">
                <a:latin typeface="Arial" panose="020B0604020202020204" pitchFamily="34" charset="0"/>
                <a:cs typeface="Arabic Transparent" panose="020B0604020202020204" pitchFamily="34" charset="0"/>
              </a:rPr>
              <a:t>ج-</a:t>
            </a:r>
            <a:r>
              <a:rPr lang="ar-SA" altLang="ar-SA" b="1">
                <a:latin typeface="Arial" panose="020B0604020202020204" pitchFamily="34" charset="0"/>
                <a:cs typeface="Arabic Transparent" panose="020B0604020202020204" pitchFamily="34" charset="0"/>
              </a:rPr>
              <a:t>الإجراءات البعدية: </a:t>
            </a:r>
            <a:endParaRPr lang="en-US" altLang="ar-SA" b="1">
              <a:latin typeface="Arial" panose="020B0604020202020204" pitchFamily="34" charset="0"/>
              <a:cs typeface="Arabic Transparent" panose="020B0604020202020204" pitchFamily="34" charset="0"/>
            </a:endParaRPr>
          </a:p>
          <a:p>
            <a:pPr rtl="1" eaLnBrk="1" hangingPunct="1">
              <a:spcBef>
                <a:spcPct val="0"/>
              </a:spcBef>
              <a:buFont typeface="Georgia" panose="02040502050405020303" pitchFamily="18" charset="0"/>
              <a:buNone/>
            </a:pPr>
            <a:r>
              <a:rPr lang="ar-SA" altLang="ar-SA">
                <a:latin typeface="Arial" panose="020B0604020202020204" pitchFamily="34" charset="0"/>
                <a:cs typeface="Arabic Transparent" panose="020B0604020202020204" pitchFamily="34" charset="0"/>
              </a:rPr>
              <a:t> و هنا يتعين التخطيط  المسبق لما قد يحدث من طوارئ .</a:t>
            </a:r>
            <a:endParaRPr lang="en-US" altLang="ar-SA">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2910588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533400" y="1447800"/>
            <a:ext cx="8382000" cy="4524375"/>
          </a:xfrm>
          <a:prstGeom prst="rect">
            <a:avLst/>
          </a:prstGeom>
        </p:spPr>
        <p:txBody>
          <a:bodyPr>
            <a:spAutoFit/>
          </a:bodyPr>
          <a:lstStyle/>
          <a:p>
            <a:pPr marL="514350" indent="-514350" algn="r" rtl="1" eaLnBrk="1" hangingPunct="1">
              <a:buFont typeface="+mj-lt"/>
              <a:buAutoNum type="arabicPeriod"/>
              <a:defRPr/>
            </a:pPr>
            <a:r>
              <a:rPr lang="ar-SA" sz="3200" b="1" dirty="0">
                <a:solidFill>
                  <a:srgbClr val="0000FF"/>
                </a:solidFill>
                <a:cs typeface="Arabic Transparent" pitchFamily="2" charset="-78"/>
              </a:rPr>
              <a:t>العناصر الفيزيقية:</a:t>
            </a:r>
          </a:p>
          <a:p>
            <a:pPr algn="r" rtl="1" eaLnBrk="1" hangingPunct="1">
              <a:buFont typeface="Georgia" pitchFamily="18" charset="0"/>
              <a:buNone/>
              <a:defRPr/>
            </a:pPr>
            <a:r>
              <a:rPr lang="ar-SA" sz="3200" dirty="0">
                <a:cs typeface="Arabic Transparent" pitchFamily="2" charset="-78"/>
              </a:rPr>
              <a:t>و يدرس ضمن إطارها جملة الخصائص الفيزيقية(الطبيعية) لسكان البلد المعني </a:t>
            </a:r>
            <a:r>
              <a:rPr lang="ar-SA" sz="3200" dirty="0" err="1">
                <a:cs typeface="Arabic Transparent" pitchFamily="2" charset="-78"/>
              </a:rPr>
              <a:t>و</a:t>
            </a:r>
            <a:r>
              <a:rPr lang="ar-SA" sz="3200" dirty="0">
                <a:cs typeface="Arabic Transparent" pitchFamily="2" charset="-78"/>
              </a:rPr>
              <a:t> ما لها من تأثير على الأعمال الدولية     </a:t>
            </a:r>
            <a:r>
              <a:rPr lang="ar-SA" sz="3200" dirty="0" err="1">
                <a:cs typeface="Arabic Transparent" pitchFamily="2" charset="-78"/>
              </a:rPr>
              <a:t>و</a:t>
            </a:r>
            <a:r>
              <a:rPr lang="ar-SA" sz="3200" dirty="0">
                <a:cs typeface="Arabic Transparent" pitchFamily="2" charset="-78"/>
              </a:rPr>
              <a:t> كذا على سلوك </a:t>
            </a:r>
            <a:r>
              <a:rPr lang="ar-SA" sz="3200" dirty="0" err="1">
                <a:cs typeface="Arabic Transparent" pitchFamily="2" charset="-78"/>
              </a:rPr>
              <a:t>و</a:t>
            </a:r>
            <a:r>
              <a:rPr lang="ar-SA" sz="3200" dirty="0">
                <a:cs typeface="Arabic Transparent" pitchFamily="2" charset="-78"/>
              </a:rPr>
              <a:t> مزاج البشر، </a:t>
            </a:r>
            <a:r>
              <a:rPr lang="ar-SA" sz="3200" dirty="0" err="1">
                <a:cs typeface="Arabic Transparent" pitchFamily="2" charset="-78"/>
              </a:rPr>
              <a:t>و</a:t>
            </a:r>
            <a:r>
              <a:rPr lang="ar-SA" sz="3200" dirty="0">
                <a:cs typeface="Arabic Transparent" pitchFamily="2" charset="-78"/>
              </a:rPr>
              <a:t> يمكن تقسيمها إلى:</a:t>
            </a:r>
            <a:endParaRPr lang="en-US" sz="3200" dirty="0">
              <a:cs typeface="Arabic Transparent" pitchFamily="2" charset="-78"/>
            </a:endParaRPr>
          </a:p>
          <a:p>
            <a:pPr marL="514350" indent="-514350" algn="r" rtl="1" eaLnBrk="1" hangingPunct="1">
              <a:buFont typeface="Wingdings" pitchFamily="2" charset="2"/>
              <a:buChar char="ü"/>
              <a:defRPr/>
            </a:pPr>
            <a:r>
              <a:rPr lang="ar-SA" sz="3200" dirty="0">
                <a:cs typeface="Arabic Transparent" pitchFamily="2" charset="-78"/>
              </a:rPr>
              <a:t>  خصائص الطقس </a:t>
            </a:r>
            <a:r>
              <a:rPr lang="ar-SA" sz="3200" dirty="0" err="1">
                <a:cs typeface="Arabic Transparent" pitchFamily="2" charset="-78"/>
              </a:rPr>
              <a:t>و</a:t>
            </a:r>
            <a:r>
              <a:rPr lang="ar-SA" sz="3200" dirty="0">
                <a:cs typeface="Arabic Transparent" pitchFamily="2" charset="-78"/>
              </a:rPr>
              <a:t> المناخ ؛</a:t>
            </a:r>
          </a:p>
          <a:p>
            <a:pPr marL="514350" indent="-514350" algn="r" rtl="1" eaLnBrk="1" hangingPunct="1">
              <a:buFont typeface="Wingdings" pitchFamily="2" charset="2"/>
              <a:buChar char="ü"/>
              <a:defRPr/>
            </a:pPr>
            <a:r>
              <a:rPr lang="ar-SA" sz="3200" dirty="0">
                <a:cs typeface="Arabic Transparent" pitchFamily="2" charset="-78"/>
              </a:rPr>
              <a:t>  الخصائص الجسدية </a:t>
            </a:r>
            <a:r>
              <a:rPr lang="ar-SA" sz="3200" dirty="0" err="1">
                <a:cs typeface="Arabic Transparent" pitchFamily="2" charset="-78"/>
              </a:rPr>
              <a:t>و</a:t>
            </a:r>
            <a:r>
              <a:rPr lang="ar-SA" sz="3200" dirty="0">
                <a:cs typeface="Arabic Transparent" pitchFamily="2" charset="-78"/>
              </a:rPr>
              <a:t> المظهر الخارجي للسكان؛</a:t>
            </a:r>
          </a:p>
          <a:p>
            <a:pPr marL="514350" indent="-514350" algn="r" rtl="1" eaLnBrk="1" hangingPunct="1">
              <a:buFont typeface="Wingdings" pitchFamily="2" charset="2"/>
              <a:buChar char="ü"/>
              <a:defRPr/>
            </a:pPr>
            <a:r>
              <a:rPr lang="ar-SA" sz="3200" dirty="0">
                <a:cs typeface="Arabic Transparent" pitchFamily="2" charset="-78"/>
              </a:rPr>
              <a:t>  الثقافة المادية، التي تمثل كل شيء صنعه الإنسان بما في ذلك </a:t>
            </a:r>
            <a:r>
              <a:rPr lang="ar-SA" sz="3200" dirty="0" err="1">
                <a:cs typeface="Arabic Transparent" pitchFamily="2" charset="-78"/>
              </a:rPr>
              <a:t>البنى</a:t>
            </a:r>
            <a:r>
              <a:rPr lang="ar-SA" sz="3200" dirty="0">
                <a:cs typeface="Arabic Transparent" pitchFamily="2" charset="-78"/>
              </a:rPr>
              <a:t> الهيكلية لتأثيرها على سلوك الناس </a:t>
            </a:r>
            <a:r>
              <a:rPr lang="ar-SA" sz="3200" dirty="0" err="1">
                <a:cs typeface="Arabic Transparent" pitchFamily="2" charset="-78"/>
              </a:rPr>
              <a:t>و</a:t>
            </a:r>
            <a:r>
              <a:rPr lang="ar-SA" sz="3200" dirty="0">
                <a:cs typeface="Arabic Transparent" pitchFamily="2" charset="-78"/>
              </a:rPr>
              <a:t> أذواقهم </a:t>
            </a:r>
            <a:r>
              <a:rPr lang="ar-SA" sz="3200" dirty="0" err="1">
                <a:cs typeface="Arabic Transparent" pitchFamily="2" charset="-78"/>
              </a:rPr>
              <a:t>و</a:t>
            </a:r>
            <a:r>
              <a:rPr lang="ar-SA" sz="3200" dirty="0">
                <a:cs typeface="Arabic Transparent" pitchFamily="2" charset="-78"/>
              </a:rPr>
              <a:t> كونها مرآة عاكسة لقيمهم(العمارة، التقنية، الفنون...).</a:t>
            </a:r>
          </a:p>
        </p:txBody>
      </p:sp>
      <p:sp>
        <p:nvSpPr>
          <p:cNvPr id="7" name="مخطط انسيابي: بيانات مخزّنة 6"/>
          <p:cNvSpPr/>
          <p:nvPr/>
        </p:nvSpPr>
        <p:spPr>
          <a:xfrm>
            <a:off x="990600" y="304800"/>
            <a:ext cx="8458200" cy="9906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sz="3600" dirty="0">
                <a:solidFill>
                  <a:srgbClr val="006666"/>
                </a:solidFill>
                <a:latin typeface="Arial" pitchFamily="34" charset="0"/>
                <a:cs typeface="PT Bold Heading" pitchFamily="2" charset="-78"/>
              </a:rPr>
              <a:t>ثالثا:البيئة الثقافية الاجتماعية </a:t>
            </a:r>
            <a:endParaRPr lang="en-US" sz="3600" dirty="0">
              <a:solidFill>
                <a:srgbClr val="006666"/>
              </a:solidFill>
              <a:latin typeface="Arial" pitchFamily="34" charset="0"/>
              <a:cs typeface="PT Bold Heading" pitchFamily="2" charset="-78"/>
            </a:endParaRPr>
          </a:p>
        </p:txBody>
      </p:sp>
    </p:spTree>
    <p:extLst>
      <p:ext uri="{BB962C8B-B14F-4D97-AF65-F5344CB8AC3E}">
        <p14:creationId xmlns:p14="http://schemas.microsoft.com/office/powerpoint/2010/main" val="3189725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762000" y="1343025"/>
            <a:ext cx="7543800" cy="4524375"/>
          </a:xfrm>
          <a:prstGeom prst="rect">
            <a:avLst/>
          </a:prstGeom>
        </p:spPr>
        <p:txBody>
          <a:bodyPr>
            <a:spAutoFit/>
          </a:bodyPr>
          <a:lstStyle/>
          <a:p>
            <a:pPr marL="514350" indent="-514350" algn="r" rtl="1" eaLnBrk="1" hangingPunct="1">
              <a:buFont typeface="+mj-lt"/>
              <a:buAutoNum type="arabicPeriod" startAt="2"/>
              <a:defRPr/>
            </a:pPr>
            <a:r>
              <a:rPr lang="ar-SA" sz="3200" b="1" dirty="0">
                <a:solidFill>
                  <a:srgbClr val="0000FF"/>
                </a:solidFill>
                <a:cs typeface="Arabic Transparent" pitchFamily="2" charset="-78"/>
              </a:rPr>
              <a:t>العناصر الديمغرافية: </a:t>
            </a:r>
          </a:p>
          <a:p>
            <a:pPr algn="r" rtl="1" eaLnBrk="1" hangingPunct="1">
              <a:buFont typeface="Georgia" pitchFamily="18" charset="0"/>
              <a:buNone/>
              <a:defRPr/>
            </a:pPr>
            <a:r>
              <a:rPr lang="ar-SA" sz="3200" dirty="0">
                <a:cs typeface="Arabic Transparent" pitchFamily="2" charset="-78"/>
              </a:rPr>
              <a:t>و يتعلق الأمر بجملة الجوانب السكانية ذات الأثر الواضح على مجال الأعمال الدولية وخصوصيات كل بلد ضمن ذلك، </a:t>
            </a:r>
            <a:r>
              <a:rPr lang="ar-SA" sz="3200" dirty="0" err="1">
                <a:cs typeface="Arabic Transparent" pitchFamily="2" charset="-78"/>
              </a:rPr>
              <a:t>و</a:t>
            </a:r>
            <a:r>
              <a:rPr lang="ar-SA" sz="3200" dirty="0">
                <a:cs typeface="Arabic Transparent" pitchFamily="2" charset="-78"/>
              </a:rPr>
              <a:t> يتمثل أهمها فيما يلي:</a:t>
            </a:r>
            <a:endParaRPr lang="en-US" sz="3200" dirty="0">
              <a:cs typeface="Arabic Transparent" pitchFamily="2" charset="-78"/>
            </a:endParaRPr>
          </a:p>
          <a:p>
            <a:pPr algn="r" rtl="1" eaLnBrk="1" hangingPunct="1">
              <a:buFont typeface="Wingdings" pitchFamily="2" charset="2"/>
              <a:buChar char="ü"/>
              <a:defRPr/>
            </a:pPr>
            <a:r>
              <a:rPr lang="ar-SA" sz="3200" dirty="0">
                <a:cs typeface="Arabic Transparent" pitchFamily="2" charset="-78"/>
              </a:rPr>
              <a:t>معدل نمو السكان ؛</a:t>
            </a:r>
          </a:p>
          <a:p>
            <a:pPr algn="r" rtl="1" eaLnBrk="1" hangingPunct="1">
              <a:buFont typeface="Wingdings" pitchFamily="2" charset="2"/>
              <a:buChar char="ü"/>
              <a:defRPr/>
            </a:pPr>
            <a:r>
              <a:rPr lang="ar-SA" sz="3200" dirty="0">
                <a:cs typeface="Arabic Transparent" pitchFamily="2" charset="-78"/>
              </a:rPr>
              <a:t>حجم الأسرة؛</a:t>
            </a:r>
            <a:endParaRPr lang="en-US" sz="3200" dirty="0">
              <a:cs typeface="Arabic Transparent" pitchFamily="2" charset="-78"/>
            </a:endParaRPr>
          </a:p>
          <a:p>
            <a:pPr algn="r" rtl="1" eaLnBrk="1" hangingPunct="1">
              <a:buFont typeface="Wingdings" pitchFamily="2" charset="2"/>
              <a:buChar char="ü"/>
              <a:defRPr/>
            </a:pPr>
            <a:r>
              <a:rPr lang="ar-SA" sz="3200" dirty="0">
                <a:cs typeface="Arabic Transparent" pitchFamily="2" charset="-78"/>
              </a:rPr>
              <a:t>التعليم ؛</a:t>
            </a:r>
            <a:endParaRPr lang="en-US" sz="3200" dirty="0">
              <a:cs typeface="Arabic Transparent" pitchFamily="2" charset="-78"/>
            </a:endParaRPr>
          </a:p>
          <a:p>
            <a:pPr algn="r" rtl="1" eaLnBrk="1" hangingPunct="1">
              <a:buFont typeface="Wingdings" pitchFamily="2" charset="2"/>
              <a:buChar char="ü"/>
              <a:defRPr/>
            </a:pPr>
            <a:r>
              <a:rPr lang="ar-SA" sz="3200" dirty="0">
                <a:cs typeface="Arabic Transparent" pitchFamily="2" charset="-78"/>
              </a:rPr>
              <a:t>العلاقات الأسرية ؛</a:t>
            </a:r>
            <a:endParaRPr lang="en-US" sz="3200" dirty="0">
              <a:cs typeface="Arabic Transparent" pitchFamily="2" charset="-78"/>
            </a:endParaRPr>
          </a:p>
          <a:p>
            <a:pPr algn="r" rtl="1" eaLnBrk="1" hangingPunct="1">
              <a:buFont typeface="Wingdings" pitchFamily="2" charset="2"/>
              <a:buChar char="ü"/>
              <a:defRPr/>
            </a:pPr>
            <a:r>
              <a:rPr lang="ar-SA" sz="3200" dirty="0">
                <a:cs typeface="Arabic Transparent" pitchFamily="2" charset="-78"/>
              </a:rPr>
              <a:t>القضايا المتعلقة بتمركز السكان (المدن، خارج المدن).</a:t>
            </a:r>
            <a:endParaRPr lang="en-US" sz="3200" dirty="0">
              <a:cs typeface="Arabic Transparent" pitchFamily="2" charset="-78"/>
            </a:endParaRPr>
          </a:p>
        </p:txBody>
      </p:sp>
    </p:spTree>
    <p:extLst>
      <p:ext uri="{BB962C8B-B14F-4D97-AF65-F5344CB8AC3E}">
        <p14:creationId xmlns:p14="http://schemas.microsoft.com/office/powerpoint/2010/main" val="3156849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81000" y="1371600"/>
            <a:ext cx="8382000" cy="4524375"/>
          </a:xfrm>
          <a:prstGeom prst="rect">
            <a:avLst/>
          </a:prstGeom>
        </p:spPr>
        <p:txBody>
          <a:bodyPr>
            <a:spAutoFit/>
          </a:bodyPr>
          <a:lstStyle/>
          <a:p>
            <a:pPr marL="514350" indent="-514350" algn="r" rtl="1" eaLnBrk="1" hangingPunct="1">
              <a:buFont typeface="+mj-lt"/>
              <a:buAutoNum type="arabicPeriod" startAt="3"/>
              <a:defRPr/>
            </a:pPr>
            <a:r>
              <a:rPr lang="ar-SA" sz="3200" b="1" dirty="0">
                <a:solidFill>
                  <a:srgbClr val="0000FF"/>
                </a:solidFill>
              </a:rPr>
              <a:t>العناصر السلوكية: </a:t>
            </a:r>
            <a:endParaRPr lang="en-US" sz="3200" b="1" dirty="0">
              <a:solidFill>
                <a:srgbClr val="0000FF"/>
              </a:solidFill>
            </a:endParaRPr>
          </a:p>
          <a:p>
            <a:pPr algn="r" rtl="1" eaLnBrk="1" hangingPunct="1">
              <a:buFont typeface="Georgia" pitchFamily="18" charset="0"/>
              <a:buNone/>
              <a:defRPr/>
            </a:pPr>
            <a:r>
              <a:rPr lang="ar-SA" sz="3200" dirty="0"/>
              <a:t>و تتعلق بجوانب تخص قضايا القيم </a:t>
            </a:r>
            <a:r>
              <a:rPr lang="ar-SA" sz="3200" dirty="0" err="1"/>
              <a:t>و</a:t>
            </a:r>
            <a:r>
              <a:rPr lang="ar-SA" sz="3200" dirty="0"/>
              <a:t> العقيدة </a:t>
            </a:r>
            <a:r>
              <a:rPr lang="ar-SA" sz="3200" dirty="0" err="1"/>
              <a:t>و</a:t>
            </a:r>
            <a:r>
              <a:rPr lang="ar-SA" sz="3200" dirty="0"/>
              <a:t> النظرة العامة للأشياء </a:t>
            </a:r>
            <a:r>
              <a:rPr lang="ar-SA" sz="3200" dirty="0" err="1"/>
              <a:t>و</a:t>
            </a:r>
            <a:r>
              <a:rPr lang="ar-SA" sz="3200" dirty="0"/>
              <a:t> يمكن الإشارة ضمن هذا الإطار إلى ما يلي:</a:t>
            </a:r>
          </a:p>
          <a:p>
            <a:pPr algn="r" rtl="1" eaLnBrk="1" hangingPunct="1">
              <a:buFont typeface="Wingdings" pitchFamily="2" charset="2"/>
              <a:buChar char="ü"/>
              <a:defRPr/>
            </a:pPr>
            <a:r>
              <a:rPr lang="ar-SA" sz="3200" dirty="0"/>
              <a:t> الانتماء إلى الجماعات (عرقية، قبيلة، عشيرة، دينية..) حسب طبيعة كل مجتمع؛</a:t>
            </a:r>
          </a:p>
          <a:p>
            <a:pPr algn="r" rtl="1" eaLnBrk="1" hangingPunct="1">
              <a:buFont typeface="Wingdings" pitchFamily="2" charset="2"/>
              <a:buChar char="ü"/>
              <a:defRPr/>
            </a:pPr>
            <a:r>
              <a:rPr lang="ar-SA" sz="3200" dirty="0"/>
              <a:t> النظرة إلى العمل؛</a:t>
            </a:r>
          </a:p>
          <a:p>
            <a:pPr algn="r" rtl="1" eaLnBrk="1" hangingPunct="1">
              <a:buFont typeface="Wingdings" pitchFamily="2" charset="2"/>
              <a:buChar char="ü"/>
              <a:defRPr/>
            </a:pPr>
            <a:r>
              <a:rPr lang="ar-SA" sz="3200" dirty="0"/>
              <a:t> أهمية نوع المهنة؛</a:t>
            </a:r>
          </a:p>
          <a:p>
            <a:pPr algn="r" rtl="1" eaLnBrk="1" hangingPunct="1">
              <a:buFont typeface="Wingdings" pitchFamily="2" charset="2"/>
              <a:buChar char="ü"/>
              <a:defRPr/>
            </a:pPr>
            <a:r>
              <a:rPr lang="ar-SA" sz="3200" dirty="0"/>
              <a:t> النظم الاجتماعية كقواعد موجهة لسلوك الأفراد؛</a:t>
            </a:r>
          </a:p>
          <a:p>
            <a:pPr algn="r" rtl="1" eaLnBrk="1" hangingPunct="1">
              <a:buFont typeface="Wingdings" pitchFamily="2" charset="2"/>
              <a:buChar char="ü"/>
              <a:defRPr/>
            </a:pPr>
            <a:r>
              <a:rPr lang="ar-SA" sz="3200" dirty="0"/>
              <a:t> اللغة و التواصل.</a:t>
            </a:r>
            <a:endParaRPr lang="en-US" sz="3200" dirty="0"/>
          </a:p>
        </p:txBody>
      </p:sp>
    </p:spTree>
    <p:extLst>
      <p:ext uri="{BB962C8B-B14F-4D97-AF65-F5344CB8AC3E}">
        <p14:creationId xmlns:p14="http://schemas.microsoft.com/office/powerpoint/2010/main" val="19369758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220</TotalTime>
  <Words>1492</Words>
  <Application>Microsoft Office PowerPoint</Application>
  <PresentationFormat>A4 Paper (210x297 mm)</PresentationFormat>
  <Paragraphs>211</Paragraphs>
  <Slides>30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ae_AlMateen</vt:lpstr>
      <vt:lpstr>Arabic Transparent</vt:lpstr>
      <vt:lpstr>Arial</vt:lpstr>
      <vt:lpstr>AYM Wadiy S_U normal.</vt:lpstr>
      <vt:lpstr>Calibri</vt:lpstr>
      <vt:lpstr>Constantia</vt:lpstr>
      <vt:lpstr>Georgia</vt:lpstr>
      <vt:lpstr>Majalla UI</vt:lpstr>
      <vt:lpstr>PT Bold Heading</vt:lpstr>
      <vt:lpstr>Times New Roman</vt:lpstr>
      <vt:lpstr>Wingdings</vt:lpstr>
      <vt:lpstr>Office Theme</vt:lpstr>
      <vt:lpstr>PowerPoint Presentation</vt:lpstr>
      <vt:lpstr>المحاضرة السادسة</vt:lpstr>
      <vt:lpstr>أهداف الفصل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20</cp:revision>
  <dcterms:created xsi:type="dcterms:W3CDTF">2014-09-11T06:47:01Z</dcterms:created>
  <dcterms:modified xsi:type="dcterms:W3CDTF">2015-09-07T07:10:59Z</dcterms:modified>
</cp:coreProperties>
</file>