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1412776"/>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143000"/>
            <a:ext cx="8915400" cy="1066800"/>
          </a:xfrm>
          <a:prstGeom prst="rect">
            <a:avLst/>
          </a:prstGeom>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4" name="عنصر نائب للتاريخ 13"/>
          <p:cNvSpPr>
            <a:spLocks noGrp="1"/>
          </p:cNvSpPr>
          <p:nvPr>
            <p:ph type="dt" sz="half" idx="10"/>
          </p:nvPr>
        </p:nvSpPr>
        <p:spPr>
          <a:xfrm>
            <a:off x="7135416" y="612775"/>
            <a:ext cx="1037034" cy="457200"/>
          </a:xfrm>
          <a:prstGeom prst="rect">
            <a:avLst/>
          </a:prstGeom>
        </p:spPr>
        <p:txBody>
          <a:bodyPr/>
          <a:lstStyle>
            <a:lvl1pPr>
              <a:defRPr/>
            </a:lvl1pPr>
          </a:lstStyle>
          <a:p>
            <a:pPr>
              <a:defRPr/>
            </a:pPr>
            <a:fld id="{5861CEBA-38A7-4A2C-87E2-30441A6550AE}" type="datetimeFigureOut">
              <a:rPr lang="ar-SA"/>
              <a:pPr>
                <a:defRPr/>
              </a:pPr>
              <a:t>11/24/1436</a:t>
            </a:fld>
            <a:endParaRPr lang="ar-SA"/>
          </a:p>
        </p:txBody>
      </p:sp>
      <p:sp>
        <p:nvSpPr>
          <p:cNvPr id="5" name="عنصر نائب للتذييل 2"/>
          <p:cNvSpPr>
            <a:spLocks noGrp="1"/>
          </p:cNvSpPr>
          <p:nvPr>
            <p:ph type="ftr" sz="quarter" idx="11"/>
          </p:nvPr>
        </p:nvSpPr>
        <p:spPr>
          <a:xfrm>
            <a:off x="5695950" y="612775"/>
            <a:ext cx="1436027" cy="457200"/>
          </a:xfrm>
          <a:prstGeom prst="rect">
            <a:avLst/>
          </a:prstGeom>
        </p:spPr>
        <p:txBody>
          <a:bodyPr/>
          <a:lstStyle>
            <a:lvl1pPr>
              <a:defRPr/>
            </a:lvl1pPr>
          </a:lstStyle>
          <a:p>
            <a:pPr>
              <a:defRPr/>
            </a:pPr>
            <a:endParaRPr lang="ar-SA"/>
          </a:p>
        </p:txBody>
      </p:sp>
      <p:sp>
        <p:nvSpPr>
          <p:cNvPr id="7"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1412776"/>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1"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
        <p:nvSpPr>
          <p:cNvPr id="12" name="Rectangle 11"/>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20846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السابعة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البيئة المالية الدولية1</a:t>
            </a:r>
          </a:p>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المنظمات المالية الدولية)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السابعة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p:txBody>
          <a:bodyPr/>
          <a:lstStyle/>
          <a:p>
            <a:pPr marL="0" indent="0">
              <a:spcBef>
                <a:spcPct val="0"/>
              </a:spcBef>
              <a:buNone/>
            </a:pPr>
            <a:r>
              <a:rPr lang="ar-SA" altLang="ar-SA" sz="3000">
                <a:solidFill>
                  <a:srgbClr val="000000"/>
                </a:solidFill>
                <a:latin typeface="Arial" panose="020B0604020202020204" pitchFamily="34" charset="0"/>
                <a:cs typeface="Arabic Transparent" panose="020B0604020202020204" pitchFamily="34" charset="0"/>
              </a:rPr>
              <a:t>يقصد بالبيئة المالية للأعمال الدولية كافة المنظمات و المؤسسات المالية و الأفراد المستثمرين و البنوك و شركات التأمين و غيرهم من العاملين في مجال الأعمال الدولية المتواجدة في بلدان و ظروف معينة و مختلفة حيث: </a:t>
            </a:r>
          </a:p>
          <a:p>
            <a:pPr marL="0" indent="0">
              <a:spcBef>
                <a:spcPct val="0"/>
              </a:spcBef>
              <a:buFont typeface="Wingdings" panose="05000000000000000000" pitchFamily="2" charset="2"/>
              <a:buChar char="Ø"/>
            </a:pPr>
            <a:r>
              <a:rPr lang="ar-SA" altLang="ar-SA" sz="3000">
                <a:solidFill>
                  <a:srgbClr val="000000"/>
                </a:solidFill>
                <a:latin typeface="Arial" panose="020B0604020202020204" pitchFamily="34" charset="0"/>
                <a:cs typeface="Arabic Transparent" panose="020B0604020202020204" pitchFamily="34" charset="0"/>
              </a:rPr>
              <a:t> يتفاعلون مع بعضهم البعض، و يعرضون المال على المستثمرين الباحثين عنه، </a:t>
            </a:r>
          </a:p>
          <a:p>
            <a:pPr marL="0" indent="0">
              <a:spcBef>
                <a:spcPct val="0"/>
              </a:spcBef>
              <a:buFont typeface="Wingdings" panose="05000000000000000000" pitchFamily="2" charset="2"/>
              <a:buChar char="Ø"/>
            </a:pPr>
            <a:r>
              <a:rPr lang="ar-SA" altLang="ar-SA" sz="3000">
                <a:solidFill>
                  <a:srgbClr val="000000"/>
                </a:solidFill>
                <a:latin typeface="Arial" panose="020B0604020202020204" pitchFamily="34" charset="0"/>
                <a:cs typeface="Arabic Transparent" panose="020B0604020202020204" pitchFamily="34" charset="0"/>
              </a:rPr>
              <a:t> يبيعون و يشترون الأوراق المالية (كالأسهم و السندات و العملات الأجنبية)،</a:t>
            </a:r>
          </a:p>
          <a:p>
            <a:pPr marL="0" indent="0">
              <a:spcBef>
                <a:spcPct val="0"/>
              </a:spcBef>
              <a:buFont typeface="Wingdings" panose="05000000000000000000" pitchFamily="2" charset="2"/>
              <a:buChar char="Ø"/>
            </a:pPr>
            <a:r>
              <a:rPr lang="ar-SA" altLang="ar-SA" sz="3000">
                <a:solidFill>
                  <a:srgbClr val="000000"/>
                </a:solidFill>
                <a:latin typeface="Arial" panose="020B0604020202020204" pitchFamily="34" charset="0"/>
                <a:cs typeface="Arabic Transparent" panose="020B0604020202020204" pitchFamily="34" charset="0"/>
              </a:rPr>
              <a:t> الباحثين عن تحقيق الثروة</a:t>
            </a:r>
            <a:endParaRPr lang="en-US" altLang="ar-SA" smtClean="0"/>
          </a:p>
        </p:txBody>
      </p:sp>
      <p:sp>
        <p:nvSpPr>
          <p:cNvPr id="4" name="مخطط انسيابي: بيانات مخزّنة 4"/>
          <p:cNvSpPr>
            <a:spLocks noGrp="1"/>
          </p:cNvSpPr>
          <p:nvPr>
            <p:ph type="title"/>
          </p:nvPr>
        </p:nvSpPr>
        <p:spPr>
          <a:xfrm>
            <a:off x="416496" y="188640"/>
            <a:ext cx="8915400" cy="1066800"/>
          </a:xfrm>
          <a:prstGeom prst="flowChartOnlineStorage">
            <a:avLst/>
          </a:prstGeom>
          <a:solidFill>
            <a:srgbClr val="7E6BC9">
              <a:lumMod val="20000"/>
              <a:lumOff val="80000"/>
            </a:srgbClr>
          </a:solidFill>
          <a:ln w="25400" cap="flat" algn="ctr">
            <a:solidFill>
              <a:srgbClr val="CEB966">
                <a:shade val="50000"/>
              </a:srgbClr>
            </a:solidFill>
          </a:ln>
        </p:spPr>
        <p:txBody>
          <a:bodyPr/>
          <a:lstStyle/>
          <a:p>
            <a:pPr fontAlgn="auto">
              <a:spcBef>
                <a:spcPts val="0"/>
              </a:spcBef>
              <a:spcAft>
                <a:spcPts val="0"/>
              </a:spcAft>
              <a:defRPr/>
            </a:pPr>
            <a:r>
              <a:rPr lang="ar-SA" sz="3600" kern="0" dirty="0">
                <a:solidFill>
                  <a:srgbClr val="006666"/>
                </a:solidFill>
                <a:latin typeface="Arial" pitchFamily="34" charset="0"/>
                <a:ea typeface="+mn-ea"/>
                <a:cs typeface="PT Bold Heading" pitchFamily="2" charset="-78"/>
              </a:rPr>
              <a:t>مقدمة</a:t>
            </a:r>
            <a:endParaRPr lang="en-US" sz="3600" kern="0" dirty="0">
              <a:solidFill>
                <a:srgbClr val="006666"/>
              </a:solidFill>
              <a:latin typeface="Arial" pitchFamily="34" charset="0"/>
              <a:ea typeface="+mn-ea"/>
              <a:cs typeface="PT Bold Heading" pitchFamily="2" charset="-78"/>
            </a:endParaRPr>
          </a:p>
        </p:txBody>
      </p:sp>
    </p:spTree>
    <p:extLst>
      <p:ext uri="{BB962C8B-B14F-4D97-AF65-F5344CB8AC3E}">
        <p14:creationId xmlns:p14="http://schemas.microsoft.com/office/powerpoint/2010/main" val="3613422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ct val="0"/>
              </a:spcBef>
              <a:buNone/>
              <a:defRPr/>
            </a:pPr>
            <a:r>
              <a:rPr lang="ar-SA" sz="3000" dirty="0">
                <a:solidFill>
                  <a:prstClr val="black"/>
                </a:solidFill>
                <a:latin typeface="Arial" charset="0"/>
                <a:cs typeface="Arabic Transparent" pitchFamily="2" charset="0"/>
              </a:rPr>
              <a:t>و يتم ذلك على ساحة عريضة من العالم الذي أصبح و كأنه سوق واحدة (العولمة): </a:t>
            </a:r>
          </a:p>
          <a:p>
            <a:pPr marL="0" indent="0">
              <a:spcBef>
                <a:spcPct val="0"/>
              </a:spcBef>
              <a:buFont typeface="Wingdings" pitchFamily="2" charset="2"/>
              <a:buChar char="ü"/>
              <a:defRPr/>
            </a:pPr>
            <a:r>
              <a:rPr lang="ar-SA" sz="3000" dirty="0">
                <a:solidFill>
                  <a:prstClr val="black"/>
                </a:solidFill>
                <a:latin typeface="Arial" charset="0"/>
                <a:cs typeface="Arabic Transparent" pitchFamily="2" charset="0"/>
              </a:rPr>
              <a:t> تتدفق عليه مبالغ مالية ضخمة، </a:t>
            </a:r>
          </a:p>
          <a:p>
            <a:pPr marL="0" indent="0">
              <a:spcBef>
                <a:spcPct val="0"/>
              </a:spcBef>
              <a:buFont typeface="Wingdings" pitchFamily="2" charset="2"/>
              <a:buChar char="ü"/>
              <a:defRPr/>
            </a:pPr>
            <a:r>
              <a:rPr lang="ar-SA" sz="3000" dirty="0">
                <a:solidFill>
                  <a:prstClr val="black"/>
                </a:solidFill>
                <a:latin typeface="Arial" charset="0"/>
                <a:cs typeface="Arabic Transparent" pitchFamily="2" charset="0"/>
              </a:rPr>
              <a:t> تربط بين أجزائه نظم اتصالات متقدمة و فورية و متعددة الطرق و الأساليب. </a:t>
            </a:r>
          </a:p>
          <a:p>
            <a:pPr marL="0" indent="0">
              <a:spcBef>
                <a:spcPct val="0"/>
              </a:spcBef>
              <a:buNone/>
              <a:defRPr/>
            </a:pPr>
            <a:r>
              <a:rPr lang="ar-SA" sz="3000" dirty="0">
                <a:solidFill>
                  <a:prstClr val="black"/>
                </a:solidFill>
                <a:latin typeface="Arial" charset="0"/>
                <a:cs typeface="Arabic Transparent" pitchFamily="2" charset="0"/>
              </a:rPr>
              <a:t>لذلك من المهم معرفة مكونات بيئة الأعمال الدولية و بعض أشهر المنظمات و المؤسسات المالية الدولية.</a:t>
            </a:r>
            <a:endParaRPr lang="en-US" sz="3000" dirty="0">
              <a:solidFill>
                <a:prstClr val="black"/>
              </a:solidFill>
              <a:latin typeface="Arial" charset="0"/>
              <a:cs typeface="Arabic Transparent" pitchFamily="2" charset="0"/>
            </a:endParaRPr>
          </a:p>
          <a:p>
            <a:pPr marL="109537" indent="0">
              <a:buNone/>
              <a:defRPr/>
            </a:pPr>
            <a:endParaRPr lang="en-US" dirty="0"/>
          </a:p>
        </p:txBody>
      </p:sp>
    </p:spTree>
    <p:extLst>
      <p:ext uri="{BB962C8B-B14F-4D97-AF65-F5344CB8AC3E}">
        <p14:creationId xmlns:p14="http://schemas.microsoft.com/office/powerpoint/2010/main" val="195917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لمحتوى 2"/>
          <p:cNvSpPr>
            <a:spLocks noGrp="1"/>
          </p:cNvSpPr>
          <p:nvPr>
            <p:ph idx="1"/>
          </p:nvPr>
        </p:nvSpPr>
        <p:spPr>
          <a:xfrm>
            <a:off x="838200" y="1600200"/>
            <a:ext cx="8229600" cy="3505200"/>
          </a:xfrm>
          <a:solidFill>
            <a:schemeClr val="bg2"/>
          </a:solidFill>
        </p:spPr>
        <p:txBody>
          <a:bodyPr/>
          <a:lstStyle/>
          <a:p>
            <a:pPr eaLnBrk="1" hangingPunct="1">
              <a:buFont typeface="Georgia" panose="02040502050405020303" pitchFamily="18" charset="0"/>
              <a:buNone/>
            </a:pPr>
            <a:endParaRPr lang="ar-SA" altLang="ar-SA" b="1" smtClean="0">
              <a:solidFill>
                <a:srgbClr val="FF0000"/>
              </a:solidFill>
            </a:endParaRPr>
          </a:p>
          <a:p>
            <a:pPr eaLnBrk="1" hangingPunct="1">
              <a:buFont typeface="Georgia" panose="02040502050405020303" pitchFamily="18" charset="0"/>
              <a:buNone/>
            </a:pPr>
            <a:r>
              <a:rPr lang="ar-SA" altLang="ar-SA">
                <a:solidFill>
                  <a:srgbClr val="FF0000"/>
                </a:solidFill>
              </a:rPr>
              <a:t>البيئة المالية الدولية إذن هي:</a:t>
            </a:r>
            <a:endParaRPr lang="en-US" altLang="ar-SA">
              <a:solidFill>
                <a:srgbClr val="FF0000"/>
              </a:solidFill>
            </a:endParaRPr>
          </a:p>
          <a:p>
            <a:pPr eaLnBrk="1" hangingPunct="1">
              <a:buFont typeface="Georgia" panose="02040502050405020303" pitchFamily="18" charset="0"/>
              <a:buNone/>
            </a:pPr>
            <a:r>
              <a:rPr lang="ar-SA" altLang="ar-SA"/>
              <a:t>ساحة كبيرة تتدفق فيها الأموال بشكل كبير، وتضم مختلف السلطات النقدية في كل بلدن والمؤسسات المالية والإقليمية والبنوك والشركات العالمية  والمحلية والأفراد والمؤسسات.</a:t>
            </a:r>
            <a:endParaRPr lang="en-US" altLang="ar-SA"/>
          </a:p>
          <a:p>
            <a:pPr eaLnBrk="1" hangingPunct="1">
              <a:buFont typeface="Georgia" panose="02040502050405020303" pitchFamily="18" charset="0"/>
              <a:buNone/>
            </a:pPr>
            <a:endParaRPr lang="ar-SA" altLang="ar-SA" smtClean="0"/>
          </a:p>
        </p:txBody>
      </p:sp>
    </p:spTree>
    <p:extLst>
      <p:ext uri="{BB962C8B-B14F-4D97-AF65-F5344CB8AC3E}">
        <p14:creationId xmlns:p14="http://schemas.microsoft.com/office/powerpoint/2010/main" val="3437583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وان 1"/>
          <p:cNvSpPr>
            <a:spLocks noGrp="1"/>
          </p:cNvSpPr>
          <p:nvPr>
            <p:ph type="title"/>
          </p:nvPr>
        </p:nvSpPr>
        <p:spPr>
          <a:xfrm>
            <a:off x="838200" y="762000"/>
            <a:ext cx="8229600" cy="838200"/>
          </a:xfrm>
        </p:spPr>
        <p:txBody>
          <a:bodyPr/>
          <a:lstStyle/>
          <a:p>
            <a:pPr eaLnBrk="1" hangingPunct="1"/>
            <a:r>
              <a:rPr lang="en-US" altLang="ar-SA" sz="2300">
                <a:solidFill>
                  <a:srgbClr val="FF0000"/>
                </a:solidFill>
              </a:rPr>
              <a:t/>
            </a:r>
            <a:br>
              <a:rPr lang="en-US" altLang="ar-SA" sz="2300">
                <a:solidFill>
                  <a:srgbClr val="FF0000"/>
                </a:solidFill>
              </a:rPr>
            </a:br>
            <a:endParaRPr lang="ar-SA" altLang="ar-SA" sz="2300">
              <a:solidFill>
                <a:srgbClr val="FF0000"/>
              </a:solidFill>
            </a:endParaRPr>
          </a:p>
        </p:txBody>
      </p:sp>
      <p:sp>
        <p:nvSpPr>
          <p:cNvPr id="3" name="عنصر نائب للمحتوى 2"/>
          <p:cNvSpPr>
            <a:spLocks noGrp="1"/>
          </p:cNvSpPr>
          <p:nvPr>
            <p:ph idx="1"/>
          </p:nvPr>
        </p:nvSpPr>
        <p:spPr>
          <a:xfrm>
            <a:off x="838200" y="1601688"/>
            <a:ext cx="8229600" cy="4419600"/>
          </a:xfrm>
          <a:solidFill>
            <a:schemeClr val="accent2">
              <a:lumMod val="20000"/>
              <a:lumOff val="80000"/>
            </a:schemeClr>
          </a:solidFill>
        </p:spPr>
        <p:txBody>
          <a:bodyPr>
            <a:normAutofit fontScale="92500" lnSpcReduction="10000"/>
          </a:bodyPr>
          <a:lstStyle/>
          <a:p>
            <a:pPr marL="365760" indent="-256032" fontAlgn="auto">
              <a:spcAft>
                <a:spcPts val="0"/>
              </a:spcAft>
              <a:buClr>
                <a:schemeClr val="accent3"/>
              </a:buClr>
              <a:buNone/>
              <a:defRPr/>
            </a:pPr>
            <a:endParaRPr lang="ar-SA" b="1" dirty="0" smtClean="0">
              <a:solidFill>
                <a:srgbClr val="FF0000"/>
              </a:solidFill>
            </a:endParaRPr>
          </a:p>
          <a:p>
            <a:pPr marL="365760" indent="-256032" fontAlgn="auto">
              <a:spcAft>
                <a:spcPts val="0"/>
              </a:spcAft>
              <a:buClr>
                <a:schemeClr val="accent3"/>
              </a:buClr>
              <a:buNone/>
              <a:defRPr/>
            </a:pPr>
            <a:r>
              <a:rPr lang="ar-SA" b="1" dirty="0">
                <a:solidFill>
                  <a:srgbClr val="FF0000"/>
                </a:solidFill>
              </a:rPr>
              <a:t>أولا : منظمات تعمل في تمويل موازين المدفوعات والتجارة</a:t>
            </a:r>
          </a:p>
          <a:p>
            <a:pPr marL="365760" indent="-256032" fontAlgn="auto">
              <a:spcAft>
                <a:spcPts val="0"/>
              </a:spcAft>
              <a:buClr>
                <a:schemeClr val="accent3"/>
              </a:buClr>
              <a:buNone/>
              <a:defRPr/>
            </a:pPr>
            <a:r>
              <a:rPr lang="ar-SA" b="1" dirty="0" smtClean="0">
                <a:solidFill>
                  <a:srgbClr val="FF0000"/>
                </a:solidFill>
              </a:rPr>
              <a:t>1-صندوق </a:t>
            </a:r>
            <a:r>
              <a:rPr lang="ar-SA" b="1" dirty="0">
                <a:solidFill>
                  <a:srgbClr val="FF0000"/>
                </a:solidFill>
              </a:rPr>
              <a:t>النقد </a:t>
            </a:r>
            <a:r>
              <a:rPr lang="ar-SA" b="1" dirty="0" smtClean="0">
                <a:solidFill>
                  <a:srgbClr val="FF0000"/>
                </a:solidFill>
              </a:rPr>
              <a:t>الدولي </a:t>
            </a:r>
            <a:r>
              <a:rPr lang="en-US" sz="2400" b="1" i="1" dirty="0">
                <a:solidFill>
                  <a:srgbClr val="0000FF"/>
                </a:solidFill>
                <a:latin typeface="Times New Roman" pitchFamily="18" charset="0"/>
                <a:cs typeface="Times New Roman" pitchFamily="18" charset="0"/>
              </a:rPr>
              <a:t>International Monetary Fund </a:t>
            </a:r>
            <a:r>
              <a:rPr lang="ar-SA" b="1" dirty="0" smtClean="0">
                <a:solidFill>
                  <a:srgbClr val="FF0000"/>
                </a:solidFill>
              </a:rPr>
              <a:t>:</a:t>
            </a:r>
          </a:p>
          <a:p>
            <a:pPr marL="365760" indent="-256032" fontAlgn="auto">
              <a:spcAft>
                <a:spcPts val="0"/>
              </a:spcAft>
              <a:buClr>
                <a:schemeClr val="accent3"/>
              </a:buClr>
              <a:buNone/>
              <a:defRPr/>
            </a:pPr>
            <a:r>
              <a:rPr lang="ar-SA" dirty="0">
                <a:solidFill>
                  <a:prstClr val="black"/>
                </a:solidFill>
                <a:latin typeface="Arial" pitchFamily="34" charset="0"/>
                <a:cs typeface="Arabic Transparent" pitchFamily="2" charset="-78"/>
              </a:rPr>
              <a:t>منظمة دولية تأسست عام 1944م بموجب نفس الاتفاقية التي تمت الموافقة فيها على إنشاء البنك الدولي للإنشاء و التعمير، و هي ذات الاتفاقية التي سميت </a:t>
            </a:r>
            <a:r>
              <a:rPr lang="ar-SA" b="1" dirty="0">
                <a:solidFill>
                  <a:prstClr val="black"/>
                </a:solidFill>
                <a:latin typeface="Arial" pitchFamily="34" charset="0"/>
                <a:cs typeface="Arabic Transparent" pitchFamily="2" charset="-78"/>
              </a:rPr>
              <a:t>بالاتفاقية برايتون </a:t>
            </a:r>
            <a:r>
              <a:rPr lang="ar-SA" b="1" dirty="0" err="1">
                <a:solidFill>
                  <a:prstClr val="black"/>
                </a:solidFill>
                <a:latin typeface="Arial" pitchFamily="34" charset="0"/>
                <a:cs typeface="Arabic Transparent" pitchFamily="2" charset="-78"/>
              </a:rPr>
              <a:t>وودز</a:t>
            </a:r>
            <a:r>
              <a:rPr lang="ar-SA" b="1" dirty="0">
                <a:solidFill>
                  <a:prstClr val="black"/>
                </a:solidFill>
                <a:latin typeface="Arial" pitchFamily="34" charset="0"/>
                <a:cs typeface="Arabic Transparent" pitchFamily="2" charset="-78"/>
              </a:rPr>
              <a:t> </a:t>
            </a:r>
            <a:r>
              <a:rPr lang="en-US" b="1" dirty="0">
                <a:solidFill>
                  <a:prstClr val="black"/>
                </a:solidFill>
                <a:latin typeface="Arial" pitchFamily="34" charset="0"/>
                <a:cs typeface="Arabic Transparent" pitchFamily="2" charset="-78"/>
              </a:rPr>
              <a:t> </a:t>
            </a:r>
            <a:r>
              <a:rPr lang="ar-SA" b="1" dirty="0">
                <a:solidFill>
                  <a:prstClr val="black"/>
                </a:solidFill>
                <a:latin typeface="Arial" pitchFamily="34" charset="0"/>
                <a:cs typeface="Arabic Transparent" pitchFamily="2" charset="-78"/>
              </a:rPr>
              <a:t>(</a:t>
            </a:r>
            <a:r>
              <a:rPr lang="en-US" b="1" i="1" dirty="0">
                <a:solidFill>
                  <a:prstClr val="black"/>
                </a:solidFill>
                <a:latin typeface="Times New Roman" pitchFamily="18" charset="0"/>
                <a:cs typeface="Times New Roman" pitchFamily="18" charset="0"/>
              </a:rPr>
              <a:t>Breton Woods</a:t>
            </a:r>
            <a:r>
              <a:rPr lang="ar-SA" b="1" dirty="0">
                <a:solidFill>
                  <a:prstClr val="black"/>
                </a:solidFill>
                <a:latin typeface="Times New Roman" pitchFamily="18" charset="0"/>
                <a:cs typeface="Times New Roman" pitchFamily="18" charset="0"/>
              </a:rPr>
              <a:t>) </a:t>
            </a:r>
            <a:r>
              <a:rPr lang="ar-SA" dirty="0">
                <a:solidFill>
                  <a:prstClr val="black"/>
                </a:solidFill>
                <a:latin typeface="Times New Roman" pitchFamily="18" charset="0"/>
                <a:cs typeface="Times New Roman" pitchFamily="18" charset="0"/>
              </a:rPr>
              <a:t>نسبة للمدينة التي انعقدت فيها الاجتماعات </a:t>
            </a:r>
            <a:r>
              <a:rPr lang="ar-SA" dirty="0" smtClean="0">
                <a:solidFill>
                  <a:prstClr val="black"/>
                </a:solidFill>
                <a:latin typeface="Times New Roman" pitchFamily="18" charset="0"/>
                <a:cs typeface="Times New Roman" pitchFamily="18" charset="0"/>
              </a:rPr>
              <a:t>.</a:t>
            </a:r>
          </a:p>
          <a:p>
            <a:pPr marL="365760" indent="-256032" fontAlgn="auto">
              <a:spcAft>
                <a:spcPts val="0"/>
              </a:spcAft>
              <a:buClr>
                <a:schemeClr val="accent3"/>
              </a:buClr>
              <a:buNone/>
              <a:defRPr/>
            </a:pPr>
            <a:r>
              <a:rPr lang="ar-SA" dirty="0" smtClean="0"/>
              <a:t>وقد </a:t>
            </a:r>
            <a:r>
              <a:rPr lang="ar-SA" dirty="0"/>
              <a:t>جاء ذلك لإعادة ترتيب الوضع النقدي العالمي أثر انهيار قاعدة الذهب وتردي التجارة والاقتصاد العالميين .</a:t>
            </a:r>
            <a:endParaRPr lang="en-US" dirty="0"/>
          </a:p>
          <a:p>
            <a:pPr marL="365760" indent="-256032" fontAlgn="auto">
              <a:spcAft>
                <a:spcPts val="0"/>
              </a:spcAft>
              <a:buClr>
                <a:schemeClr val="accent3"/>
              </a:buClr>
              <a:buFont typeface="Georgia"/>
              <a:buChar char="•"/>
              <a:defRPr/>
            </a:pPr>
            <a:endParaRPr lang="ar-SA" dirty="0"/>
          </a:p>
        </p:txBody>
      </p:sp>
    </p:spTree>
    <p:extLst>
      <p:ext uri="{BB962C8B-B14F-4D97-AF65-F5344CB8AC3E}">
        <p14:creationId xmlns:p14="http://schemas.microsoft.com/office/powerpoint/2010/main" val="1303535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4">
              <a:lumMod val="20000"/>
              <a:lumOff val="80000"/>
            </a:schemeClr>
          </a:solidFill>
        </p:spPr>
        <p:txBody>
          <a:bodyPr/>
          <a:lstStyle/>
          <a:p>
            <a:pPr marL="365760" indent="-256032" fontAlgn="auto">
              <a:spcAft>
                <a:spcPts val="0"/>
              </a:spcAft>
              <a:buClr>
                <a:schemeClr val="accent3"/>
              </a:buClr>
              <a:buNone/>
              <a:defRPr/>
            </a:pPr>
            <a:r>
              <a:rPr lang="ar-SA" dirty="0" smtClean="0">
                <a:solidFill>
                  <a:srgbClr val="FF0000"/>
                </a:solidFill>
              </a:rPr>
              <a:t>2-أهداف صندوق  النقد الدولي</a:t>
            </a:r>
            <a:r>
              <a:rPr lang="ar-SA" b="1" dirty="0" smtClean="0">
                <a:solidFill>
                  <a:srgbClr val="FF0000"/>
                </a:solidFill>
              </a:rPr>
              <a:t>:</a:t>
            </a:r>
            <a:endParaRPr lang="en-US" dirty="0" smtClean="0">
              <a:solidFill>
                <a:srgbClr val="FF0000"/>
              </a:solidFill>
            </a:endParaRPr>
          </a:p>
          <a:p>
            <a:pPr marL="365760" indent="-256032" fontAlgn="auto">
              <a:spcAft>
                <a:spcPts val="0"/>
              </a:spcAft>
              <a:buClr>
                <a:schemeClr val="accent3"/>
              </a:buClr>
              <a:buFont typeface="Georgia"/>
              <a:buChar char="•"/>
              <a:defRPr/>
            </a:pPr>
            <a:r>
              <a:rPr lang="ar-SA" dirty="0" smtClean="0"/>
              <a:t>تشجيع التبادل النقدي بين الدول الأعضاء وتسهيل وتوسيع التجارة مابين الدول ؛</a:t>
            </a:r>
            <a:endParaRPr lang="en-US" dirty="0" smtClean="0"/>
          </a:p>
          <a:p>
            <a:pPr marL="365760" indent="-256032" fontAlgn="auto">
              <a:spcAft>
                <a:spcPts val="0"/>
              </a:spcAft>
              <a:buClr>
                <a:schemeClr val="accent3"/>
              </a:buClr>
              <a:buFont typeface="Georgia"/>
              <a:buChar char="•"/>
              <a:defRPr/>
            </a:pPr>
            <a:r>
              <a:rPr lang="ar-SA" dirty="0" smtClean="0"/>
              <a:t>العمل على ثبات صرف العملات ووضع نظام متعدد الأطراف للمدفوعات  المتعلقة بالمعاملات الجارية للدول الأعضاء ؛</a:t>
            </a:r>
            <a:endParaRPr lang="en-US" dirty="0" smtClean="0"/>
          </a:p>
          <a:p>
            <a:pPr marL="365760" indent="-256032" fontAlgn="auto">
              <a:spcAft>
                <a:spcPts val="0"/>
              </a:spcAft>
              <a:buClr>
                <a:schemeClr val="accent3"/>
              </a:buClr>
              <a:buFont typeface="Georgia"/>
              <a:buChar char="•"/>
              <a:defRPr/>
            </a:pPr>
            <a:r>
              <a:rPr lang="ar-SA" dirty="0" smtClean="0"/>
              <a:t>التخلص من قيود الصرف الأجنبي ؛</a:t>
            </a:r>
            <a:endParaRPr lang="en-US" dirty="0" smtClean="0"/>
          </a:p>
          <a:p>
            <a:pPr marL="365760" indent="-256032" fontAlgn="auto">
              <a:spcAft>
                <a:spcPts val="0"/>
              </a:spcAft>
              <a:buClr>
                <a:schemeClr val="accent3"/>
              </a:buClr>
              <a:buFont typeface="Georgia"/>
              <a:buChar char="•"/>
              <a:defRPr/>
            </a:pPr>
            <a:r>
              <a:rPr lang="ar-SA" dirty="0" smtClean="0"/>
              <a:t>مساعدة الدول التي تعاني الاختلال في موازين المدفوعات بالتحويل دون الحاجة للاتخاذ تدابير انكماشية قصيرة الأجل .</a:t>
            </a:r>
            <a:endParaRPr lang="en-US" dirty="0" smtClean="0"/>
          </a:p>
          <a:p>
            <a:pPr>
              <a:defRPr/>
            </a:pPr>
            <a:endParaRPr lang="ar-SA" dirty="0"/>
          </a:p>
        </p:txBody>
      </p:sp>
    </p:spTree>
    <p:extLst>
      <p:ext uri="{BB962C8B-B14F-4D97-AF65-F5344CB8AC3E}">
        <p14:creationId xmlns:p14="http://schemas.microsoft.com/office/powerpoint/2010/main" val="605805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لمحتوى 2"/>
          <p:cNvSpPr>
            <a:spLocks noGrp="1"/>
          </p:cNvSpPr>
          <p:nvPr>
            <p:ph idx="1"/>
          </p:nvPr>
        </p:nvSpPr>
        <p:spPr>
          <a:xfrm>
            <a:off x="838200" y="827112"/>
            <a:ext cx="8229600" cy="5410200"/>
          </a:xfrm>
          <a:solidFill>
            <a:schemeClr val="accent5">
              <a:lumMod val="20000"/>
              <a:lumOff val="80000"/>
            </a:schemeClr>
          </a:solidFill>
        </p:spPr>
        <p:txBody>
          <a:bodyPr/>
          <a:lstStyle/>
          <a:p>
            <a:pPr eaLnBrk="1" hangingPunct="1">
              <a:buFont typeface="Georgia" panose="02040502050405020303" pitchFamily="18" charset="0"/>
              <a:buNone/>
              <a:defRPr/>
            </a:pPr>
            <a:r>
              <a:rPr lang="ar-SA" sz="2800" dirty="0" smtClean="0">
                <a:solidFill>
                  <a:srgbClr val="FF0000"/>
                </a:solidFill>
              </a:rPr>
              <a:t>3-رأس مال وإدارة الصندوق : </a:t>
            </a:r>
            <a:endParaRPr lang="en-US" sz="2800" dirty="0" smtClean="0">
              <a:solidFill>
                <a:srgbClr val="FF0000"/>
              </a:solidFill>
              <a:cs typeface="Arial" pitchFamily="34" charset="0"/>
            </a:endParaRPr>
          </a:p>
          <a:p>
            <a:pPr eaLnBrk="1" hangingPunct="1">
              <a:buFont typeface="Georgia" panose="02040502050405020303" pitchFamily="18" charset="0"/>
              <a:buNone/>
              <a:defRPr/>
            </a:pPr>
            <a:r>
              <a:rPr lang="ar-SA" sz="2800" dirty="0" smtClean="0"/>
              <a:t>تساهم الدول الأعضاء في رأسمال الصندوق بنسب مختلفة اعتمادا على الدخل القومي والوزن التجاري لكل دولة . أما عن الإدارة فان التأثير يتبع للحصص المملوكة والتي على أساسها يتم التصويت .</a:t>
            </a:r>
          </a:p>
          <a:p>
            <a:pPr marL="0" indent="0">
              <a:spcBef>
                <a:spcPct val="0"/>
              </a:spcBef>
              <a:buFont typeface="Wingdings" pitchFamily="2" charset="2"/>
              <a:buChar char="Ø"/>
              <a:defRPr/>
            </a:pPr>
            <a:r>
              <a:rPr lang="ar-SA" sz="2800" dirty="0">
                <a:solidFill>
                  <a:prstClr val="black"/>
                </a:solidFill>
                <a:latin typeface="Arial" charset="0"/>
                <a:cs typeface="Arabic Transparent" pitchFamily="2" charset="0"/>
              </a:rPr>
              <a:t>يبلغ عدد الأعضاء في الصندوق نحو 184 دولة</a:t>
            </a:r>
            <a:r>
              <a:rPr lang="ar-SA" sz="2800" dirty="0" smtClean="0">
                <a:solidFill>
                  <a:prstClr val="black"/>
                </a:solidFill>
                <a:latin typeface="Arial" charset="0"/>
                <a:cs typeface="Arabic Transparent" pitchFamily="2" charset="0"/>
              </a:rPr>
              <a:t>،</a:t>
            </a:r>
            <a:endParaRPr lang="ar-SA" sz="2800" dirty="0">
              <a:solidFill>
                <a:prstClr val="black"/>
              </a:solidFill>
              <a:latin typeface="Arial" charset="0"/>
              <a:cs typeface="Arabic Transparent" pitchFamily="2" charset="0"/>
            </a:endParaRPr>
          </a:p>
          <a:p>
            <a:pPr marL="0" indent="0">
              <a:spcBef>
                <a:spcPct val="0"/>
              </a:spcBef>
              <a:buFont typeface="Wingdings" pitchFamily="2" charset="2"/>
              <a:buChar char="Ø"/>
              <a:defRPr/>
            </a:pPr>
            <a:r>
              <a:rPr lang="ar-SA" sz="2800" dirty="0">
                <a:solidFill>
                  <a:prstClr val="black"/>
                </a:solidFill>
                <a:latin typeface="Arial" charset="0"/>
                <a:cs typeface="Arabic Transparent" pitchFamily="2" charset="0"/>
              </a:rPr>
              <a:t> يبلغ رأس ماله 145 مليار دولار</a:t>
            </a:r>
            <a:r>
              <a:rPr lang="ar-SA" sz="2800" dirty="0" smtClean="0">
                <a:solidFill>
                  <a:prstClr val="black"/>
                </a:solidFill>
                <a:latin typeface="Arial" charset="0"/>
                <a:cs typeface="Arabic Transparent" pitchFamily="2" charset="0"/>
              </a:rPr>
              <a:t>،</a:t>
            </a:r>
            <a:endParaRPr lang="ar-SA" sz="2800" dirty="0">
              <a:solidFill>
                <a:prstClr val="black"/>
              </a:solidFill>
              <a:latin typeface="Arial" charset="0"/>
              <a:cs typeface="Arabic Transparent" pitchFamily="2" charset="0"/>
            </a:endParaRPr>
          </a:p>
          <a:p>
            <a:pPr marL="0" indent="0">
              <a:spcBef>
                <a:spcPct val="0"/>
              </a:spcBef>
              <a:buFont typeface="Wingdings" pitchFamily="2" charset="2"/>
              <a:buChar char="Ø"/>
              <a:defRPr/>
            </a:pPr>
            <a:r>
              <a:rPr lang="ar-SA" sz="2800" dirty="0">
                <a:solidFill>
                  <a:prstClr val="black"/>
                </a:solidFill>
                <a:latin typeface="Arial" charset="0"/>
                <a:cs typeface="Arabic Transparent" pitchFamily="2" charset="0"/>
              </a:rPr>
              <a:t> يشرف على أدائه مجلس حكام منتخبين من وزارات الدول الأعضاء و مجلس المديرين التنفيذيين،</a:t>
            </a:r>
          </a:p>
          <a:p>
            <a:pPr marL="0" indent="0">
              <a:spcBef>
                <a:spcPct val="0"/>
              </a:spcBef>
              <a:buFont typeface="Wingdings" pitchFamily="2" charset="2"/>
              <a:buChar char="Ø"/>
              <a:defRPr/>
            </a:pPr>
            <a:r>
              <a:rPr lang="ar-SA" sz="2800" dirty="0">
                <a:solidFill>
                  <a:prstClr val="black"/>
                </a:solidFill>
                <a:latin typeface="Arial" charset="0"/>
                <a:cs typeface="Arabic Transparent" pitchFamily="2" charset="0"/>
              </a:rPr>
              <a:t>تساهم كل من بريطانيا، و فرنسا، و ألمانيا، و المملكة العربية السعودية بحصص كبيرة</a:t>
            </a:r>
            <a:r>
              <a:rPr lang="ar-SA" sz="2800" dirty="0" smtClean="0">
                <a:solidFill>
                  <a:prstClr val="black"/>
                </a:solidFill>
                <a:latin typeface="Arial" charset="0"/>
                <a:cs typeface="Arabic Transparent" pitchFamily="2" charset="0"/>
              </a:rPr>
              <a:t>،</a:t>
            </a:r>
            <a:endParaRPr lang="ar-SA" sz="2800" dirty="0">
              <a:solidFill>
                <a:prstClr val="black"/>
              </a:solidFill>
              <a:latin typeface="Arial" charset="0"/>
              <a:cs typeface="Arabic Transparent" pitchFamily="2" charset="0"/>
            </a:endParaRPr>
          </a:p>
          <a:p>
            <a:pPr marL="0" indent="0">
              <a:spcBef>
                <a:spcPct val="0"/>
              </a:spcBef>
              <a:buFont typeface="Wingdings" pitchFamily="2" charset="2"/>
              <a:buChar char="Ø"/>
              <a:defRPr/>
            </a:pPr>
            <a:r>
              <a:rPr lang="ar-SA" sz="2800" dirty="0">
                <a:solidFill>
                  <a:prstClr val="black"/>
                </a:solidFill>
                <a:latin typeface="Arial" charset="0"/>
                <a:cs typeface="Arabic Transparent" pitchFamily="2" charset="0"/>
              </a:rPr>
              <a:t> أما الدول الأخرى فتساهم بنسب رمزية مختلفة تدفع 1\4 حصتها بالذهب أو الدولار، و المبلغ المتبقي يدفع بالعملة الوطنية لكل دولة.</a:t>
            </a:r>
            <a:endParaRPr lang="en-US" sz="2800" dirty="0">
              <a:solidFill>
                <a:prstClr val="black"/>
              </a:solidFill>
              <a:latin typeface="Arial" charset="0"/>
              <a:cs typeface="Arabic Transparent" pitchFamily="2" charset="0"/>
            </a:endParaRPr>
          </a:p>
          <a:p>
            <a:pPr marL="0" indent="0">
              <a:spcBef>
                <a:spcPct val="0"/>
              </a:spcBef>
              <a:buNone/>
              <a:defRPr/>
            </a:pPr>
            <a:endParaRPr lang="ar-SA" sz="1200" dirty="0">
              <a:solidFill>
                <a:prstClr val="black"/>
              </a:solidFill>
              <a:latin typeface="Arial" charset="0"/>
              <a:cs typeface="Arabic Transparent" pitchFamily="2" charset="0"/>
            </a:endParaRPr>
          </a:p>
        </p:txBody>
      </p:sp>
    </p:spTree>
    <p:extLst>
      <p:ext uri="{BB962C8B-B14F-4D97-AF65-F5344CB8AC3E}">
        <p14:creationId xmlns:p14="http://schemas.microsoft.com/office/powerpoint/2010/main" val="2830683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90600" y="1219200"/>
            <a:ext cx="8229600" cy="5029200"/>
          </a:xfrm>
          <a:solidFill>
            <a:schemeClr val="accent6">
              <a:lumMod val="20000"/>
              <a:lumOff val="80000"/>
            </a:schemeClr>
          </a:solidFill>
        </p:spPr>
        <p:txBody>
          <a:bodyPr/>
          <a:lstStyle/>
          <a:p>
            <a:pPr eaLnBrk="1" hangingPunct="1">
              <a:buFont typeface="Georgia" panose="02040502050405020303" pitchFamily="18" charset="0"/>
              <a:buNone/>
              <a:defRPr/>
            </a:pPr>
            <a:r>
              <a:rPr lang="ar-SA" dirty="0" smtClean="0">
                <a:solidFill>
                  <a:srgbClr val="FF0000"/>
                </a:solidFill>
              </a:rPr>
              <a:t>4-وظائف الصندوق : </a:t>
            </a:r>
            <a:endParaRPr lang="en-US" dirty="0" smtClean="0">
              <a:solidFill>
                <a:srgbClr val="FF0000"/>
              </a:solidFill>
              <a:cs typeface="Arial" pitchFamily="34" charset="0"/>
            </a:endParaRPr>
          </a:p>
          <a:p>
            <a:pPr eaLnBrk="1" hangingPunct="1">
              <a:buFont typeface="Georgia" panose="02040502050405020303" pitchFamily="18" charset="0"/>
              <a:buNone/>
              <a:defRPr/>
            </a:pPr>
            <a:r>
              <a:rPr lang="ar-SA" dirty="0" smtClean="0"/>
              <a:t> </a:t>
            </a:r>
            <a:r>
              <a:rPr lang="ar-SA" dirty="0" smtClean="0">
                <a:solidFill>
                  <a:srgbClr val="FF0000"/>
                </a:solidFill>
              </a:rPr>
              <a:t>ا-</a:t>
            </a:r>
            <a:r>
              <a:rPr lang="ar-SA" dirty="0" smtClean="0"/>
              <a:t>تنسيق أسعار الصرف بين الدول الأعضاء ؛</a:t>
            </a:r>
            <a:endParaRPr lang="en-US" dirty="0" smtClean="0">
              <a:cs typeface="Arial" pitchFamily="34" charset="0"/>
            </a:endParaRPr>
          </a:p>
          <a:p>
            <a:pPr eaLnBrk="1" hangingPunct="1">
              <a:buFont typeface="Georgia" panose="02040502050405020303" pitchFamily="18" charset="0"/>
              <a:buNone/>
              <a:defRPr/>
            </a:pPr>
            <a:r>
              <a:rPr lang="ar-SA" dirty="0" smtClean="0"/>
              <a:t> </a:t>
            </a:r>
            <a:r>
              <a:rPr lang="ar-SA" dirty="0" smtClean="0">
                <a:solidFill>
                  <a:srgbClr val="FF0000"/>
                </a:solidFill>
              </a:rPr>
              <a:t>ب-</a:t>
            </a:r>
            <a:r>
              <a:rPr lang="ar-SA" dirty="0" smtClean="0"/>
              <a:t>تقديم القروض للدول المحتاجة لمعالجة العجز المؤقت في موازين </a:t>
            </a:r>
            <a:r>
              <a:rPr lang="ar-SA" dirty="0" err="1" smtClean="0"/>
              <a:t>مدفوعاتها</a:t>
            </a:r>
            <a:r>
              <a:rPr lang="ar-SA" dirty="0" smtClean="0"/>
              <a:t>  باشتراط تدابير معينة ؛</a:t>
            </a:r>
            <a:endParaRPr lang="en-US" dirty="0" smtClean="0">
              <a:cs typeface="Arial" pitchFamily="34" charset="0"/>
            </a:endParaRPr>
          </a:p>
          <a:p>
            <a:pPr eaLnBrk="1" hangingPunct="1">
              <a:buFont typeface="Georgia" panose="02040502050405020303" pitchFamily="18" charset="0"/>
              <a:buNone/>
              <a:defRPr/>
            </a:pPr>
            <a:r>
              <a:rPr lang="ar-SA" dirty="0" smtClean="0">
                <a:solidFill>
                  <a:srgbClr val="FF0000"/>
                </a:solidFill>
              </a:rPr>
              <a:t>ج- </a:t>
            </a:r>
            <a:r>
              <a:rPr lang="ar-SA" dirty="0" smtClean="0"/>
              <a:t>تبادل الآراء والتشاور .</a:t>
            </a:r>
          </a:p>
          <a:p>
            <a:pPr eaLnBrk="1" hangingPunct="1">
              <a:buFont typeface="Georgia" panose="02040502050405020303" pitchFamily="18" charset="0"/>
              <a:buNone/>
              <a:defRPr/>
            </a:pPr>
            <a:endParaRPr lang="en-US" dirty="0" smtClean="0">
              <a:cs typeface="Arial" pitchFamily="34" charset="0"/>
            </a:endParaRPr>
          </a:p>
          <a:p>
            <a:pPr>
              <a:defRPr/>
            </a:pPr>
            <a:endParaRPr lang="ar-SA" dirty="0"/>
          </a:p>
        </p:txBody>
      </p:sp>
      <p:sp>
        <p:nvSpPr>
          <p:cNvPr id="4" name="مربع نص 2"/>
          <p:cNvSpPr txBox="1"/>
          <p:nvPr/>
        </p:nvSpPr>
        <p:spPr>
          <a:xfrm>
            <a:off x="990600" y="3505201"/>
            <a:ext cx="8077200" cy="2678113"/>
          </a:xfrm>
          <a:prstGeom prst="rect">
            <a:avLst/>
          </a:prstGeom>
          <a:solidFill>
            <a:srgbClr val="6BB1C9">
              <a:lumMod val="40000"/>
              <a:lumOff val="60000"/>
            </a:srgbClr>
          </a:solidFill>
        </p:spPr>
        <p:txBody>
          <a:bodyPr>
            <a:spAutoFit/>
          </a:bodyPr>
          <a:lstStyle/>
          <a:p>
            <a:pPr fontAlgn="auto">
              <a:spcBef>
                <a:spcPts val="0"/>
              </a:spcBef>
              <a:spcAft>
                <a:spcPts val="0"/>
              </a:spcAft>
              <a:defRPr/>
            </a:pPr>
            <a:r>
              <a:rPr lang="ar-SA" sz="2800" kern="0" dirty="0">
                <a:solidFill>
                  <a:sysClr val="windowText" lastClr="000000"/>
                </a:solidFill>
                <a:latin typeface="Arial" charset="0"/>
                <a:cs typeface="Arabic Transparent" pitchFamily="2" charset="-78"/>
              </a:rPr>
              <a:t>*مع زيادة اعتماد العديد من دول العالم على مساعدة صندوق النقد الدولي وجد هذا الأخير نفسه في </a:t>
            </a:r>
            <a:r>
              <a:rPr lang="ar-SA" sz="2800" b="1" kern="0" dirty="0">
                <a:solidFill>
                  <a:sysClr val="windowText" lastClr="000000"/>
                </a:solidFill>
                <a:latin typeface="Arial" charset="0"/>
                <a:cs typeface="Arabic Transparent" pitchFamily="2" charset="-78"/>
              </a:rPr>
              <a:t>وضع يؤهله للتأثير على السياسات الاقتصادية للدول </a:t>
            </a:r>
            <a:r>
              <a:rPr lang="ar-SA" sz="2800" kern="0" dirty="0">
                <a:solidFill>
                  <a:sysClr val="windowText" lastClr="000000"/>
                </a:solidFill>
                <a:latin typeface="Arial" charset="0"/>
                <a:cs typeface="Arabic Transparent" pitchFamily="2" charset="-78"/>
              </a:rPr>
              <a:t>التي تتقدم منه للمساعدة، </a:t>
            </a:r>
            <a:r>
              <a:rPr lang="ar-SA" sz="2800" b="1" u="sng" kern="0" dirty="0">
                <a:solidFill>
                  <a:sysClr val="windowText" lastClr="000000"/>
                </a:solidFill>
                <a:latin typeface="Arial" charset="0"/>
                <a:cs typeface="Arabic Transparent" pitchFamily="2" charset="-78"/>
              </a:rPr>
              <a:t>فالصندوق يطبق عليها ما يسمى بـ“سياسة التكييف الهيكلي“</a:t>
            </a:r>
            <a:r>
              <a:rPr lang="ar-SA" sz="2800" b="1" kern="0" dirty="0">
                <a:solidFill>
                  <a:sysClr val="windowText" lastClr="000000"/>
                </a:solidFill>
                <a:latin typeface="Arial" charset="0"/>
                <a:cs typeface="Arabic Transparent" pitchFamily="2" charset="-78"/>
              </a:rPr>
              <a:t> </a:t>
            </a:r>
            <a:r>
              <a:rPr lang="ar-SA" sz="2800" kern="0" dirty="0">
                <a:solidFill>
                  <a:sysClr val="windowText" lastClr="000000"/>
                </a:solidFill>
                <a:latin typeface="Arial" charset="0"/>
                <a:cs typeface="Arabic Transparent" pitchFamily="2" charset="-78"/>
              </a:rPr>
              <a:t>أي أنه يشترط على الدول المقترضة أن تطبق داخليَا سياسة تقشفية بهدف تحقيق التوازن في ميزانها التجاري، و ميزان المدفوعات، و الحد من معدلات التضخم.</a:t>
            </a:r>
            <a:endParaRPr lang="en-US" sz="2800" kern="0" dirty="0">
              <a:solidFill>
                <a:sysClr val="windowText" lastClr="000000"/>
              </a:solidFill>
              <a:latin typeface="Arial" charset="0"/>
              <a:cs typeface="Arabic Transparent" pitchFamily="2" charset="-78"/>
            </a:endParaRPr>
          </a:p>
        </p:txBody>
      </p:sp>
    </p:spTree>
    <p:extLst>
      <p:ext uri="{BB962C8B-B14F-4D97-AF65-F5344CB8AC3E}">
        <p14:creationId xmlns:p14="http://schemas.microsoft.com/office/powerpoint/2010/main" val="353763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p:txBody>
          <a:bodyPr/>
          <a:lstStyle/>
          <a:p>
            <a:pPr eaLnBrk="1" hangingPunct="1"/>
            <a:r>
              <a:rPr lang="en-US" altLang="ar-SA" sz="2900">
                <a:solidFill>
                  <a:srgbClr val="FF0000"/>
                </a:solidFill>
              </a:rPr>
              <a:t/>
            </a:r>
            <a:br>
              <a:rPr lang="en-US" altLang="ar-SA" sz="2900">
                <a:solidFill>
                  <a:srgbClr val="FF0000"/>
                </a:solidFill>
              </a:rPr>
            </a:br>
            <a:endParaRPr lang="ar-SA" altLang="ar-SA" sz="2900">
              <a:solidFill>
                <a:srgbClr val="FF0000"/>
              </a:solidFill>
            </a:endParaRPr>
          </a:p>
        </p:txBody>
      </p:sp>
      <p:sp>
        <p:nvSpPr>
          <p:cNvPr id="13315" name="عنصر نائب للمحتوى 2"/>
          <p:cNvSpPr>
            <a:spLocks noGrp="1"/>
          </p:cNvSpPr>
          <p:nvPr>
            <p:ph idx="1"/>
          </p:nvPr>
        </p:nvSpPr>
        <p:spPr>
          <a:xfrm>
            <a:off x="838200" y="1772816"/>
            <a:ext cx="8229600" cy="4038600"/>
          </a:xfrm>
          <a:solidFill>
            <a:schemeClr val="bg2"/>
          </a:solidFill>
        </p:spPr>
        <p:txBody>
          <a:bodyPr/>
          <a:lstStyle/>
          <a:p>
            <a:pPr eaLnBrk="1" hangingPunct="1">
              <a:buFont typeface="Georgia" panose="02040502050405020303" pitchFamily="18" charset="0"/>
              <a:buNone/>
            </a:pPr>
            <a:endParaRPr lang="ar-SA" altLang="ar-SA" dirty="0"/>
          </a:p>
          <a:p>
            <a:pPr eaLnBrk="1" hangingPunct="1">
              <a:buFont typeface="Georgia" panose="02040502050405020303" pitchFamily="18" charset="0"/>
              <a:buNone/>
            </a:pPr>
            <a:r>
              <a:rPr lang="ar-SA" altLang="ar-SA" b="1" dirty="0">
                <a:solidFill>
                  <a:srgbClr val="FF0000"/>
                </a:solidFill>
              </a:rPr>
              <a:t>ثانيا : منظمات تعمل في تمويل التنمية والاستثمار</a:t>
            </a:r>
          </a:p>
          <a:p>
            <a:pPr eaLnBrk="1" hangingPunct="1">
              <a:buFont typeface="Georgia" panose="02040502050405020303" pitchFamily="18" charset="0"/>
              <a:buNone/>
            </a:pPr>
            <a:r>
              <a:rPr lang="ar-SA" altLang="ar-SA" b="1" dirty="0">
                <a:solidFill>
                  <a:srgbClr val="FF0000"/>
                </a:solidFill>
              </a:rPr>
              <a:t> </a:t>
            </a:r>
            <a:r>
              <a:rPr lang="ar-SA" altLang="ar-SA" dirty="0"/>
              <a:t>و منها على المستوى الدولي البنك الدولي للإنشاء والتعمير ، وعلى المستوى الإقليمي الصندوق العربي للإنماء الاقتصادي والاجتماعي ، المصرف العربي للتنمية الاقتصادية في أفريقيا ، وعلى المستوى القطري ، لدينا الصندوق الكويتي للتنمية الاقتصادية والصندوق السعودي للتنمية .</a:t>
            </a:r>
            <a:endParaRPr lang="en-US" altLang="ar-SA" dirty="0"/>
          </a:p>
          <a:p>
            <a:pPr eaLnBrk="1" hangingPunct="1">
              <a:buFont typeface="Georgia" panose="02040502050405020303" pitchFamily="18" charset="0"/>
              <a:buNone/>
            </a:pPr>
            <a:endParaRPr lang="ar-SA" altLang="ar-SA" dirty="0"/>
          </a:p>
        </p:txBody>
      </p:sp>
    </p:spTree>
    <p:extLst>
      <p:ext uri="{BB962C8B-B14F-4D97-AF65-F5344CB8AC3E}">
        <p14:creationId xmlns:p14="http://schemas.microsoft.com/office/powerpoint/2010/main" val="2853352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لمحتوى 2"/>
          <p:cNvSpPr>
            <a:spLocks noGrp="1"/>
          </p:cNvSpPr>
          <p:nvPr>
            <p:ph idx="1"/>
          </p:nvPr>
        </p:nvSpPr>
        <p:spPr>
          <a:xfrm>
            <a:off x="838200" y="1538064"/>
            <a:ext cx="8229600" cy="4267200"/>
          </a:xfrm>
          <a:solidFill>
            <a:schemeClr val="accent4">
              <a:lumMod val="20000"/>
              <a:lumOff val="80000"/>
            </a:schemeClr>
          </a:solidFill>
        </p:spPr>
        <p:txBody>
          <a:bodyPr/>
          <a:lstStyle/>
          <a:p>
            <a:pPr marL="0" indent="0">
              <a:spcBef>
                <a:spcPct val="0"/>
              </a:spcBef>
              <a:buNone/>
              <a:defRPr/>
            </a:pPr>
            <a:r>
              <a:rPr lang="ar-SA" b="1" dirty="0">
                <a:solidFill>
                  <a:srgbClr val="FF0000"/>
                </a:solidFill>
              </a:rPr>
              <a:t>البنك الدولي</a:t>
            </a:r>
            <a:endParaRPr lang="en-US" b="1" dirty="0">
              <a:solidFill>
                <a:srgbClr val="FF0000"/>
              </a:solidFill>
              <a:cs typeface="Arial" pitchFamily="34" charset="0"/>
            </a:endParaRPr>
          </a:p>
          <a:p>
            <a:pPr eaLnBrk="1" hangingPunct="1">
              <a:buFont typeface="Georgia" panose="02040502050405020303" pitchFamily="18" charset="0"/>
              <a:buNone/>
              <a:defRPr/>
            </a:pPr>
            <a:r>
              <a:rPr lang="ar-SA" dirty="0"/>
              <a:t>أنشأ العام 1944م نفس الاتفاقية التي أنشأ </a:t>
            </a:r>
            <a:r>
              <a:rPr lang="ar-SA" dirty="0" err="1"/>
              <a:t>بها</a:t>
            </a:r>
            <a:r>
              <a:rPr lang="ar-SA" dirty="0"/>
              <a:t> صندوق النقد الدولي .</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 1-أهداف البنك الدولي للإنشاء والتعمير : </a:t>
            </a:r>
            <a:endParaRPr lang="en-US" dirty="0">
              <a:solidFill>
                <a:srgbClr val="FF0000"/>
              </a:solidFill>
              <a:cs typeface="Arial" pitchFamily="34" charset="0"/>
            </a:endParaRPr>
          </a:p>
          <a:p>
            <a:pPr eaLnBrk="1" hangingPunct="1">
              <a:buFont typeface="Georgia" panose="02040502050405020303" pitchFamily="18" charset="0"/>
              <a:buNone/>
              <a:defRPr/>
            </a:pPr>
            <a:r>
              <a:rPr lang="ar-SA" dirty="0"/>
              <a:t>العمل على نمو التجار العالمية والمحافظ على التوازن موازين المدفوعات وتشجيع استثمار الأموال الدولية .</a:t>
            </a:r>
            <a:endParaRPr lang="en-US" dirty="0">
              <a:cs typeface="Arial" pitchFamily="34" charset="0"/>
            </a:endParaRPr>
          </a:p>
          <a:p>
            <a:pPr eaLnBrk="1" hangingPunct="1">
              <a:buFont typeface="Georgia" panose="02040502050405020303" pitchFamily="18" charset="0"/>
              <a:buNone/>
              <a:defRPr/>
            </a:pPr>
            <a:r>
              <a:rPr lang="ar-SA" dirty="0"/>
              <a:t>تشجيع استثمار رؤوس الأموال الأجنبية الخاصة .</a:t>
            </a:r>
            <a:endParaRPr lang="en-US" dirty="0">
              <a:cs typeface="Arial" pitchFamily="34" charset="0"/>
            </a:endParaRPr>
          </a:p>
          <a:p>
            <a:pPr eaLnBrk="1" hangingPunct="1">
              <a:buFont typeface="Georgia" panose="02040502050405020303" pitchFamily="18" charset="0"/>
              <a:buNone/>
              <a:defRPr/>
            </a:pPr>
            <a:r>
              <a:rPr lang="ar-SA" dirty="0"/>
              <a:t>منح القروض إلى المؤسسات الاقتصادية في الدول الأعضاء </a:t>
            </a:r>
          </a:p>
        </p:txBody>
      </p:sp>
    </p:spTree>
    <p:extLst>
      <p:ext uri="{BB962C8B-B14F-4D97-AF65-F5344CB8AC3E}">
        <p14:creationId xmlns:p14="http://schemas.microsoft.com/office/powerpoint/2010/main" val="3714471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idx="1"/>
          </p:nvPr>
        </p:nvSpPr>
        <p:spPr>
          <a:xfrm>
            <a:off x="838200" y="332656"/>
            <a:ext cx="8229600" cy="5638800"/>
          </a:xfrm>
          <a:solidFill>
            <a:schemeClr val="accent5">
              <a:lumMod val="20000"/>
              <a:lumOff val="80000"/>
            </a:schemeClr>
          </a:solidFill>
        </p:spPr>
        <p:txBody>
          <a:bodyPr/>
          <a:lstStyle/>
          <a:p>
            <a:pPr eaLnBrk="1" hangingPunct="1">
              <a:buFont typeface="Georgia" panose="02040502050405020303" pitchFamily="18" charset="0"/>
              <a:buNone/>
              <a:defRPr/>
            </a:pPr>
            <a:r>
              <a:rPr lang="ar-SA" dirty="0">
                <a:solidFill>
                  <a:srgbClr val="FF0000"/>
                </a:solidFill>
              </a:rPr>
              <a:t>2-وظائــف البنك الدولي للإنشاء والتعمير: </a:t>
            </a:r>
            <a:endParaRPr lang="en-US" dirty="0">
              <a:solidFill>
                <a:srgbClr val="FF0000"/>
              </a:solidFill>
              <a:cs typeface="Arial" pitchFamily="34" charset="0"/>
            </a:endParaRPr>
          </a:p>
          <a:p>
            <a:pPr eaLnBrk="1" hangingPunct="1">
              <a:buFont typeface="Georgia" panose="02040502050405020303" pitchFamily="18" charset="0"/>
              <a:buNone/>
              <a:defRPr/>
            </a:pPr>
            <a:r>
              <a:rPr lang="ar-SA" dirty="0">
                <a:solidFill>
                  <a:srgbClr val="FF0000"/>
                </a:solidFill>
              </a:rPr>
              <a:t>ا-</a:t>
            </a:r>
            <a:r>
              <a:rPr lang="ar-SA" dirty="0"/>
              <a:t>تقديم القروض للدول الأعضاء التي لا ستطيع الاقتراض من السوق العالمي بشروط السوق التجارية .</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ب-</a:t>
            </a:r>
            <a:r>
              <a:rPr lang="ar-SA" dirty="0"/>
              <a:t>ضمان القروض التي يقدمها المستثمرون العاديون لمشاريع في الدول النامية .</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ج-</a:t>
            </a:r>
            <a:r>
              <a:rPr lang="ar-SA" dirty="0"/>
              <a:t>منح ائتمان متوسط وطويل الأجل لمساعدة الدول المحتاجة في مشاريع البني الهيكلية وكذا بعض التجهيزات ذات الطابع الخاص بشراء المعدات  والآلات الزراعية وذلك بشروط ميسرة.</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د-</a:t>
            </a:r>
            <a:r>
              <a:rPr lang="ar-SA" dirty="0"/>
              <a:t>إنعاش الاستثمار الدولي عن طريق المشاريع الإنتاجية .</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هـ-</a:t>
            </a:r>
            <a:r>
              <a:rPr lang="ar-SA" dirty="0"/>
              <a:t>تقديم المساعدات الفنية للدول الأعضاء .</a:t>
            </a:r>
            <a:endParaRPr lang="en-US" dirty="0">
              <a:cs typeface="Arial" pitchFamily="34" charset="0"/>
            </a:endParaRPr>
          </a:p>
          <a:p>
            <a:pPr eaLnBrk="1" hangingPunct="1">
              <a:buFont typeface="Georgia" panose="02040502050405020303" pitchFamily="18" charset="0"/>
              <a:buNone/>
              <a:defRPr/>
            </a:pPr>
            <a:endParaRPr lang="ar-SA" dirty="0"/>
          </a:p>
        </p:txBody>
      </p:sp>
    </p:spTree>
    <p:extLst>
      <p:ext uri="{BB962C8B-B14F-4D97-AF65-F5344CB8AC3E}">
        <p14:creationId xmlns:p14="http://schemas.microsoft.com/office/powerpoint/2010/main" val="2739606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صر نائب للمحتوى 2"/>
          <p:cNvSpPr>
            <a:spLocks noGrp="1"/>
          </p:cNvSpPr>
          <p:nvPr>
            <p:ph idx="1"/>
          </p:nvPr>
        </p:nvSpPr>
        <p:spPr>
          <a:xfrm>
            <a:off x="838200" y="1524001"/>
            <a:ext cx="8229600" cy="4602163"/>
          </a:xfrm>
          <a:solidFill>
            <a:schemeClr val="accent6">
              <a:lumMod val="20000"/>
              <a:lumOff val="80000"/>
            </a:schemeClr>
          </a:solidFill>
        </p:spPr>
        <p:txBody>
          <a:bodyPr/>
          <a:lstStyle/>
          <a:p>
            <a:pPr eaLnBrk="1" hangingPunct="1">
              <a:buFont typeface="Georgia" panose="02040502050405020303" pitchFamily="18" charset="0"/>
              <a:buNone/>
              <a:defRPr/>
            </a:pPr>
            <a:r>
              <a:rPr lang="ar-SA" b="1" dirty="0">
                <a:solidFill>
                  <a:srgbClr val="FF0000"/>
                </a:solidFill>
              </a:rPr>
              <a:t>المؤسسات الإقليمية:</a:t>
            </a:r>
          </a:p>
          <a:p>
            <a:pPr eaLnBrk="1" hangingPunct="1">
              <a:buFont typeface="Georgia" panose="02040502050405020303" pitchFamily="18" charset="0"/>
              <a:buNone/>
              <a:defRPr/>
            </a:pPr>
            <a:r>
              <a:rPr lang="ar-SA" dirty="0"/>
              <a:t>ونشير هنا تحديدا إلى:</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ا-</a:t>
            </a:r>
            <a:r>
              <a:rPr lang="ar-SA" dirty="0"/>
              <a:t>الصندوق العربي للإنماء الاقتصادي والاجتماعي؛</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ب-</a:t>
            </a:r>
            <a:r>
              <a:rPr lang="ar-SA" dirty="0"/>
              <a:t>المصرف العربي للتنمية الاقتصادية في إفريقيا؛</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ج-</a:t>
            </a:r>
            <a:r>
              <a:rPr lang="ar-SA" dirty="0"/>
              <a:t>البنك الإسلامي للتنمية.</a:t>
            </a:r>
            <a:endParaRPr lang="en-US" dirty="0">
              <a:cs typeface="Arial" pitchFamily="34" charset="0"/>
            </a:endParaRPr>
          </a:p>
          <a:p>
            <a:pPr eaLnBrk="1" hangingPunct="1">
              <a:buFont typeface="Georgia" panose="02040502050405020303" pitchFamily="18" charset="0"/>
              <a:buNone/>
              <a:defRPr/>
            </a:pPr>
            <a:r>
              <a:rPr lang="ar-SA" b="1" dirty="0">
                <a:solidFill>
                  <a:srgbClr val="FF0000"/>
                </a:solidFill>
              </a:rPr>
              <a:t>الصناديق القطرية: </a:t>
            </a:r>
            <a:endParaRPr lang="en-US" b="1" dirty="0">
              <a:solidFill>
                <a:srgbClr val="FF0000"/>
              </a:solidFill>
              <a:cs typeface="Arial" pitchFamily="34" charset="0"/>
            </a:endParaRPr>
          </a:p>
          <a:p>
            <a:pPr eaLnBrk="1" hangingPunct="1">
              <a:buFont typeface="Georgia" panose="02040502050405020303" pitchFamily="18" charset="0"/>
              <a:buNone/>
              <a:defRPr/>
            </a:pPr>
            <a:r>
              <a:rPr lang="ar-SA" dirty="0">
                <a:solidFill>
                  <a:srgbClr val="FF0000"/>
                </a:solidFill>
              </a:rPr>
              <a:t>ا-</a:t>
            </a:r>
            <a:r>
              <a:rPr lang="ar-SA" dirty="0"/>
              <a:t>الصندوق السعودي للتنمية؛</a:t>
            </a:r>
            <a:endParaRPr lang="en-US" dirty="0">
              <a:cs typeface="Arial" pitchFamily="34" charset="0"/>
            </a:endParaRPr>
          </a:p>
          <a:p>
            <a:pPr eaLnBrk="1" hangingPunct="1">
              <a:buFont typeface="Georgia" panose="02040502050405020303" pitchFamily="18" charset="0"/>
              <a:buNone/>
              <a:defRPr/>
            </a:pPr>
            <a:r>
              <a:rPr lang="ar-SA" dirty="0">
                <a:solidFill>
                  <a:srgbClr val="FF0000"/>
                </a:solidFill>
              </a:rPr>
              <a:t>ب-</a:t>
            </a:r>
            <a:r>
              <a:rPr lang="ar-SA" dirty="0"/>
              <a:t>الصندوق الكويتي للتنمية الاقتصادية العربية.</a:t>
            </a:r>
            <a:endParaRPr lang="en-US" dirty="0">
              <a:cs typeface="Arial" pitchFamily="34" charset="0"/>
            </a:endParaRPr>
          </a:p>
          <a:p>
            <a:pPr eaLnBrk="1" hangingPunct="1">
              <a:defRPr/>
            </a:pPr>
            <a:endParaRPr lang="ar-SA" dirty="0"/>
          </a:p>
        </p:txBody>
      </p:sp>
    </p:spTree>
    <p:extLst>
      <p:ext uri="{BB962C8B-B14F-4D97-AF65-F5344CB8AC3E}">
        <p14:creationId xmlns:p14="http://schemas.microsoft.com/office/powerpoint/2010/main" val="1724795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905000"/>
            <a:ext cx="8229600" cy="3505200"/>
          </a:xfrm>
          <a:solidFill>
            <a:schemeClr val="accent6">
              <a:lumMod val="20000"/>
              <a:lumOff val="80000"/>
            </a:schemeClr>
          </a:solidFill>
        </p:spPr>
        <p:txBody>
          <a:bodyPr>
            <a:noAutofit/>
          </a:bodyPr>
          <a:lstStyle/>
          <a:p>
            <a:pPr marL="365760" indent="-256032" fontAlgn="auto">
              <a:spcAft>
                <a:spcPts val="0"/>
              </a:spcAft>
              <a:buClr>
                <a:schemeClr val="accent3"/>
              </a:buClr>
              <a:buNone/>
              <a:defRPr/>
            </a:pPr>
            <a:r>
              <a:rPr lang="ar-SA" b="1" dirty="0">
                <a:solidFill>
                  <a:srgbClr val="FF0000"/>
                </a:solidFill>
              </a:rPr>
              <a:t>ثالثا:مؤسسات تعمل في ضمان الاستثمار والخدمات المساعدة</a:t>
            </a:r>
            <a:endParaRPr lang="en-US" dirty="0">
              <a:solidFill>
                <a:srgbClr val="FF0000"/>
              </a:solidFill>
            </a:endParaRPr>
          </a:p>
          <a:p>
            <a:pPr marL="365760" indent="-256032" fontAlgn="auto">
              <a:spcAft>
                <a:spcPts val="0"/>
              </a:spcAft>
              <a:buClr>
                <a:schemeClr val="accent3"/>
              </a:buClr>
              <a:buNone/>
              <a:defRPr/>
            </a:pPr>
            <a:r>
              <a:rPr lang="ar-SA" dirty="0"/>
              <a:t>ضمن هذا الإطار توجد عدة منظمات دولية وإقليمية وقطرية في المجال: </a:t>
            </a:r>
            <a:endParaRPr lang="en-US" dirty="0"/>
          </a:p>
          <a:p>
            <a:pPr marL="365760" indent="-256032" fontAlgn="auto">
              <a:spcAft>
                <a:spcPts val="0"/>
              </a:spcAft>
              <a:buClr>
                <a:schemeClr val="accent3"/>
              </a:buClr>
              <a:buNone/>
              <a:defRPr/>
            </a:pPr>
            <a:r>
              <a:rPr lang="ar-SA" dirty="0"/>
              <a:t>الوكالة الدولية لضمان الاستثمار ؛</a:t>
            </a:r>
            <a:endParaRPr lang="en-US" dirty="0"/>
          </a:p>
          <a:p>
            <a:pPr marL="365760" indent="-256032" fontAlgn="auto">
              <a:spcAft>
                <a:spcPts val="0"/>
              </a:spcAft>
              <a:buClr>
                <a:schemeClr val="accent3"/>
              </a:buClr>
              <a:buNone/>
              <a:defRPr/>
            </a:pPr>
            <a:r>
              <a:rPr lang="ar-SA" dirty="0"/>
              <a:t>الوكالة العربية للاستثمار ؛</a:t>
            </a:r>
            <a:endParaRPr lang="en-US" dirty="0"/>
          </a:p>
          <a:p>
            <a:pPr marL="365760" indent="-256032" fontAlgn="auto">
              <a:spcAft>
                <a:spcPts val="0"/>
              </a:spcAft>
              <a:buClr>
                <a:schemeClr val="accent3"/>
              </a:buClr>
              <a:buNone/>
              <a:defRPr/>
            </a:pPr>
            <a:r>
              <a:rPr lang="ar-SA" dirty="0"/>
              <a:t>وكالات قطرية أخرى .</a:t>
            </a:r>
            <a:endParaRPr lang="en-US" dirty="0"/>
          </a:p>
          <a:p>
            <a:pPr marL="365760" indent="-256032" fontAlgn="auto">
              <a:spcAft>
                <a:spcPts val="0"/>
              </a:spcAft>
              <a:buClr>
                <a:schemeClr val="accent3"/>
              </a:buClr>
              <a:buNone/>
              <a:defRPr/>
            </a:pPr>
            <a:endParaRPr lang="ar-SA" dirty="0"/>
          </a:p>
        </p:txBody>
      </p:sp>
    </p:spTree>
    <p:extLst>
      <p:ext uri="{BB962C8B-B14F-4D97-AF65-F5344CB8AC3E}">
        <p14:creationId xmlns:p14="http://schemas.microsoft.com/office/powerpoint/2010/main" val="3493688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لمحتوى 2"/>
          <p:cNvSpPr>
            <a:spLocks noGrp="1"/>
          </p:cNvSpPr>
          <p:nvPr>
            <p:ph idx="1"/>
          </p:nvPr>
        </p:nvSpPr>
        <p:spPr>
          <a:xfrm>
            <a:off x="838200" y="2249488"/>
            <a:ext cx="8229600" cy="3465512"/>
          </a:xfrm>
          <a:solidFill>
            <a:schemeClr val="accent6">
              <a:lumMod val="20000"/>
              <a:lumOff val="80000"/>
            </a:schemeClr>
          </a:solidFill>
        </p:spPr>
        <p:txBody>
          <a:bodyPr/>
          <a:lstStyle/>
          <a:p>
            <a:pPr marL="109537" indent="0">
              <a:buNone/>
              <a:defRPr/>
            </a:pPr>
            <a:r>
              <a:rPr lang="ar-SA" b="1" dirty="0" smtClean="0">
                <a:solidFill>
                  <a:srgbClr val="FF0000"/>
                </a:solidFill>
              </a:rPr>
              <a:t>*الوكالة الدولية لضمان الاستثمار:</a:t>
            </a:r>
          </a:p>
          <a:p>
            <a:pPr>
              <a:defRPr/>
            </a:pPr>
            <a:r>
              <a:rPr lang="ar-SA" dirty="0" smtClean="0"/>
              <a:t>تأسست العام 1988 في كوريا الجنوبية وهي عضو في مجموعة البنك الدولي وتعمل بإدارة مستقلة عنه،وتعمل على تحقيق أهدافها من خلال التأمين على الاستثمارات الأجنبية من المخاطر السياسية وتقديم الضمانات للشركات </a:t>
            </a:r>
            <a:r>
              <a:rPr lang="ar-SA" dirty="0" err="1" smtClean="0"/>
              <a:t>م</a:t>
            </a:r>
            <a:r>
              <a:rPr lang="ar-SA" dirty="0" smtClean="0"/>
              <a:t> ج وكذا للمقرضين،وبالتعاون مع البلدان النامية لاجتذاب الاستثمارات إليها.</a:t>
            </a:r>
          </a:p>
        </p:txBody>
      </p:sp>
    </p:spTree>
    <p:extLst>
      <p:ext uri="{BB962C8B-B14F-4D97-AF65-F5344CB8AC3E}">
        <p14:creationId xmlns:p14="http://schemas.microsoft.com/office/powerpoint/2010/main" val="2081355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225</TotalTime>
  <Words>855</Words>
  <Application>Microsoft Office PowerPoint</Application>
  <PresentationFormat>A4 Paper (210x297 mm)</PresentationFormat>
  <Paragraphs>87</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ae_AlMateen</vt:lpstr>
      <vt:lpstr>Arabic Transparent</vt:lpstr>
      <vt:lpstr>Arial</vt:lpstr>
      <vt:lpstr>AYM Wadiy S_U normal.</vt:lpstr>
      <vt:lpstr>Calibri</vt:lpstr>
      <vt:lpstr>Georgia</vt:lpstr>
      <vt:lpstr>PT Bold Heading</vt:lpstr>
      <vt:lpstr>Times New Roman</vt:lpstr>
      <vt:lpstr>Wingdings</vt:lpstr>
      <vt:lpstr>Office Theme</vt:lpstr>
      <vt:lpstr>PowerPoint Presentation</vt:lpstr>
      <vt:lpstr>المحاضرة السابعة</vt:lpstr>
      <vt:lpstr>مقدمة</vt:lpstr>
      <vt:lpstr>PowerPoint Presentation</vt:lpstr>
      <vt:lpstr>PowerPoint Presentation</vt:lpstr>
      <vt:lpstr>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21</cp:revision>
  <dcterms:created xsi:type="dcterms:W3CDTF">2014-09-11T06:47:01Z</dcterms:created>
  <dcterms:modified xsi:type="dcterms:W3CDTF">2015-09-07T07:28:38Z</dcterms:modified>
</cp:coreProperties>
</file>