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266" r:id="rId2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2" d="100"/>
          <a:sy n="72" d="100"/>
        </p:scale>
        <p:origin x="78" y="103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1412776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1600" smtClean="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20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أعمال الدولية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دليم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القحطاني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الثامنة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بيئة الأعمال الدولية 2</a:t>
            </a:r>
            <a:b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البيئة المالية الدولية «ب</a:t>
            </a: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» 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الأسواق المالية و النقدية)</a:t>
            </a:r>
            <a:endParaRPr lang="ar-SA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إدارة أعمال الدولية</a:t>
            </a:r>
            <a:r>
              <a:rPr lang="ar-SA" sz="2000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المحاضرة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الثامنة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وان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  <a:extLst/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rgbClr val="006666"/>
                </a:solidFill>
                <a:cs typeface="PT Bold Heading" pitchFamily="2" charset="-78"/>
              </a:rPr>
              <a:t>أهداف الفصل</a:t>
            </a:r>
          </a:p>
        </p:txBody>
      </p:sp>
      <p:sp>
        <p:nvSpPr>
          <p:cNvPr id="4" name="مخطط انسيابي: شريط مثقب 3"/>
          <p:cNvSpPr/>
          <p:nvPr/>
        </p:nvSpPr>
        <p:spPr>
          <a:xfrm>
            <a:off x="457200" y="1371600"/>
            <a:ext cx="8340725" cy="4953000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r" rtl="1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ar-QA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تعريف الطالب </a:t>
            </a:r>
            <a:r>
              <a:rPr lang="ar-SA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بالبيئة المالية الدولية.</a:t>
            </a:r>
          </a:p>
          <a:p>
            <a:pPr marL="514350" indent="-514350" algn="r" rtl="1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ar-SA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تعريف الطالب بالأسواق المالية والنقدية .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ar-SA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استيعاب الطالب لأهمية أسواق النقد وأسواق رأس المال الدولية بالنسبة للأعمال الدولية.</a:t>
            </a:r>
          </a:p>
          <a:p>
            <a:pPr marL="514350" indent="-514350" algn="r" rtl="1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ar-SA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إدراك الطالب لأنواع وخصوصيات الأدوات المالية القصيرة والطويلة الأجل المتداولة في سوق المالية الدولية.</a:t>
            </a:r>
          </a:p>
        </p:txBody>
      </p:sp>
    </p:spTree>
    <p:extLst>
      <p:ext uri="{BB962C8B-B14F-4D97-AF65-F5344CB8AC3E}">
        <p14:creationId xmlns:p14="http://schemas.microsoft.com/office/powerpoint/2010/main" val="237797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5" name="مخطط انسيابي: بيانات مخزّنة 4"/>
          <p:cNvSpPr/>
          <p:nvPr/>
        </p:nvSpPr>
        <p:spPr>
          <a:xfrm>
            <a:off x="6400800" y="228600"/>
            <a:ext cx="3124200" cy="1143000"/>
          </a:xfrm>
          <a:prstGeom prst="flowChartOnlineStorag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مقدمة</a:t>
            </a:r>
            <a:endParaRPr lang="en-US" sz="3600" dirty="0">
              <a:solidFill>
                <a:srgbClr val="006666"/>
              </a:solidFill>
              <a:latin typeface="Arial" pitchFamily="34" charset="0"/>
              <a:cs typeface="PT Bold Heading" pitchFamily="2" charset="-78"/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228600" y="1355725"/>
            <a:ext cx="8839200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شهدت البيئة المالية للأعمال الدولية تطورات </a:t>
            </a:r>
            <a:r>
              <a:rPr lang="ar-SA" altLang="ar-SA" sz="3000" b="1">
                <a:latin typeface="Arial" panose="020B0604020202020204" pitchFamily="34" charset="0"/>
                <a:cs typeface="Arabic Transparent" panose="020B0604020202020204" pitchFamily="34" charset="0"/>
              </a:rPr>
              <a:t>للأسواق المالية و النقدية</a:t>
            </a: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 حيث أسفر هذا التطور على </a:t>
            </a:r>
            <a:r>
              <a:rPr lang="ar-SA" altLang="ar-SA" sz="3000" b="1">
                <a:latin typeface="Arial" panose="020B0604020202020204" pitchFamily="34" charset="0"/>
                <a:cs typeface="Arabic Transparent" panose="020B0604020202020204" pitchFamily="34" charset="0"/>
              </a:rPr>
              <a:t>القيام بتحولات مالية دولية. </a:t>
            </a: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كما يرجع سبب هذا التطور إلى:</a:t>
            </a:r>
          </a:p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الزيادة الكبيرة في حجم العمليات المالية:  سنة 1996 بلغ حجم التعاملات اليومية 1300 بليون دولار؛ </a:t>
            </a:r>
          </a:p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رفع القيود عن المعاملات المالية؛ </a:t>
            </a:r>
          </a:p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تطور التقنية  و نظم المعلومات (سرعة التحويلات)؛</a:t>
            </a:r>
          </a:p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انتشار الأوراق المالية؛</a:t>
            </a:r>
          </a:p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كبر حجم المؤسسات المالية.</a:t>
            </a:r>
            <a:endParaRPr lang="en-US" altLang="ar-SA" sz="3000"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232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D1D081-9332-440C-ABF5-BEAB74DFB4C0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5" name="مخطط انسيابي: بيانات مخزّنة 4"/>
          <p:cNvSpPr/>
          <p:nvPr/>
        </p:nvSpPr>
        <p:spPr>
          <a:xfrm>
            <a:off x="1371600" y="457200"/>
            <a:ext cx="8153400" cy="914400"/>
          </a:xfrm>
          <a:prstGeom prst="flowChartOnlineStorag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أولا: السوق المالية الدولية</a:t>
            </a:r>
          </a:p>
        </p:txBody>
      </p:sp>
      <p:sp>
        <p:nvSpPr>
          <p:cNvPr id="18436" name="مربع نص 3"/>
          <p:cNvSpPr txBox="1">
            <a:spLocks noChangeArrowheads="1"/>
          </p:cNvSpPr>
          <p:nvPr/>
        </p:nvSpPr>
        <p:spPr bwMode="auto">
          <a:xfrm>
            <a:off x="533400" y="1524000"/>
            <a:ext cx="85344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4000" b="1">
                <a:solidFill>
                  <a:srgbClr val="0000FF"/>
                </a:solidFill>
                <a:latin typeface="Arial" panose="020B0604020202020204" pitchFamily="34" charset="0"/>
              </a:rPr>
              <a:t>1- مفهوم السوق المالي</a:t>
            </a:r>
            <a:r>
              <a:rPr lang="ar-SA" altLang="ar-SA">
                <a:latin typeface="Arial" panose="020B0604020202020204" pitchFamily="34" charset="0"/>
              </a:rPr>
              <a:t>:</a:t>
            </a: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>
                <a:latin typeface="Arial" panose="020B0604020202020204" pitchFamily="34" charset="0"/>
              </a:rPr>
              <a:t>يقصد بالسوق المالي ذلك الإطار الذي يجمع بائعي الأوراق المالية بمشتري تلك الأوراق، و ذلك بغض النظر على: </a:t>
            </a:r>
          </a:p>
          <a:p>
            <a:pPr lvl="1" rt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ar-SA" altLang="ar-SA" sz="3200">
                <a:latin typeface="Arial" panose="020B0604020202020204" pitchFamily="34" charset="0"/>
              </a:rPr>
              <a:t>الوسيلة التي يتحقق بها هذا الجمع،</a:t>
            </a:r>
          </a:p>
          <a:p>
            <a:pPr lvl="1" rt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ar-SA" altLang="ar-SA" sz="3200">
                <a:latin typeface="Arial" panose="020B0604020202020204" pitchFamily="34" charset="0"/>
              </a:rPr>
              <a:t> أو المكان الذي يتم فيه،*</a:t>
            </a:r>
            <a:endParaRPr lang="en-US" altLang="ar-SA" sz="3200">
              <a:latin typeface="Arial" panose="020B0604020202020204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04800" y="4483100"/>
            <a:ext cx="9220200" cy="13843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r" rtl="1" eaLnBrk="1" hangingPunct="1">
              <a:defRPr/>
            </a:pPr>
            <a:r>
              <a:rPr lang="ar-SA" sz="2800" b="1" dirty="0">
                <a:latin typeface="Arial" charset="0"/>
                <a:cs typeface="Arial" charset="0"/>
              </a:rPr>
              <a:t> *و لكن بشرط توفر قنوات اتصال فعالة فيما بين المتعاملين في السوق </a:t>
            </a:r>
            <a:r>
              <a:rPr lang="ar-SA" sz="2800" b="1" u="sng" dirty="0">
                <a:latin typeface="Arial" charset="0"/>
                <a:cs typeface="Arial" charset="0"/>
              </a:rPr>
              <a:t>بحيث يجعل الأثمان السائدة في أي لحظة زمنية معينة واحدة بالنسبة لأي ورقة نقد متداول فيه.</a:t>
            </a:r>
            <a:endParaRPr lang="en-US" sz="2800" b="1" u="sng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384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BA57DD-CE8D-421B-8054-B3AB0ED59F86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9459" name="مربع نص 6"/>
          <p:cNvSpPr txBox="1">
            <a:spLocks noChangeArrowheads="1"/>
          </p:cNvSpPr>
          <p:nvPr/>
        </p:nvSpPr>
        <p:spPr bwMode="auto">
          <a:xfrm>
            <a:off x="76200" y="1371600"/>
            <a:ext cx="876300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3000">
                <a:latin typeface="Arial" panose="020B0604020202020204" pitchFamily="34" charset="0"/>
              </a:rPr>
              <a:t>تنتشر الأسواق المالية في أنحاء العالم و حيثما يكون هناك بائعون       و مشترون تجمعهم وسيلة اتصال توفر لهم التفاهم و الاتفاق حول تبادل العملات. فقد يكون الاتصال:</a:t>
            </a:r>
          </a:p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ar-SA" altLang="ar-SA">
                <a:latin typeface="Arial" panose="020B0604020202020204" pitchFamily="34" charset="0"/>
              </a:rPr>
              <a:t> </a:t>
            </a:r>
            <a:r>
              <a:rPr lang="ar-SA" altLang="ar-SA" b="1">
                <a:latin typeface="Arial" panose="020B0604020202020204" pitchFamily="34" charset="0"/>
              </a:rPr>
              <a:t>مباشر أي وجه لوجه</a:t>
            </a:r>
            <a:r>
              <a:rPr lang="ar-SA" altLang="ar-SA">
                <a:latin typeface="Arial" panose="020B0604020202020204" pitchFamily="34" charset="0"/>
              </a:rPr>
              <a:t>. </a:t>
            </a:r>
          </a:p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ar-SA" altLang="ar-SA">
                <a:latin typeface="Arial" panose="020B0604020202020204" pitchFamily="34" charset="0"/>
              </a:rPr>
              <a:t> </a:t>
            </a:r>
            <a:r>
              <a:rPr lang="ar-SA" altLang="ar-SA" b="1">
                <a:latin typeface="Arial" panose="020B0604020202020204" pitchFamily="34" charset="0"/>
              </a:rPr>
              <a:t>غير مباشر :</a:t>
            </a:r>
          </a:p>
          <a:p>
            <a:pPr lvl="3" rtl="1" eaLnBrk="1" hangingPunct="1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ar-SA" altLang="ar-SA" sz="3000" b="1">
                <a:latin typeface="Arial" panose="020B0604020202020204" pitchFamily="34" charset="0"/>
              </a:rPr>
              <a:t>عن طريق وسائل الاتصال المختلفة</a:t>
            </a:r>
            <a:r>
              <a:rPr lang="ar-SA" altLang="ar-SA" sz="3000">
                <a:latin typeface="Arial" panose="020B0604020202020204" pitchFamily="34" charset="0"/>
              </a:rPr>
              <a:t> (فاكس</a:t>
            </a:r>
            <a:r>
              <a:rPr lang="ar-SA" altLang="ar-SA" sz="3200">
                <a:latin typeface="Arial" panose="020B0604020202020204" pitchFamily="34" charset="0"/>
              </a:rPr>
              <a:t> </a:t>
            </a:r>
            <a:r>
              <a:rPr lang="fr-FR" altLang="ar-SA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ar-SA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ax</a:t>
            </a:r>
            <a:r>
              <a:rPr lang="ar-SA" altLang="ar-SA" sz="3200">
                <a:latin typeface="Arial" panose="020B0604020202020204" pitchFamily="34" charset="0"/>
              </a:rPr>
              <a:t>، تلكس </a:t>
            </a:r>
            <a:r>
              <a:rPr lang="fr-FR" altLang="ar-SA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Telex</a:t>
            </a:r>
            <a:r>
              <a:rPr lang="ar-DZ" altLang="ar-SA" sz="3200">
                <a:latin typeface="Arial" panose="020B0604020202020204" pitchFamily="34" charset="0"/>
              </a:rPr>
              <a:t> ، </a:t>
            </a:r>
            <a:r>
              <a:rPr lang="ar-DZ" altLang="ar-SA" sz="3000">
                <a:latin typeface="Arial" panose="020B0604020202020204" pitchFamily="34" charset="0"/>
              </a:rPr>
              <a:t>عبر البريد، التلفون أو الإنترنت </a:t>
            </a:r>
            <a:r>
              <a:rPr lang="en-US" altLang="ar-SA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ar-SA" altLang="ar-SA" sz="3200">
                <a:latin typeface="Arial" panose="020B0604020202020204" pitchFamily="34" charset="0"/>
              </a:rPr>
              <a:t>، </a:t>
            </a: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البريد الإلكتروني </a:t>
            </a:r>
            <a:r>
              <a:rPr lang="fr-FR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 </a:t>
            </a:r>
            <a:r>
              <a:rPr lang="en-US" altLang="ar-SA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ar-SA" altLang="ar-SA" sz="3200">
                <a:latin typeface="Arial" panose="020B0604020202020204" pitchFamily="34" charset="0"/>
              </a:rPr>
              <a:t>)،</a:t>
            </a:r>
          </a:p>
          <a:p>
            <a:pPr lvl="3" rtl="1" eaLnBrk="1" hangingPunct="1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عن </a:t>
            </a:r>
            <a:r>
              <a:rPr lang="ar-SA" altLang="ar-SA" sz="3000" b="1">
                <a:latin typeface="Arial" panose="020B0604020202020204" pitchFamily="34" charset="0"/>
                <a:cs typeface="Arabic Transparent" panose="020B0604020202020204" pitchFamily="34" charset="0"/>
              </a:rPr>
              <a:t>طريق أشخاص </a:t>
            </a: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يعملون في السوق المالية (سماسرة، وسطاء و وكلاء).</a:t>
            </a:r>
            <a:endParaRPr lang="en-US" altLang="ar-SA" sz="3000"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612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مستطيل 2"/>
          <p:cNvSpPr>
            <a:spLocks noChangeArrowheads="1"/>
          </p:cNvSpPr>
          <p:nvPr/>
        </p:nvSpPr>
        <p:spPr bwMode="auto">
          <a:xfrm>
            <a:off x="457200" y="1524000"/>
            <a:ext cx="8153400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 typeface="Georgia" panose="02040502050405020303" pitchFamily="18" charset="0"/>
              <a:buNone/>
            </a:pPr>
            <a:r>
              <a:rPr lang="ar-SA" altLang="ar-SA" sz="4000" b="1">
                <a:solidFill>
                  <a:srgbClr val="0000FF"/>
                </a:solidFill>
                <a:latin typeface="Arial" panose="020B0604020202020204" pitchFamily="34" charset="0"/>
              </a:rPr>
              <a:t>2-السوق المالية الدولية </a:t>
            </a:r>
            <a:r>
              <a:rPr lang="ar-SA" altLang="ar-SA" sz="3600">
                <a:solidFill>
                  <a:srgbClr val="006666"/>
                </a:solidFill>
                <a:latin typeface="Arial" panose="020B0604020202020204" pitchFamily="34" charset="0"/>
                <a:cs typeface="PT Bold Heading" panose="02010400000000000000" pitchFamily="2" charset="-78"/>
              </a:rPr>
              <a:t>:</a:t>
            </a:r>
          </a:p>
          <a:p>
            <a:pPr rtl="1" eaLnBrk="1" hangingPunct="1">
              <a:spcBef>
                <a:spcPct val="0"/>
              </a:spcBef>
              <a:buFont typeface="Georgia" panose="02040502050405020303" pitchFamily="18" charset="0"/>
              <a:buNone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وهي السوق التي تتم فيها عمليات الوساطة للأرصدة المالية بين المودعين والمستثمرين الباحثين عن مجالات آمنة وعوائد مجزية لأموالهم ، وبين الشركات والحكومات الباحثة عن السيولة        و التمويل، و تلعب البنوك التجارية والمؤسسات المالية دورا مهما في هذه الواسطة.</a:t>
            </a:r>
          </a:p>
          <a:p>
            <a:pPr rtl="1" eaLnBrk="1" hangingPunct="1">
              <a:spcBef>
                <a:spcPct val="0"/>
              </a:spcBef>
              <a:buFont typeface="Georgia" panose="02040502050405020303" pitchFamily="18" charset="0"/>
              <a:buNone/>
            </a:pPr>
            <a:endParaRPr lang="en-US" altLang="ar-SA" sz="3000"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67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3276600"/>
          </a:xfrm>
        </p:spPr>
        <p:txBody>
          <a:bodyPr/>
          <a:lstStyle/>
          <a:p>
            <a:pPr marL="0" indent="0" rtl="1" eaLnBrk="1" hangingPunct="1">
              <a:spcBef>
                <a:spcPct val="0"/>
              </a:spcBef>
              <a:buFont typeface="Wingdings" pitchFamily="2" charset="2"/>
              <a:buChar char="Ø"/>
              <a:defRPr/>
            </a:pPr>
            <a:endParaRPr lang="ar-SA" sz="2800" dirty="0" smtClean="0">
              <a:solidFill>
                <a:srgbClr val="000000"/>
              </a:solidFill>
              <a:latin typeface="Arial" charset="0"/>
              <a:cs typeface="Arabic Transparent" pitchFamily="2" charset="0"/>
            </a:endParaRPr>
          </a:p>
          <a:p>
            <a:pPr marL="0" indent="0" rtl="1" eaLnBrk="1" hangingPunct="1">
              <a:spcBef>
                <a:spcPct val="0"/>
              </a:spcBef>
              <a:buFont typeface="Wingdings" pitchFamily="2" charset="2"/>
              <a:buChar char="Ø"/>
              <a:defRPr/>
            </a:pPr>
            <a:endParaRPr lang="ar-SA" sz="2800" dirty="0">
              <a:solidFill>
                <a:srgbClr val="000000"/>
              </a:solidFill>
              <a:latin typeface="Arial" charset="0"/>
              <a:cs typeface="Arabic Transparent" pitchFamily="2" charset="0"/>
            </a:endParaRPr>
          </a:p>
          <a:p>
            <a:pPr marL="0" indent="0" rtl="1" eaLnBrk="1" hangingPunct="1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ar-SA" sz="2800" dirty="0" smtClean="0">
                <a:solidFill>
                  <a:srgbClr val="000000"/>
                </a:solidFill>
                <a:latin typeface="Arial" charset="0"/>
                <a:cs typeface="Arabic Transparent" pitchFamily="2" charset="0"/>
              </a:rPr>
              <a:t>إن </a:t>
            </a:r>
            <a:r>
              <a:rPr lang="ar-SA" sz="2800" dirty="0">
                <a:solidFill>
                  <a:srgbClr val="000000"/>
                </a:solidFill>
                <a:latin typeface="Arial" charset="0"/>
                <a:cs typeface="Arabic Transparent" pitchFamily="2" charset="0"/>
              </a:rPr>
              <a:t>ممارسات الأعمال عبر الحدود الوطنية يعني التعامل مع أكثر من عملة واحدة، و لذلك يشمل هذا العمل </a:t>
            </a:r>
            <a:r>
              <a:rPr lang="ar-SA" sz="2800" b="1" dirty="0">
                <a:solidFill>
                  <a:srgbClr val="000000"/>
                </a:solidFill>
                <a:latin typeface="Arial" charset="0"/>
                <a:cs typeface="Arabic Transparent" pitchFamily="2" charset="0"/>
              </a:rPr>
              <a:t>مخاطر التبديل </a:t>
            </a:r>
            <a:r>
              <a:rPr lang="ar-SA" sz="2800" b="1" i="1" dirty="0">
                <a:solidFill>
                  <a:srgbClr val="000000"/>
                </a:solidFill>
                <a:latin typeface="Times New Roman" pitchFamily="18" charset="0"/>
                <a:cs typeface="Arabic Transparent" pitchFamily="2" charset="0"/>
              </a:rPr>
              <a:t>(</a:t>
            </a:r>
            <a:r>
              <a:rPr lang="en-US" sz="2800" b="1" i="1" dirty="0">
                <a:solidFill>
                  <a:srgbClr val="000000"/>
                </a:solidFill>
                <a:latin typeface="Times New Roman" pitchFamily="18" charset="0"/>
                <a:cs typeface="Arabic Transparent" pitchFamily="2" charset="0"/>
              </a:rPr>
              <a:t>Exchange risk</a:t>
            </a:r>
            <a:r>
              <a:rPr lang="ar-SA" sz="2800" b="1" i="1" dirty="0">
                <a:solidFill>
                  <a:srgbClr val="000000"/>
                </a:solidFill>
                <a:latin typeface="Times New Roman" pitchFamily="18" charset="0"/>
                <a:cs typeface="Arabic Transparent" pitchFamily="2" charset="0"/>
              </a:rPr>
              <a:t>)، </a:t>
            </a:r>
            <a:r>
              <a:rPr lang="ar-SA" sz="2800" dirty="0">
                <a:solidFill>
                  <a:srgbClr val="000000"/>
                </a:solidFill>
                <a:latin typeface="Arial" charset="0"/>
                <a:cs typeface="Arabic Transparent" pitchFamily="2" charset="0"/>
              </a:rPr>
              <a:t>و هي المخاطر النظامية الإضافية على تدفقات الشركة، و </a:t>
            </a:r>
            <a:r>
              <a:rPr lang="ar-SA" sz="2800" b="1" dirty="0">
                <a:solidFill>
                  <a:srgbClr val="0000FF"/>
                </a:solidFill>
                <a:latin typeface="Arial" charset="0"/>
                <a:cs typeface="Arabic Transparent" pitchFamily="2" charset="0"/>
              </a:rPr>
              <a:t>الناتجة عن التغيرات في معدلات التبديل</a:t>
            </a:r>
            <a:r>
              <a:rPr lang="ar-SA" sz="2800" dirty="0">
                <a:solidFill>
                  <a:srgbClr val="000000"/>
                </a:solidFill>
                <a:latin typeface="Arial" charset="0"/>
                <a:cs typeface="Arabic Transparent" pitchFamily="2" charset="0"/>
              </a:rPr>
              <a:t>، و هدف إدارة هذه المخاطر </a:t>
            </a:r>
            <a:r>
              <a:rPr lang="ar-SA" sz="2800" b="1" dirty="0">
                <a:solidFill>
                  <a:srgbClr val="000000"/>
                </a:solidFill>
                <a:latin typeface="Arial" charset="0"/>
                <a:cs typeface="Arabic Transparent" pitchFamily="2" charset="0"/>
              </a:rPr>
              <a:t>تخفيض تأثيرها</a:t>
            </a:r>
            <a:r>
              <a:rPr lang="ar-SA" sz="2800" dirty="0">
                <a:solidFill>
                  <a:srgbClr val="000000"/>
                </a:solidFill>
                <a:latin typeface="Arial" charset="0"/>
                <a:cs typeface="Arabic Transparent" pitchFamily="2" charset="0"/>
              </a:rPr>
              <a:t>.</a:t>
            </a:r>
            <a:endParaRPr lang="en-US" sz="2800" dirty="0">
              <a:solidFill>
                <a:srgbClr val="000000"/>
              </a:solidFill>
              <a:latin typeface="Arial" charset="0"/>
              <a:cs typeface="Arabic Transparent" pitchFamily="2" charset="0"/>
            </a:endParaRP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02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مستطيل 3"/>
          <p:cNvSpPr>
            <a:spLocks noChangeArrowheads="1"/>
          </p:cNvSpPr>
          <p:nvPr/>
        </p:nvSpPr>
        <p:spPr bwMode="auto">
          <a:xfrm>
            <a:off x="0" y="1905000"/>
            <a:ext cx="91440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ar-SA" altLang="ar-SA" sz="3600">
                <a:latin typeface="Arial" panose="020B0604020202020204" pitchFamily="34" charset="0"/>
              </a:rPr>
              <a:t> </a:t>
            </a:r>
            <a:r>
              <a:rPr lang="ar-SA" altLang="ar-SA" sz="3000" b="1">
                <a:latin typeface="Arial" panose="020B0604020202020204" pitchFamily="34" charset="0"/>
                <a:cs typeface="Arabic Transparent" panose="020B0604020202020204" pitchFamily="34" charset="0"/>
              </a:rPr>
              <a:t>أسواق العملات؛</a:t>
            </a:r>
          </a:p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 </a:t>
            </a:r>
            <a:r>
              <a:rPr lang="ar-SA" altLang="ar-SA" sz="3000" b="1">
                <a:latin typeface="Arial" panose="020B0604020202020204" pitchFamily="34" charset="0"/>
                <a:cs typeface="Arabic Transparent" panose="020B0604020202020204" pitchFamily="34" charset="0"/>
              </a:rPr>
              <a:t>أسواق القروض والسندات؛</a:t>
            </a:r>
          </a:p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 </a:t>
            </a:r>
            <a:r>
              <a:rPr lang="ar-SA" altLang="ar-SA" sz="3000" b="1">
                <a:latin typeface="Arial" panose="020B0604020202020204" pitchFamily="34" charset="0"/>
                <a:cs typeface="Arabic Transparent" panose="020B0604020202020204" pitchFamily="34" charset="0"/>
              </a:rPr>
              <a:t>أسواق الأسهم(البورصات).</a:t>
            </a:r>
          </a:p>
          <a:p>
            <a:pPr lvl="2" rtl="1" eaLnBrk="1" hangingPunct="1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ar-SA" altLang="ar-SA" sz="3000" b="1">
                <a:latin typeface="Arial" panose="020B0604020202020204" pitchFamily="34" charset="0"/>
                <a:cs typeface="Arabic Transparent" panose="020B0604020202020204" pitchFamily="34" charset="0"/>
              </a:rPr>
              <a:t> </a:t>
            </a:r>
            <a:r>
              <a:rPr lang="ar-SA" altLang="ar-SA" sz="3000" b="1" u="sng">
                <a:latin typeface="Arial" panose="020B0604020202020204" pitchFamily="34" charset="0"/>
                <a:cs typeface="Arabic Transparent" panose="020B0604020202020204" pitchFamily="34" charset="0"/>
              </a:rPr>
              <a:t>دوليا: </a:t>
            </a: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بورصة نيويورك، بورصة طوكيو، بورصة لندن،</a:t>
            </a:r>
          </a:p>
          <a:p>
            <a:pPr lvl="2" rtl="1" eaLnBrk="1" hangingPunct="1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 </a:t>
            </a:r>
            <a:r>
              <a:rPr lang="ar-SA" altLang="ar-SA" sz="3000" b="1" u="sng">
                <a:latin typeface="Arial" panose="020B0604020202020204" pitchFamily="34" charset="0"/>
                <a:cs typeface="Arabic Transparent" panose="020B0604020202020204" pitchFamily="34" charset="0"/>
              </a:rPr>
              <a:t>عربيا: </a:t>
            </a: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بورصة القاهرة، بورصة الرياض، بورصة دبي. </a:t>
            </a:r>
            <a:endParaRPr lang="en-US" altLang="ar-SA" sz="3000"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  <p:sp>
        <p:nvSpPr>
          <p:cNvPr id="5" name="مخطط انسيابي: بيانات مخزّنة 4"/>
          <p:cNvSpPr/>
          <p:nvPr/>
        </p:nvSpPr>
        <p:spPr>
          <a:xfrm>
            <a:off x="2057400" y="304800"/>
            <a:ext cx="7467600" cy="1066800"/>
          </a:xfrm>
          <a:prstGeom prst="flowChartOnlineStorag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ثانيا: تصنيف الأسواق المالية </a:t>
            </a:r>
          </a:p>
        </p:txBody>
      </p:sp>
    </p:spTree>
    <p:extLst>
      <p:ext uri="{BB962C8B-B14F-4D97-AF65-F5344CB8AC3E}">
        <p14:creationId xmlns:p14="http://schemas.microsoft.com/office/powerpoint/2010/main" val="19962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مستطيل 2"/>
          <p:cNvSpPr>
            <a:spLocks noChangeArrowheads="1"/>
          </p:cNvSpPr>
          <p:nvPr/>
        </p:nvSpPr>
        <p:spPr bwMode="auto">
          <a:xfrm>
            <a:off x="457200" y="1524000"/>
            <a:ext cx="83058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55588" algn="r" rtl="1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/>
            </a:pPr>
            <a:r>
              <a:rPr lang="ar-SA" sz="3200" dirty="0">
                <a:solidFill>
                  <a:prstClr val="black"/>
                </a:solidFill>
                <a:latin typeface="Georgia"/>
                <a:cs typeface="Arial"/>
              </a:rPr>
              <a:t>يمكننا ضمن منظور معين أن نميز ما بين النوعين التاليين للسوق المالي هما:</a:t>
            </a:r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3200" b="1" dirty="0">
                <a:solidFill>
                  <a:srgbClr val="0070C0"/>
                </a:solidFill>
                <a:latin typeface="Arial" charset="0"/>
                <a:cs typeface="Arabic Transparent" pitchFamily="2" charset="-78"/>
              </a:rPr>
              <a:t>سوق النقد </a:t>
            </a:r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r>
              <a:rPr lang="ar-SA" sz="3200" b="1" dirty="0">
                <a:solidFill>
                  <a:srgbClr val="0070C0"/>
                </a:solidFill>
                <a:latin typeface="Arial" charset="0"/>
                <a:cs typeface="Arabic Transparent" pitchFamily="2" charset="-78"/>
              </a:rPr>
              <a:t>سوق رأس المال</a:t>
            </a:r>
          </a:p>
        </p:txBody>
      </p:sp>
    </p:spTree>
    <p:extLst>
      <p:ext uri="{BB962C8B-B14F-4D97-AF65-F5344CB8AC3E}">
        <p14:creationId xmlns:p14="http://schemas.microsoft.com/office/powerpoint/2010/main" val="3281807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مربع نص 2"/>
          <p:cNvSpPr txBox="1">
            <a:spLocks noChangeArrowheads="1"/>
          </p:cNvSpPr>
          <p:nvPr/>
        </p:nvSpPr>
        <p:spPr bwMode="auto">
          <a:xfrm>
            <a:off x="533400" y="1447800"/>
            <a:ext cx="8153400" cy="413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742950" indent="-742950" algn="r" rtl="1" eaLnBrk="1" hangingPunct="1">
              <a:buFont typeface="+mj-lt"/>
              <a:buAutoNum type="arabicPeriod"/>
              <a:defRPr/>
            </a:pPr>
            <a:r>
              <a:rPr lang="ar-SA" sz="3600" dirty="0">
                <a:solidFill>
                  <a:srgbClr val="0000FF"/>
                </a:solidFill>
                <a:latin typeface="Arial" pitchFamily="34" charset="0"/>
                <a:cs typeface="PT Bold Heading" pitchFamily="2" charset="-78"/>
              </a:rPr>
              <a:t>سوق النقد </a:t>
            </a:r>
            <a:r>
              <a:rPr lang="en-US" sz="2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Money Market</a:t>
            </a:r>
            <a:endParaRPr lang="en-US" sz="36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 algn="r" rtl="1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/>
            </a:pPr>
            <a:r>
              <a:rPr lang="ar-SA" sz="3200" dirty="0" smtClean="0">
                <a:cs typeface="Arabic Transparent" pitchFamily="2" charset="0"/>
              </a:rPr>
              <a:t>إن </a:t>
            </a:r>
            <a:r>
              <a:rPr lang="ar-SA" sz="3200" dirty="0">
                <a:cs typeface="Arabic Transparent" pitchFamily="2" charset="0"/>
              </a:rPr>
              <a:t>الأسواق النقدية هي الأسواق التي تتعامل </a:t>
            </a:r>
            <a:r>
              <a:rPr lang="ar-SA" sz="3200" b="1" dirty="0">
                <a:cs typeface="Arabic Transparent" pitchFamily="2" charset="0"/>
              </a:rPr>
              <a:t>بالأوراق قصيرة الأجل. </a:t>
            </a:r>
            <a:r>
              <a:rPr lang="ar-SA" sz="3200" dirty="0">
                <a:cs typeface="Arabic Transparent" pitchFamily="2" charset="0"/>
              </a:rPr>
              <a:t>و هي عبارة عن </a:t>
            </a:r>
            <a:r>
              <a:rPr lang="ar-SA" sz="3200" b="1" dirty="0">
                <a:cs typeface="Arabic Transparent" pitchFamily="2" charset="0"/>
              </a:rPr>
              <a:t>أدوات دين موثقة بطريقة </a:t>
            </a:r>
            <a:r>
              <a:rPr lang="ar-SA" sz="3200" dirty="0">
                <a:cs typeface="Arabic Transparent" pitchFamily="2" charset="0"/>
              </a:rPr>
              <a:t>تحفظ حقوق مالكيها (استعادة أصل المبلغ الذي أقرضه مضافا إليه قيمة العائد المتفق عليه</a:t>
            </a:r>
            <a:r>
              <a:rPr lang="ar-SA" sz="3200" dirty="0" smtClean="0">
                <a:cs typeface="Arabic Transparent" pitchFamily="2" charset="0"/>
              </a:rPr>
              <a:t>)</a:t>
            </a:r>
            <a:r>
              <a:rPr lang="ar-SA" sz="3200" dirty="0">
                <a:solidFill>
                  <a:prstClr val="black"/>
                </a:solidFill>
                <a:latin typeface="Georgia"/>
                <a:cs typeface="Arial"/>
              </a:rPr>
              <a:t> ومن أهم أدواته: </a:t>
            </a:r>
            <a:r>
              <a:rPr lang="ar-SA" sz="3200" dirty="0" smtClean="0">
                <a:solidFill>
                  <a:prstClr val="black"/>
                </a:solidFill>
                <a:latin typeface="Georgia"/>
                <a:cs typeface="Arial"/>
              </a:rPr>
              <a:t>الأوراق التجارية، </a:t>
            </a:r>
            <a:r>
              <a:rPr lang="ar-SA" sz="3200" dirty="0" err="1" smtClean="0">
                <a:solidFill>
                  <a:prstClr val="black"/>
                </a:solidFill>
                <a:latin typeface="Georgia"/>
                <a:cs typeface="Arial"/>
              </a:rPr>
              <a:t>اليورودولار</a:t>
            </a:r>
            <a:r>
              <a:rPr lang="ar-SA" sz="3200" dirty="0" smtClean="0">
                <a:solidFill>
                  <a:prstClr val="black"/>
                </a:solidFill>
                <a:latin typeface="Georgia"/>
                <a:cs typeface="Arial"/>
              </a:rPr>
              <a:t> ،شهادات </a:t>
            </a:r>
            <a:r>
              <a:rPr lang="ar-SA" sz="3200" dirty="0">
                <a:solidFill>
                  <a:prstClr val="black"/>
                </a:solidFill>
                <a:latin typeface="Georgia"/>
                <a:cs typeface="Arial"/>
              </a:rPr>
              <a:t>الإيداع القابلة </a:t>
            </a:r>
            <a:r>
              <a:rPr lang="ar-SA" sz="3200" dirty="0" smtClean="0">
                <a:solidFill>
                  <a:prstClr val="black"/>
                </a:solidFill>
                <a:latin typeface="Georgia"/>
                <a:cs typeface="Arial"/>
              </a:rPr>
              <a:t>للتداول...</a:t>
            </a:r>
            <a:endParaRPr lang="ar-SA" sz="3200" dirty="0">
              <a:solidFill>
                <a:prstClr val="black"/>
              </a:solidFill>
              <a:latin typeface="Georgia"/>
              <a:cs typeface="Arial"/>
            </a:endParaRPr>
          </a:p>
          <a:p>
            <a:pPr algn="r" rtl="1" eaLnBrk="1" hangingPunct="1">
              <a:defRPr/>
            </a:pPr>
            <a:endParaRPr lang="en-US" sz="3200" dirty="0" smtClean="0">
              <a:cs typeface="Arabic Transpare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414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مربع نص 3"/>
          <p:cNvSpPr txBox="1">
            <a:spLocks noChangeArrowheads="1"/>
          </p:cNvSpPr>
          <p:nvPr/>
        </p:nvSpPr>
        <p:spPr bwMode="auto">
          <a:xfrm>
            <a:off x="838200" y="1447800"/>
            <a:ext cx="84582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>
                <a:latin typeface="Arial" panose="020B0604020202020204" pitchFamily="34" charset="0"/>
                <a:cs typeface="Arabic Transparent" panose="020B0604020202020204" pitchFamily="34" charset="0"/>
              </a:rPr>
              <a:t>تتميز أدوات الدين هذه بكونها:</a:t>
            </a:r>
          </a:p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SA" altLang="ar-SA">
                <a:latin typeface="Arial" panose="020B0604020202020204" pitchFamily="34" charset="0"/>
                <a:cs typeface="Arabic Transparent" panose="020B0604020202020204" pitchFamily="34" charset="0"/>
              </a:rPr>
              <a:t> قابلة التداول في الأسواق المالية،</a:t>
            </a:r>
          </a:p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SA" altLang="ar-SA">
                <a:latin typeface="Arial" panose="020B0604020202020204" pitchFamily="34" charset="0"/>
                <a:cs typeface="Arabic Transparent" panose="020B0604020202020204" pitchFamily="34" charset="0"/>
              </a:rPr>
              <a:t> لها قدرة عالية على التحول إلى سيولة نقدية بسرعة عند الحاجة،</a:t>
            </a:r>
          </a:p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SA" altLang="ar-SA">
                <a:latin typeface="Arial" panose="020B0604020202020204" pitchFamily="34" charset="0"/>
                <a:cs typeface="Arabic Transparent" panose="020B0604020202020204" pitchFamily="34" charset="0"/>
              </a:rPr>
              <a:t> تمتاز بتدني المخاطر المصاحبة لعوائدها.</a:t>
            </a:r>
            <a:endParaRPr lang="en-US" altLang="ar-SA"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929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 rtl="1">
              <a:spcBef>
                <a:spcPts val="300"/>
              </a:spcBef>
              <a:buClr>
                <a:srgbClr val="A04DA3"/>
              </a:buClr>
              <a:defRPr/>
            </a:pPr>
            <a:r>
              <a:rPr lang="ar-SA" sz="3600" dirty="0">
                <a:solidFill>
                  <a:srgbClr val="0000FF"/>
                </a:solidFill>
                <a:latin typeface="Arial" pitchFamily="34" charset="0"/>
                <a:cs typeface="PT Bold Heading" pitchFamily="2" charset="-78"/>
              </a:rPr>
              <a:t>2- سوق رأس المال:</a:t>
            </a:r>
          </a:p>
          <a:p>
            <a:pPr marL="365125" indent="-255588" rtl="1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/>
            </a:pPr>
            <a:r>
              <a:rPr lang="ar-SA" dirty="0">
                <a:solidFill>
                  <a:prstClr val="black"/>
                </a:solidFill>
                <a:latin typeface="Georgia"/>
                <a:cs typeface="Arial"/>
              </a:rPr>
              <a:t>وهو سوق الأوراق المالية طويلة الأجل الذي يتم ضمنه عقد الصفقات المالية والاستثمارية طويلة الأجل؛ ومن أهم أدواته: ا-ألأسهم؛  ب-السندات</a:t>
            </a:r>
          </a:p>
          <a:p>
            <a:pPr marL="365125" indent="-255588" rtl="1">
              <a:spcBef>
                <a:spcPts val="300"/>
              </a:spcBef>
              <a:buClr>
                <a:srgbClr val="A04DA3"/>
              </a:buClr>
              <a:defRPr/>
            </a:pPr>
            <a:r>
              <a:rPr lang="ar-SA" dirty="0">
                <a:solidFill>
                  <a:prstClr val="black"/>
                </a:solidFill>
                <a:latin typeface="Georgia"/>
                <a:cs typeface="Arial"/>
              </a:rPr>
              <a:t>ولكي يحوز على الكفاءة والفاعلية وجب:</a:t>
            </a:r>
          </a:p>
          <a:p>
            <a:pPr marL="365125" indent="-255588" rtl="1">
              <a:spcBef>
                <a:spcPts val="300"/>
              </a:spcBef>
              <a:buClr>
                <a:srgbClr val="A04DA3"/>
              </a:buClr>
              <a:defRPr/>
            </a:pPr>
            <a:r>
              <a:rPr lang="ar-SA" dirty="0">
                <a:solidFill>
                  <a:prstClr val="black"/>
                </a:solidFill>
                <a:latin typeface="Georgia"/>
                <a:cs typeface="Arial"/>
              </a:rPr>
              <a:t>-توفر أدوات الاستثمار المناسبة الأكثر إنتاجية والأقل تكلفة؛</a:t>
            </a:r>
          </a:p>
          <a:p>
            <a:pPr marL="365125" indent="-255588" rtl="1">
              <a:spcBef>
                <a:spcPts val="300"/>
              </a:spcBef>
              <a:buClr>
                <a:srgbClr val="A04DA3"/>
              </a:buClr>
              <a:defRPr/>
            </a:pPr>
            <a:r>
              <a:rPr lang="ar-SA" dirty="0">
                <a:solidFill>
                  <a:prstClr val="black"/>
                </a:solidFill>
                <a:latin typeface="Georgia"/>
                <a:cs typeface="Arial"/>
              </a:rPr>
              <a:t>-توفر سوق ثانوي ملائم.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786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marL="365125" indent="-255588" rtl="1">
              <a:spcBef>
                <a:spcPts val="300"/>
              </a:spcBef>
              <a:buClr>
                <a:srgbClr val="A04DA3"/>
              </a:buClr>
              <a:defRPr/>
            </a:pPr>
            <a:r>
              <a:rPr lang="ar-SA" sz="3600" dirty="0">
                <a:solidFill>
                  <a:srgbClr val="0000FF"/>
                </a:solidFill>
                <a:latin typeface="Arial" pitchFamily="34" charset="0"/>
                <a:cs typeface="PT Bold Heading" pitchFamily="2" charset="-78"/>
              </a:rPr>
              <a:t>3-مؤشرات الأسواق: </a:t>
            </a:r>
            <a:endParaRPr lang="en-US" sz="3600" dirty="0">
              <a:solidFill>
                <a:srgbClr val="0000FF"/>
              </a:solidFill>
              <a:latin typeface="Arial" pitchFamily="34" charset="0"/>
              <a:cs typeface="PT Bold Heading" pitchFamily="2" charset="-78"/>
            </a:endParaRPr>
          </a:p>
          <a:p>
            <a:pPr marL="365125" indent="-255588" algn="just" rtl="1">
              <a:spcBef>
                <a:spcPts val="300"/>
              </a:spcBef>
              <a:buClr>
                <a:srgbClr val="A04DA3"/>
              </a:buClr>
              <a:defRPr/>
            </a:pPr>
            <a:r>
              <a:rPr lang="ar-SA" dirty="0">
                <a:solidFill>
                  <a:prstClr val="black"/>
                </a:solidFill>
                <a:latin typeface="Georgia"/>
                <a:cs typeface="Arial"/>
              </a:rPr>
              <a:t>لكل سوق مؤشر رئيسي للأداء ومؤشرات ثانوية وهي تعطي رقما قياسيا للأسعار والأسهم مكونا من عدة شركات يتابع المساهمون تحركاتها .من أشهر هذه المؤشرات لدينا:</a:t>
            </a:r>
          </a:p>
          <a:p>
            <a:pPr marL="365125" indent="-255588" algn="just" rtl="1">
              <a:spcBef>
                <a:spcPts val="300"/>
              </a:spcBef>
              <a:buClr>
                <a:srgbClr val="A04DA3"/>
              </a:buClr>
              <a:defRPr/>
            </a:pPr>
            <a:r>
              <a:rPr lang="ar-SA" dirty="0">
                <a:solidFill>
                  <a:prstClr val="black"/>
                </a:solidFill>
                <a:latin typeface="Georgia"/>
                <a:cs typeface="Arial"/>
              </a:rPr>
              <a:t>- مؤشر </a:t>
            </a:r>
            <a:r>
              <a:rPr lang="ar-SA" dirty="0" err="1">
                <a:solidFill>
                  <a:prstClr val="black"/>
                </a:solidFill>
                <a:latin typeface="Georgia"/>
                <a:cs typeface="Arial"/>
              </a:rPr>
              <a:t>داوجنز</a:t>
            </a:r>
            <a:r>
              <a:rPr lang="ar-SA" dirty="0">
                <a:solidFill>
                  <a:prstClr val="black"/>
                </a:solidFill>
                <a:latin typeface="Georgia"/>
                <a:cs typeface="Arial"/>
              </a:rPr>
              <a:t> </a:t>
            </a:r>
            <a:r>
              <a:rPr lang="ar-SA" dirty="0" err="1">
                <a:solidFill>
                  <a:prstClr val="black"/>
                </a:solidFill>
                <a:latin typeface="Georgia"/>
                <a:cs typeface="Arial"/>
              </a:rPr>
              <a:t>الأمريكي،المكون</a:t>
            </a:r>
            <a:r>
              <a:rPr lang="ar-SA" dirty="0">
                <a:solidFill>
                  <a:prstClr val="black"/>
                </a:solidFill>
                <a:latin typeface="Georgia"/>
                <a:cs typeface="Arial"/>
              </a:rPr>
              <a:t> من أسهم 30 شركة كبرى؛</a:t>
            </a:r>
          </a:p>
          <a:p>
            <a:pPr marL="365125" indent="-255588" algn="just" rtl="1">
              <a:spcBef>
                <a:spcPts val="300"/>
              </a:spcBef>
              <a:buClr>
                <a:srgbClr val="A04DA3"/>
              </a:buClr>
              <a:defRPr/>
            </a:pPr>
            <a:r>
              <a:rPr lang="ar-SA" dirty="0">
                <a:solidFill>
                  <a:prstClr val="black"/>
                </a:solidFill>
                <a:latin typeface="Georgia"/>
                <a:cs typeface="Arial"/>
              </a:rPr>
              <a:t>-مؤشر نيكاي للبورصات اليابانية؛</a:t>
            </a:r>
          </a:p>
          <a:p>
            <a:pPr marL="365125" indent="-255588" algn="just" rtl="1">
              <a:spcBef>
                <a:spcPts val="300"/>
              </a:spcBef>
              <a:buClr>
                <a:srgbClr val="A04DA3"/>
              </a:buClr>
              <a:defRPr/>
            </a:pPr>
            <a:r>
              <a:rPr lang="ar-SA" dirty="0">
                <a:solidFill>
                  <a:prstClr val="black"/>
                </a:solidFill>
                <a:latin typeface="Georgia"/>
                <a:cs typeface="Arial"/>
              </a:rPr>
              <a:t>-مؤشر </a:t>
            </a:r>
            <a:r>
              <a:rPr lang="ar-SA" dirty="0" err="1">
                <a:solidFill>
                  <a:prstClr val="black"/>
                </a:solidFill>
                <a:latin typeface="Georgia"/>
                <a:cs typeface="Arial"/>
              </a:rPr>
              <a:t>فوتسي</a:t>
            </a:r>
            <a:r>
              <a:rPr lang="ar-SA" dirty="0">
                <a:solidFill>
                  <a:prstClr val="black"/>
                </a:solidFill>
                <a:latin typeface="Georgia"/>
                <a:cs typeface="Arial"/>
              </a:rPr>
              <a:t> البريطاني؛</a:t>
            </a:r>
          </a:p>
          <a:p>
            <a:pPr marL="365125" indent="-255588" algn="just" rtl="1">
              <a:spcBef>
                <a:spcPts val="300"/>
              </a:spcBef>
              <a:buClr>
                <a:srgbClr val="A04DA3"/>
              </a:buClr>
              <a:defRPr/>
            </a:pPr>
            <a:r>
              <a:rPr lang="ar-SA" dirty="0">
                <a:solidFill>
                  <a:prstClr val="black"/>
                </a:solidFill>
                <a:latin typeface="Georgia"/>
                <a:cs typeface="Arial"/>
              </a:rPr>
              <a:t>-مؤشر داكس الألماني.</a:t>
            </a:r>
            <a:endParaRPr lang="en-US" dirty="0">
              <a:solidFill>
                <a:prstClr val="black"/>
              </a:solidFill>
              <a:latin typeface="Georgia"/>
              <a:cs typeface="Arial" pitchFamily="34" charset="0"/>
            </a:endParaRPr>
          </a:p>
          <a:p>
            <a:pPr marL="365125" indent="-255588" rtl="1">
              <a:spcBef>
                <a:spcPts val="300"/>
              </a:spcBef>
              <a:buClr>
                <a:srgbClr val="A04DA3"/>
              </a:buClr>
              <a:defRPr/>
            </a:pPr>
            <a:r>
              <a:rPr lang="ar-SA" sz="2800" b="1" dirty="0">
                <a:solidFill>
                  <a:prstClr val="black"/>
                </a:solidFill>
                <a:latin typeface="Georgia"/>
                <a:cs typeface="Arial"/>
              </a:rPr>
              <a:t> </a:t>
            </a:r>
            <a:endParaRPr lang="en-US" sz="2800" dirty="0">
              <a:solidFill>
                <a:prstClr val="black"/>
              </a:solidFill>
              <a:latin typeface="Georgia"/>
              <a:cs typeface="Arial" pitchFamily="34" charset="0"/>
            </a:endParaRP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346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مربع نص 4"/>
          <p:cNvSpPr txBox="1">
            <a:spLocks noChangeArrowheads="1"/>
          </p:cNvSpPr>
          <p:nvPr/>
        </p:nvSpPr>
        <p:spPr bwMode="auto">
          <a:xfrm>
            <a:off x="457200" y="1524000"/>
            <a:ext cx="87630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257300" indent="-3429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ar-SA" altLang="ar-SA" sz="3600" b="1" u="sng">
                <a:latin typeface="Arial" panose="020B0604020202020204" pitchFamily="34" charset="0"/>
                <a:cs typeface="Arabic Transparent" panose="020B0604020202020204" pitchFamily="34" charset="0"/>
              </a:rPr>
              <a:t>الأوراق التجارية</a:t>
            </a:r>
            <a:r>
              <a:rPr lang="ar-SA" altLang="ar-SA" sz="3600" b="1">
                <a:latin typeface="Arial" panose="020B0604020202020204" pitchFamily="34" charset="0"/>
                <a:cs typeface="Arabic Transparent" panose="020B0604020202020204" pitchFamily="34" charset="0"/>
              </a:rPr>
              <a:t> </a:t>
            </a: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و هي عبارة عن: </a:t>
            </a:r>
          </a:p>
          <a:p>
            <a:pPr lvl="2" rt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 أداة دين قصيرة الأجل،</a:t>
            </a:r>
          </a:p>
          <a:p>
            <a:pPr lvl="2" rt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 تصدر عن البنوك و الشركات المساهمة الموثوق بها،</a:t>
            </a:r>
          </a:p>
          <a:p>
            <a:pPr lvl="2" rt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 الهدف من إصدارها هو الحصول البنوك على الأموال عند الحاجة إليها من خلال بيعها إلى الوسطاء أفرادا أو مؤسسات</a:t>
            </a:r>
          </a:p>
          <a:p>
            <a:pPr lvl="2" rt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 </a:t>
            </a:r>
            <a:r>
              <a:rPr lang="ar-SA" altLang="ar-SA" sz="3000" b="1">
                <a:latin typeface="Arial" panose="020B0604020202020204" pitchFamily="34" charset="0"/>
                <a:cs typeface="Arabic Transparent" panose="020B0604020202020204" pitchFamily="34" charset="0"/>
              </a:rPr>
              <a:t>من عيوبها </a:t>
            </a: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أنها غير مضمونة بأي أصول رأس مالية حيث أن الضامن هي سمعة البنك أو الشركة التي أصدرتها.</a:t>
            </a:r>
            <a:endParaRPr lang="en-US" altLang="ar-SA" sz="3000"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  <p:sp>
        <p:nvSpPr>
          <p:cNvPr id="4" name="مخطط انسيابي: بيانات مخزّنة 4"/>
          <p:cNvSpPr>
            <a:spLocks noGrp="1"/>
          </p:cNvSpPr>
          <p:nvPr>
            <p:ph type="title"/>
          </p:nvPr>
        </p:nvSpPr>
        <p:spPr>
          <a:xfrm>
            <a:off x="723900" y="152400"/>
            <a:ext cx="8229600" cy="1066800"/>
          </a:xfrm>
          <a:prstGeom prst="flowChartOnlineStorage">
            <a:avLst/>
          </a:prstGeom>
          <a:solidFill>
            <a:srgbClr val="7E6BC9">
              <a:lumMod val="20000"/>
              <a:lumOff val="80000"/>
            </a:srgbClr>
          </a:solidFill>
          <a:ln w="25400" cap="flat" algn="ctr">
            <a:solidFill>
              <a:srgbClr val="CEB966">
                <a:shade val="50000"/>
              </a:srgbClr>
            </a:solidFill>
          </a:ln>
        </p:spPr>
        <p:txBody>
          <a:bodyPr/>
          <a:lstStyle/>
          <a:p>
            <a:pPr marL="365125" indent="-255588">
              <a:spcBef>
                <a:spcPts val="300"/>
              </a:spcBef>
              <a:defRPr/>
            </a:pPr>
            <a:r>
              <a:rPr lang="ar-SA" sz="3600" dirty="0">
                <a:solidFill>
                  <a:srgbClr val="006666"/>
                </a:solidFill>
                <a:latin typeface="Arial" pitchFamily="34" charset="0"/>
                <a:ea typeface="+mn-ea"/>
                <a:cs typeface="PT Bold Heading" pitchFamily="2" charset="-78"/>
              </a:rPr>
              <a:t>ثالثا: الأوراق المالية المتداولة في سوق النقد</a:t>
            </a:r>
          </a:p>
        </p:txBody>
      </p:sp>
    </p:spTree>
    <p:extLst>
      <p:ext uri="{BB962C8B-B14F-4D97-AF65-F5344CB8AC3E}">
        <p14:creationId xmlns:p14="http://schemas.microsoft.com/office/powerpoint/2010/main" val="651997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مربع نص 3"/>
          <p:cNvSpPr txBox="1">
            <a:spLocks noChangeArrowheads="1"/>
          </p:cNvSpPr>
          <p:nvPr/>
        </p:nvSpPr>
        <p:spPr bwMode="auto">
          <a:xfrm>
            <a:off x="457200" y="1371600"/>
            <a:ext cx="82296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 typeface="Calibri" panose="020F0502020204030204" pitchFamily="34" charset="0"/>
              <a:buAutoNum type="arabicPeriod" startAt="2"/>
            </a:pPr>
            <a:r>
              <a:rPr lang="ar-SA" altLang="ar-SA" sz="3600" b="1" u="sng">
                <a:latin typeface="Arial" panose="020B0604020202020204" pitchFamily="34" charset="0"/>
                <a:cs typeface="Arabic Transparent" panose="020B0604020202020204" pitchFamily="34" charset="0"/>
              </a:rPr>
              <a:t>اليورودولار: </a:t>
            </a: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إن كلمة اليورو لا تشير هنا إلى العملة الأوروبية بل هو مصطلح معروف و متداول في مجال عمل الأسواق المالية الدولية. و المقصود به هو العملات الوطنية المودعة في بنوك خارج البلد الأصلي للعملة (الدولار الأمريكي المستثمر خارج الولايات المتحدة الأمريكية).</a:t>
            </a:r>
            <a:endParaRPr lang="en-US" altLang="ar-SA" sz="3000"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417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مربع نص 3"/>
          <p:cNvSpPr txBox="1">
            <a:spLocks noChangeArrowheads="1"/>
          </p:cNvSpPr>
          <p:nvPr/>
        </p:nvSpPr>
        <p:spPr bwMode="auto">
          <a:xfrm>
            <a:off x="457200" y="1371600"/>
            <a:ext cx="89916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00100" indent="-34290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3000" b="1">
                <a:latin typeface="Arial" panose="020B0604020202020204" pitchFamily="34" charset="0"/>
                <a:cs typeface="Arabic Transparent" panose="020B0604020202020204" pitchFamily="34" charset="0"/>
              </a:rPr>
              <a:t>إن لليورودولار: </a:t>
            </a:r>
            <a:endParaRPr lang="ar-SA" altLang="ar-SA" sz="300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 rtl="1" eaLnBrk="1" hangingPunct="1">
              <a:spcBef>
                <a:spcPct val="0"/>
              </a:spcBef>
              <a:buFont typeface="Calibri" panose="020F0502020204030204" pitchFamily="34" charset="0"/>
              <a:buAutoNum type="arabicPeriod" startAt="2"/>
            </a:pPr>
            <a:endParaRPr lang="ar-SA" altLang="ar-SA" sz="300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 lvl="1" rt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 سوق كبيرة في أسواق النقد العالمية نتيجة الطلب الهائل عليه من طرف الشركات المتعددة الجنسيات لتمويل عملياتها عبر كافة أنحاء العالم.</a:t>
            </a:r>
          </a:p>
          <a:p>
            <a:pPr lvl="1" rt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 كما تعتمد الدول النفطية (كثمن لمبيعاتها النفطية) و غير النفطية عليه (لتمويل ميزان مدفوعاتها الخارجية)</a:t>
            </a:r>
            <a:endParaRPr lang="en-US" altLang="ar-SA" sz="300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 lvl="1" rtl="1" eaLnBrk="1" hangingPunct="1">
              <a:spcBef>
                <a:spcPct val="0"/>
              </a:spcBef>
              <a:buFontTx/>
              <a:buNone/>
            </a:pPr>
            <a:endParaRPr lang="en-US" altLang="ar-SA" sz="3000"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725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457200" y="1371600"/>
            <a:ext cx="8229600" cy="4094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 algn="r" rtl="1" eaLnBrk="1" hangingPunct="1">
              <a:buFont typeface="+mj-lt"/>
              <a:buAutoNum type="arabicPeriod" startAt="3"/>
              <a:defRPr/>
            </a:pPr>
            <a:r>
              <a:rPr lang="ar-SA" sz="3200" b="1" u="sng" dirty="0">
                <a:latin typeface="Arial" charset="0"/>
                <a:cs typeface="Arabic Transparent" pitchFamily="2" charset="-78"/>
              </a:rPr>
              <a:t>شهادات الإيداع القابلة للتداول: </a:t>
            </a:r>
            <a:r>
              <a:rPr lang="ar-SA" sz="2800" dirty="0" err="1">
                <a:latin typeface="Arial" charset="0"/>
                <a:cs typeface="Arabic Transparent" pitchFamily="2" charset="-78"/>
              </a:rPr>
              <a:t>و</a:t>
            </a:r>
            <a:r>
              <a:rPr lang="ar-SA" sz="2800" dirty="0">
                <a:latin typeface="Arial" charset="0"/>
                <a:cs typeface="Arabic Transparent" pitchFamily="2" charset="-78"/>
              </a:rPr>
              <a:t> هي ورقة مالية تصدرها البنوك التجارية تثبت أنه تم بموجبها إيداع مبلغ محدد لمدة سنة أو أقل بسعر فائدة أعلى قليلا من سعر الفائدة الذي تمنحه البنوك التجارية على الودائع العادية.</a:t>
            </a:r>
          </a:p>
          <a:p>
            <a:pPr algn="r" rtl="1" eaLnBrk="1" hangingPunct="1">
              <a:defRPr/>
            </a:pPr>
            <a:endParaRPr lang="ar-SA" sz="2800" dirty="0">
              <a:latin typeface="Arial" charset="0"/>
              <a:cs typeface="Arabic Transparent" pitchFamily="2" charset="-78"/>
            </a:endParaRPr>
          </a:p>
          <a:p>
            <a:pPr algn="r" rtl="1" eaLnBrk="1" hangingPunct="1">
              <a:defRPr/>
            </a:pPr>
            <a:r>
              <a:rPr lang="ar-SA" sz="3200" b="1" dirty="0">
                <a:latin typeface="Arial" charset="0"/>
                <a:cs typeface="Arabic Transparent" pitchFamily="2" charset="-78"/>
              </a:rPr>
              <a:t>تتميز هذه الأوراق (شهادات الإيداع) </a:t>
            </a:r>
            <a:r>
              <a:rPr lang="ar-SA" sz="2800" dirty="0">
                <a:latin typeface="Arial" charset="0"/>
                <a:cs typeface="Arabic Transparent" pitchFamily="2" charset="-78"/>
              </a:rPr>
              <a:t>بـ:</a:t>
            </a:r>
          </a:p>
          <a:p>
            <a:pPr algn="r" rtl="1" eaLnBrk="1" hangingPunct="1">
              <a:buFont typeface="Wingdings" pitchFamily="2" charset="2"/>
              <a:buChar char="Ø"/>
              <a:defRPr/>
            </a:pPr>
            <a:r>
              <a:rPr lang="ar-SA" sz="2800" dirty="0">
                <a:latin typeface="Arial" charset="0"/>
                <a:cs typeface="Arabic Transparent" pitchFamily="2" charset="-78"/>
              </a:rPr>
              <a:t> قابلية تداولها في السوق النقدية قبل حلول تاريخ استحقاقها،</a:t>
            </a:r>
          </a:p>
          <a:p>
            <a:pPr algn="r" rtl="1" eaLnBrk="1" hangingPunct="1">
              <a:defRPr/>
            </a:pPr>
            <a:endParaRPr lang="ar-SA" sz="2800" dirty="0">
              <a:latin typeface="Arial" charset="0"/>
              <a:cs typeface="Arabic Transparent" pitchFamily="2" charset="-78"/>
            </a:endParaRPr>
          </a:p>
          <a:p>
            <a:pPr algn="r" rtl="1" eaLnBrk="1" hangingPunct="1">
              <a:buFont typeface="Wingdings" pitchFamily="2" charset="2"/>
              <a:buChar char="Ø"/>
              <a:defRPr/>
            </a:pPr>
            <a:r>
              <a:rPr lang="ar-SA" sz="2800" dirty="0">
                <a:latin typeface="Arial" charset="0"/>
                <a:cs typeface="Arabic Transparent" pitchFamily="2" charset="-78"/>
              </a:rPr>
              <a:t> كما تستعملها البنوك كوسيلة للحصول على الأموال.</a:t>
            </a:r>
            <a:endParaRPr lang="en-US" sz="2800" dirty="0">
              <a:latin typeface="Arial" charset="0"/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90794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مربع نص 3"/>
          <p:cNvSpPr txBox="1">
            <a:spLocks noChangeArrowheads="1"/>
          </p:cNvSpPr>
          <p:nvPr/>
        </p:nvSpPr>
        <p:spPr bwMode="auto">
          <a:xfrm>
            <a:off x="457200" y="1371600"/>
            <a:ext cx="800100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b="1">
                <a:latin typeface="Arial" panose="020B0604020202020204" pitchFamily="34" charset="0"/>
                <a:cs typeface="Arabic Transparent" panose="020B0604020202020204" pitchFamily="34" charset="0"/>
              </a:rPr>
              <a:t>من عيوب شهادات الإيداع:</a:t>
            </a:r>
          </a:p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ar-SA" altLang="ar-SA" sz="2800">
                <a:latin typeface="Arial" panose="020B0604020202020204" pitchFamily="34" charset="0"/>
                <a:cs typeface="Arabic Transparent" panose="020B0604020202020204" pitchFamily="34" charset="0"/>
              </a:rPr>
              <a:t> لا يمكن استرداد قيمتها من البنك أو الشركة التي أصدرتها قبل حلول استحقاقها،</a:t>
            </a:r>
          </a:p>
          <a:p>
            <a:pPr rtl="1" eaLnBrk="1" hangingPunct="1">
              <a:spcBef>
                <a:spcPct val="0"/>
              </a:spcBef>
              <a:buFontTx/>
              <a:buNone/>
            </a:pPr>
            <a:endParaRPr lang="ar-SA" altLang="ar-SA" sz="280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ar-SA" altLang="ar-SA" sz="2800">
                <a:latin typeface="Arial" panose="020B0604020202020204" pitchFamily="34" charset="0"/>
                <a:cs typeface="Arabic Transparent" panose="020B0604020202020204" pitchFamily="34" charset="0"/>
              </a:rPr>
              <a:t> كما يمكن لحاملها أن يبيعها أو يتنازل عنها في السوق الثاني الذي يشمل بنوك الاستثمار و شركات الوساطة المالية بالإضافة إلى البنوك التجارية.</a:t>
            </a:r>
            <a:endParaRPr lang="en-US" altLang="ar-SA" sz="2800"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92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81000" y="838200"/>
            <a:ext cx="8686800" cy="4400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 algn="r" rtl="1" eaLnBrk="1" hangingPunct="1">
              <a:buFont typeface="+mj-lt"/>
              <a:buAutoNum type="arabicPeriod" startAt="4"/>
              <a:defRPr/>
            </a:pPr>
            <a:r>
              <a:rPr lang="ar-SA" sz="4000" b="1" u="sng" dirty="0">
                <a:latin typeface="Arial" charset="0"/>
                <a:cs typeface="Arabic Transparent" pitchFamily="2" charset="-78"/>
              </a:rPr>
              <a:t>الكمبيالات</a:t>
            </a:r>
            <a:r>
              <a:rPr lang="ar-SA" sz="3200" dirty="0">
                <a:latin typeface="Arial" charset="0"/>
                <a:cs typeface="Arabic Transparent" pitchFamily="2" charset="-78"/>
              </a:rPr>
              <a:t> </a:t>
            </a:r>
            <a:r>
              <a:rPr lang="ar-SA" sz="3000" dirty="0" err="1">
                <a:latin typeface="Arial" charset="0"/>
                <a:cs typeface="Arabic Transparent" pitchFamily="2" charset="-78"/>
              </a:rPr>
              <a:t>و</a:t>
            </a:r>
            <a:r>
              <a:rPr lang="ar-SA" sz="3000" dirty="0">
                <a:latin typeface="Arial" charset="0"/>
                <a:cs typeface="Arabic Transparent" pitchFamily="2" charset="-78"/>
              </a:rPr>
              <a:t> هي عبارة عن:</a:t>
            </a:r>
          </a:p>
          <a:p>
            <a:pPr algn="r" rtl="1" eaLnBrk="1" hangingPunct="1">
              <a:buFont typeface="Wingdings" pitchFamily="2" charset="2"/>
              <a:buChar char="Ø"/>
              <a:defRPr/>
            </a:pPr>
            <a:r>
              <a:rPr lang="ar-SA" sz="3000" dirty="0">
                <a:latin typeface="Arial" charset="0"/>
                <a:cs typeface="Arabic Transparent" pitchFamily="2" charset="-78"/>
              </a:rPr>
              <a:t> أداة دين قصيرة </a:t>
            </a:r>
            <a:r>
              <a:rPr lang="ar-SA" sz="3000" dirty="0" err="1">
                <a:latin typeface="Arial" charset="0"/>
                <a:cs typeface="Arabic Transparent" pitchFamily="2" charset="-78"/>
              </a:rPr>
              <a:t>و</a:t>
            </a:r>
            <a:r>
              <a:rPr lang="ar-SA" sz="3000" dirty="0">
                <a:latin typeface="Arial" charset="0"/>
                <a:cs typeface="Arabic Transparent" pitchFamily="2" charset="-78"/>
              </a:rPr>
              <a:t> متوسطة الأجل، </a:t>
            </a:r>
          </a:p>
          <a:p>
            <a:pPr algn="r" rtl="1" eaLnBrk="1" hangingPunct="1">
              <a:buFont typeface="Wingdings" pitchFamily="2" charset="2"/>
              <a:buChar char="Ø"/>
              <a:defRPr/>
            </a:pPr>
            <a:r>
              <a:rPr lang="ar-SA" sz="3000" dirty="0">
                <a:latin typeface="Arial" charset="0"/>
                <a:cs typeface="Arabic Transparent" pitchFamily="2" charset="-78"/>
              </a:rPr>
              <a:t> لا تزيد مدتها عن 5 سنوات،</a:t>
            </a:r>
          </a:p>
          <a:p>
            <a:pPr algn="r" rtl="1" eaLnBrk="1" hangingPunct="1">
              <a:buFont typeface="Wingdings" pitchFamily="2" charset="2"/>
              <a:buChar char="Ø"/>
              <a:defRPr/>
            </a:pPr>
            <a:r>
              <a:rPr lang="ar-SA" sz="3000" dirty="0">
                <a:latin typeface="Arial" charset="0"/>
                <a:cs typeface="Arabic Transparent" pitchFamily="2" charset="-78"/>
              </a:rPr>
              <a:t> يصدرها أفراد أو شركات أو دوائر حكومية للحصول على قروض من شركات أو بنوك أو أفراد آخرين.</a:t>
            </a:r>
          </a:p>
          <a:p>
            <a:pPr algn="r" rtl="1" eaLnBrk="1" hangingPunct="1">
              <a:buFont typeface="Wingdings" pitchFamily="2" charset="2"/>
              <a:buChar char="Ø"/>
              <a:defRPr/>
            </a:pPr>
            <a:r>
              <a:rPr lang="ar-SA" sz="3000" dirty="0">
                <a:latin typeface="Arial" charset="0"/>
                <a:cs typeface="Arabic Transparent" pitchFamily="2" charset="-78"/>
              </a:rPr>
              <a:t> هي عقد دين تتولد عنه فوائد محددة تستحق في تواريخ محددة،</a:t>
            </a:r>
          </a:p>
          <a:p>
            <a:pPr algn="r" rtl="1" eaLnBrk="1" hangingPunct="1">
              <a:buFont typeface="Wingdings" pitchFamily="2" charset="2"/>
              <a:buChar char="Ø"/>
              <a:defRPr/>
            </a:pPr>
            <a:r>
              <a:rPr lang="ar-SA" sz="3000" dirty="0">
                <a:latin typeface="Arial" charset="0"/>
                <a:cs typeface="Arabic Transparent" pitchFamily="2" charset="-78"/>
              </a:rPr>
              <a:t> يمكن لصاحبها الاحتفاظ </a:t>
            </a:r>
            <a:r>
              <a:rPr lang="ar-SA" sz="3000" dirty="0" err="1">
                <a:latin typeface="Arial" charset="0"/>
                <a:cs typeface="Arabic Transparent" pitchFamily="2" charset="-78"/>
              </a:rPr>
              <a:t>بها</a:t>
            </a:r>
            <a:r>
              <a:rPr lang="ar-SA" sz="3000" dirty="0">
                <a:latin typeface="Arial" charset="0"/>
                <a:cs typeface="Arabic Transparent" pitchFamily="2" charset="-78"/>
              </a:rPr>
              <a:t> حتى تاريخ استحقاقها،</a:t>
            </a:r>
          </a:p>
          <a:p>
            <a:pPr algn="r" rtl="1" eaLnBrk="1" hangingPunct="1">
              <a:buFont typeface="Wingdings" pitchFamily="2" charset="2"/>
              <a:buChar char="Ø"/>
              <a:defRPr/>
            </a:pPr>
            <a:r>
              <a:rPr lang="ar-SA" sz="3000" dirty="0">
                <a:latin typeface="Arial" charset="0"/>
                <a:cs typeface="Arabic Transparent" pitchFamily="2" charset="-78"/>
              </a:rPr>
              <a:t> كما يكمن بيعها لطرف آخر </a:t>
            </a:r>
            <a:r>
              <a:rPr lang="ar-SA" sz="3000" dirty="0" err="1">
                <a:latin typeface="Arial" charset="0"/>
                <a:cs typeface="Arabic Transparent" pitchFamily="2" charset="-78"/>
              </a:rPr>
              <a:t>و</a:t>
            </a:r>
            <a:r>
              <a:rPr lang="ar-SA" sz="3000" dirty="0">
                <a:latin typeface="Arial" charset="0"/>
                <a:cs typeface="Arabic Transparent" pitchFamily="2" charset="-78"/>
              </a:rPr>
              <a:t> الذي يمكن بدوره يبيعها لطرف ثالث،</a:t>
            </a:r>
          </a:p>
          <a:p>
            <a:pPr algn="r" rtl="1" eaLnBrk="1" hangingPunct="1">
              <a:buFont typeface="Wingdings" pitchFamily="2" charset="2"/>
              <a:buChar char="Ø"/>
              <a:defRPr/>
            </a:pPr>
            <a:r>
              <a:rPr lang="ar-SA" sz="3000" dirty="0">
                <a:latin typeface="Arial" charset="0"/>
                <a:cs typeface="Arabic Transparent" pitchFamily="2" charset="-78"/>
              </a:rPr>
              <a:t> غالبا ما يتعامل بها السماسرة والبنوك التجارية.</a:t>
            </a:r>
            <a:endParaRPr lang="en-US" sz="3000" dirty="0">
              <a:latin typeface="Arial" charset="0"/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2449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مربع نص 1"/>
          <p:cNvSpPr txBox="1">
            <a:spLocks noChangeArrowheads="1"/>
          </p:cNvSpPr>
          <p:nvPr/>
        </p:nvSpPr>
        <p:spPr bwMode="auto">
          <a:xfrm>
            <a:off x="228600" y="1447800"/>
            <a:ext cx="9220200" cy="42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971550" indent="-5143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 typeface="Calibri" panose="020F0502020204030204" pitchFamily="34" charset="0"/>
              <a:buAutoNum type="arabicPeriod" startAt="5"/>
            </a:pPr>
            <a:r>
              <a:rPr lang="ar-SA" altLang="ar-SA" b="1" u="sng">
                <a:latin typeface="Arial" panose="020B0604020202020204" pitchFamily="34" charset="0"/>
                <a:cs typeface="Arabic Transparent" panose="020B0604020202020204" pitchFamily="34" charset="0"/>
              </a:rPr>
              <a:t>أذونات الخزانة </a:t>
            </a: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و هي: </a:t>
            </a:r>
          </a:p>
          <a:p>
            <a:pPr lvl="1" rt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أداة دين قصيرة الأجل تصدرها الحكومة،</a:t>
            </a:r>
          </a:p>
          <a:p>
            <a:pPr lvl="1" rt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مدتها تتراوح من 03 أشهر إلى 06 أشهر إلى 09 أشهر أو سنة،</a:t>
            </a:r>
          </a:p>
          <a:p>
            <a:pPr lvl="1" rt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 يتم التبادل بها على أساس الخصم في السوق الثانوية،</a:t>
            </a:r>
          </a:p>
          <a:p>
            <a:pPr lvl="1" rt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يمكن بيع الأذن الواحد بخصم قيمته الاسمية عند الإصدار(يتم شراؤه بـ: 90 دينار و يحصل على قيمته كاملة 100 دينار عند الاستحقاق)،</a:t>
            </a:r>
          </a:p>
          <a:p>
            <a:pPr lvl="1" rt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تصدر الأذونات الحكومية بقيم متدرجة (100دينار، 1000 دينار، 10000دينار..الخ).</a:t>
            </a:r>
          </a:p>
        </p:txBody>
      </p:sp>
    </p:spTree>
    <p:extLst>
      <p:ext uri="{BB962C8B-B14F-4D97-AF65-F5344CB8AC3E}">
        <p14:creationId xmlns:p14="http://schemas.microsoft.com/office/powerpoint/2010/main" val="210683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مربع نص 1"/>
          <p:cNvSpPr txBox="1">
            <a:spLocks noChangeArrowheads="1"/>
          </p:cNvSpPr>
          <p:nvPr/>
        </p:nvSpPr>
        <p:spPr bwMode="auto">
          <a:xfrm>
            <a:off x="304800" y="1447800"/>
            <a:ext cx="84582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971550" indent="-5143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lvl="1" rtl="1" eaLnBrk="1" hangingPunct="1">
              <a:spcBef>
                <a:spcPct val="0"/>
              </a:spcBef>
              <a:buFontTx/>
              <a:buNone/>
            </a:pPr>
            <a:r>
              <a:rPr lang="ar-SA" altLang="ar-SA" sz="3000" b="1">
                <a:latin typeface="Arial" panose="020B0604020202020204" pitchFamily="34" charset="0"/>
                <a:cs typeface="Arabic Transparent" panose="020B0604020202020204" pitchFamily="34" charset="0"/>
              </a:rPr>
              <a:t>من مزايا أذونات الخزينة الحكومية</a:t>
            </a: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:</a:t>
            </a:r>
          </a:p>
          <a:p>
            <a:pPr lvl="1" rt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 أن أرباحها معفاة من الضريبة، مما يشجع شركات الوساطة المالية على الادخار و شرائها، </a:t>
            </a:r>
          </a:p>
          <a:p>
            <a:pPr lvl="1" rtl="1" eaLnBrk="1" hangingPunct="1">
              <a:spcBef>
                <a:spcPct val="0"/>
              </a:spcBef>
              <a:buFontTx/>
              <a:buNone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 </a:t>
            </a:r>
          </a:p>
          <a:p>
            <a:pPr lvl="1" rt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تضع الحكومة شروطا مغرية لشرائها و تحقق عائدا مجزيا لحامليها.</a:t>
            </a:r>
          </a:p>
        </p:txBody>
      </p:sp>
    </p:spTree>
    <p:extLst>
      <p:ext uri="{BB962C8B-B14F-4D97-AF65-F5344CB8AC3E}">
        <p14:creationId xmlns:p14="http://schemas.microsoft.com/office/powerpoint/2010/main" val="3670208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مربع نص 1"/>
          <p:cNvSpPr txBox="1">
            <a:spLocks noChangeArrowheads="1"/>
          </p:cNvSpPr>
          <p:nvPr/>
        </p:nvSpPr>
        <p:spPr bwMode="auto">
          <a:xfrm>
            <a:off x="304800" y="1371600"/>
            <a:ext cx="8839200" cy="387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42950" indent="-7429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 typeface="Calibri" panose="020F0502020204030204" pitchFamily="34" charset="0"/>
              <a:buAutoNum type="arabicPeriod" startAt="6"/>
            </a:pPr>
            <a:r>
              <a:rPr lang="ar-SA" altLang="ar-SA" sz="3600" b="1">
                <a:latin typeface="Arial" panose="020B0604020202020204" pitchFamily="34" charset="0"/>
                <a:cs typeface="Arabic Transparent" panose="020B0604020202020204" pitchFamily="34" charset="0"/>
              </a:rPr>
              <a:t>القبولات المصرفية </a:t>
            </a: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و هي عبارة عن: </a:t>
            </a:r>
          </a:p>
          <a:p>
            <a:pPr lvl="1" rt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أدوات دين، </a:t>
            </a:r>
          </a:p>
          <a:p>
            <a:pPr lvl="1" rt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تصدرها الشركات التجارية،</a:t>
            </a:r>
          </a:p>
          <a:p>
            <a:pPr lvl="1" rt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إنها مضمونة السداد من البنك التجاري الذي تتعامل معه الشركة (يتولى البنك الضامن دفع قيمة الحوالة في حالة عدم تمكن الشركة من دفع قيمتها للمورد)،</a:t>
            </a:r>
          </a:p>
          <a:p>
            <a:pPr lvl="1" rt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تستخدم بكثرة من جانب المستوردين المحليين عند شرائهم بضاعة من الخارج.</a:t>
            </a:r>
            <a:endParaRPr lang="en-US" altLang="ar-SA" sz="3000"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860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مستطيل 1"/>
          <p:cNvSpPr>
            <a:spLocks noChangeArrowheads="1"/>
          </p:cNvSpPr>
          <p:nvPr/>
        </p:nvSpPr>
        <p:spPr bwMode="auto">
          <a:xfrm>
            <a:off x="457200" y="1371600"/>
            <a:ext cx="792480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3600" b="1">
                <a:latin typeface="Arial" panose="020B0604020202020204" pitchFamily="34" charset="0"/>
                <a:cs typeface="Arabic Transparent" panose="020B0604020202020204" pitchFamily="34" charset="0"/>
              </a:rPr>
              <a:t>من مزايا القبولات المصرفية:</a:t>
            </a:r>
          </a:p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SA" altLang="ar-SA">
                <a:latin typeface="Arial" panose="020B0604020202020204" pitchFamily="34" charset="0"/>
                <a:cs typeface="Arabic Transparent" panose="020B0604020202020204" pitchFamily="34" charset="0"/>
              </a:rPr>
              <a:t> </a:t>
            </a: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إنها قابلة للتداول بخصم في السوق الثاني للنقد من جانب شركات الوساطة و السماسرة،</a:t>
            </a:r>
          </a:p>
          <a:p>
            <a:pPr rtl="1" eaLnBrk="1" hangingPunct="1">
              <a:spcBef>
                <a:spcPct val="0"/>
              </a:spcBef>
              <a:buFontTx/>
              <a:buNone/>
            </a:pPr>
            <a:endParaRPr lang="ar-SA" altLang="ar-SA" sz="300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 rt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SA" altLang="ar-SA" sz="3000">
                <a:latin typeface="Arial" panose="020B0604020202020204" pitchFamily="34" charset="0"/>
                <a:cs typeface="Arabic Transparent" panose="020B0604020202020204" pitchFamily="34" charset="0"/>
              </a:rPr>
              <a:t> تعتبر أداة مقبولة على نطاق واسع في المعاملات الدولية.</a:t>
            </a:r>
            <a:endParaRPr lang="en-US" altLang="ar-SA" sz="3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3554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232</TotalTime>
  <Words>1241</Words>
  <Application>Microsoft Office PowerPoint</Application>
  <PresentationFormat>A4 Paper (210x297 mm)</PresentationFormat>
  <Paragraphs>128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ae_AlMateen</vt:lpstr>
      <vt:lpstr>Arabic Transparent</vt:lpstr>
      <vt:lpstr>Arial</vt:lpstr>
      <vt:lpstr>AYM Wadiy S_U normal.</vt:lpstr>
      <vt:lpstr>Calibri</vt:lpstr>
      <vt:lpstr>Courier New</vt:lpstr>
      <vt:lpstr>Georgia</vt:lpstr>
      <vt:lpstr>PT Bold Heading</vt:lpstr>
      <vt:lpstr>Times New Roman</vt:lpstr>
      <vt:lpstr>Wingdings</vt:lpstr>
      <vt:lpstr>Office Theme</vt:lpstr>
      <vt:lpstr>PowerPoint Presentation</vt:lpstr>
      <vt:lpstr>المحاضرة الثامنة</vt:lpstr>
      <vt:lpstr>أهداف الفصل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ثالثا: الأوراق المالية المتداولة في سوق النقد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Ibrahim Mohammed Khalifa</cp:lastModifiedBy>
  <cp:revision>22</cp:revision>
  <dcterms:created xsi:type="dcterms:W3CDTF">2014-09-11T06:47:01Z</dcterms:created>
  <dcterms:modified xsi:type="dcterms:W3CDTF">2015-09-07T07:35:22Z</dcterms:modified>
</cp:coreProperties>
</file>