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335" r:id="rId28"/>
    <p:sldId id="336" r:id="rId29"/>
    <p:sldId id="337" r:id="rId30"/>
    <p:sldId id="338" r:id="rId31"/>
    <p:sldId id="339" r:id="rId32"/>
    <p:sldId id="340" r:id="rId33"/>
    <p:sldId id="341" r:id="rId34"/>
    <p:sldId id="342" r:id="rId35"/>
    <p:sldId id="266" r:id="rId3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72" d="100"/>
          <a:sy n="72" d="100"/>
        </p:scale>
        <p:origin x="78" y="103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altLang="ar-SA" smtClean="0"/>
          </a:p>
        </p:txBody>
      </p:sp>
      <p:sp>
        <p:nvSpPr>
          <p:cNvPr id="50180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BCF146C-EA0C-4908-B082-BD79D34DEA7A}" type="slidenum">
              <a:rPr lang="ar-SA" altLang="ar-SA"/>
              <a:pPr eaLnBrk="1" hangingPunct="1"/>
              <a:t>11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599441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1366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1412776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60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1366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225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أعمال الدولية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أحمد عبد الرحمن </a:t>
            </a:r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بلالي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E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 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العاشرة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الإدارة الاستراتيجية في المنشآت الدولية.</a:t>
            </a:r>
            <a:endParaRPr lang="ar-SA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إدارة أعمال الدولية</a:t>
            </a:r>
            <a:r>
              <a:rPr lang="ar-SA" sz="2000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المحاضرة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العاشرة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عنوان 1"/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  <a:extLst/>
        </p:spPr>
        <p:txBody>
          <a:bodyPr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dirty="0" smtClean="0">
                <a:solidFill>
                  <a:srgbClr val="006666"/>
                </a:solidFill>
                <a:cs typeface="PT Bold Heading" pitchFamily="2" charset="-78"/>
              </a:rPr>
              <a:t>أهداف الفصل</a:t>
            </a:r>
          </a:p>
        </p:txBody>
      </p:sp>
      <p:sp>
        <p:nvSpPr>
          <p:cNvPr id="4" name="مخطط انسيابي: شريط مثقب 3"/>
          <p:cNvSpPr/>
          <p:nvPr/>
        </p:nvSpPr>
        <p:spPr>
          <a:xfrm>
            <a:off x="457200" y="1371600"/>
            <a:ext cx="8340725" cy="4648200"/>
          </a:xfrm>
          <a:prstGeom prst="flowChartPunchedTap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r" rtl="1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ar-Q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تعريف الطالب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بمفهوم  </a:t>
            </a:r>
            <a:r>
              <a:rPr lang="ar-SA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و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مضمون التخطيط الاستراتيجي في الأعمال الدولية.</a:t>
            </a:r>
          </a:p>
          <a:p>
            <a:pPr marL="514350" indent="-514350" algn="r" rtl="1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أهمية إعداد خطة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و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ستراتيجية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بعيدة المدى في الأعمال الدولية.</a:t>
            </a:r>
          </a:p>
          <a:p>
            <a:pPr marL="514350" indent="-514350" algn="r" rtl="1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إدراك الطالب لطرق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وأساليب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الدخول إلى الأسواق الخارجية.</a:t>
            </a:r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r" rtl="1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استيعاب الطالب لأبعاد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وأشكال </a:t>
            </a:r>
            <a:r>
              <a:rPr lang="ar-S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التحالفات الإستراتيجية. </a:t>
            </a:r>
          </a:p>
        </p:txBody>
      </p:sp>
    </p:spTree>
    <p:extLst>
      <p:ext uri="{BB962C8B-B14F-4D97-AF65-F5344CB8AC3E}">
        <p14:creationId xmlns:p14="http://schemas.microsoft.com/office/powerpoint/2010/main" val="47756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7801090-3740-4FE3-B2AC-B63E634D873B}" type="slidenum">
              <a:rPr lang="ar-SA" altLang="ar-SA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4</a:t>
            </a:fld>
            <a:endParaRPr lang="en-US" altLang="ar-SA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مخطط انسيابي: بيانات مخزّنة 4"/>
          <p:cNvSpPr/>
          <p:nvPr/>
        </p:nvSpPr>
        <p:spPr>
          <a:xfrm>
            <a:off x="6400800" y="228600"/>
            <a:ext cx="3124200" cy="1143000"/>
          </a:xfrm>
          <a:prstGeom prst="flowChartOnlineStorag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>
              <a:defRPr/>
            </a:pP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مقدمة</a:t>
            </a:r>
            <a:endParaRPr lang="en-US" sz="3600" dirty="0">
              <a:solidFill>
                <a:srgbClr val="006666"/>
              </a:solidFill>
              <a:latin typeface="Arial" pitchFamily="34" charset="0"/>
              <a:cs typeface="PT Bold Heading" pitchFamily="2" charset="-78"/>
            </a:endParaRPr>
          </a:p>
        </p:txBody>
      </p:sp>
      <p:sp>
        <p:nvSpPr>
          <p:cNvPr id="16388" name="مربع نص 3"/>
          <p:cNvSpPr txBox="1">
            <a:spLocks noChangeArrowheads="1"/>
          </p:cNvSpPr>
          <p:nvPr/>
        </p:nvSpPr>
        <p:spPr bwMode="auto">
          <a:xfrm>
            <a:off x="304800" y="1371600"/>
            <a:ext cx="822960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SA" sz="2800">
                <a:cs typeface="Arabic Transparent" panose="020B0604020202020204" pitchFamily="34" charset="0"/>
              </a:rPr>
              <a:t>إن إعداد المنشأة الدولية لإستراتيجية تمكنها من الدخول إلى الأسواق الدولية، من المتطلبات الأساسية لتأمين البقاء و الاستمرار في الأعمال الدولية.</a:t>
            </a:r>
          </a:p>
          <a:p>
            <a:pPr algn="r" rtl="1" eaLnBrk="1" hangingPunct="1"/>
            <a:endParaRPr lang="ar-SA" altLang="ar-SA" sz="2800">
              <a:cs typeface="Arabic Transparent" panose="020B0604020202020204" pitchFamily="34" charset="0"/>
            </a:endParaRPr>
          </a:p>
          <a:p>
            <a:pPr algn="r" rtl="1" eaLnBrk="1" hangingPunct="1"/>
            <a:r>
              <a:rPr lang="ar-SA" altLang="ar-SA" sz="2800">
                <a:cs typeface="Arabic Transparent" panose="020B0604020202020204" pitchFamily="34" charset="0"/>
              </a:rPr>
              <a:t>فالبداية المنطقية لتكوين استراتيجية العمل المناسب في المنشآت المتعددة الجنسيات هو وجود فهم واضح: </a:t>
            </a: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ar-SA" sz="2800">
                <a:cs typeface="Arabic Transparent" panose="020B0604020202020204" pitchFamily="34" charset="0"/>
              </a:rPr>
              <a:t> لماهية الاستثمارات التي ستقوم بها؟</a:t>
            </a: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ar-SA" sz="2800">
                <a:cs typeface="Arabic Transparent" panose="020B0604020202020204" pitchFamily="34" charset="0"/>
              </a:rPr>
              <a:t>و ما هو المستوى الذي ستبلغه هذه الاستثمارات؟</a:t>
            </a: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ar-SA" sz="2800">
                <a:cs typeface="Arabic Transparent" panose="020B0604020202020204" pitchFamily="34" charset="0"/>
              </a:rPr>
              <a:t> بالإضافة إلى مفهوم وفلسفة التنظيم العام الذي تطبقه لتحقيق هذه الأعمال.</a:t>
            </a:r>
            <a:endParaRPr lang="en-US" altLang="ar-SA" sz="2800"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165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05E8392-A612-400C-AE85-C07CF73BDD21}" type="slidenum">
              <a:rPr lang="ar-SA" altLang="ar-SA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5</a:t>
            </a:fld>
            <a:endParaRPr lang="en-US" altLang="ar-SA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7411" name="مربع نص 4"/>
          <p:cNvSpPr txBox="1">
            <a:spLocks noChangeArrowheads="1"/>
          </p:cNvSpPr>
          <p:nvPr/>
        </p:nvSpPr>
        <p:spPr bwMode="auto">
          <a:xfrm>
            <a:off x="533400" y="1371600"/>
            <a:ext cx="807720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SA" sz="2800">
                <a:cs typeface="Arabic Transparent" panose="020B0604020202020204" pitchFamily="34" charset="0"/>
              </a:rPr>
              <a:t>فقد تعتمد المنشآت الدولية عدة أساليب للدخول إلى الأسواق الدولية حيث تتفاوت هذه الأساليب بناءا على درجة: 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2800">
                <a:cs typeface="Arabic Transparent" panose="020B0604020202020204" pitchFamily="34" charset="0"/>
              </a:rPr>
              <a:t> قابليتها و رغبتها في مزاولة الأعمال الدولية،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2800">
                <a:cs typeface="Arabic Transparent" panose="020B0604020202020204" pitchFamily="34" charset="0"/>
              </a:rPr>
              <a:t> إمكاناتها المادية، المالية، و البشرية،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2800">
                <a:cs typeface="Arabic Transparent" panose="020B0604020202020204" pitchFamily="34" charset="0"/>
              </a:rPr>
              <a:t> تصورها و إستراتيجيتها (قصيرة أو بعيدة المدى)،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2800">
                <a:cs typeface="Arabic Transparent" panose="020B0604020202020204" pitchFamily="34" charset="0"/>
              </a:rPr>
              <a:t> الفرص و التهديدات التي تفرزها بيئة الأعمال الدولية،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2800">
                <a:cs typeface="Arabic Transparent" panose="020B0604020202020204" pitchFamily="34" charset="0"/>
              </a:rPr>
              <a:t> مدى </a:t>
            </a:r>
            <a:r>
              <a:rPr lang="ar-SA" altLang="ar-SA" sz="2800" b="1">
                <a:solidFill>
                  <a:srgbClr val="0000FF"/>
                </a:solidFill>
                <a:cs typeface="Arabic Transparent" panose="020B0604020202020204" pitchFamily="34" charset="0"/>
              </a:rPr>
              <a:t>اندماج المنظمة (</a:t>
            </a:r>
            <a:r>
              <a:rPr lang="en-US" altLang="ar-SA" sz="2800" b="1">
                <a:solidFill>
                  <a:srgbClr val="0000FF"/>
                </a:solidFill>
                <a:cs typeface="Arabic Transparent" panose="020B0604020202020204" pitchFamily="34" charset="0"/>
              </a:rPr>
              <a:t>Implication</a:t>
            </a:r>
            <a:r>
              <a:rPr lang="ar-SA" altLang="ar-SA" sz="2800" b="1">
                <a:solidFill>
                  <a:srgbClr val="0000FF"/>
                </a:solidFill>
                <a:cs typeface="Arabic Transparent" panose="020B0604020202020204" pitchFamily="34" charset="0"/>
              </a:rPr>
              <a:t>)</a:t>
            </a:r>
            <a:r>
              <a:rPr lang="ar-SA" altLang="ar-SA" sz="2800">
                <a:solidFill>
                  <a:srgbClr val="FF0000"/>
                </a:solidFill>
                <a:cs typeface="Arabic Transparent" panose="020B0604020202020204" pitchFamily="34" charset="0"/>
              </a:rPr>
              <a:t> </a:t>
            </a:r>
            <a:r>
              <a:rPr lang="ar-DZ" altLang="ar-SA" sz="2800">
                <a:cs typeface="Arabic Transparent" panose="020B0604020202020204" pitchFamily="34" charset="0"/>
              </a:rPr>
              <a:t>في الأعمال الدولية </a:t>
            </a:r>
            <a:r>
              <a:rPr lang="ar-SA" altLang="ar-SA" sz="2800">
                <a:cs typeface="Arabic Transparent" panose="020B0604020202020204" pitchFamily="34" charset="0"/>
              </a:rPr>
              <a:t>(الاستثمار المباشر أو غير المباشر).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2800">
                <a:cs typeface="Arabic Transparent" panose="020B0604020202020204" pitchFamily="34" charset="0"/>
              </a:rPr>
              <a:t> أسلوب الدخول إلى السوق الدولية (التملك، الشراكة، استثمارات مالية..الخ).</a:t>
            </a:r>
            <a:endParaRPr lang="en-US" altLang="ar-SA" sz="2800"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820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457200" y="1371600"/>
            <a:ext cx="8534400" cy="3970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SA" sz="2800" dirty="0">
                <a:latin typeface="Arial" charset="0"/>
                <a:cs typeface="Arabic Transparent" pitchFamily="2" charset="-78"/>
              </a:rPr>
              <a:t>و قد تفضل المنشآت الدولية أسلوب عن </a:t>
            </a:r>
            <a:r>
              <a:rPr lang="ar-SA" sz="2800" dirty="0">
                <a:latin typeface="Arial" charset="0"/>
                <a:cs typeface="Arabic Transparent" pitchFamily="2" charset="-78"/>
              </a:rPr>
              <a:t>آخر </a:t>
            </a:r>
            <a:r>
              <a:rPr lang="ar-SA" sz="2800" dirty="0">
                <a:latin typeface="Arial" charset="0"/>
                <a:cs typeface="Arabic Transparent" pitchFamily="2" charset="-78"/>
              </a:rPr>
              <a:t>بناءا على تصورها</a:t>
            </a:r>
            <a:r>
              <a:rPr lang="ar-SA" sz="2800" dirty="0">
                <a:latin typeface="Arial" charset="0"/>
                <a:cs typeface="Arabic Transparent" pitchFamily="2" charset="-78"/>
              </a:rPr>
              <a:t>، وإمكاناتها</a:t>
            </a:r>
            <a:r>
              <a:rPr lang="ar-SA" sz="2800" dirty="0">
                <a:latin typeface="Arial" charset="0"/>
                <a:cs typeface="Arabic Transparent" pitchFamily="2" charset="-78"/>
              </a:rPr>
              <a:t>، و تجربتها، و كذا الإستراتيجية التي تعتمدها للدخول إلى الأسواق الدولية.</a:t>
            </a:r>
          </a:p>
          <a:p>
            <a:pPr algn="r" rtl="1">
              <a:defRPr/>
            </a:pPr>
            <a:endParaRPr lang="ar-SA" sz="2800" dirty="0">
              <a:latin typeface="Arial" charset="0"/>
              <a:cs typeface="Arabic Transparent" pitchFamily="2" charset="-78"/>
            </a:endParaRPr>
          </a:p>
          <a:p>
            <a:pPr algn="r" rtl="1">
              <a:defRPr/>
            </a:pPr>
            <a:r>
              <a:rPr lang="ar-SA" sz="2800" dirty="0">
                <a:latin typeface="Arial" charset="0"/>
                <a:cs typeface="Arabic Transparent" pitchFamily="2" charset="-78"/>
              </a:rPr>
              <a:t>ففي كل الأحوال، يتعين عليها إعداد خطة إستراتيجية و إدارتها بحكمة وفقا لـ: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SA" sz="2800" dirty="0">
                <a:latin typeface="Arial" charset="0"/>
                <a:cs typeface="Arabic Transparent" pitchFamily="2" charset="-78"/>
              </a:rPr>
              <a:t>لأهداف التي تريد بلوغها، 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SA" sz="2800" dirty="0">
                <a:latin typeface="Arial" charset="0"/>
                <a:cs typeface="Arabic Transparent" pitchFamily="2" charset="-78"/>
              </a:rPr>
              <a:t>الفرص </a:t>
            </a:r>
            <a:r>
              <a:rPr lang="ar-SA" sz="2800" dirty="0" err="1">
                <a:latin typeface="Arial" charset="0"/>
                <a:cs typeface="Arabic Transparent" pitchFamily="2" charset="-78"/>
              </a:rPr>
              <a:t>و</a:t>
            </a:r>
            <a:r>
              <a:rPr lang="ar-SA" sz="2800" dirty="0">
                <a:latin typeface="Arial" charset="0"/>
                <a:cs typeface="Arabic Transparent" pitchFamily="2" charset="-78"/>
              </a:rPr>
              <a:t> التهديدات التي تواجهها،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SA" sz="2800" dirty="0">
                <a:latin typeface="Arial" charset="0"/>
                <a:cs typeface="Arabic Transparent" pitchFamily="2" charset="-78"/>
              </a:rPr>
              <a:t> و الإمكانات التي تتوفر عليها. </a:t>
            </a:r>
            <a:endParaRPr lang="en-US" sz="2800" dirty="0">
              <a:latin typeface="Arial" charset="0"/>
              <a:cs typeface="Arabic Transparen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59718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457200" y="1498600"/>
            <a:ext cx="8534400" cy="26162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algn="r" rtl="1">
              <a:buFont typeface="+mj-lt"/>
              <a:buAutoNum type="arabicPeriod"/>
              <a:defRPr/>
            </a:pPr>
            <a:r>
              <a:rPr lang="ar-DZ" sz="3600" b="1" dirty="0">
                <a:solidFill>
                  <a:srgbClr val="0000FF"/>
                </a:solidFill>
              </a:rPr>
              <a:t>مفهوم التخطيط الاستراتيجي:</a:t>
            </a:r>
            <a:endParaRPr lang="en-US" sz="3600" b="1" dirty="0">
              <a:solidFill>
                <a:srgbClr val="0000FF"/>
              </a:solidFill>
              <a:cs typeface="Arial" charset="0"/>
            </a:endParaRPr>
          </a:p>
          <a:p>
            <a:pPr algn="r" rtl="1">
              <a:buFont typeface="Georgia" pitchFamily="18" charset="0"/>
              <a:buNone/>
              <a:defRPr/>
            </a:pPr>
            <a:r>
              <a:rPr lang="ar-DZ" sz="3200" dirty="0"/>
              <a:t>   يعرّف التخطيط الاستراتيجي بشكل عام على </a:t>
            </a:r>
            <a:r>
              <a:rPr lang="ar-SA" sz="3200" dirty="0"/>
              <a:t>أ</a:t>
            </a:r>
            <a:r>
              <a:rPr lang="ar-DZ" sz="3200" dirty="0"/>
              <a:t>نه</a:t>
            </a:r>
            <a:r>
              <a:rPr lang="ar-SA" sz="3200" dirty="0"/>
              <a:t>:</a:t>
            </a:r>
            <a:r>
              <a:rPr lang="ar-DZ" sz="3200" dirty="0"/>
              <a:t> </a:t>
            </a:r>
            <a:r>
              <a:rPr lang="ar-SA" sz="3200" dirty="0"/>
              <a:t>         </a:t>
            </a:r>
            <a:r>
              <a:rPr lang="ar-SA" sz="3200" b="1" dirty="0">
                <a:solidFill>
                  <a:srgbClr val="009900"/>
                </a:solidFill>
              </a:rPr>
              <a:t>”</a:t>
            </a:r>
            <a:r>
              <a:rPr lang="ar-DZ" sz="3200" b="1" dirty="0">
                <a:solidFill>
                  <a:srgbClr val="009900"/>
                </a:solidFill>
              </a:rPr>
              <a:t>نظام متكامل يتم من خلاله تحديد رسالة الشركة في المستقبل </a:t>
            </a:r>
            <a:r>
              <a:rPr lang="ar-SA" sz="3200" b="1" dirty="0">
                <a:solidFill>
                  <a:srgbClr val="009900"/>
                </a:solidFill>
              </a:rPr>
              <a:t>         </a:t>
            </a:r>
            <a:r>
              <a:rPr lang="ar-DZ" sz="3200" b="1" dirty="0">
                <a:solidFill>
                  <a:srgbClr val="009900"/>
                </a:solidFill>
              </a:rPr>
              <a:t>و</a:t>
            </a:r>
            <a:r>
              <a:rPr lang="ar-SA" sz="3200" b="1" dirty="0">
                <a:solidFill>
                  <a:srgbClr val="009900"/>
                </a:solidFill>
              </a:rPr>
              <a:t> </a:t>
            </a:r>
            <a:r>
              <a:rPr lang="ar-DZ" sz="3200" b="1" dirty="0">
                <a:solidFill>
                  <a:srgbClr val="009900"/>
                </a:solidFill>
              </a:rPr>
              <a:t>أهدافها </a:t>
            </a:r>
            <a:r>
              <a:rPr lang="ar-DZ" sz="3200" b="1" dirty="0">
                <a:solidFill>
                  <a:srgbClr val="009900"/>
                </a:solidFill>
              </a:rPr>
              <a:t>والتصرفات </a:t>
            </a:r>
            <a:r>
              <a:rPr lang="ar-DZ" sz="3200" b="1" dirty="0">
                <a:solidFill>
                  <a:srgbClr val="009900"/>
                </a:solidFill>
              </a:rPr>
              <a:t>اللازمة لتحقيق ذلك</a:t>
            </a:r>
            <a:r>
              <a:rPr lang="ar-SA" sz="3200" b="1" dirty="0">
                <a:solidFill>
                  <a:srgbClr val="009900"/>
                </a:solidFill>
              </a:rPr>
              <a:t>،</a:t>
            </a:r>
            <a:r>
              <a:rPr lang="ar-DZ" sz="3200" b="1" dirty="0">
                <a:solidFill>
                  <a:srgbClr val="009900"/>
                </a:solidFill>
              </a:rPr>
              <a:t> و</a:t>
            </a:r>
            <a:r>
              <a:rPr lang="ar-SA" sz="3200" b="1" dirty="0">
                <a:solidFill>
                  <a:srgbClr val="009900"/>
                </a:solidFill>
              </a:rPr>
              <a:t> </a:t>
            </a:r>
            <a:r>
              <a:rPr lang="ar-DZ" sz="3200" b="1" dirty="0">
                <a:solidFill>
                  <a:srgbClr val="009900"/>
                </a:solidFill>
              </a:rPr>
              <a:t>الجهود الموجّهة نحو تخصيص الموارد</a:t>
            </a:r>
            <a:r>
              <a:rPr lang="ar-SA" sz="3200" b="1" dirty="0">
                <a:solidFill>
                  <a:srgbClr val="009900"/>
                </a:solidFill>
              </a:rPr>
              <a:t>“.</a:t>
            </a:r>
          </a:p>
        </p:txBody>
      </p:sp>
      <p:sp>
        <p:nvSpPr>
          <p:cNvPr id="4" name="مخطط انسيابي: بيانات مخزّنة 3"/>
          <p:cNvSpPr/>
          <p:nvPr/>
        </p:nvSpPr>
        <p:spPr>
          <a:xfrm>
            <a:off x="533400" y="228600"/>
            <a:ext cx="9067800" cy="1143000"/>
          </a:xfrm>
          <a:prstGeom prst="flowChartOnlineStorag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>
              <a:defRPr/>
            </a:pP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أولا: التخطيط الإستراتيجي الدولي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228600" y="4953000"/>
            <a:ext cx="9372600" cy="9540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SA" sz="2800" b="1" dirty="0"/>
              <a:t>إ</a:t>
            </a:r>
            <a:r>
              <a:rPr lang="ar-DZ" sz="2800" b="1" dirty="0"/>
              <a:t>ن التخطيط الاستراتيجي </a:t>
            </a:r>
            <a:r>
              <a:rPr lang="ar-SA" sz="2800" b="1" dirty="0"/>
              <a:t>هو </a:t>
            </a:r>
            <a:r>
              <a:rPr lang="ar-DZ" sz="2800" b="1" dirty="0"/>
              <a:t>عملية تنبؤ </a:t>
            </a:r>
            <a:r>
              <a:rPr lang="ar-DZ" sz="2800" b="1" dirty="0"/>
              <a:t>وتوقع </a:t>
            </a:r>
            <a:r>
              <a:rPr lang="ar-DZ" sz="2800" b="1" dirty="0"/>
              <a:t>لما سيحدث لفترة طويلة الأجل </a:t>
            </a:r>
            <a:r>
              <a:rPr lang="ar-SA" sz="2800" b="1" dirty="0"/>
              <a:t> </a:t>
            </a:r>
            <a:r>
              <a:rPr lang="ar-DZ" sz="2800" b="1" dirty="0"/>
              <a:t>وتخصيص </a:t>
            </a:r>
            <a:r>
              <a:rPr lang="ar-DZ" sz="2800" b="1" dirty="0"/>
              <a:t>الموارد </a:t>
            </a:r>
            <a:r>
              <a:rPr lang="ar-DZ" sz="2800" b="1" dirty="0"/>
              <a:t>والإمكانات </a:t>
            </a:r>
            <a:r>
              <a:rPr lang="ar-DZ" sz="2800" b="1" dirty="0"/>
              <a:t>الموجودة في إطار الزّمن الذي تحدده الخطة</a:t>
            </a:r>
            <a:r>
              <a:rPr lang="ar-SA" sz="2800" b="1" dirty="0"/>
              <a:t>.</a:t>
            </a:r>
            <a:r>
              <a:rPr lang="ar-DZ" sz="2800" b="1" baseline="30000" dirty="0"/>
              <a:t> 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3234084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عنوان 1"/>
          <p:cNvSpPr>
            <a:spLocks/>
          </p:cNvSpPr>
          <p:nvPr/>
        </p:nvSpPr>
        <p:spPr bwMode="auto">
          <a:xfrm>
            <a:off x="5057775" y="328613"/>
            <a:ext cx="40862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marL="742950" indent="-742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>
              <a:buFont typeface="Calibri" panose="020F0502020204030204" pitchFamily="34" charset="0"/>
              <a:buAutoNum type="arabicPeriod" startAt="2"/>
            </a:pPr>
            <a:r>
              <a:rPr lang="ar-SA" altLang="ar-SA" sz="3600" b="1">
                <a:solidFill>
                  <a:srgbClr val="0000FF"/>
                </a:solidFill>
                <a:cs typeface="Arabic Transparent" panose="020B0604020202020204" pitchFamily="34" charset="0"/>
              </a:rPr>
              <a:t>مراحل عملية التخطيط</a:t>
            </a:r>
          </a:p>
        </p:txBody>
      </p:sp>
      <p:pic>
        <p:nvPicPr>
          <p:cNvPr id="20483" name="عنصر نائب للمحتوى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50" y="1438275"/>
            <a:ext cx="7016750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4802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81000" y="533400"/>
            <a:ext cx="8458200" cy="55705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algn="r" rtl="1">
              <a:buFont typeface="+mj-lt"/>
              <a:buAutoNum type="arabicPeriod" startAt="2"/>
              <a:defRPr/>
            </a:pPr>
            <a:r>
              <a:rPr lang="ar-SA" sz="3600" b="1" dirty="0">
                <a:solidFill>
                  <a:srgbClr val="0000FF"/>
                </a:solidFill>
                <a:cs typeface="Arabic Transparent" pitchFamily="2" charset="-78"/>
              </a:rPr>
              <a:t>أهمية التخطيط الإستراتيجي: </a:t>
            </a:r>
          </a:p>
          <a:p>
            <a:pPr marL="514350" indent="-514350" algn="r" rtl="1">
              <a:defRPr/>
            </a:pPr>
            <a:endParaRPr lang="ar-SA" sz="3200" b="1" dirty="0">
              <a:solidFill>
                <a:srgbClr val="0000FF"/>
              </a:solidFill>
              <a:cs typeface="Arabic Transparent" pitchFamily="2" charset="-78"/>
            </a:endParaRPr>
          </a:p>
          <a:p>
            <a:pPr algn="r" rtl="1">
              <a:defRPr/>
            </a:pPr>
            <a:r>
              <a:rPr lang="ar-DZ" sz="3200" dirty="0">
                <a:cs typeface="Arabic Transparent" pitchFamily="2" charset="-78"/>
              </a:rPr>
              <a:t>تتجلى </a:t>
            </a:r>
            <a:r>
              <a:rPr lang="ar-SA" sz="3200" dirty="0">
                <a:cs typeface="Arabic Transparent" pitchFamily="2" charset="-78"/>
              </a:rPr>
              <a:t>أهمية التخطيط الاستراتيجي </a:t>
            </a:r>
            <a:r>
              <a:rPr lang="ar-DZ" sz="3200" dirty="0">
                <a:cs typeface="Arabic Transparent" pitchFamily="2" charset="-78"/>
              </a:rPr>
              <a:t>في كونه </a:t>
            </a:r>
            <a:r>
              <a:rPr lang="ar-DZ" sz="3200" b="1" dirty="0">
                <a:cs typeface="Arabic Transparent" pitchFamily="2" charset="-78"/>
              </a:rPr>
              <a:t>النظام الذي على أساسه</a:t>
            </a:r>
            <a:r>
              <a:rPr lang="ar-SA" sz="3200" b="1" dirty="0">
                <a:cs typeface="Arabic Transparent" pitchFamily="2" charset="-78"/>
              </a:rPr>
              <a:t>:</a:t>
            </a:r>
          </a:p>
          <a:p>
            <a:pPr algn="r" rtl="1">
              <a:buFont typeface="Wingdings" pitchFamily="2" charset="2"/>
              <a:buChar char="ü"/>
              <a:defRPr/>
            </a:pPr>
            <a:r>
              <a:rPr lang="ar-SA" sz="3200" b="1" dirty="0">
                <a:cs typeface="Arabic Transparent" pitchFamily="2" charset="-78"/>
              </a:rPr>
              <a:t> </a:t>
            </a:r>
            <a:r>
              <a:rPr lang="ar-DZ" sz="3200" b="1" dirty="0">
                <a:cs typeface="Arabic Transparent" pitchFamily="2" charset="-78"/>
              </a:rPr>
              <a:t>يتم تحديد مجالات تميّز الم</a:t>
            </a:r>
            <a:r>
              <a:rPr lang="ar-SA" sz="3200" b="1" dirty="0">
                <a:cs typeface="Arabic Transparent" pitchFamily="2" charset="-78"/>
              </a:rPr>
              <a:t>نشأة</a:t>
            </a:r>
            <a:r>
              <a:rPr lang="ar-DZ" sz="3200" dirty="0">
                <a:cs typeface="Arabic Transparent" pitchFamily="2" charset="-78"/>
              </a:rPr>
              <a:t> في المستقبل </a:t>
            </a:r>
            <a:endParaRPr lang="ar-SA" sz="3200" dirty="0">
              <a:cs typeface="Arabic Transparent" pitchFamily="2" charset="-78"/>
            </a:endParaRPr>
          </a:p>
          <a:p>
            <a:pPr algn="r" rtl="1">
              <a:buFont typeface="Wingdings" pitchFamily="2" charset="2"/>
              <a:buChar char="ü"/>
              <a:defRPr/>
            </a:pPr>
            <a:r>
              <a:rPr lang="ar-SA" sz="3200" dirty="0">
                <a:cs typeface="Arabic Transparent" pitchFamily="2" charset="-78"/>
              </a:rPr>
              <a:t> </a:t>
            </a:r>
            <a:r>
              <a:rPr lang="ar-DZ" sz="3200" b="1" dirty="0">
                <a:cs typeface="Arabic Transparent" pitchFamily="2" charset="-78"/>
              </a:rPr>
              <a:t>يتم تحديد مجالات أعمالها </a:t>
            </a:r>
            <a:r>
              <a:rPr lang="ar-DZ" sz="3200" b="1" dirty="0">
                <a:cs typeface="Arabic Transparent" pitchFamily="2" charset="-78"/>
              </a:rPr>
              <a:t>وأنشطتها </a:t>
            </a:r>
            <a:r>
              <a:rPr lang="ar-DZ" sz="3200" dirty="0">
                <a:cs typeface="Arabic Transparent" pitchFamily="2" charset="-78"/>
              </a:rPr>
              <a:t>بما يتلاءم مع إمكاناتها</a:t>
            </a:r>
            <a:r>
              <a:rPr lang="ar-SA" sz="3200" dirty="0">
                <a:cs typeface="Arabic Transparent" pitchFamily="2" charset="-78"/>
              </a:rPr>
              <a:t> </a:t>
            </a:r>
            <a:r>
              <a:rPr lang="ar-DZ" sz="3200" dirty="0">
                <a:cs typeface="Arabic Transparent" pitchFamily="2" charset="-78"/>
              </a:rPr>
              <a:t>و</a:t>
            </a:r>
            <a:r>
              <a:rPr lang="ar-SA" sz="3200" dirty="0">
                <a:cs typeface="Arabic Transparent" pitchFamily="2" charset="-78"/>
              </a:rPr>
              <a:t> </a:t>
            </a:r>
            <a:r>
              <a:rPr lang="ar-DZ" sz="3200" dirty="0">
                <a:cs typeface="Arabic Transparent" pitchFamily="2" charset="-78"/>
              </a:rPr>
              <a:t>طبيعتها ؛ </a:t>
            </a:r>
            <a:endParaRPr lang="en-US" sz="3200" dirty="0">
              <a:cs typeface="Arabic Transparent" pitchFamily="2" charset="-78"/>
            </a:endParaRPr>
          </a:p>
          <a:p>
            <a:pPr algn="r" rtl="1">
              <a:buFont typeface="Wingdings" pitchFamily="2" charset="2"/>
              <a:buChar char="ü"/>
              <a:defRPr/>
            </a:pPr>
            <a:r>
              <a:rPr lang="ar-SA" sz="3200" dirty="0">
                <a:cs typeface="Arabic Transparent" pitchFamily="2" charset="-78"/>
              </a:rPr>
              <a:t> </a:t>
            </a:r>
            <a:r>
              <a:rPr lang="ar-DZ" sz="3200" b="1" dirty="0">
                <a:cs typeface="Arabic Transparent" pitchFamily="2" charset="-78"/>
              </a:rPr>
              <a:t>ي</a:t>
            </a:r>
            <a:r>
              <a:rPr lang="ar-SA" sz="3200" b="1" dirty="0">
                <a:cs typeface="Arabic Transparent" pitchFamily="2" charset="-78"/>
              </a:rPr>
              <a:t>مكن </a:t>
            </a:r>
            <a:r>
              <a:rPr lang="ar-DZ" sz="3200" b="1" dirty="0">
                <a:cs typeface="Arabic Transparent" pitchFamily="2" charset="-78"/>
              </a:rPr>
              <a:t>تطوير و</a:t>
            </a:r>
            <a:r>
              <a:rPr lang="ar-SA" sz="3200" b="1" dirty="0">
                <a:cs typeface="Arabic Transparent" pitchFamily="2" charset="-78"/>
              </a:rPr>
              <a:t> </a:t>
            </a:r>
            <a:r>
              <a:rPr lang="ar-DZ" sz="3200" b="1" dirty="0">
                <a:cs typeface="Arabic Transparent" pitchFamily="2" charset="-78"/>
              </a:rPr>
              <a:t>تنمية مجالات التميّز </a:t>
            </a:r>
            <a:r>
              <a:rPr lang="ar-DZ" sz="3200" b="1" dirty="0">
                <a:cs typeface="Arabic Transparent" pitchFamily="2" charset="-78"/>
              </a:rPr>
              <a:t>والتنافس </a:t>
            </a:r>
            <a:r>
              <a:rPr lang="ar-DZ" sz="3200" dirty="0">
                <a:cs typeface="Arabic Transparent" pitchFamily="2" charset="-78"/>
              </a:rPr>
              <a:t>المستقبلية للم</a:t>
            </a:r>
            <a:r>
              <a:rPr lang="ar-SA" sz="3200" dirty="0">
                <a:cs typeface="Arabic Transparent" pitchFamily="2" charset="-78"/>
              </a:rPr>
              <a:t>نشأة</a:t>
            </a:r>
            <a:r>
              <a:rPr lang="ar-DZ" sz="3200" dirty="0">
                <a:cs typeface="Arabic Transparent" pitchFamily="2" charset="-78"/>
              </a:rPr>
              <a:t>؛</a:t>
            </a:r>
            <a:endParaRPr lang="en-US" sz="3200" dirty="0">
              <a:cs typeface="Arabic Transparent" pitchFamily="2" charset="-78"/>
            </a:endParaRPr>
          </a:p>
          <a:p>
            <a:pPr algn="r" rtl="1">
              <a:buFont typeface="Wingdings" pitchFamily="2" charset="2"/>
              <a:buChar char="ü"/>
              <a:defRPr/>
            </a:pPr>
            <a:r>
              <a:rPr lang="ar-SA" sz="3200" dirty="0">
                <a:cs typeface="Arabic Transparent" pitchFamily="2" charset="-78"/>
              </a:rPr>
              <a:t> يسهل </a:t>
            </a:r>
            <a:r>
              <a:rPr lang="ar-DZ" sz="3200" b="1" dirty="0">
                <a:cs typeface="Arabic Transparent" pitchFamily="2" charset="-78"/>
              </a:rPr>
              <a:t>توقع تغيرات البيئة </a:t>
            </a:r>
            <a:r>
              <a:rPr lang="ar-SA" sz="3200" dirty="0">
                <a:cs typeface="Arabic Transparent" pitchFamily="2" charset="-78"/>
              </a:rPr>
              <a:t>؛</a:t>
            </a:r>
            <a:endParaRPr lang="ar-SA" sz="3200" dirty="0">
              <a:cs typeface="Arabic Transparent" pitchFamily="2" charset="-78"/>
            </a:endParaRPr>
          </a:p>
          <a:p>
            <a:pPr algn="r" rtl="1">
              <a:buFont typeface="Wingdings" pitchFamily="2" charset="2"/>
              <a:buChar char="ü"/>
              <a:defRPr/>
            </a:pPr>
            <a:r>
              <a:rPr lang="ar-SA" sz="3200" dirty="0">
                <a:cs typeface="Arabic Transparent" pitchFamily="2" charset="-78"/>
              </a:rPr>
              <a:t> </a:t>
            </a:r>
            <a:r>
              <a:rPr lang="ar-DZ" sz="3200" dirty="0">
                <a:cs typeface="Arabic Transparent" pitchFamily="2" charset="-78"/>
              </a:rPr>
              <a:t>يشكل </a:t>
            </a:r>
            <a:r>
              <a:rPr lang="ar-DZ" sz="3200" b="1" dirty="0">
                <a:cs typeface="Arabic Transparent" pitchFamily="2" charset="-78"/>
              </a:rPr>
              <a:t>نظام إنذار مسبق </a:t>
            </a:r>
            <a:r>
              <a:rPr lang="ar-DZ" sz="3200" dirty="0">
                <a:cs typeface="Arabic Transparent" pitchFamily="2" charset="-78"/>
              </a:rPr>
              <a:t>للم</a:t>
            </a:r>
            <a:r>
              <a:rPr lang="ar-SA" sz="3200" dirty="0">
                <a:cs typeface="Arabic Transparent" pitchFamily="2" charset="-78"/>
              </a:rPr>
              <a:t>نشأة.</a:t>
            </a:r>
            <a:endParaRPr lang="en-US" sz="3200" dirty="0">
              <a:cs typeface="Arabic Transparen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59425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مستطيل 2"/>
          <p:cNvSpPr>
            <a:spLocks noChangeArrowheads="1"/>
          </p:cNvSpPr>
          <p:nvPr/>
        </p:nvSpPr>
        <p:spPr bwMode="auto">
          <a:xfrm>
            <a:off x="533400" y="1454150"/>
            <a:ext cx="87630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endParaRPr lang="ar-SA" altLang="ar-SA" sz="3200">
              <a:cs typeface="Arabic Transparent" panose="020B0604020202020204" pitchFamily="34" charset="0"/>
            </a:endParaRP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ar-SA" sz="3200">
                <a:cs typeface="Arabic Transparent" panose="020B0604020202020204" pitchFamily="34" charset="0"/>
              </a:rPr>
              <a:t>وفقا</a:t>
            </a:r>
            <a:r>
              <a:rPr lang="ar-DZ" altLang="ar-SA" sz="3200">
                <a:cs typeface="Arabic Transparent" panose="020B0604020202020204" pitchFamily="34" charset="0"/>
              </a:rPr>
              <a:t> </a:t>
            </a:r>
            <a:r>
              <a:rPr lang="ar-SA" altLang="ar-SA" sz="3200">
                <a:cs typeface="Arabic Transparent" panose="020B0604020202020204" pitchFamily="34" charset="0"/>
              </a:rPr>
              <a:t>ل</a:t>
            </a:r>
            <a:r>
              <a:rPr lang="ar-DZ" altLang="ar-SA" sz="3200">
                <a:cs typeface="Arabic Transparent" panose="020B0604020202020204" pitchFamily="34" charset="0"/>
              </a:rPr>
              <a:t>تعريف </a:t>
            </a:r>
            <a:r>
              <a:rPr lang="fr-FR" altLang="ar-SA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(Jauch </a:t>
            </a:r>
            <a:r>
              <a:rPr lang="en-US" altLang="ar-SA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fr-FR" altLang="ar-SA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Glaueck) </a:t>
            </a:r>
            <a:r>
              <a:rPr lang="ar-SA" altLang="ar-SA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، </a:t>
            </a:r>
            <a:r>
              <a:rPr lang="ar-DZ" altLang="ar-SA" sz="3200">
                <a:cs typeface="Arabic Transparent" panose="020B0604020202020204" pitchFamily="34" charset="0"/>
              </a:rPr>
              <a:t>تعبّر الإدارة الاستراتيجية عن جملة القرارات و</a:t>
            </a:r>
            <a:r>
              <a:rPr lang="ar-SA" altLang="ar-SA" sz="3200">
                <a:cs typeface="Arabic Transparent" panose="020B0604020202020204" pitchFamily="34" charset="0"/>
              </a:rPr>
              <a:t> </a:t>
            </a:r>
            <a:r>
              <a:rPr lang="ar-DZ" altLang="ar-SA" sz="3200">
                <a:cs typeface="Arabic Transparent" panose="020B0604020202020204" pitchFamily="34" charset="0"/>
              </a:rPr>
              <a:t>التصرفات التي تبن</a:t>
            </a:r>
            <a:r>
              <a:rPr lang="ar-SA" altLang="ar-SA" sz="3200">
                <a:cs typeface="Arabic Transparent" panose="020B0604020202020204" pitchFamily="34" charset="0"/>
              </a:rPr>
              <a:t>ي</a:t>
            </a:r>
            <a:r>
              <a:rPr lang="ar-DZ" altLang="ar-SA" sz="3200">
                <a:cs typeface="Arabic Transparent" panose="020B0604020202020204" pitchFamily="34" charset="0"/>
              </a:rPr>
              <a:t> من خلالها الم</a:t>
            </a:r>
            <a:r>
              <a:rPr lang="ar-SA" altLang="ar-SA" sz="3200">
                <a:cs typeface="Arabic Transparent" panose="020B0604020202020204" pitchFamily="34" charset="0"/>
              </a:rPr>
              <a:t>نشأة</a:t>
            </a:r>
            <a:r>
              <a:rPr lang="ar-DZ" altLang="ar-SA" sz="3200">
                <a:cs typeface="Arabic Transparent" panose="020B0604020202020204" pitchFamily="34" charset="0"/>
              </a:rPr>
              <a:t> استراتيجية أو استراتيجيات فعالة لتحقيق أهدافها</a:t>
            </a:r>
            <a:r>
              <a:rPr lang="ar-SA" altLang="ar-SA" sz="3200">
                <a:cs typeface="Arabic Transparent" panose="020B0604020202020204" pitchFamily="34" charset="0"/>
              </a:rPr>
              <a:t>.</a:t>
            </a:r>
          </a:p>
          <a:p>
            <a:pPr algn="r" rtl="1" eaLnBrk="1" hangingPunct="1"/>
            <a:r>
              <a:rPr lang="ar-DZ" altLang="ar-SA" sz="3200">
                <a:cs typeface="Arabic Transparent" panose="020B0604020202020204" pitchFamily="34" charset="0"/>
              </a:rPr>
              <a:t> </a:t>
            </a:r>
            <a:endParaRPr lang="ar-SA" altLang="ar-SA" sz="3200">
              <a:cs typeface="Arabic Transparent" panose="020B0604020202020204" pitchFamily="34" charset="0"/>
            </a:endParaRP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DZ" altLang="ar-SA" sz="3200">
                <a:cs typeface="Arabic Transparent" panose="020B0604020202020204" pitchFamily="34" charset="0"/>
              </a:rPr>
              <a:t>في حين يرى </a:t>
            </a:r>
            <a:r>
              <a:rPr lang="fr-FR" altLang="ar-SA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P.Kotler</a:t>
            </a:r>
            <a:r>
              <a:rPr lang="ar-DZ" altLang="ar-SA" sz="3200">
                <a:cs typeface="Arabic Transparent" panose="020B0604020202020204" pitchFamily="34" charset="0"/>
              </a:rPr>
              <a:t>  أنها </a:t>
            </a:r>
            <a:r>
              <a:rPr lang="ar-SA" altLang="ar-SA" sz="3200">
                <a:cs typeface="Arabic Transparent" panose="020B0604020202020204" pitchFamily="34" charset="0"/>
              </a:rPr>
              <a:t>”</a:t>
            </a:r>
            <a:r>
              <a:rPr lang="ar-DZ" altLang="ar-SA" sz="3200">
                <a:cs typeface="Arabic Transparent" panose="020B0604020202020204" pitchFamily="34" charset="0"/>
              </a:rPr>
              <a:t>عملية تتبنى من خلالها الم</a:t>
            </a:r>
            <a:r>
              <a:rPr lang="ar-SA" altLang="ar-SA" sz="3200">
                <a:cs typeface="Arabic Transparent" panose="020B0604020202020204" pitchFamily="34" charset="0"/>
              </a:rPr>
              <a:t>نشأة</a:t>
            </a:r>
            <a:r>
              <a:rPr lang="ar-DZ" altLang="ar-SA" sz="3200">
                <a:cs typeface="Arabic Transparent" panose="020B0604020202020204" pitchFamily="34" charset="0"/>
              </a:rPr>
              <a:t> علاقتها ببيئتها الخارجية و</a:t>
            </a:r>
            <a:r>
              <a:rPr lang="ar-SA" altLang="ar-SA" sz="3200">
                <a:cs typeface="Arabic Transparent" panose="020B0604020202020204" pitchFamily="34" charset="0"/>
              </a:rPr>
              <a:t> </a:t>
            </a:r>
            <a:r>
              <a:rPr lang="ar-DZ" altLang="ar-SA" sz="3200">
                <a:cs typeface="Arabic Transparent" panose="020B0604020202020204" pitchFamily="34" charset="0"/>
              </a:rPr>
              <a:t>تحدد أهدافها و</a:t>
            </a:r>
            <a:r>
              <a:rPr lang="ar-SA" altLang="ar-SA" sz="3200">
                <a:cs typeface="Arabic Transparent" panose="020B0604020202020204" pitchFamily="34" charset="0"/>
              </a:rPr>
              <a:t> </a:t>
            </a:r>
            <a:r>
              <a:rPr lang="ar-DZ" altLang="ar-SA" sz="3200">
                <a:cs typeface="Arabic Transparent" panose="020B0604020202020204" pitchFamily="34" charset="0"/>
              </a:rPr>
              <a:t>استراتيجياتها المتعلقة بنمو</a:t>
            </a:r>
            <a:r>
              <a:rPr lang="ar-SA" altLang="ar-SA" sz="3200">
                <a:cs typeface="Arabic Transparent" panose="020B0604020202020204" pitchFamily="34" charset="0"/>
              </a:rPr>
              <a:t>ََ</a:t>
            </a:r>
            <a:r>
              <a:rPr lang="ar-DZ" altLang="ar-SA" sz="3200">
                <a:cs typeface="Arabic Transparent" panose="020B0604020202020204" pitchFamily="34" charset="0"/>
              </a:rPr>
              <a:t> محفظة الأعمال لكل النشاطات الممارسة</a:t>
            </a:r>
            <a:r>
              <a:rPr lang="ar-SA" altLang="ar-SA" sz="3200">
                <a:cs typeface="Arabic Transparent" panose="020B0604020202020204" pitchFamily="34" charset="0"/>
              </a:rPr>
              <a:t>“.</a:t>
            </a:r>
          </a:p>
        </p:txBody>
      </p:sp>
      <p:sp>
        <p:nvSpPr>
          <p:cNvPr id="4" name="مخطط انسيابي: بيانات مخزّنة 3"/>
          <p:cNvSpPr/>
          <p:nvPr/>
        </p:nvSpPr>
        <p:spPr>
          <a:xfrm>
            <a:off x="533400" y="228600"/>
            <a:ext cx="9067800" cy="1143000"/>
          </a:xfrm>
          <a:prstGeom prst="flowChartOnlineStorag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>
              <a:defRPr/>
            </a:pP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ثانيا: </a:t>
            </a:r>
            <a:r>
              <a:rPr lang="ar-DZ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مفهوم الإدارة الإستراتيجية</a:t>
            </a:r>
            <a:endParaRPr lang="ar-SA" sz="3600" dirty="0">
              <a:solidFill>
                <a:srgbClr val="006666"/>
              </a:solidFill>
              <a:latin typeface="Arial" pitchFamily="34" charset="0"/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1904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533400" y="1371600"/>
            <a:ext cx="8839200" cy="30464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457200" indent="-457200" algn="r" rtl="1">
              <a:buFont typeface="Wingdings" pitchFamily="2" charset="2"/>
              <a:buChar char="q"/>
              <a:defRPr/>
            </a:pPr>
            <a:r>
              <a:rPr lang="ar-SA" sz="3200" dirty="0">
                <a:cs typeface="Arabic Transparent" pitchFamily="2" charset="-78"/>
              </a:rPr>
              <a:t>مما </a:t>
            </a:r>
            <a:r>
              <a:rPr lang="ar-SA" sz="3200" dirty="0">
                <a:cs typeface="Arabic Transparent" pitchFamily="2" charset="-78"/>
              </a:rPr>
              <a:t>سبق، </a:t>
            </a:r>
            <a:r>
              <a:rPr lang="ar-DZ" sz="3200" dirty="0">
                <a:cs typeface="Arabic Transparent" pitchFamily="2" charset="-78"/>
              </a:rPr>
              <a:t>يتضح لنا بأن</a:t>
            </a:r>
            <a:r>
              <a:rPr lang="ar-SA" sz="3200" dirty="0">
                <a:cs typeface="Arabic Transparent" pitchFamily="2" charset="-78"/>
              </a:rPr>
              <a:t>ه </a:t>
            </a:r>
            <a:r>
              <a:rPr lang="ar-DZ" sz="3200" dirty="0">
                <a:cs typeface="Arabic Transparent" pitchFamily="2" charset="-78"/>
              </a:rPr>
              <a:t> فضلا </a:t>
            </a:r>
            <a:r>
              <a:rPr lang="ar-SA" sz="3200" dirty="0">
                <a:cs typeface="Arabic Transparent" pitchFamily="2" charset="-78"/>
              </a:rPr>
              <a:t>عن كون</a:t>
            </a:r>
            <a:r>
              <a:rPr lang="ar-DZ" sz="3200" dirty="0">
                <a:cs typeface="Arabic Transparent" pitchFamily="2" charset="-78"/>
              </a:rPr>
              <a:t> الإدارة الإستراتيجية </a:t>
            </a:r>
            <a:r>
              <a:rPr lang="ar-DZ" sz="3200" b="1" u="sng" dirty="0">
                <a:solidFill>
                  <a:srgbClr val="0000FF"/>
                </a:solidFill>
                <a:cs typeface="Arabic Transparent" pitchFamily="2" charset="-78"/>
              </a:rPr>
              <a:t>عملية قبلية</a:t>
            </a:r>
            <a:r>
              <a:rPr lang="ar-DZ" sz="3200" dirty="0">
                <a:cs typeface="Arabic Transparent" pitchFamily="2" charset="-78"/>
              </a:rPr>
              <a:t>، فهي </a:t>
            </a:r>
            <a:r>
              <a:rPr lang="ar-DZ" sz="3200" b="1" u="sng" dirty="0">
                <a:solidFill>
                  <a:srgbClr val="0000FF"/>
                </a:solidFill>
                <a:cs typeface="Arabic Transparent" pitchFamily="2" charset="-78"/>
              </a:rPr>
              <a:t>عملية مستمرة حالية </a:t>
            </a:r>
            <a:r>
              <a:rPr lang="ar-DZ" sz="3200" b="1" u="sng" dirty="0" err="1">
                <a:solidFill>
                  <a:srgbClr val="0000FF"/>
                </a:solidFill>
                <a:cs typeface="Arabic Transparent" pitchFamily="2" charset="-78"/>
              </a:rPr>
              <a:t>و</a:t>
            </a:r>
            <a:r>
              <a:rPr lang="ar-SA" sz="3200" b="1" u="sng" dirty="0">
                <a:solidFill>
                  <a:srgbClr val="0000FF"/>
                </a:solidFill>
                <a:cs typeface="Arabic Transparent" pitchFamily="2" charset="-78"/>
              </a:rPr>
              <a:t> </a:t>
            </a:r>
            <a:r>
              <a:rPr lang="ar-DZ" sz="3200" b="1" u="sng" dirty="0">
                <a:solidFill>
                  <a:srgbClr val="0000FF"/>
                </a:solidFill>
                <a:cs typeface="Arabic Transparent" pitchFamily="2" charset="-78"/>
              </a:rPr>
              <a:t>مستقبلية </a:t>
            </a:r>
            <a:r>
              <a:rPr lang="ar-DZ" sz="3200" dirty="0">
                <a:cs typeface="Arabic Transparent" pitchFamily="2" charset="-78"/>
              </a:rPr>
              <a:t>كذلك، بحيث تتضمن مراحلها</a:t>
            </a:r>
            <a:r>
              <a:rPr lang="ar-SA" sz="3200" dirty="0">
                <a:cs typeface="Arabic Transparent" pitchFamily="2" charset="-78"/>
              </a:rPr>
              <a:t>:</a:t>
            </a:r>
            <a:r>
              <a:rPr lang="ar-DZ" sz="3200" dirty="0">
                <a:cs typeface="Arabic Transparent" pitchFamily="2" charset="-78"/>
              </a:rPr>
              <a:t> </a:t>
            </a:r>
            <a:endParaRPr lang="ar-SA" sz="3200" dirty="0">
              <a:cs typeface="Arabic Transparent" pitchFamily="2" charset="-78"/>
            </a:endParaRP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DZ" sz="3200" dirty="0">
                <a:cs typeface="Arabic Transparent" pitchFamily="2" charset="-78"/>
              </a:rPr>
              <a:t>صياغة الإستراتيجية</a:t>
            </a:r>
            <a:r>
              <a:rPr lang="ar-SA" sz="3200" dirty="0">
                <a:cs typeface="Arabic Transparent" pitchFamily="2" charset="-78"/>
              </a:rPr>
              <a:t>،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SA" sz="3200" dirty="0">
                <a:cs typeface="Arabic Transparent" pitchFamily="2" charset="-78"/>
              </a:rPr>
              <a:t> </a:t>
            </a:r>
            <a:r>
              <a:rPr lang="ar-DZ" sz="3200" dirty="0">
                <a:cs typeface="Arabic Transparent" pitchFamily="2" charset="-78"/>
              </a:rPr>
              <a:t>تنفيذها</a:t>
            </a:r>
            <a:r>
              <a:rPr lang="ar-SA" sz="3200" dirty="0">
                <a:cs typeface="Arabic Transparent" pitchFamily="2" charset="-78"/>
              </a:rPr>
              <a:t>،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SA" sz="3200" dirty="0">
                <a:cs typeface="Arabic Transparent" pitchFamily="2" charset="-78"/>
              </a:rPr>
              <a:t> و </a:t>
            </a:r>
            <a:r>
              <a:rPr lang="ar-SA" sz="3200" dirty="0" err="1">
                <a:cs typeface="Arabic Transparent" pitchFamily="2" charset="-78"/>
              </a:rPr>
              <a:t>ال</a:t>
            </a:r>
            <a:r>
              <a:rPr lang="ar-DZ" sz="3200" dirty="0">
                <a:cs typeface="Arabic Transparent" pitchFamily="2" charset="-78"/>
              </a:rPr>
              <a:t>رقاب</a:t>
            </a:r>
            <a:r>
              <a:rPr lang="ar-SA" sz="3200" dirty="0">
                <a:cs typeface="Arabic Transparent" pitchFamily="2" charset="-78"/>
              </a:rPr>
              <a:t>ة عليها</a:t>
            </a:r>
            <a:r>
              <a:rPr lang="ar-DZ" sz="3200" dirty="0">
                <a:cs typeface="Arabic Transparent" pitchFamily="2" charset="-78"/>
              </a:rPr>
              <a:t>؛ </a:t>
            </a:r>
            <a:endParaRPr lang="ar-SA" sz="3200" dirty="0">
              <a:cs typeface="Arabic Transparent" pitchFamily="2" charset="-78"/>
            </a:endParaRPr>
          </a:p>
        </p:txBody>
      </p:sp>
      <p:sp>
        <p:nvSpPr>
          <p:cNvPr id="23555" name="مستطيل 3"/>
          <p:cNvSpPr>
            <a:spLocks noChangeArrowheads="1"/>
          </p:cNvSpPr>
          <p:nvPr/>
        </p:nvSpPr>
        <p:spPr bwMode="auto">
          <a:xfrm>
            <a:off x="533400" y="4953000"/>
            <a:ext cx="8839200" cy="9540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DZ" altLang="ar-SA" sz="2800" b="1">
                <a:solidFill>
                  <a:srgbClr val="0000FF"/>
                </a:solidFill>
                <a:cs typeface="Arabic Transparent" panose="020B0604020202020204" pitchFamily="34" charset="0"/>
              </a:rPr>
              <a:t>فهي إذن و</a:t>
            </a:r>
            <a:r>
              <a:rPr lang="ar-SA" altLang="ar-SA" sz="2800" b="1">
                <a:solidFill>
                  <a:srgbClr val="0000FF"/>
                </a:solidFill>
                <a:cs typeface="Arabic Transparent" panose="020B0604020202020204" pitchFamily="34" charset="0"/>
              </a:rPr>
              <a:t> إ</a:t>
            </a:r>
            <a:r>
              <a:rPr lang="ar-DZ" altLang="ar-SA" sz="2800" b="1">
                <a:solidFill>
                  <a:srgbClr val="0000FF"/>
                </a:solidFill>
                <a:cs typeface="Arabic Transparent" panose="020B0604020202020204" pitchFamily="34" charset="0"/>
              </a:rPr>
              <a:t>ن اعتبرت ثمرة لتطوّر التخطيط الاستراتيجي</a:t>
            </a:r>
            <a:r>
              <a:rPr lang="ar-SA" altLang="ar-SA" sz="2800" b="1">
                <a:solidFill>
                  <a:srgbClr val="0000FF"/>
                </a:solidFill>
                <a:cs typeface="Arabic Transparent" panose="020B0604020202020204" pitchFamily="34" charset="0"/>
              </a:rPr>
              <a:t>،</a:t>
            </a:r>
            <a:r>
              <a:rPr lang="ar-DZ" altLang="ar-SA" sz="2800" b="1">
                <a:solidFill>
                  <a:srgbClr val="0000FF"/>
                </a:solidFill>
                <a:cs typeface="Arabic Transparent" panose="020B0604020202020204" pitchFamily="34" charset="0"/>
              </a:rPr>
              <a:t> فإنها تتميّز عنه بكونها عملية دينامكية متواصلة</a:t>
            </a:r>
            <a:r>
              <a:rPr lang="ar-SA" altLang="ar-SA" sz="2800" b="1">
                <a:solidFill>
                  <a:srgbClr val="0000FF"/>
                </a:solidFill>
                <a:cs typeface="Arabic Transparent" panose="020B0604020202020204" pitchFamily="34" charset="0"/>
              </a:rPr>
              <a:t>.</a:t>
            </a:r>
            <a:r>
              <a:rPr lang="ar-DZ" altLang="ar-SA" sz="2800" b="1">
                <a:solidFill>
                  <a:srgbClr val="0000FF"/>
                </a:solidFill>
                <a:cs typeface="Arabic Transparent" panose="020B0604020202020204" pitchFamily="34" charset="0"/>
              </a:rPr>
              <a:t> </a:t>
            </a:r>
            <a:endParaRPr lang="ar-SA" altLang="ar-SA" sz="2800" b="1">
              <a:solidFill>
                <a:srgbClr val="0000FF"/>
              </a:solidFill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225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مستطيل 2"/>
          <p:cNvSpPr>
            <a:spLocks noChangeArrowheads="1"/>
          </p:cNvSpPr>
          <p:nvPr/>
        </p:nvSpPr>
        <p:spPr bwMode="auto">
          <a:xfrm>
            <a:off x="1676400" y="762000"/>
            <a:ext cx="7010400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buFont typeface="Calibri" panose="020F0502020204030204" pitchFamily="34" charset="0"/>
              <a:buAutoNum type="arabicPeriod" startAt="4"/>
            </a:pPr>
            <a:r>
              <a:rPr lang="ar-SA" altLang="ar-SA" sz="3600" b="1">
                <a:solidFill>
                  <a:srgbClr val="0000FF"/>
                </a:solidFill>
                <a:cs typeface="Arabic Transparent" panose="020B0604020202020204" pitchFamily="34" charset="0"/>
              </a:rPr>
              <a:t>مراحل الإدارة الإستراتيجية:</a:t>
            </a:r>
          </a:p>
          <a:p>
            <a:pPr algn="r" rtl="1" eaLnBrk="1" hangingPunct="1"/>
            <a:endParaRPr lang="ar-SA" altLang="ar-SA" sz="3200" b="1">
              <a:solidFill>
                <a:srgbClr val="0000FF"/>
              </a:solidFill>
              <a:cs typeface="Arabic Transparent" panose="020B0604020202020204" pitchFamily="34" charset="0"/>
            </a:endParaRPr>
          </a:p>
          <a:p>
            <a:pPr algn="r" rtl="1" eaLnBrk="1" hangingPunct="1">
              <a:buFont typeface="Calibri" panose="020F0502020204030204" pitchFamily="34" charset="0"/>
              <a:buAutoNum type="arabicParenR"/>
            </a:pPr>
            <a:r>
              <a:rPr lang="ar-DZ" altLang="ar-SA" sz="3200">
                <a:cs typeface="Arabic Transparent" panose="020B0604020202020204" pitchFamily="34" charset="0"/>
              </a:rPr>
              <a:t>مرحلة التخطي</a:t>
            </a:r>
            <a:r>
              <a:rPr lang="ar-SA" altLang="ar-SA" sz="3200">
                <a:cs typeface="Arabic Transparent" panose="020B0604020202020204" pitchFamily="34" charset="0"/>
              </a:rPr>
              <a:t>ط الاستراتيجي؛</a:t>
            </a:r>
          </a:p>
          <a:p>
            <a:pPr algn="r" rtl="1" eaLnBrk="1" hangingPunct="1">
              <a:buFont typeface="Calibri" panose="020F0502020204030204" pitchFamily="34" charset="0"/>
              <a:buAutoNum type="arabicParenR"/>
            </a:pPr>
            <a:r>
              <a:rPr lang="ar-DZ" altLang="ar-SA" sz="3200">
                <a:cs typeface="Arabic Transparent" panose="020B0604020202020204" pitchFamily="34" charset="0"/>
              </a:rPr>
              <a:t>مرحلة تنفيذ الإستراتيجية</a:t>
            </a:r>
            <a:r>
              <a:rPr lang="ar-SA" altLang="ar-SA" sz="3200">
                <a:cs typeface="Arabic Transparent" panose="020B0604020202020204" pitchFamily="34" charset="0"/>
              </a:rPr>
              <a:t>؛</a:t>
            </a:r>
          </a:p>
          <a:p>
            <a:pPr algn="r" rtl="1" eaLnBrk="1" hangingPunct="1">
              <a:buFont typeface="Calibri" panose="020F0502020204030204" pitchFamily="34" charset="0"/>
              <a:buAutoNum type="arabicParenR"/>
            </a:pPr>
            <a:r>
              <a:rPr lang="ar-DZ" altLang="ar-SA" sz="3200">
                <a:cs typeface="Arabic Transparent" panose="020B0604020202020204" pitchFamily="34" charset="0"/>
              </a:rPr>
              <a:t>مرحلة المراجعة و</a:t>
            </a:r>
            <a:r>
              <a:rPr lang="ar-SA" altLang="ar-SA" sz="3200">
                <a:cs typeface="Arabic Transparent" panose="020B0604020202020204" pitchFamily="34" charset="0"/>
              </a:rPr>
              <a:t> </a:t>
            </a:r>
            <a:r>
              <a:rPr lang="ar-DZ" altLang="ar-SA" sz="3200">
                <a:cs typeface="Arabic Transparent" panose="020B0604020202020204" pitchFamily="34" charset="0"/>
              </a:rPr>
              <a:t>التقويم</a:t>
            </a:r>
            <a:r>
              <a:rPr lang="ar-SA" altLang="ar-SA" sz="3200">
                <a:cs typeface="Arabic Transparent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76013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مستطيل 2"/>
          <p:cNvSpPr>
            <a:spLocks noChangeArrowheads="1"/>
          </p:cNvSpPr>
          <p:nvPr/>
        </p:nvSpPr>
        <p:spPr bwMode="auto">
          <a:xfrm>
            <a:off x="228600" y="1524000"/>
            <a:ext cx="87630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buFont typeface="Georgia" panose="02040502050405020303" pitchFamily="18" charset="0"/>
              <a:buNone/>
            </a:pPr>
            <a:r>
              <a:rPr lang="ar-SA" altLang="ar-SA" sz="3200">
                <a:cs typeface="Arabic Transparent" panose="020B0604020202020204" pitchFamily="34" charset="0"/>
              </a:rPr>
              <a:t>هناك جدل حول إستراتيجية الدخول إلى الأسواق الدولية إن كانت في شكل:</a:t>
            </a: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ar-SA" sz="3200">
                <a:cs typeface="Arabic Transparent" panose="020B0604020202020204" pitchFamily="34" charset="0"/>
              </a:rPr>
              <a:t>  تملك للمشروع بنسبة 100% .</a:t>
            </a: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ar-SA" sz="3200">
                <a:cs typeface="Arabic Transparent" panose="020B0604020202020204" pitchFamily="34" charset="0"/>
              </a:rPr>
              <a:t> استثمارات مشتركة (شراكة) تكون فيها نسبة التملك أقل من 100% .</a:t>
            </a: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ar-SA" sz="3200">
                <a:cs typeface="Arabic Transparent" panose="020B0604020202020204" pitchFamily="34" charset="0"/>
              </a:rPr>
              <a:t>  تحالفات إستراتيجية.</a:t>
            </a:r>
          </a:p>
          <a:p>
            <a:pPr algn="r" rtl="1" eaLnBrk="1" hangingPunct="1"/>
            <a:r>
              <a:rPr lang="ar-SA" altLang="ar-SA" sz="3200">
                <a:cs typeface="Arabic Transparent" panose="020B0604020202020204" pitchFamily="34" charset="0"/>
              </a:rPr>
              <a:t> </a:t>
            </a:r>
          </a:p>
          <a:p>
            <a:pPr algn="r" rtl="1" eaLnBrk="1" hangingPunct="1"/>
            <a:r>
              <a:rPr lang="ar-SA" altLang="ar-SA" sz="3200">
                <a:cs typeface="Arabic Transparent" panose="020B0604020202020204" pitchFamily="34" charset="0"/>
              </a:rPr>
              <a:t>كما قد يمتد هذا الجدل </a:t>
            </a:r>
            <a:r>
              <a:rPr lang="ar-SA" altLang="ar-SA" sz="3200" b="1">
                <a:solidFill>
                  <a:srgbClr val="0000FF"/>
                </a:solidFill>
                <a:cs typeface="Arabic Transparent" panose="020B0604020202020204" pitchFamily="34" charset="0"/>
              </a:rPr>
              <a:t>ليشمل المزايا النسبية </a:t>
            </a:r>
            <a:r>
              <a:rPr lang="ar-SA" altLang="ar-SA" sz="3200">
                <a:cs typeface="Arabic Transparent" panose="020B0604020202020204" pitchFamily="34" charset="0"/>
              </a:rPr>
              <a:t>التي تحصل عليها المنشأة من جراء الأسلوب الذي تعتمده للقيام بأعمالها الدولية.</a:t>
            </a:r>
          </a:p>
        </p:txBody>
      </p:sp>
      <p:sp>
        <p:nvSpPr>
          <p:cNvPr id="5" name="مخطط انسيابي: بيانات مخزّنة 4"/>
          <p:cNvSpPr/>
          <p:nvPr/>
        </p:nvSpPr>
        <p:spPr>
          <a:xfrm>
            <a:off x="304800" y="228600"/>
            <a:ext cx="9296400" cy="1143000"/>
          </a:xfrm>
          <a:prstGeom prst="flowChartOnlineStorag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>
              <a:defRPr/>
            </a:pP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ثالثا: استراتيجيات الدخول للأسواق</a:t>
            </a:r>
            <a:endParaRPr lang="ar-SA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6633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152400" y="1371600"/>
            <a:ext cx="9067800" cy="26162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algn="r" rtl="1">
              <a:buClr>
                <a:srgbClr val="0000FF"/>
              </a:buClr>
              <a:buFont typeface="+mj-lt"/>
              <a:buAutoNum type="arabicPeriod"/>
              <a:defRPr/>
            </a:pPr>
            <a:r>
              <a:rPr lang="ar-SA" sz="3600" b="1" dirty="0" err="1">
                <a:solidFill>
                  <a:srgbClr val="0000FF"/>
                </a:solidFill>
                <a:cs typeface="Arabic Transparent" pitchFamily="2" charset="-78"/>
              </a:rPr>
              <a:t>إستراتيجية</a:t>
            </a:r>
            <a:r>
              <a:rPr lang="ar-SA" sz="3600" b="1" dirty="0">
                <a:solidFill>
                  <a:srgbClr val="0000FF"/>
                </a:solidFill>
                <a:cs typeface="Arabic Transparent" pitchFamily="2" charset="-78"/>
              </a:rPr>
              <a:t> </a:t>
            </a:r>
            <a:r>
              <a:rPr lang="ar-SA" sz="3600" b="1" dirty="0">
                <a:solidFill>
                  <a:srgbClr val="0000FF"/>
                </a:solidFill>
                <a:cs typeface="Arabic Transparent" pitchFamily="2" charset="-78"/>
              </a:rPr>
              <a:t>التملك التام</a:t>
            </a:r>
            <a:r>
              <a:rPr lang="ar-SA" sz="3200" b="1" dirty="0">
                <a:cs typeface="Arabic Transparent" pitchFamily="2" charset="-78"/>
              </a:rPr>
              <a:t>:</a:t>
            </a:r>
          </a:p>
          <a:p>
            <a:pPr algn="r" rtl="1">
              <a:buClr>
                <a:srgbClr val="0000FF"/>
              </a:buClr>
              <a:defRPr/>
            </a:pPr>
            <a:r>
              <a:rPr lang="ar-SA" sz="3200" b="1" dirty="0">
                <a:cs typeface="Arabic Transparent" pitchFamily="2" charset="-78"/>
              </a:rPr>
              <a:t> </a:t>
            </a:r>
            <a:r>
              <a:rPr lang="ar-SA" sz="3200" dirty="0">
                <a:cs typeface="Arabic Transparent" pitchFamily="2" charset="-78"/>
              </a:rPr>
              <a:t>أي تملك للمشروعات </a:t>
            </a:r>
            <a:r>
              <a:rPr lang="ar-SA" sz="3200" dirty="0">
                <a:cs typeface="Arabic Transparent" pitchFamily="2" charset="-78"/>
              </a:rPr>
              <a:t>والاستثمارات </a:t>
            </a:r>
            <a:r>
              <a:rPr lang="ar-SA" sz="3200" dirty="0">
                <a:cs typeface="Arabic Transparent" pitchFamily="2" charset="-78"/>
              </a:rPr>
              <a:t>بنسبة 100%. </a:t>
            </a:r>
          </a:p>
          <a:p>
            <a:pPr lvl="1" algn="r" rtl="1">
              <a:defRPr/>
            </a:pPr>
            <a:r>
              <a:rPr lang="ar-SA" sz="3200" dirty="0">
                <a:cs typeface="Arabic Transparent" pitchFamily="2" charset="-78"/>
              </a:rPr>
              <a:t>تعد هذه الإستراتيجية الطريقة </a:t>
            </a:r>
            <a:r>
              <a:rPr lang="ar-SA" sz="3200" b="1" dirty="0">
                <a:solidFill>
                  <a:srgbClr val="006600"/>
                </a:solidFill>
                <a:cs typeface="Arabic Transparent" pitchFamily="2" charset="-78"/>
              </a:rPr>
              <a:t>الأسرع لتحقيق تواجد مميز في السوق  </a:t>
            </a:r>
            <a:r>
              <a:rPr lang="ar-SA" sz="3200" dirty="0">
                <a:cs typeface="Arabic Transparent" pitchFamily="2" charset="-78"/>
              </a:rPr>
              <a:t>و كذا تحقيق الربحية، و هو </a:t>
            </a:r>
            <a:r>
              <a:rPr lang="ar-SA" sz="3200" b="1" u="sng" dirty="0">
                <a:cs typeface="Arabic Transparent" pitchFamily="2" charset="-78"/>
              </a:rPr>
              <a:t>أمر تفضله </a:t>
            </a:r>
            <a:r>
              <a:rPr lang="ar-SA" sz="3200" b="1" u="sng" dirty="0">
                <a:cs typeface="Arabic Transparent" pitchFamily="2" charset="-78"/>
              </a:rPr>
              <a:t>الشركات متعددة الجنسيات.</a:t>
            </a:r>
            <a:endParaRPr lang="ar-SA" sz="3200" b="1" u="sng" dirty="0">
              <a:cs typeface="Arabic Transparent" pitchFamily="2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6845300" y="758825"/>
            <a:ext cx="2374900" cy="307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ar-SA" sz="1400" dirty="0">
                <a:solidFill>
                  <a:schemeClr val="tx2">
                    <a:lumMod val="60000"/>
                    <a:lumOff val="40000"/>
                  </a:schemeClr>
                </a:solidFill>
                <a:cs typeface="PT Bold Heading" pitchFamily="2" charset="-78"/>
              </a:rPr>
              <a:t>استراتيجيات الدخول للأسواق..\..</a:t>
            </a:r>
            <a:endParaRPr lang="en-US" sz="1400" dirty="0">
              <a:solidFill>
                <a:schemeClr val="tx2">
                  <a:lumMod val="60000"/>
                  <a:lumOff val="40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228600" y="4572000"/>
            <a:ext cx="9372600" cy="1219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SA" sz="2400" b="1" dirty="0">
                <a:cs typeface="Arabic Transparent" pitchFamily="2" charset="-78"/>
              </a:rPr>
              <a:t>فالمنشأة الدولية بقدراتها المالية و الفنية تستطيع من التأثير بصفة عميقة في أي نظام لسوق معينة إذا ما عملت بصورة مستقلة لأنها تستطيع الاستفادة من الفروقات المحلية في كلفة رأس المال، </a:t>
            </a:r>
            <a:r>
              <a:rPr lang="ar-SA" sz="2400" b="1" dirty="0">
                <a:cs typeface="Arabic Transparent" pitchFamily="2" charset="-78"/>
              </a:rPr>
              <a:t>والعمالة ورضا </a:t>
            </a:r>
            <a:r>
              <a:rPr lang="ar-SA" sz="2400" b="1" dirty="0">
                <a:cs typeface="Arabic Transparent" pitchFamily="2" charset="-78"/>
              </a:rPr>
              <a:t>المستهلكين.</a:t>
            </a:r>
            <a:endParaRPr lang="en-US" sz="24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028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مستطيل 3"/>
          <p:cNvSpPr>
            <a:spLocks noChangeArrowheads="1"/>
          </p:cNvSpPr>
          <p:nvPr/>
        </p:nvSpPr>
        <p:spPr bwMode="auto">
          <a:xfrm>
            <a:off x="304800" y="1371600"/>
            <a:ext cx="92202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 algn="r" rtl="1" eaLnBrk="1" hangingPunct="1">
              <a:buFont typeface="Wingdings" panose="05000000000000000000" pitchFamily="2" charset="2"/>
              <a:buChar char="Ø"/>
            </a:pPr>
            <a:r>
              <a:rPr lang="ar-SA" altLang="ar-SA" sz="3200">
                <a:cs typeface="Arabic Transparent" panose="020B0604020202020204" pitchFamily="34" charset="0"/>
              </a:rPr>
              <a:t>كما تفضل المنشأة الدولية العمل في ظل نظام رقابي مركزي مع الشركة الأم، و تملك بنسبة 100%.</a:t>
            </a:r>
          </a:p>
          <a:p>
            <a:pPr lvl="1" algn="r" rtl="1" eaLnBrk="1" hangingPunct="1"/>
            <a:endParaRPr lang="ar-SA" altLang="ar-SA" sz="3200">
              <a:cs typeface="Arabic Transparent" panose="020B0604020202020204" pitchFamily="34" charset="0"/>
            </a:endParaRPr>
          </a:p>
          <a:p>
            <a:pPr lvl="1" algn="r" rtl="1" eaLnBrk="1" hangingPunct="1"/>
            <a:r>
              <a:rPr lang="ar-SA" altLang="ar-SA" sz="3200">
                <a:cs typeface="Arabic Transparent" panose="020B0604020202020204" pitchFamily="34" charset="0"/>
              </a:rPr>
              <a:t>إلاَ أن هذا الأمر لا يكون متاحا في كل الأوقات (الفرص بهذا الشكل غير متوفرة باستمرار بسبب القيود التي تفرضها الدول المضيفة بخصوص تملك الأجانب داخل حدودها الجغرافية).</a:t>
            </a:r>
          </a:p>
        </p:txBody>
      </p:sp>
    </p:spTree>
    <p:extLst>
      <p:ext uri="{BB962C8B-B14F-4D97-AF65-F5344CB8AC3E}">
        <p14:creationId xmlns:p14="http://schemas.microsoft.com/office/powerpoint/2010/main" val="2567415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مستطيل 3"/>
          <p:cNvSpPr>
            <a:spLocks noChangeArrowheads="1"/>
          </p:cNvSpPr>
          <p:nvPr/>
        </p:nvSpPr>
        <p:spPr bwMode="auto">
          <a:xfrm>
            <a:off x="1143000" y="1600200"/>
            <a:ext cx="78486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200"/>
              <a:t> ما لديها من تجارب سيئة عن الاستثمارات المشتركة؛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200"/>
              <a:t> تدني مستوى الثقة مع الشركاء الأجانب؛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200"/>
              <a:t> عدم التأكد من حملة الأسهم المحليين؛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200"/>
              <a:t> تعارض المصالح حول سياسات التوظيف في المشروع المشترك؛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200"/>
              <a:t> صعوبة الاحتفاظ طويل الأجل بحصة الشراكة فيه؛</a:t>
            </a:r>
          </a:p>
        </p:txBody>
      </p:sp>
      <p:sp>
        <p:nvSpPr>
          <p:cNvPr id="28675" name="مستطيل 4"/>
          <p:cNvSpPr>
            <a:spLocks noChangeArrowheads="1"/>
          </p:cNvSpPr>
          <p:nvPr/>
        </p:nvSpPr>
        <p:spPr bwMode="auto">
          <a:xfrm>
            <a:off x="4516438" y="762000"/>
            <a:ext cx="4622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SA" sz="3600" b="1">
                <a:solidFill>
                  <a:srgbClr val="006600"/>
                </a:solidFill>
                <a:cs typeface="Arabic Transparent" panose="020B0604020202020204" pitchFamily="34" charset="0"/>
              </a:rPr>
              <a:t>ا-أسباب تفضيل التملك الكامل:</a:t>
            </a:r>
          </a:p>
        </p:txBody>
      </p:sp>
    </p:spTree>
    <p:extLst>
      <p:ext uri="{BB962C8B-B14F-4D97-AF65-F5344CB8AC3E}">
        <p14:creationId xmlns:p14="http://schemas.microsoft.com/office/powerpoint/2010/main" val="4280945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228600" y="1524000"/>
            <a:ext cx="8801100" cy="35401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>
              <a:buFont typeface="Georgia" pitchFamily="18" charset="0"/>
              <a:buNone/>
              <a:defRPr/>
            </a:pPr>
            <a:r>
              <a:rPr lang="ar-SA" sz="3200" dirty="0">
                <a:cs typeface="Arabic Transparent" pitchFamily="2" charset="-78"/>
              </a:rPr>
              <a:t>ترى المنشآت الدولية أن نجاح</a:t>
            </a:r>
            <a:r>
              <a:rPr lang="ar-SA" sz="3200" b="1" dirty="0">
                <a:cs typeface="Arabic Transparent" pitchFamily="2" charset="-78"/>
              </a:rPr>
              <a:t> </a:t>
            </a:r>
            <a:r>
              <a:rPr lang="ar-SA" sz="3200" dirty="0">
                <a:cs typeface="Arabic Transparent" pitchFamily="2" charset="-78"/>
              </a:rPr>
              <a:t>الإستراتيجية المثلى للتملك يتطلب </a:t>
            </a:r>
            <a:r>
              <a:rPr lang="ar-SA" sz="3200" b="1" dirty="0">
                <a:cs typeface="Arabic Transparent" pitchFamily="2" charset="-78"/>
              </a:rPr>
              <a:t>توفر خمسة (05) عوامل </a:t>
            </a:r>
            <a:r>
              <a:rPr lang="ar-SA" sz="3200" dirty="0">
                <a:cs typeface="Arabic Transparent" pitchFamily="2" charset="-78"/>
              </a:rPr>
              <a:t>هي:</a:t>
            </a:r>
          </a:p>
          <a:p>
            <a:pPr marL="514350" indent="-514350" algn="r" rtl="1">
              <a:buFont typeface="+mj-lt"/>
              <a:buAutoNum type="arabicParenR"/>
              <a:defRPr/>
            </a:pPr>
            <a:r>
              <a:rPr lang="ar-SA" sz="3200" dirty="0">
                <a:cs typeface="Arabic Transparent" pitchFamily="2" charset="-78"/>
              </a:rPr>
              <a:t> توفر المركز التنافسي للمنشأة في السوق الأجنبي؛</a:t>
            </a:r>
          </a:p>
          <a:p>
            <a:pPr marL="514350" indent="-514350" algn="r" rtl="1">
              <a:buFont typeface="+mj-lt"/>
              <a:buAutoNum type="arabicParenR"/>
              <a:defRPr/>
            </a:pPr>
            <a:r>
              <a:rPr lang="ar-SA" sz="3200" dirty="0">
                <a:cs typeface="Arabic Transparent" pitchFamily="2" charset="-78"/>
              </a:rPr>
              <a:t> توفر شركاء مقبولين؛</a:t>
            </a:r>
          </a:p>
          <a:p>
            <a:pPr marL="514350" indent="-514350" algn="r" rtl="1">
              <a:buFont typeface="+mj-lt"/>
              <a:buAutoNum type="arabicParenR"/>
              <a:defRPr/>
            </a:pPr>
            <a:r>
              <a:rPr lang="ar-SA" sz="3200" dirty="0">
                <a:cs typeface="Arabic Transparent" pitchFamily="2" charset="-78"/>
              </a:rPr>
              <a:t> توفر قيود قانونية لضمان التزام الطرفين المتعاقدين؛</a:t>
            </a:r>
          </a:p>
          <a:p>
            <a:pPr marL="514350" indent="-514350" algn="r" rtl="1">
              <a:buFont typeface="+mj-lt"/>
              <a:buAutoNum type="arabicParenR"/>
              <a:defRPr/>
            </a:pPr>
            <a:r>
              <a:rPr lang="ar-SA" sz="3200" dirty="0">
                <a:cs typeface="Arabic Transparent" pitchFamily="2" charset="-78"/>
              </a:rPr>
              <a:t> توفر الاحتياجات الضرورية لنجاح النظام الرقابي؛</a:t>
            </a:r>
          </a:p>
          <a:p>
            <a:pPr marL="514350" indent="-514350" algn="r" rtl="1">
              <a:buFont typeface="+mj-lt"/>
              <a:buAutoNum type="arabicParenR"/>
              <a:defRPr/>
            </a:pPr>
            <a:r>
              <a:rPr lang="ar-SA" sz="3200" dirty="0">
                <a:cs typeface="Arabic Transparent" pitchFamily="2" charset="-78"/>
              </a:rPr>
              <a:t> دراسة علاقة الكلفة/المنفعة.</a:t>
            </a:r>
          </a:p>
        </p:txBody>
      </p:sp>
      <p:sp>
        <p:nvSpPr>
          <p:cNvPr id="29699" name="مستطيل 3"/>
          <p:cNvSpPr>
            <a:spLocks noChangeArrowheads="1"/>
          </p:cNvSpPr>
          <p:nvPr/>
        </p:nvSpPr>
        <p:spPr bwMode="auto">
          <a:xfrm>
            <a:off x="3568700" y="762000"/>
            <a:ext cx="54991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SA" sz="3600" b="1">
                <a:solidFill>
                  <a:srgbClr val="006600"/>
                </a:solidFill>
                <a:cs typeface="Arabic Transparent" panose="020B0604020202020204" pitchFamily="34" charset="0"/>
              </a:rPr>
              <a:t>ب-شروط إستراتيجية التملك المثلى:</a:t>
            </a:r>
          </a:p>
        </p:txBody>
      </p:sp>
    </p:spTree>
    <p:extLst>
      <p:ext uri="{BB962C8B-B14F-4D97-AF65-F5344CB8AC3E}">
        <p14:creationId xmlns:p14="http://schemas.microsoft.com/office/powerpoint/2010/main" val="19159429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مستطيل 4"/>
          <p:cNvSpPr>
            <a:spLocks noChangeArrowheads="1"/>
          </p:cNvSpPr>
          <p:nvPr/>
        </p:nvSpPr>
        <p:spPr bwMode="auto">
          <a:xfrm>
            <a:off x="457200" y="685800"/>
            <a:ext cx="9372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 algn="r" rtl="1" eaLnBrk="1" hangingPunct="1">
              <a:buFont typeface="Calibri" panose="020F0502020204030204" pitchFamily="34" charset="0"/>
              <a:buAutoNum type="arabicPeriod" startAt="2"/>
            </a:pPr>
            <a:r>
              <a:rPr lang="ar-SA" altLang="ar-SA" sz="3600" b="1">
                <a:solidFill>
                  <a:srgbClr val="0000FF"/>
                </a:solidFill>
                <a:cs typeface="Arabic Transparent" panose="020B0604020202020204" pitchFamily="34" charset="0"/>
              </a:rPr>
              <a:t>إستراتيجية الشراكة </a:t>
            </a:r>
            <a:r>
              <a:rPr lang="en-US" altLang="ar-SA" sz="28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Partnership Strategy</a:t>
            </a:r>
            <a:r>
              <a:rPr lang="ar-SA" altLang="ar-SA" sz="3200" b="1">
                <a:solidFill>
                  <a:srgbClr val="0000FF"/>
                </a:solidFill>
                <a:cs typeface="Arabic Transparent" panose="020B0604020202020204" pitchFamily="34" charset="0"/>
              </a:rPr>
              <a:t>:</a:t>
            </a:r>
          </a:p>
        </p:txBody>
      </p:sp>
      <p:sp>
        <p:nvSpPr>
          <p:cNvPr id="30723" name="مستطيل 5"/>
          <p:cNvSpPr>
            <a:spLocks noChangeArrowheads="1"/>
          </p:cNvSpPr>
          <p:nvPr/>
        </p:nvSpPr>
        <p:spPr bwMode="auto">
          <a:xfrm>
            <a:off x="990600" y="1600200"/>
            <a:ext cx="78486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SA" sz="3200">
                <a:cs typeface="Arabic Transparent" panose="020B0604020202020204" pitchFamily="34" charset="0"/>
              </a:rPr>
              <a:t>قد </a:t>
            </a:r>
            <a:r>
              <a:rPr lang="ar-SA" altLang="ar-SA" sz="3200" b="1">
                <a:cs typeface="Arabic Transparent" panose="020B0604020202020204" pitchFamily="34" charset="0"/>
              </a:rPr>
              <a:t>تضطر المنشأة الدولية للشراكة و الدخول التدريجي في السوق من خلال الاستثمارات المشتركة </a:t>
            </a:r>
            <a:r>
              <a:rPr lang="fr-FR" altLang="ar-SA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Joint Ventures</a:t>
            </a:r>
            <a:r>
              <a:rPr lang="ar-DZ" altLang="ar-SA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altLang="ar-SA" sz="3200" b="1">
                <a:cs typeface="Arabic Transparent" panose="020B0604020202020204" pitchFamily="34" charset="0"/>
              </a:rPr>
              <a:t>أو عن طريق العقود الأخرى، </a:t>
            </a:r>
            <a:r>
              <a:rPr lang="ar-SA" altLang="ar-SA" sz="3200">
                <a:cs typeface="Arabic Transparent" panose="020B0604020202020204" pitchFamily="34" charset="0"/>
              </a:rPr>
              <a:t>و ذلك نتيجة</a:t>
            </a:r>
            <a:r>
              <a:rPr lang="en-US" altLang="ar-SA" sz="3200">
                <a:cs typeface="Arabic Transparent" panose="020B0604020202020204" pitchFamily="34" charset="0"/>
              </a:rPr>
              <a:t>:</a:t>
            </a:r>
            <a:r>
              <a:rPr lang="ar-SA" altLang="ar-SA" sz="3200">
                <a:cs typeface="Arabic Transparent" panose="020B0604020202020204" pitchFamily="34" charset="0"/>
              </a:rPr>
              <a:t> </a:t>
            </a:r>
            <a:endParaRPr lang="en-US" altLang="ar-SA" sz="3200">
              <a:cs typeface="Arabic Transparent" panose="020B0604020202020204" pitchFamily="34" charset="0"/>
            </a:endParaRP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en-US" altLang="ar-SA" sz="3200">
                <a:cs typeface="Arabic Transparent" panose="020B0604020202020204" pitchFamily="34" charset="0"/>
              </a:rPr>
              <a:t> </a:t>
            </a:r>
            <a:r>
              <a:rPr lang="ar-SA" altLang="ar-SA" sz="3200">
                <a:cs typeface="Arabic Transparent" panose="020B0604020202020204" pitchFamily="34" charset="0"/>
              </a:rPr>
              <a:t>لقوانين بعض البلدان أو </a:t>
            </a:r>
            <a:endParaRPr lang="en-US" altLang="ar-SA" sz="3200">
              <a:cs typeface="Arabic Transparent" panose="020B0604020202020204" pitchFamily="34" charset="0"/>
            </a:endParaRP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200">
                <a:cs typeface="Arabic Transparent" panose="020B0604020202020204" pitchFamily="34" charset="0"/>
              </a:rPr>
              <a:t>بفعل بعض الظروف الأخرى. </a:t>
            </a:r>
            <a:endParaRPr lang="en-US" altLang="ar-SA" sz="3200"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192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مستطيل 5"/>
          <p:cNvSpPr>
            <a:spLocks noChangeArrowheads="1"/>
          </p:cNvSpPr>
          <p:nvPr/>
        </p:nvSpPr>
        <p:spPr bwMode="auto">
          <a:xfrm>
            <a:off x="838200" y="1371600"/>
            <a:ext cx="80010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SA" sz="3200">
                <a:cs typeface="Arabic Transparent" panose="020B0604020202020204" pitchFamily="34" charset="0"/>
              </a:rPr>
              <a:t>و تتضمن </a:t>
            </a:r>
            <a:r>
              <a:rPr lang="ar-SA" altLang="ar-SA" sz="3200" b="1">
                <a:cs typeface="Arabic Transparent" panose="020B0604020202020204" pitchFamily="34" charset="0"/>
              </a:rPr>
              <a:t>إستراتيجية الشراكة</a:t>
            </a:r>
            <a:r>
              <a:rPr lang="ar-SA" altLang="ar-SA" sz="3200">
                <a:cs typeface="Arabic Transparent" panose="020B0604020202020204" pitchFamily="34" charset="0"/>
              </a:rPr>
              <a:t>، مساهمة الشركة المتعددة الجنسيات مع شركة محلية في </a:t>
            </a:r>
            <a:r>
              <a:rPr lang="ar-SA" altLang="ar-SA" sz="3200" b="1">
                <a:solidFill>
                  <a:srgbClr val="006600"/>
                </a:solidFill>
                <a:cs typeface="Arabic Transparent" panose="020B0604020202020204" pitchFamily="34" charset="0"/>
              </a:rPr>
              <a:t>إنشاء شركة جديدة بالشراكة </a:t>
            </a:r>
            <a:r>
              <a:rPr lang="ar-SA" altLang="ar-SA" sz="3200">
                <a:cs typeface="Arabic Transparent" panose="020B0604020202020204" pitchFamily="34" charset="0"/>
              </a:rPr>
              <a:t>في البلد المضيف حيث يتم التفاوض بخصوص جملة من </a:t>
            </a:r>
            <a:r>
              <a:rPr lang="ar-SA" altLang="ar-SA" sz="3200" b="1">
                <a:solidFill>
                  <a:srgbClr val="0000FF"/>
                </a:solidFill>
                <a:cs typeface="Arabic Transparent" panose="020B0604020202020204" pitchFamily="34" charset="0"/>
              </a:rPr>
              <a:t>الالتزامات و الأصول </a:t>
            </a:r>
            <a:r>
              <a:rPr lang="ar-SA" altLang="ar-SA" sz="3200">
                <a:cs typeface="Arabic Transparent" panose="020B0604020202020204" pitchFamily="34" charset="0"/>
              </a:rPr>
              <a:t>لكلا الطرفين.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304800" y="3810000"/>
            <a:ext cx="9296400" cy="19383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SA" sz="2400" b="1" dirty="0">
                <a:latin typeface="Arial" charset="0"/>
                <a:cs typeface="Arial" charset="0"/>
              </a:rPr>
              <a:t>و نقصد هنا بالالتزامات نقل المنشأة الدولية لأصولها، </a:t>
            </a:r>
            <a:r>
              <a:rPr lang="ar-SA" sz="2400" b="1" dirty="0" err="1">
                <a:latin typeface="Arial" charset="0"/>
                <a:cs typeface="Arial" charset="0"/>
              </a:rPr>
              <a:t>و</a:t>
            </a:r>
            <a:r>
              <a:rPr lang="ar-SA" sz="2400" b="1" dirty="0">
                <a:latin typeface="Arial" charset="0"/>
                <a:cs typeface="Arial" charset="0"/>
              </a:rPr>
              <a:t> موظفيها، </a:t>
            </a:r>
            <a:r>
              <a:rPr lang="ar-SA" sz="2400" b="1" dirty="0" err="1">
                <a:latin typeface="Arial" charset="0"/>
                <a:cs typeface="Arial" charset="0"/>
              </a:rPr>
              <a:t>و</a:t>
            </a:r>
            <a:r>
              <a:rPr lang="ar-SA" sz="2400" b="1" dirty="0">
                <a:latin typeface="Arial" charset="0"/>
                <a:cs typeface="Arial" charset="0"/>
              </a:rPr>
              <a:t> خبرتها أو استثماراتها الأخرى للشركة المحلية بيعا أو تأجيرا أو العكس (من الشركة المحلية على الشركة الأجنبية). و يترتب على هذه الالتزامات المتبادلة حقوقا على شكل عقد أو حصة. و من أمثلة هذه القابلة للنقل؛ النسخ </a:t>
            </a:r>
            <a:r>
              <a:rPr lang="fr-FR" sz="2400" b="1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opy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Rights</a:t>
            </a:r>
            <a:r>
              <a:rPr lang="ar-SA" sz="2400" b="1" dirty="0">
                <a:latin typeface="Arial" charset="0"/>
                <a:cs typeface="Arial" charset="0"/>
              </a:rPr>
              <a:t>، العلامة التجارية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Trade mark</a:t>
            </a:r>
            <a:r>
              <a:rPr lang="ar-SA" sz="2400" b="1" dirty="0">
                <a:latin typeface="Arial" charset="0"/>
                <a:cs typeface="Arial" charset="0"/>
              </a:rPr>
              <a:t>، براءات الاختراع </a:t>
            </a:r>
            <a:r>
              <a:rPr lang="fr-FR" sz="2400" b="1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atents</a:t>
            </a:r>
            <a:r>
              <a:rPr lang="ar-SA" sz="2400" b="1" dirty="0">
                <a:latin typeface="Arial" charset="0"/>
                <a:cs typeface="Arial" charset="0"/>
              </a:rPr>
              <a:t>، المهارات </a:t>
            </a:r>
            <a:r>
              <a:rPr lang="ar-SA" sz="2400" b="1" dirty="0" err="1">
                <a:latin typeface="Arial" charset="0"/>
                <a:cs typeface="Arial" charset="0"/>
              </a:rPr>
              <a:t>و</a:t>
            </a:r>
            <a:r>
              <a:rPr lang="ar-SA" sz="2400" b="1" dirty="0">
                <a:latin typeface="Arial" charset="0"/>
                <a:cs typeface="Arial" charset="0"/>
              </a:rPr>
              <a:t> المعرفة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Skills &amp; Knowledge</a:t>
            </a:r>
            <a:r>
              <a:rPr lang="ar-SA" sz="2400" b="1" dirty="0">
                <a:latin typeface="Arial" charset="0"/>
                <a:cs typeface="Arial" charset="0"/>
              </a:rPr>
              <a:t>.</a:t>
            </a:r>
            <a:endParaRPr lang="en-US" sz="24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2007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مربع نص 3"/>
          <p:cNvSpPr txBox="1">
            <a:spLocks noChangeArrowheads="1"/>
          </p:cNvSpPr>
          <p:nvPr/>
        </p:nvSpPr>
        <p:spPr bwMode="auto">
          <a:xfrm>
            <a:off x="304800" y="1600200"/>
            <a:ext cx="88392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SA" sz="3200"/>
              <a:t>	فبناء على ما تقدم، تراعي المنشآت الدولية في </a:t>
            </a:r>
            <a:r>
              <a:rPr lang="ar-SA" altLang="ar-SA" sz="3200" b="1">
                <a:solidFill>
                  <a:srgbClr val="006600"/>
                </a:solidFill>
              </a:rPr>
              <a:t>اختيار المشروع </a:t>
            </a:r>
            <a:r>
              <a:rPr lang="ar-SA" altLang="ar-SA" sz="3200"/>
              <a:t>أن يكون على أساس: </a:t>
            </a:r>
          </a:p>
          <a:p>
            <a:pPr algn="r" rtl="1" eaLnBrk="1" hangingPunct="1">
              <a:buFont typeface="Wingdings" panose="05000000000000000000" pitchFamily="2" charset="2"/>
              <a:buChar char="v"/>
            </a:pPr>
            <a:r>
              <a:rPr lang="ar-SA" altLang="ar-SA" sz="3200"/>
              <a:t> الملكية و التعاقد أو </a:t>
            </a:r>
          </a:p>
          <a:p>
            <a:pPr algn="r" rtl="1" eaLnBrk="1" hangingPunct="1">
              <a:buFont typeface="Wingdings" panose="05000000000000000000" pitchFamily="2" charset="2"/>
              <a:buChar char="v"/>
            </a:pPr>
            <a:r>
              <a:rPr lang="ar-SA" altLang="ar-SA" sz="3200"/>
              <a:t> سياسة التشغيل في حدود القدرات المتبادلة للأطراف ذات العلاقة بالاتفاق (المنشأة الدولية، الشركة المحلية، و الحكومة المضيفة). </a:t>
            </a:r>
          </a:p>
        </p:txBody>
      </p:sp>
    </p:spTree>
    <p:extLst>
      <p:ext uri="{BB962C8B-B14F-4D97-AF65-F5344CB8AC3E}">
        <p14:creationId xmlns:p14="http://schemas.microsoft.com/office/powerpoint/2010/main" val="3141609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304800" y="1560513"/>
            <a:ext cx="8763000" cy="35385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SA" sz="3200" dirty="0">
                <a:latin typeface="Arial" charset="0"/>
                <a:cs typeface="Arial" charset="0"/>
              </a:rPr>
              <a:t>	كما أن هنا </a:t>
            </a:r>
            <a:r>
              <a:rPr lang="ar-SA" sz="3200" b="1" dirty="0">
                <a:solidFill>
                  <a:srgbClr val="006600"/>
                </a:solidFill>
                <a:latin typeface="Arial" charset="0"/>
                <a:cs typeface="Arial" charset="0"/>
              </a:rPr>
              <a:t>أشكال أخرى من الاتفاقيات </a:t>
            </a:r>
            <a:r>
              <a:rPr lang="ar-SA" sz="3200" dirty="0">
                <a:latin typeface="Arial" charset="0"/>
                <a:cs typeface="Arial" charset="0"/>
              </a:rPr>
              <a:t>تحصل بين المنشآت الدولية </a:t>
            </a:r>
            <a:r>
              <a:rPr lang="ar-SA" sz="3200" dirty="0" err="1">
                <a:latin typeface="Arial" charset="0"/>
                <a:cs typeface="Arial" charset="0"/>
              </a:rPr>
              <a:t>و</a:t>
            </a:r>
            <a:r>
              <a:rPr lang="ar-SA" sz="3200" dirty="0">
                <a:latin typeface="Arial" charset="0"/>
                <a:cs typeface="Arial" charset="0"/>
              </a:rPr>
              <a:t> الشركة المحلية الراغبة في الدخول باستثمارات مشتركة في السوق المحلية، من ضمنها </a:t>
            </a:r>
            <a:r>
              <a:rPr lang="ar-SA" sz="3200" b="1" u="sng" dirty="0">
                <a:latin typeface="Arial" charset="0"/>
                <a:cs typeface="Arial" charset="0"/>
              </a:rPr>
              <a:t>عقود التكنولوجيا (الترخيص) </a:t>
            </a:r>
            <a:r>
              <a:rPr lang="ar-SA" sz="3200" dirty="0">
                <a:latin typeface="Arial" charset="0"/>
                <a:cs typeface="Arial" charset="0"/>
              </a:rPr>
              <a:t>الذي يكون </a:t>
            </a:r>
            <a:r>
              <a:rPr lang="ar-SA" sz="3200" b="1" u="sng" dirty="0">
                <a:solidFill>
                  <a:srgbClr val="0000FF"/>
                </a:solidFill>
                <a:latin typeface="Arial" charset="0"/>
                <a:cs typeface="Arial" charset="0"/>
              </a:rPr>
              <a:t>بديلا مناسبا للاستثمار المباشر </a:t>
            </a:r>
            <a:r>
              <a:rPr lang="ar-SA" sz="3200" dirty="0">
                <a:latin typeface="Arial" charset="0"/>
                <a:cs typeface="Arial" charset="0"/>
              </a:rPr>
              <a:t>في الحالات التالية:</a:t>
            </a:r>
          </a:p>
          <a:p>
            <a:pPr algn="r" rtl="1">
              <a:defRPr/>
            </a:pPr>
            <a:endParaRPr lang="ar-SA" sz="3200" dirty="0">
              <a:latin typeface="Arial" charset="0"/>
              <a:cs typeface="Arial" charset="0"/>
            </a:endParaRPr>
          </a:p>
          <a:p>
            <a:pPr marL="514350" indent="-514350" algn="r" rtl="1">
              <a:buFont typeface="+mj-lt"/>
              <a:buAutoNum type="arabicParenR"/>
              <a:defRPr/>
            </a:pPr>
            <a:r>
              <a:rPr lang="ar-SA" sz="3200" dirty="0">
                <a:latin typeface="Arial" charset="0"/>
                <a:cs typeface="Arial" charset="0"/>
              </a:rPr>
              <a:t>عندما لا تتوفر الأموال لدى الشركة الأجنبية للإنفاق على الاستثمار المباشر (التملك، الشراكة، العقود..).</a:t>
            </a:r>
            <a:endParaRPr lang="en-US" sz="32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7236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مربع نص 3"/>
          <p:cNvSpPr txBox="1">
            <a:spLocks noChangeArrowheads="1"/>
          </p:cNvSpPr>
          <p:nvPr/>
        </p:nvSpPr>
        <p:spPr bwMode="auto">
          <a:xfrm>
            <a:off x="685800" y="1447800"/>
            <a:ext cx="84582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buFont typeface="Calibri" panose="020F0502020204030204" pitchFamily="34" charset="0"/>
              <a:buAutoNum type="arabicParenR" startAt="2"/>
            </a:pPr>
            <a:r>
              <a:rPr lang="ar-SA" altLang="ar-SA" sz="3200"/>
              <a:t>عندما لا تتوفر الخبرة اللازمة لدى الشركة الأجنبية، أو عدم تمكنها من إدارة المشروع.</a:t>
            </a:r>
          </a:p>
          <a:p>
            <a:pPr algn="r" rtl="1" eaLnBrk="1" hangingPunct="1">
              <a:buFont typeface="Calibri" panose="020F0502020204030204" pitchFamily="34" charset="0"/>
              <a:buAutoNum type="arabicParenR" startAt="2"/>
            </a:pPr>
            <a:endParaRPr lang="ar-SA" altLang="ar-SA" sz="3200"/>
          </a:p>
          <a:p>
            <a:pPr algn="r" rtl="1" eaLnBrk="1" hangingPunct="1">
              <a:buFont typeface="Calibri" panose="020F0502020204030204" pitchFamily="34" charset="0"/>
              <a:buAutoNum type="arabicParenR" startAt="2"/>
            </a:pPr>
            <a:r>
              <a:rPr lang="ar-SA" altLang="ar-SA" sz="3200"/>
              <a:t>عندما تكون المنافسة قوية جدا في السوق، أو وجود قيود صعبة لدخول إلى السوق في شكل استثمار مباشر.</a:t>
            </a:r>
          </a:p>
          <a:p>
            <a:pPr algn="r" rtl="1" eaLnBrk="1" hangingPunct="1">
              <a:buFont typeface="Calibri" panose="020F0502020204030204" pitchFamily="34" charset="0"/>
              <a:buAutoNum type="arabicParenR" startAt="2"/>
            </a:pPr>
            <a:endParaRPr lang="ar-SA" altLang="ar-SA" sz="3200"/>
          </a:p>
          <a:p>
            <a:pPr algn="r" rtl="1" eaLnBrk="1" hangingPunct="1">
              <a:buFont typeface="Calibri" panose="020F0502020204030204" pitchFamily="34" charset="0"/>
              <a:buAutoNum type="arabicParenR" startAt="2"/>
            </a:pPr>
            <a:r>
              <a:rPr lang="ar-SA" altLang="ar-SA" sz="3200"/>
              <a:t>عندما يكون هناك مخاطر سياسية في البلد المضيف.</a:t>
            </a:r>
            <a:endParaRPr lang="en-US" altLang="ar-SA" sz="3200"/>
          </a:p>
        </p:txBody>
      </p:sp>
    </p:spTree>
    <p:extLst>
      <p:ext uri="{BB962C8B-B14F-4D97-AF65-F5344CB8AC3E}">
        <p14:creationId xmlns:p14="http://schemas.microsoft.com/office/powerpoint/2010/main" val="7789278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مستطيل 2"/>
          <p:cNvSpPr>
            <a:spLocks noChangeArrowheads="1"/>
          </p:cNvSpPr>
          <p:nvPr/>
        </p:nvSpPr>
        <p:spPr bwMode="auto">
          <a:xfrm>
            <a:off x="533400" y="1371600"/>
            <a:ext cx="86868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buClr>
                <a:srgbClr val="006600"/>
              </a:buClr>
              <a:buFont typeface="Calibri" panose="020F0502020204030204" pitchFamily="34" charset="0"/>
              <a:buAutoNum type="arabicParenR"/>
            </a:pPr>
            <a:r>
              <a:rPr lang="ar-SA" altLang="ar-SA" sz="3200" b="1">
                <a:solidFill>
                  <a:srgbClr val="006600"/>
                </a:solidFill>
                <a:cs typeface="Arabic Transparent" panose="020B0604020202020204" pitchFamily="34" charset="0"/>
              </a:rPr>
              <a:t>مفهوم التحالف الاستراتيجي</a:t>
            </a:r>
            <a:r>
              <a:rPr lang="ar-SA" altLang="ar-SA" sz="3200" b="1">
                <a:cs typeface="Arabic Transparent" panose="020B0604020202020204" pitchFamily="34" charset="0"/>
              </a:rPr>
              <a:t>:</a:t>
            </a:r>
            <a:r>
              <a:rPr lang="en-US" altLang="ar-SA" sz="3200" b="1">
                <a:cs typeface="Arabic Transparent" panose="020B0604020202020204" pitchFamily="34" charset="0"/>
              </a:rPr>
              <a:t> </a:t>
            </a:r>
            <a:r>
              <a:rPr lang="ar-SA" altLang="ar-SA" sz="3200">
                <a:cs typeface="Arabic Transparent" panose="020B0604020202020204" pitchFamily="34" charset="0"/>
              </a:rPr>
              <a:t>هو عبارة عن اتفاقية تعاونية بين الشركات المتنافسة أو غير المتنافسة التي تبحث عن فرص استثمار أو تملك.</a:t>
            </a: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ar-SA" sz="3200">
                <a:cs typeface="Arabic Transparent" panose="020B0604020202020204" pitchFamily="34" charset="0"/>
              </a:rPr>
              <a:t>تعقد التحالفات بين شركتين أو أكثر للدخول في ملكية إحدى المشاريع.</a:t>
            </a: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ar-SA" sz="3200">
                <a:cs typeface="Arabic Transparent" panose="020B0604020202020204" pitchFamily="34" charset="0"/>
              </a:rPr>
              <a:t>من الممكن أن يكون التحالف في </a:t>
            </a:r>
            <a:r>
              <a:rPr lang="ar-SA" altLang="ar-SA" sz="3200" b="1">
                <a:solidFill>
                  <a:srgbClr val="006600"/>
                </a:solidFill>
                <a:cs typeface="Arabic Transparent" panose="020B0604020202020204" pitchFamily="34" charset="0"/>
              </a:rPr>
              <a:t>شكل اتفاقية قصيرة الأجل </a:t>
            </a:r>
            <a:r>
              <a:rPr lang="ar-SA" altLang="ar-SA" sz="3200">
                <a:cs typeface="Arabic Transparent" panose="020B0604020202020204" pitchFamily="34" charset="0"/>
              </a:rPr>
              <a:t>تتضمن حل مشكلة معينة (التعاون في تطوير منتج جديد). </a:t>
            </a:r>
          </a:p>
        </p:txBody>
      </p:sp>
      <p:sp>
        <p:nvSpPr>
          <p:cNvPr id="35843" name="مستطيل 3"/>
          <p:cNvSpPr>
            <a:spLocks noChangeArrowheads="1"/>
          </p:cNvSpPr>
          <p:nvPr/>
        </p:nvSpPr>
        <p:spPr bwMode="auto">
          <a:xfrm>
            <a:off x="1766888" y="685800"/>
            <a:ext cx="72215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742950" indent="-742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buFont typeface="Calibri" panose="020F0502020204030204" pitchFamily="34" charset="0"/>
              <a:buAutoNum type="arabicPeriod" startAt="3"/>
            </a:pPr>
            <a:r>
              <a:rPr lang="ar-SA" altLang="ar-SA" sz="3600" b="1">
                <a:solidFill>
                  <a:srgbClr val="0000FF"/>
                </a:solidFill>
              </a:rPr>
              <a:t>التحالفات الإستراتيجية </a:t>
            </a:r>
            <a:r>
              <a:rPr lang="en-US" altLang="ar-SA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Strategic Alliances</a:t>
            </a:r>
            <a:endParaRPr lang="ar-SA" altLang="ar-SA" sz="3600" b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5675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مستطيل 2"/>
          <p:cNvSpPr>
            <a:spLocks noChangeArrowheads="1"/>
          </p:cNvSpPr>
          <p:nvPr/>
        </p:nvSpPr>
        <p:spPr bwMode="auto">
          <a:xfrm>
            <a:off x="457200" y="1600200"/>
            <a:ext cx="86868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SA" sz="3200" b="1">
                <a:cs typeface="Arabic Transparent" panose="020B0604020202020204" pitchFamily="34" charset="0"/>
              </a:rPr>
              <a:t>من أمثلة التحالفات</a:t>
            </a:r>
            <a:r>
              <a:rPr lang="en-US" altLang="ar-SA" sz="3200">
                <a:cs typeface="Arabic Transparent" panose="020B0604020202020204" pitchFamily="34" charset="0"/>
              </a:rPr>
              <a:t>:</a:t>
            </a:r>
            <a:r>
              <a:rPr lang="ar-SA" altLang="ar-SA" sz="3200">
                <a:cs typeface="Arabic Transparent" panose="020B0604020202020204" pitchFamily="34" charset="0"/>
              </a:rPr>
              <a:t> </a:t>
            </a:r>
            <a:endParaRPr lang="en-US" altLang="ar-SA" sz="3200">
              <a:cs typeface="Arabic Transparent" panose="020B0604020202020204" pitchFamily="34" charset="0"/>
            </a:endParaRPr>
          </a:p>
          <a:p>
            <a:pPr lvl="1" algn="r" rtl="1" eaLnBrk="1" hangingPunct="1">
              <a:buFont typeface="Wingdings" panose="05000000000000000000" pitchFamily="2" charset="2"/>
              <a:buChar char="Ø"/>
            </a:pPr>
            <a:r>
              <a:rPr lang="en-US" altLang="ar-SA" sz="3200" b="1">
                <a:latin typeface="Times New Roman" panose="02020603050405020304" pitchFamily="18" charset="0"/>
                <a:cs typeface="Arabic Transparent" panose="020B0604020202020204" pitchFamily="34" charset="0"/>
              </a:rPr>
              <a:t>GM</a:t>
            </a:r>
            <a:r>
              <a:rPr lang="ar-SA" altLang="ar-SA" sz="3200">
                <a:cs typeface="Arabic Transparent" panose="020B0604020202020204" pitchFamily="34" charset="0"/>
              </a:rPr>
              <a:t> مع </a:t>
            </a:r>
            <a:r>
              <a:rPr lang="fr-FR" altLang="ar-SA" sz="3200" b="1">
                <a:latin typeface="Times New Roman" panose="02020603050405020304" pitchFamily="18" charset="0"/>
                <a:cs typeface="Arabic Transparent" panose="020B0604020202020204" pitchFamily="34" charset="0"/>
              </a:rPr>
              <a:t>Toyota</a:t>
            </a:r>
            <a:r>
              <a:rPr lang="ar-DZ" altLang="ar-SA" sz="3200">
                <a:cs typeface="Arabic Transparent" panose="020B0604020202020204" pitchFamily="34" charset="0"/>
              </a:rPr>
              <a:t>  </a:t>
            </a:r>
            <a:r>
              <a:rPr lang="ar-SA" altLang="ar-SA" sz="3200">
                <a:cs typeface="Arabic Transparent" panose="020B0604020202020204" pitchFamily="34" charset="0"/>
              </a:rPr>
              <a:t>عام1989 أو </a:t>
            </a:r>
            <a:endParaRPr lang="en-US" altLang="ar-SA" sz="3200">
              <a:cs typeface="Arabic Transparent" panose="020B0604020202020204" pitchFamily="34" charset="0"/>
            </a:endParaRPr>
          </a:p>
          <a:p>
            <a:pPr lvl="1" algn="r" rtl="1" eaLnBrk="1" hangingPunct="1">
              <a:buFont typeface="Wingdings" panose="05000000000000000000" pitchFamily="2" charset="2"/>
              <a:buChar char="Ø"/>
            </a:pPr>
            <a:r>
              <a:rPr lang="ar-SA" altLang="ar-SA" sz="3200">
                <a:cs typeface="Arabic Transparent" panose="020B0604020202020204" pitchFamily="34" charset="0"/>
              </a:rPr>
              <a:t>بين </a:t>
            </a:r>
            <a:r>
              <a:rPr lang="en-US" altLang="ar-SA" sz="3200" b="1">
                <a:latin typeface="Times New Roman" panose="02020603050405020304" pitchFamily="18" charset="0"/>
                <a:cs typeface="Arabic Transparent" panose="020B0604020202020204" pitchFamily="34" charset="0"/>
              </a:rPr>
              <a:t>Kodak</a:t>
            </a:r>
            <a:r>
              <a:rPr lang="ar-SA" altLang="ar-SA" sz="3200">
                <a:cs typeface="Arabic Transparent" panose="020B0604020202020204" pitchFamily="34" charset="0"/>
              </a:rPr>
              <a:t> و</a:t>
            </a:r>
            <a:r>
              <a:rPr lang="ar-DZ" altLang="ar-SA" sz="3200">
                <a:cs typeface="Arabic Transparent" panose="020B0604020202020204" pitchFamily="34" charset="0"/>
              </a:rPr>
              <a:t> </a:t>
            </a:r>
            <a:r>
              <a:rPr lang="en-US" altLang="ar-SA" sz="3200" b="1">
                <a:latin typeface="Times New Roman" panose="02020603050405020304" pitchFamily="18" charset="0"/>
                <a:cs typeface="Arabic Transparent" panose="020B0604020202020204" pitchFamily="34" charset="0"/>
              </a:rPr>
              <a:t>Canon</a:t>
            </a:r>
            <a:r>
              <a:rPr lang="ar-SA" altLang="ar-SA" sz="3200">
                <a:cs typeface="Arabic Transparent" panose="020B0604020202020204" pitchFamily="34" charset="0"/>
              </a:rPr>
              <a:t> حيث تنتج الأخيرة آلات نسخ </a:t>
            </a:r>
            <a:r>
              <a:rPr lang="en-US" altLang="ar-SA" sz="3200">
                <a:cs typeface="Arabic Transparent" panose="020B0604020202020204" pitchFamily="34" charset="0"/>
              </a:rPr>
              <a:t>   </a:t>
            </a:r>
            <a:r>
              <a:rPr lang="ar-SA" altLang="ar-SA" sz="3200">
                <a:cs typeface="Arabic Transparent" panose="020B0604020202020204" pitchFamily="34" charset="0"/>
              </a:rPr>
              <a:t>و</a:t>
            </a:r>
            <a:r>
              <a:rPr lang="en-US" altLang="ar-SA" sz="3200">
                <a:cs typeface="Arabic Transparent" panose="020B0604020202020204" pitchFamily="34" charset="0"/>
              </a:rPr>
              <a:t> </a:t>
            </a:r>
            <a:r>
              <a:rPr lang="ar-SA" altLang="ar-SA" sz="3200">
                <a:cs typeface="Arabic Transparent" panose="020B0604020202020204" pitchFamily="34" charset="0"/>
              </a:rPr>
              <a:t>تصوير تباع تحت علامة الأولى.</a:t>
            </a:r>
          </a:p>
          <a:p>
            <a:pPr lvl="1" algn="r" rtl="1" eaLnBrk="1" hangingPunct="1">
              <a:buFont typeface="Wingdings" panose="05000000000000000000" pitchFamily="2" charset="2"/>
              <a:buChar char="Ø"/>
            </a:pPr>
            <a:r>
              <a:rPr lang="en-US" altLang="ar-SA" sz="3200" b="1">
                <a:latin typeface="Times New Roman" panose="02020603050405020304" pitchFamily="18" charset="0"/>
                <a:cs typeface="Arabic Transparent" panose="020B0604020202020204" pitchFamily="34" charset="0"/>
              </a:rPr>
              <a:t>Motorola &amp; Toshiba</a:t>
            </a:r>
            <a:endParaRPr lang="ar-SA" altLang="ar-SA" sz="3200" b="1">
              <a:latin typeface="Times New Roman" panose="02020603050405020304" pitchFamily="18" charset="0"/>
              <a:cs typeface="Arabic Transparent" panose="020B0604020202020204" pitchFamily="34" charset="0"/>
            </a:endParaRPr>
          </a:p>
        </p:txBody>
      </p:sp>
      <p:sp>
        <p:nvSpPr>
          <p:cNvPr id="33795" name="مستطيل 3"/>
          <p:cNvSpPr>
            <a:spLocks noChangeArrowheads="1"/>
          </p:cNvSpPr>
          <p:nvPr/>
        </p:nvSpPr>
        <p:spPr bwMode="auto">
          <a:xfrm>
            <a:off x="4999038" y="685800"/>
            <a:ext cx="39893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742950" indent="-742950" algn="r" rtl="1">
              <a:defRPr/>
            </a:pPr>
            <a:r>
              <a:rPr lang="ar-SA" sz="20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التحالفات الإستراتيجية 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Strategic Alliances</a:t>
            </a:r>
            <a:r>
              <a:rPr lang="ar-SA" sz="16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..\..</a:t>
            </a:r>
            <a:endParaRPr lang="ar-SA" sz="2000" b="1" dirty="0">
              <a:solidFill>
                <a:schemeClr val="bg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457200" y="4953000"/>
            <a:ext cx="8991600" cy="8302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SA" sz="2400" b="1" dirty="0">
                <a:latin typeface="Arial" charset="0"/>
                <a:cs typeface="Arial" charset="0"/>
              </a:rPr>
              <a:t>نظرا للصعوبات الكبيرة التي تواجه المنشأة الدولية للدخول إلى الأسواق الدولية، قد تعتمد الكثير من المنشآت أسلوب التحالف.</a:t>
            </a:r>
            <a:endParaRPr lang="en-US" sz="24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0025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838200" y="1371600"/>
            <a:ext cx="8153400" cy="30464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>
              <a:buFont typeface="Georgia" pitchFamily="18" charset="0"/>
              <a:buNone/>
              <a:defRPr/>
            </a:pPr>
            <a:r>
              <a:rPr lang="ar-SA" sz="3200" dirty="0">
                <a:cs typeface="Arabic Transparent" pitchFamily="2" charset="-78"/>
              </a:rPr>
              <a:t>تسعى المنشآت إلى تحقيق أهدافها الإستراتيجية من خلال الدخول في تحالفات إستراتيجية مع المنافسين </a:t>
            </a:r>
            <a:r>
              <a:rPr lang="ar-SA" sz="3200" dirty="0" err="1">
                <a:cs typeface="Arabic Transparent" pitchFamily="2" charset="-78"/>
              </a:rPr>
              <a:t>الحققيين</a:t>
            </a:r>
            <a:r>
              <a:rPr lang="ar-SA" sz="3200" dirty="0">
                <a:cs typeface="Arabic Transparent" pitchFamily="2" charset="-78"/>
              </a:rPr>
              <a:t> لها</a:t>
            </a:r>
          </a:p>
          <a:p>
            <a:pPr algn="r" rtl="1">
              <a:buFont typeface="Georgia" pitchFamily="18" charset="0"/>
              <a:buNone/>
              <a:defRPr/>
            </a:pPr>
            <a:r>
              <a:rPr lang="ar-SA" sz="3200" dirty="0">
                <a:cs typeface="Arabic Transparent" pitchFamily="2" charset="-78"/>
              </a:rPr>
              <a:t>نظرا لعدة أسباب من ضمنها: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SA" sz="3200" b="1" dirty="0">
                <a:cs typeface="Arabic Transparent" pitchFamily="2" charset="-78"/>
              </a:rPr>
              <a:t>تسهيل الدخول إلى السوق </a:t>
            </a: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Motorola &amp; Toshiba, 1987</a:t>
            </a: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SA" sz="3200" b="1" dirty="0">
                <a:cs typeface="Arabic Transparent" pitchFamily="2" charset="-78"/>
              </a:rPr>
              <a:t>تقاسم التكاليف الثابتة التي تنشأ عن الحاجة لتطوير منتج جديد.</a:t>
            </a:r>
          </a:p>
        </p:txBody>
      </p:sp>
      <p:sp>
        <p:nvSpPr>
          <p:cNvPr id="37891" name="مستطيل 2"/>
          <p:cNvSpPr>
            <a:spLocks noChangeArrowheads="1"/>
          </p:cNvSpPr>
          <p:nvPr/>
        </p:nvSpPr>
        <p:spPr bwMode="auto">
          <a:xfrm>
            <a:off x="3527425" y="533400"/>
            <a:ext cx="56753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buFont typeface="Calibri" panose="020F0502020204030204" pitchFamily="34" charset="0"/>
              <a:buAutoNum type="arabicParenR" startAt="2"/>
            </a:pPr>
            <a:r>
              <a:rPr lang="ar-SA" altLang="ar-SA" sz="3600" b="1">
                <a:solidFill>
                  <a:srgbClr val="006600"/>
                </a:solidFill>
                <a:cs typeface="Arabic Transparent" panose="020B0604020202020204" pitchFamily="34" charset="0"/>
              </a:rPr>
              <a:t>أسباب قيام التحالف الاستراتيجي:</a:t>
            </a:r>
            <a:endParaRPr lang="en-US" altLang="ar-SA" sz="3600" b="1">
              <a:solidFill>
                <a:srgbClr val="006600"/>
              </a:solidFill>
              <a:cs typeface="Arabic Transparent" panose="020B0604020202020204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381000" y="4876800"/>
            <a:ext cx="9258300" cy="1016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DZ" sz="2000" b="1" dirty="0">
                <a:latin typeface="Times New Roman" pitchFamily="18" charset="0"/>
                <a:cs typeface="Times New Roman" pitchFamily="18" charset="0"/>
              </a:rPr>
              <a:t>حيث ساعد</a:t>
            </a:r>
            <a:r>
              <a:rPr lang="ar-SA" sz="2000" b="1" dirty="0">
                <a:latin typeface="Times New Roman" pitchFamily="18" charset="0"/>
                <a:cs typeface="Times New Roman" pitchFamily="18" charset="0"/>
              </a:rPr>
              <a:t>ت</a:t>
            </a:r>
            <a:r>
              <a:rPr lang="ar-DZ" sz="2000" b="1" dirty="0">
                <a:latin typeface="Times New Roman" pitchFamily="18" charset="0"/>
                <a:cs typeface="Times New Roman" pitchFamily="18" charset="0"/>
              </a:rPr>
              <a:t> شركة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Toshiba</a:t>
            </a:r>
            <a:r>
              <a:rPr lang="ar-DZ" sz="2000" b="1" dirty="0">
                <a:latin typeface="Times New Roman" pitchFamily="18" charset="0"/>
                <a:cs typeface="Times New Roman" pitchFamily="18" charset="0"/>
              </a:rPr>
              <a:t> شركة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Motorola</a:t>
            </a:r>
            <a:r>
              <a:rPr lang="ar-DZ" sz="2000" b="1" dirty="0">
                <a:latin typeface="Times New Roman" pitchFamily="18" charset="0"/>
                <a:cs typeface="Times New Roman" pitchFamily="18" charset="0"/>
              </a:rPr>
              <a:t> في الدخول إلى السوق اليابانية </a:t>
            </a:r>
            <a:r>
              <a:rPr lang="ar-DZ" sz="2000" b="1" dirty="0" err="1">
                <a:latin typeface="Times New Roman" pitchFamily="18" charset="0"/>
                <a:cs typeface="Times New Roman" pitchFamily="18" charset="0"/>
              </a:rPr>
              <a:t>و</a:t>
            </a:r>
            <a:r>
              <a:rPr lang="ar-DZ" sz="2000" b="1" dirty="0">
                <a:latin typeface="Times New Roman" pitchFamily="18" charset="0"/>
                <a:cs typeface="Times New Roman" pitchFamily="18" charset="0"/>
              </a:rPr>
              <a:t> تسويق منتجاتها </a:t>
            </a:r>
            <a:r>
              <a:rPr lang="ar-SA" sz="2000" b="1" dirty="0">
                <a:latin typeface="Times New Roman" pitchFamily="18" charset="0"/>
                <a:cs typeface="Times New Roman" pitchFamily="18" charset="0"/>
              </a:rPr>
              <a:t>(الهواتف الخلوية)، كما توسطت لدى الحكومة اليابانية بخصوص السماح لها بالدخول إلى السوق اليابانية بصفة رسمية   </a:t>
            </a:r>
            <a:r>
              <a:rPr lang="ar-SA" sz="2000" b="1" dirty="0" err="1">
                <a:latin typeface="Times New Roman" pitchFamily="18" charset="0"/>
                <a:cs typeface="Times New Roman" pitchFamily="18" charset="0"/>
              </a:rPr>
              <a:t>و</a:t>
            </a:r>
            <a:r>
              <a:rPr lang="ar-SA" sz="2000" b="1" dirty="0">
                <a:latin typeface="Times New Roman" pitchFamily="18" charset="0"/>
                <a:cs typeface="Times New Roman" pitchFamily="18" charset="0"/>
              </a:rPr>
              <a:t> الحصول على موجات الراديو لنصب شبكات الاتصال الخاصة بأعمالها</a:t>
            </a:r>
            <a:endParaRPr lang="en-US" sz="20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6088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مربع نص 3"/>
          <p:cNvSpPr txBox="1">
            <a:spLocks noChangeArrowheads="1"/>
          </p:cNvSpPr>
          <p:nvPr/>
        </p:nvSpPr>
        <p:spPr bwMode="auto">
          <a:xfrm>
            <a:off x="609600" y="1524000"/>
            <a:ext cx="86868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buFont typeface="Calibri" panose="020F0502020204030204" pitchFamily="34" charset="0"/>
              <a:buAutoNum type="arabicPeriod" startAt="3"/>
            </a:pPr>
            <a:r>
              <a:rPr lang="ar-SA" altLang="ar-SA" sz="3200">
                <a:cs typeface="Arabic Transparent" panose="020B0604020202020204" pitchFamily="34" charset="0"/>
              </a:rPr>
              <a:t>الجمع بين المهارات و الأصول الثابتة التكاملية (تحالف كل من شركة </a:t>
            </a:r>
            <a:r>
              <a:rPr lang="en-US" altLang="ar-S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AT&amp;T</a:t>
            </a:r>
            <a:r>
              <a:rPr lang="ar-SA" altLang="ar-SA" sz="3200">
                <a:cs typeface="Arabic Transparent" panose="020B0604020202020204" pitchFamily="34" charset="0"/>
              </a:rPr>
              <a:t> و </a:t>
            </a:r>
            <a:r>
              <a:rPr lang="en-US" altLang="ar-S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NEC</a:t>
            </a:r>
            <a:r>
              <a:rPr lang="ar-DZ" altLang="ar-SA" sz="3200">
                <a:cs typeface="Arabic Transparent" panose="020B0604020202020204" pitchFamily="34" charset="0"/>
              </a:rPr>
              <a:t> لتبادل المهارات التقنية</a:t>
            </a:r>
            <a:r>
              <a:rPr lang="ar-SA" altLang="ar-SA" sz="3200">
                <a:cs typeface="Arabic Transparent" panose="020B0604020202020204" pitchFamily="34" charset="0"/>
              </a:rPr>
              <a:t>. و يعتبر هذا السبب أحسن دلالة على قيام التحالفات حيث أن التبادلات المتكافئة للكفاءات المتميزة هي أساس لمعظم التحالفات الإستراتيجية الناجحة. </a:t>
            </a:r>
            <a:endParaRPr lang="en-US" altLang="ar-SA" sz="3200">
              <a:cs typeface="Arabic Transparent" panose="020B0604020202020204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04800" y="5068888"/>
            <a:ext cx="9220200" cy="1016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DZ" sz="2000" b="1" dirty="0">
                <a:latin typeface="Arial" charset="0"/>
                <a:cs typeface="Arial" charset="0"/>
              </a:rPr>
              <a:t>قامت شركة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AT&amp;T</a:t>
            </a:r>
            <a:r>
              <a:rPr lang="ar-DZ" sz="2000" b="1" dirty="0">
                <a:latin typeface="Arial" charset="0"/>
                <a:cs typeface="Arabic Transparent" pitchFamily="2" charset="-78"/>
              </a:rPr>
              <a:t> بنقل مهاراتها </a:t>
            </a:r>
            <a:r>
              <a:rPr lang="ar-DZ" sz="2000" b="1" dirty="0" err="1">
                <a:latin typeface="Arial" charset="0"/>
                <a:cs typeface="Arabic Transparent" pitchFamily="2" charset="-78"/>
              </a:rPr>
              <a:t>و</a:t>
            </a:r>
            <a:r>
              <a:rPr lang="ar-DZ" sz="2000" b="1" dirty="0">
                <a:latin typeface="Arial" charset="0"/>
                <a:cs typeface="Arabic Transparent" pitchFamily="2" charset="-78"/>
              </a:rPr>
              <a:t> تقنيتها الخاصة بتطوير أجهزة الكمبيوتر إلى شركة </a:t>
            </a: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NEC</a:t>
            </a:r>
            <a:r>
              <a:rPr lang="ar-SA" sz="2000" b="1" dirty="0">
                <a:latin typeface="Arial" charset="0"/>
                <a:cs typeface="Arabic Transparent" pitchFamily="2" charset="-78"/>
              </a:rPr>
              <a:t>. و في المقابل منحت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NEC</a:t>
            </a:r>
            <a:r>
              <a:rPr lang="ar-DZ" sz="2000" b="1" dirty="0">
                <a:latin typeface="Arial" charset="0"/>
                <a:cs typeface="Arabic Transparent" pitchFamily="2" charset="-78"/>
              </a:rPr>
              <a:t> إلى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AT&amp;T</a:t>
            </a:r>
            <a:r>
              <a:rPr lang="ar-SA" sz="2000" b="1" dirty="0">
                <a:latin typeface="Arial" charset="0"/>
                <a:cs typeface="Arabic Transparent" pitchFamily="2" charset="-78"/>
              </a:rPr>
              <a:t> حق الوصول إلى التقنية التي تشكل الأساس لرقائق الكمبيوتر المنطقية المتقدمة.</a:t>
            </a:r>
            <a:r>
              <a:rPr lang="ar-DZ" sz="2000" b="1" dirty="0">
                <a:latin typeface="Arial" charset="0"/>
                <a:cs typeface="Arial" charset="0"/>
              </a:rPr>
              <a:t> </a:t>
            </a:r>
            <a:endParaRPr lang="en-US" sz="20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3050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مربع نص 3"/>
          <p:cNvSpPr txBox="1">
            <a:spLocks noChangeArrowheads="1"/>
          </p:cNvSpPr>
          <p:nvPr/>
        </p:nvSpPr>
        <p:spPr bwMode="auto">
          <a:xfrm>
            <a:off x="609600" y="1524000"/>
            <a:ext cx="86868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buFont typeface="Calibri" panose="020F0502020204030204" pitchFamily="34" charset="0"/>
              <a:buAutoNum type="arabicPeriod" startAt="4"/>
            </a:pPr>
            <a:r>
              <a:rPr lang="ar-SA" altLang="ar-SA" sz="3200">
                <a:cs typeface="Arabic Transparent" panose="020B0604020202020204" pitchFamily="34" charset="0"/>
              </a:rPr>
              <a:t>تدخل الشركات في تحالفات إستراتيجية بغرض الحصول على معايير تقنية لصناعتها. </a:t>
            </a:r>
            <a:endParaRPr lang="en-US" altLang="ar-SA" sz="3200">
              <a:cs typeface="Arabic Transparent" panose="020B0604020202020204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52400" y="3036888"/>
            <a:ext cx="9525000" cy="304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DZ" sz="2400" b="1" dirty="0">
                <a:latin typeface="Arial" charset="0"/>
                <a:cs typeface="Arial" charset="0"/>
              </a:rPr>
              <a:t>قامت شركة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Philips</a:t>
            </a: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 بتحالف استراتيجي مع منافستها شركة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Matsushita</a:t>
            </a: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 لتصنيع </a:t>
            </a:r>
            <a:r>
              <a:rPr lang="ar-SA" sz="2400" b="1" dirty="0" err="1">
                <a:latin typeface="Times New Roman" pitchFamily="18" charset="0"/>
                <a:cs typeface="Times New Roman" pitchFamily="18" charset="0"/>
              </a:rPr>
              <a:t>و</a:t>
            </a: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 تسويق النظام الرقمي المدمج </a:t>
            </a:r>
            <a:r>
              <a:rPr lang="ar-SA" sz="2400" b="1" dirty="0" err="1">
                <a:latin typeface="Times New Roman" pitchFamily="18" charset="0"/>
                <a:cs typeface="Times New Roman" pitchFamily="18" charset="0"/>
              </a:rPr>
              <a:t>و</a:t>
            </a: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 الذي تعتبر شركة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Philips </a:t>
            </a: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 الرائدة فيه</a:t>
            </a:r>
            <a:r>
              <a:rPr lang="ar-SA" sz="2400" b="1" dirty="0">
                <a:latin typeface="Arial" charset="0"/>
                <a:cs typeface="Arabic Transparent" pitchFamily="2" charset="-78"/>
              </a:rPr>
              <a:t>. و كان الدافع </a:t>
            </a:r>
            <a:r>
              <a:rPr lang="ar-SA" sz="2400" b="1" dirty="0" err="1">
                <a:latin typeface="Arial" charset="0"/>
                <a:cs typeface="Arabic Transparent" pitchFamily="2" charset="-78"/>
              </a:rPr>
              <a:t>و</a:t>
            </a:r>
            <a:r>
              <a:rPr lang="ar-SA" sz="2400" b="1" dirty="0">
                <a:latin typeface="Arial" charset="0"/>
                <a:cs typeface="Arabic Transparent" pitchFamily="2" charset="-78"/>
              </a:rPr>
              <a:t> الهدف من وراء ذلك هو: </a:t>
            </a:r>
          </a:p>
          <a:p>
            <a:pPr algn="r" rtl="1">
              <a:buFont typeface="Wingdings" pitchFamily="2" charset="2"/>
              <a:buChar char="ü"/>
              <a:defRPr/>
            </a:pPr>
            <a:r>
              <a:rPr lang="ar-SA" sz="2400" b="1" dirty="0">
                <a:latin typeface="Arial" charset="0"/>
                <a:cs typeface="Arabic Transparent" pitchFamily="2" charset="-78"/>
              </a:rPr>
              <a:t> اعتقاد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Philips</a:t>
            </a: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 بأن الارتباط مع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Matsushita</a:t>
            </a: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 قد يساعد على إرساء نظام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DOC</a:t>
            </a: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 كمعيار تقني جديد في مجال صناعة معدات التسجيل والأجهزة الإلكترونية.</a:t>
            </a:r>
          </a:p>
          <a:p>
            <a:pPr algn="r" rtl="1">
              <a:buFont typeface="Wingdings" pitchFamily="2" charset="2"/>
              <a:buChar char="ü"/>
              <a:defRPr/>
            </a:pP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 منافسة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Philips</a:t>
            </a: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 لشركة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Sony</a:t>
            </a: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 التي قامت بتطوير جهاز مدمج صغير منافس، </a:t>
            </a:r>
            <a:r>
              <a:rPr lang="ar-SA" sz="2400" b="1" dirty="0" err="1">
                <a:latin typeface="Times New Roman" pitchFamily="18" charset="0"/>
                <a:cs typeface="Times New Roman" pitchFamily="18" charset="0"/>
              </a:rPr>
              <a:t>و</a:t>
            </a: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 أرادت </a:t>
            </a:r>
            <a:r>
              <a:rPr lang="ar-SA" sz="2400" b="1" dirty="0" err="1">
                <a:latin typeface="Times New Roman" pitchFamily="18" charset="0"/>
                <a:cs typeface="Times New Roman" pitchFamily="18" charset="0"/>
              </a:rPr>
              <a:t>به</a:t>
            </a: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  أن تقوم بإرساء معايير فنية جديدة. </a:t>
            </a:r>
            <a:r>
              <a:rPr lang="ar-SA" sz="2400" b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فبهذا الشكل يعتبر التحالف بمثابة إجراءا تكتيكيا لمنافسة شركة </a:t>
            </a:r>
            <a:r>
              <a:rPr lang="en-US" sz="2400" b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Sony</a:t>
            </a:r>
            <a:r>
              <a:rPr lang="ar-SA" sz="2400" b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b="1" u="sng" dirty="0">
              <a:solidFill>
                <a:srgbClr val="0000FF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2267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533400" y="1371600"/>
            <a:ext cx="8458200" cy="2554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>
              <a:buFont typeface="Georgia" pitchFamily="18" charset="0"/>
              <a:buNone/>
              <a:defRPr/>
            </a:pPr>
            <a:r>
              <a:rPr lang="ar-SA" sz="3200" dirty="0">
                <a:cs typeface="Arabic Transparent" pitchFamily="2" charset="-78"/>
              </a:rPr>
              <a:t>و بناءا على ما سبق، يمكننا تصنيف أسباب قيام التحالفات الإستراتيجية إلى مبررات:</a:t>
            </a:r>
          </a:p>
          <a:p>
            <a:pPr marL="571500" indent="-571500" algn="r" rtl="1">
              <a:defRPr/>
            </a:pPr>
            <a:r>
              <a:rPr lang="ar-SA" sz="3200" dirty="0">
                <a:cs typeface="Arabic Transparent" pitchFamily="2" charset="-78"/>
              </a:rPr>
              <a:t>	أ- اقتصادية،</a:t>
            </a:r>
          </a:p>
          <a:p>
            <a:pPr marL="571500" indent="-571500" algn="r" rtl="1">
              <a:defRPr/>
            </a:pPr>
            <a:r>
              <a:rPr lang="ar-SA" sz="3200" dirty="0">
                <a:cs typeface="Arabic Transparent" pitchFamily="2" charset="-78"/>
              </a:rPr>
              <a:t>	ب- التقدم التكنولوجي.</a:t>
            </a:r>
          </a:p>
          <a:p>
            <a:pPr marL="571500" indent="-571500" algn="r" rtl="1">
              <a:defRPr/>
            </a:pPr>
            <a:r>
              <a:rPr lang="ar-SA" sz="3200" dirty="0">
                <a:cs typeface="Arabic Transparent" pitchFamily="2" charset="-78"/>
              </a:rPr>
              <a:t>	ج- فرص السوق.</a:t>
            </a:r>
          </a:p>
        </p:txBody>
      </p:sp>
      <p:sp>
        <p:nvSpPr>
          <p:cNvPr id="40963" name="مستطيل 2"/>
          <p:cNvSpPr>
            <a:spLocks noChangeArrowheads="1"/>
          </p:cNvSpPr>
          <p:nvPr/>
        </p:nvSpPr>
        <p:spPr bwMode="auto">
          <a:xfrm>
            <a:off x="3635375" y="533400"/>
            <a:ext cx="55673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742950" indent="-742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buFont typeface="Calibri" panose="020F0502020204030204" pitchFamily="34" charset="0"/>
              <a:buAutoNum type="arabicParenR" startAt="3"/>
            </a:pPr>
            <a:r>
              <a:rPr lang="ar-SA" altLang="ar-SA" sz="3600" b="1">
                <a:solidFill>
                  <a:srgbClr val="006600"/>
                </a:solidFill>
                <a:cs typeface="Arabic Transparent" panose="020B0604020202020204" pitchFamily="34" charset="0"/>
              </a:rPr>
              <a:t>محددات التحالفات الإستراتيجية</a:t>
            </a:r>
            <a:endParaRPr lang="en-US" altLang="ar-SA" sz="3600" b="1">
              <a:solidFill>
                <a:srgbClr val="006600"/>
              </a:solidFill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36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533400" y="1371600"/>
            <a:ext cx="8458200" cy="25542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0" indent="-571500" algn="r" rtl="1">
              <a:defRPr/>
            </a:pPr>
            <a:r>
              <a:rPr lang="ar-SA" sz="3200" dirty="0">
                <a:cs typeface="Arabic Transparent" pitchFamily="2" charset="-78"/>
              </a:rPr>
              <a:t>كما نلاحظ أيضا، وجود فروقات بارزة في البدائل الإستراتيجية التي تبنتها الشركات المتعددة الجنسيات في صناعات عديدة، و في هذا الشأن هناك </a:t>
            </a:r>
            <a:r>
              <a:rPr lang="ar-SA" sz="3200" dirty="0">
                <a:cs typeface="Arabic Transparent" pitchFamily="2" charset="-78"/>
              </a:rPr>
              <a:t>عاملان </a:t>
            </a:r>
            <a:r>
              <a:rPr lang="ar-SA" sz="3200" dirty="0">
                <a:cs typeface="Arabic Transparent" pitchFamily="2" charset="-78"/>
              </a:rPr>
              <a:t>يلعبان </a:t>
            </a:r>
            <a:r>
              <a:rPr lang="ar-SA" sz="3200" dirty="0">
                <a:cs typeface="Arabic Transparent" pitchFamily="2" charset="-78"/>
              </a:rPr>
              <a:t>أدوارا </a:t>
            </a:r>
            <a:r>
              <a:rPr lang="ar-SA" sz="3200" dirty="0">
                <a:cs typeface="Arabic Transparent" pitchFamily="2" charset="-78"/>
              </a:rPr>
              <a:t>هامة هما: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SA" sz="3200" b="1" dirty="0">
                <a:solidFill>
                  <a:srgbClr val="006600"/>
                </a:solidFill>
                <a:cs typeface="Arabic Transparent" pitchFamily="2" charset="-78"/>
              </a:rPr>
              <a:t>الدخول للسوق الأجنبي الجديد؛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SA" sz="3200" b="1" dirty="0">
                <a:solidFill>
                  <a:srgbClr val="006600"/>
                </a:solidFill>
                <a:cs typeface="Arabic Transparent" pitchFamily="2" charset="-78"/>
              </a:rPr>
              <a:t>التطوير </a:t>
            </a:r>
            <a:r>
              <a:rPr lang="ar-SA" sz="3200" b="1" dirty="0" err="1">
                <a:solidFill>
                  <a:srgbClr val="006600"/>
                </a:solidFill>
                <a:cs typeface="Arabic Transparent" pitchFamily="2" charset="-78"/>
              </a:rPr>
              <a:t>و</a:t>
            </a:r>
            <a:r>
              <a:rPr lang="ar-SA" sz="3200" b="1" dirty="0">
                <a:solidFill>
                  <a:srgbClr val="006600"/>
                </a:solidFill>
                <a:cs typeface="Arabic Transparent" pitchFamily="2" charset="-78"/>
              </a:rPr>
              <a:t> البحث.</a:t>
            </a:r>
          </a:p>
        </p:txBody>
      </p:sp>
    </p:spTree>
    <p:extLst>
      <p:ext uri="{BB962C8B-B14F-4D97-AF65-F5344CB8AC3E}">
        <p14:creationId xmlns:p14="http://schemas.microsoft.com/office/powerpoint/2010/main" val="335720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مربع نص 3"/>
          <p:cNvSpPr txBox="1">
            <a:spLocks noChangeArrowheads="1"/>
          </p:cNvSpPr>
          <p:nvPr/>
        </p:nvSpPr>
        <p:spPr bwMode="auto">
          <a:xfrm>
            <a:off x="3505200" y="457200"/>
            <a:ext cx="5791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742950" indent="-742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buFont typeface="Calibri" panose="020F0502020204030204" pitchFamily="34" charset="0"/>
              <a:buAutoNum type="arabicParenR" startAt="4"/>
            </a:pPr>
            <a:r>
              <a:rPr lang="ar-SA" altLang="ar-SA" sz="3600" b="1">
                <a:solidFill>
                  <a:srgbClr val="006600"/>
                </a:solidFill>
                <a:cs typeface="Arabic Transparent" panose="020B0604020202020204" pitchFamily="34" charset="0"/>
              </a:rPr>
              <a:t>مزايا البحث و التطوير</a:t>
            </a:r>
            <a:endParaRPr lang="en-US" altLang="ar-SA" sz="3600" b="1">
              <a:solidFill>
                <a:srgbClr val="006600"/>
              </a:solidFill>
              <a:cs typeface="Arabic Transparent" panose="020B0604020202020204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533400" y="1600200"/>
            <a:ext cx="8915400" cy="2062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SA" sz="3200" dirty="0">
                <a:latin typeface="Arial" charset="0"/>
                <a:cs typeface="Arabic Transparent" pitchFamily="2" charset="-78"/>
              </a:rPr>
              <a:t>يمكننا ملاحظة أن:</a:t>
            </a:r>
          </a:p>
          <a:p>
            <a:pPr marL="514350" indent="-514350" algn="r" rtl="1">
              <a:buFont typeface="+mj-lt"/>
              <a:buAutoNum type="arabicParenR"/>
              <a:defRPr/>
            </a:pPr>
            <a:r>
              <a:rPr lang="ar-SA" sz="3200" dirty="0">
                <a:latin typeface="Arial" charset="0"/>
                <a:cs typeface="Arabic Transparent" pitchFamily="2" charset="-78"/>
              </a:rPr>
              <a:t> التحالفات الإستراتيجية </a:t>
            </a:r>
            <a:r>
              <a:rPr lang="ar-SA" sz="3200" b="1" dirty="0">
                <a:latin typeface="Arial" charset="0"/>
                <a:cs typeface="Arabic Transparent" pitchFamily="2" charset="-78"/>
              </a:rPr>
              <a:t>تمهد لدخول الشركات المتعددة الجنسيات إلى الأسواق بتكاليف ملائمة </a:t>
            </a:r>
            <a:r>
              <a:rPr lang="ar-SA" sz="3200" dirty="0">
                <a:latin typeface="Arial" charset="0"/>
                <a:cs typeface="Arabic Transparent" pitchFamily="2" charset="-78"/>
              </a:rPr>
              <a:t>تنفق بصورة مشتركة على البحث </a:t>
            </a:r>
            <a:r>
              <a:rPr lang="ar-SA" sz="3200" dirty="0" err="1">
                <a:latin typeface="Arial" charset="0"/>
                <a:cs typeface="Arabic Transparent" pitchFamily="2" charset="-78"/>
              </a:rPr>
              <a:t>و</a:t>
            </a:r>
            <a:r>
              <a:rPr lang="ar-SA" sz="3200" dirty="0">
                <a:latin typeface="Arial" charset="0"/>
                <a:cs typeface="Arabic Transparent" pitchFamily="2" charset="-78"/>
              </a:rPr>
              <a:t> التطوير.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533400" y="4884738"/>
            <a:ext cx="8839200" cy="83026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SA" sz="2400" b="1" dirty="0">
                <a:latin typeface="Arial" charset="0"/>
                <a:cs typeface="Arabic Transparent" pitchFamily="2" charset="-78"/>
              </a:rPr>
              <a:t>هذا الأسلوب هو الأكثر انتشارا لنشوء التحالفات (بناء الطائرات، تطوير أجهزة الكمبيوتر، أبحاث الهندسة الوراثية، و السيارات..الخ).</a:t>
            </a:r>
            <a:endParaRPr lang="en-US" sz="2400" b="1" dirty="0">
              <a:latin typeface="Arial" charset="0"/>
              <a:cs typeface="Arabic Transparen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395819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مربع نص 3"/>
          <p:cNvSpPr txBox="1">
            <a:spLocks noChangeArrowheads="1"/>
          </p:cNvSpPr>
          <p:nvPr/>
        </p:nvSpPr>
        <p:spPr bwMode="auto">
          <a:xfrm>
            <a:off x="762000" y="1524000"/>
            <a:ext cx="82296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buFont typeface="Calibri" panose="020F0502020204030204" pitchFamily="34" charset="0"/>
              <a:buAutoNum type="arabicParenR" startAt="2"/>
            </a:pPr>
            <a:r>
              <a:rPr lang="ar-SA" altLang="ar-SA" sz="3200">
                <a:cs typeface="Arabic Transparent" panose="020B0604020202020204" pitchFamily="34" charset="0"/>
              </a:rPr>
              <a:t> تركيز العمل على نطاق عالمي يتطلب وجود ظروفا اقتصادية ملائمة و بحوثا تطويرية عالية التقدم، و في كثير من الأحيان </a:t>
            </a:r>
            <a:r>
              <a:rPr lang="ar-SA" altLang="ar-SA" sz="3200" b="1">
                <a:cs typeface="Arabic Transparent" panose="020B0604020202020204" pitchFamily="34" charset="0"/>
              </a:rPr>
              <a:t>قد لا يكون السوق هو المشكلة الأولى بالنسبة للتحالفات</a:t>
            </a:r>
            <a:r>
              <a:rPr lang="ar-SA" altLang="ar-SA" sz="3200">
                <a:cs typeface="Arabic Transparent" panose="020B0604020202020204" pitchFamily="34" charset="0"/>
              </a:rPr>
              <a:t>، و </a:t>
            </a:r>
            <a:r>
              <a:rPr lang="ar-SA" altLang="ar-SA" sz="3200" b="1">
                <a:solidFill>
                  <a:srgbClr val="006600"/>
                </a:solidFill>
                <a:cs typeface="Arabic Transparent" panose="020B0604020202020204" pitchFamily="34" charset="0"/>
              </a:rPr>
              <a:t>إنما الميزة الجديدة التي سينفرد بها التحالف في السوق الجديدة. </a:t>
            </a:r>
            <a:endParaRPr lang="en-US" altLang="ar-SA" sz="3200" b="1">
              <a:solidFill>
                <a:srgbClr val="006600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457200" y="4800600"/>
            <a:ext cx="8915400" cy="8302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marL="342900" indent="-342900" algn="r" rtl="1">
              <a:defRPr/>
            </a:pPr>
            <a:r>
              <a:rPr lang="ar-SA" sz="2400" b="1" dirty="0">
                <a:latin typeface="Arial" charset="0"/>
                <a:cs typeface="Arabic Transparent" pitchFamily="2" charset="-78"/>
              </a:rPr>
              <a:t>هذا ما ينطبق على العديد من الصناعات كصناعات الأدوية، </a:t>
            </a:r>
            <a:r>
              <a:rPr lang="ar-SA" sz="2400" b="1" dirty="0" err="1">
                <a:latin typeface="Arial" charset="0"/>
                <a:cs typeface="Arabic Transparent" pitchFamily="2" charset="-78"/>
              </a:rPr>
              <a:t>و</a:t>
            </a:r>
            <a:r>
              <a:rPr lang="ar-SA" sz="2400" b="1" dirty="0">
                <a:latin typeface="Arial" charset="0"/>
                <a:cs typeface="Arabic Transparent" pitchFamily="2" charset="-78"/>
              </a:rPr>
              <a:t> الصناعات الكيماوية الخفيفة، الأجهزة الطبية..الخ).</a:t>
            </a:r>
            <a:endParaRPr lang="en-US" sz="24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5212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مربع نص 3"/>
          <p:cNvSpPr txBox="1">
            <a:spLocks noChangeArrowheads="1"/>
          </p:cNvSpPr>
          <p:nvPr/>
        </p:nvSpPr>
        <p:spPr bwMode="auto">
          <a:xfrm>
            <a:off x="685800" y="1447800"/>
            <a:ext cx="85344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buFont typeface="Calibri" panose="020F0502020204030204" pitchFamily="34" charset="0"/>
              <a:buAutoNum type="arabicParenR" startAt="3"/>
            </a:pPr>
            <a:r>
              <a:rPr lang="ar-SA" altLang="ar-SA" sz="3200">
                <a:cs typeface="Arabic Transparent" panose="020B0604020202020204" pitchFamily="34" charset="0"/>
              </a:rPr>
              <a:t>هناك جانبان مهمان في التحالفات الإستراتيجية هما التكلفة  و الالتزامات المتبادلة بين الشركاء، </a:t>
            </a:r>
            <a:r>
              <a:rPr lang="ar-SA" altLang="ar-SA" sz="3200" b="1">
                <a:cs typeface="Arabic Transparent" panose="020B0604020202020204" pitchFamily="34" charset="0"/>
              </a:rPr>
              <a:t>هذا الجانب يساعد كثيرا كل طرف على استخدام القدرات المتوفرة لديه و تقاسم التكاليف المترتبة عن المخاطرة. 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228600" y="4800600"/>
            <a:ext cx="9258300" cy="8302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SA" sz="2400" b="1" dirty="0">
                <a:latin typeface="Arial" charset="0"/>
                <a:cs typeface="Arabic Transparent" pitchFamily="2" charset="-78"/>
              </a:rPr>
              <a:t>المخاطرة تكون منخفضة لما تكون الاتفاقيات المعقودة (التحالفات) طويلة الأجل، وذات رؤوس أموال كبيرة، حيث يكون بإمكان الشركتان اقتسام أي مخاطر أخرى. </a:t>
            </a:r>
            <a:endParaRPr lang="en-US" sz="24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4346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مربع نص 3"/>
          <p:cNvSpPr txBox="1">
            <a:spLocks noChangeArrowheads="1"/>
          </p:cNvSpPr>
          <p:nvPr/>
        </p:nvSpPr>
        <p:spPr bwMode="auto">
          <a:xfrm>
            <a:off x="609600" y="1524000"/>
            <a:ext cx="86106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buFont typeface="Calibri" panose="020F0502020204030204" pitchFamily="34" charset="0"/>
              <a:buAutoNum type="arabicParenR" startAt="4"/>
            </a:pPr>
            <a:r>
              <a:rPr lang="ar-SA" altLang="ar-SA" sz="3200">
                <a:cs typeface="Arabic Transparent" panose="020B0604020202020204" pitchFamily="34" charset="0"/>
              </a:rPr>
              <a:t>من الجوانب المهمة في التحالفات الإستراتيجية </a:t>
            </a:r>
            <a:r>
              <a:rPr lang="ar-SA" altLang="ar-SA" sz="3200" b="1">
                <a:cs typeface="Arabic Transparent" panose="020B0604020202020204" pitchFamily="34" charset="0"/>
              </a:rPr>
              <a:t>هو البحث    و التطوير للسلع و الخدمات</a:t>
            </a:r>
            <a:r>
              <a:rPr lang="ar-SA" altLang="ar-SA" sz="3200">
                <a:cs typeface="Arabic Transparent" panose="020B0604020202020204" pitchFamily="34" charset="0"/>
              </a:rPr>
              <a:t> (تتقاسم الشركات عملية البحث و التطوير حيث تتكفل كل واحدة بتطوير جزء من الأجزاء المكونة للسلعة).</a:t>
            </a:r>
            <a:endParaRPr lang="en-US" altLang="ar-SA" sz="3200">
              <a:cs typeface="Arabic Transparent" panose="020B0604020202020204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914400" y="4953000"/>
            <a:ext cx="8610600" cy="8302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SA" sz="2400" b="1" dirty="0">
                <a:latin typeface="Arial" charset="0"/>
                <a:cs typeface="Arial" charset="0"/>
              </a:rPr>
              <a:t>خاص بالسلع الصناعي (بناء الطائرات، السيارات، المعدات الصناعية، الصناعات الإلكترونية..الخ).</a:t>
            </a:r>
            <a:endParaRPr lang="en-US" sz="24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7249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مستطيل 3"/>
          <p:cNvSpPr>
            <a:spLocks noChangeArrowheads="1"/>
          </p:cNvSpPr>
          <p:nvPr/>
        </p:nvSpPr>
        <p:spPr bwMode="auto">
          <a:xfrm>
            <a:off x="1447800" y="838200"/>
            <a:ext cx="7620000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42950" indent="-742950" algn="r" rtl="1">
              <a:buFont typeface="+mj-lt"/>
              <a:buAutoNum type="arabicPeriod" startAt="4"/>
              <a:defRPr/>
            </a:pPr>
            <a:r>
              <a:rPr lang="ar-SA" sz="3600" b="1" dirty="0">
                <a:solidFill>
                  <a:srgbClr val="0000FF"/>
                </a:solidFill>
                <a:latin typeface="Arial" charset="0"/>
                <a:cs typeface="Arabic Transparent" pitchFamily="2" charset="-78"/>
              </a:rPr>
              <a:t>منافع التحالفات الإستراتيجية:</a:t>
            </a:r>
            <a:endParaRPr lang="ar-SA" sz="3200" b="1" dirty="0">
              <a:solidFill>
                <a:srgbClr val="0000FF"/>
              </a:solidFill>
              <a:latin typeface="Arial" charset="0"/>
              <a:cs typeface="Arabic Transparent" pitchFamily="2" charset="-78"/>
            </a:endParaRPr>
          </a:p>
          <a:p>
            <a:pPr algn="r" rtl="1">
              <a:buFont typeface="Wingdings" pitchFamily="2" charset="2"/>
              <a:buChar char="ü"/>
              <a:defRPr/>
            </a:pPr>
            <a:r>
              <a:rPr lang="ar-SA" sz="3200" dirty="0">
                <a:latin typeface="Arial" charset="0"/>
                <a:cs typeface="Arabic Transparent" pitchFamily="2" charset="-78"/>
              </a:rPr>
              <a:t> موارد مكملة؛</a:t>
            </a:r>
          </a:p>
          <a:p>
            <a:pPr algn="r" rtl="1">
              <a:buFont typeface="Wingdings" pitchFamily="2" charset="2"/>
              <a:buChar char="ü"/>
              <a:defRPr/>
            </a:pPr>
            <a:r>
              <a:rPr lang="ar-SA" sz="3200" dirty="0">
                <a:latin typeface="Arial" charset="0"/>
                <a:cs typeface="Arabic Transparent" pitchFamily="2" charset="-78"/>
              </a:rPr>
              <a:t> المشاركة في المخاطر؛</a:t>
            </a:r>
          </a:p>
          <a:p>
            <a:pPr algn="r" rtl="1">
              <a:buFont typeface="Wingdings" pitchFamily="2" charset="2"/>
              <a:buChar char="ü"/>
              <a:defRPr/>
            </a:pPr>
            <a:r>
              <a:rPr lang="ar-SA" sz="3200" dirty="0">
                <a:latin typeface="Arial" charset="0"/>
                <a:cs typeface="Arabic Transparent" pitchFamily="2" charset="-78"/>
              </a:rPr>
              <a:t> تقليل المنافسة؛</a:t>
            </a:r>
          </a:p>
          <a:p>
            <a:pPr algn="r" rtl="1">
              <a:buFont typeface="Wingdings" pitchFamily="2" charset="2"/>
              <a:buChar char="ü"/>
              <a:defRPr/>
            </a:pPr>
            <a:r>
              <a:rPr lang="ar-SA" sz="3200" dirty="0">
                <a:latin typeface="Arial" charset="0"/>
                <a:cs typeface="Arabic Transparent" pitchFamily="2" charset="-78"/>
              </a:rPr>
              <a:t> رأس المال </a:t>
            </a:r>
            <a:r>
              <a:rPr lang="ar-SA" sz="3200" dirty="0" err="1">
                <a:latin typeface="Arial" charset="0"/>
                <a:cs typeface="Arabic Transparent" pitchFamily="2" charset="-78"/>
              </a:rPr>
              <a:t>و</a:t>
            </a:r>
            <a:r>
              <a:rPr lang="ar-SA" sz="3200" dirty="0">
                <a:latin typeface="Arial" charset="0"/>
                <a:cs typeface="Arabic Transparent" pitchFamily="2" charset="-78"/>
              </a:rPr>
              <a:t> وقت الوصول للسوق الدولي.</a:t>
            </a:r>
          </a:p>
        </p:txBody>
      </p:sp>
    </p:spTree>
    <p:extLst>
      <p:ext uri="{BB962C8B-B14F-4D97-AF65-F5344CB8AC3E}">
        <p14:creationId xmlns:p14="http://schemas.microsoft.com/office/powerpoint/2010/main" val="16641595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238</TotalTime>
  <Words>1785</Words>
  <Application>Microsoft Office PowerPoint</Application>
  <PresentationFormat>A4 Paper (210x297 mm)</PresentationFormat>
  <Paragraphs>166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5" baseType="lpstr">
      <vt:lpstr>ae_AlMateen</vt:lpstr>
      <vt:lpstr>Arabic Transparent</vt:lpstr>
      <vt:lpstr>Arial</vt:lpstr>
      <vt:lpstr>AYM Wadiy S_U normal.</vt:lpstr>
      <vt:lpstr>Calibri</vt:lpstr>
      <vt:lpstr>Georgia</vt:lpstr>
      <vt:lpstr>PT Bold Heading</vt:lpstr>
      <vt:lpstr>Times New Roman</vt:lpstr>
      <vt:lpstr>Wingdings</vt:lpstr>
      <vt:lpstr>Office Theme</vt:lpstr>
      <vt:lpstr>PowerPoint Presentation</vt:lpstr>
      <vt:lpstr>المحاضرة العاشرة</vt:lpstr>
      <vt:lpstr>أهداف الفصل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Ibrahim Mohammed Khalifa</cp:lastModifiedBy>
  <cp:revision>24</cp:revision>
  <dcterms:created xsi:type="dcterms:W3CDTF">2014-09-11T06:47:01Z</dcterms:created>
  <dcterms:modified xsi:type="dcterms:W3CDTF">2015-09-07T07:42:02Z</dcterms:modified>
</cp:coreProperties>
</file>