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266" r:id="rId4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75" autoAdjust="0"/>
    <p:restoredTop sz="94664" autoAdjust="0"/>
  </p:normalViewPr>
  <p:slideViewPr>
    <p:cSldViewPr>
      <p:cViewPr varScale="1">
        <p:scale>
          <a:sx n="77" d="100"/>
          <a:sy n="77" d="100"/>
        </p:scale>
        <p:origin x="90" y="9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2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أعمال الدولية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عبد الرحمن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بلالي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الحادية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إدارة الموارد البشرية الدولية</a:t>
            </a:r>
            <a:b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(تنمية الموارد البشرية في الأعمال الدولية)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إدارة أعمال الدولية</a:t>
            </a:r>
            <a:r>
              <a:rPr lang="ar-SA" sz="2000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الحادية عشر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rgbClr val="006666"/>
                </a:solidFill>
                <a:cs typeface="PT Bold Heading" pitchFamily="2" charset="-78"/>
              </a:rPr>
              <a:t>أهداف الفصل</a:t>
            </a:r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457200" y="1371600"/>
            <a:ext cx="8340725" cy="46482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QA" sz="3000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تعريف الطالب </a:t>
            </a:r>
            <a:r>
              <a:rPr lang="ar-SA" sz="3000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بأهمية إدارة الموارد البشرية في الشركات التي تعمل في الأعمال الدولية.</a:t>
            </a: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3000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أهمية العناية بالمورد البشري ودوره  في تحقيق الميزة التنافسية للشركة العاملة في الأعمال الدولية.</a:t>
            </a: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SA" sz="3000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إدراك الطالب لمختلف الاستراتيجيات والسياسات الخاصة بتوظيف، و تطوير، و تدريب الموظفين والمدراء الدوليين.</a:t>
            </a:r>
          </a:p>
        </p:txBody>
      </p:sp>
    </p:spTree>
    <p:extLst>
      <p:ext uri="{BB962C8B-B14F-4D97-AF65-F5344CB8AC3E}">
        <p14:creationId xmlns:p14="http://schemas.microsoft.com/office/powerpoint/2010/main" val="251490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799C4F-508B-45F8-9E87-795ACE2107F1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6400800" y="228600"/>
            <a:ext cx="31242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مقدمة</a:t>
            </a:r>
            <a:endParaRPr lang="en-US" sz="3600" dirty="0">
              <a:solidFill>
                <a:srgbClr val="006666"/>
              </a:solidFill>
              <a:latin typeface="Arial" pitchFamily="34" charset="0"/>
              <a:cs typeface="PT Bold Heading" pitchFamily="2" charset="-78"/>
            </a:endParaRPr>
          </a:p>
        </p:txBody>
      </p:sp>
      <p:sp>
        <p:nvSpPr>
          <p:cNvPr id="16388" name="مستطيل 3"/>
          <p:cNvSpPr>
            <a:spLocks noChangeArrowheads="1"/>
          </p:cNvSpPr>
          <p:nvPr/>
        </p:nvSpPr>
        <p:spPr bwMode="auto">
          <a:xfrm>
            <a:off x="533400" y="1676400"/>
            <a:ext cx="8077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يعتبر تطوير رأس المال البشري من الأعمال الجوهرية التي تساهم في زيادة القدرة التنافسية للشركات. و في هذا المجال تؤدي ش.م.ج دورا بالغ الأهمية لزيادة الأصول البشرية لديها </a:t>
            </a:r>
            <a:r>
              <a:rPr lang="ar-SA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Hu</a:t>
            </a:r>
            <a:r>
              <a:rPr lang="en-US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 Assets</a:t>
            </a:r>
            <a:r>
              <a:rPr lang="ar-SA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ar-SA" altLang="ar-SA" sz="2800">
                <a:cs typeface="Arabic Transparent" panose="020B0604020202020204" pitchFamily="34" charset="0"/>
              </a:rPr>
              <a:t>،</a:t>
            </a:r>
            <a:r>
              <a:rPr lang="ar-DZ" altLang="ar-SA" sz="2800">
                <a:cs typeface="Arabic Transparent" panose="020B0604020202020204" pitchFamily="34" charset="0"/>
              </a:rPr>
              <a:t> </a:t>
            </a:r>
            <a:r>
              <a:rPr lang="ar-DZ" altLang="ar-SA" sz="3000">
                <a:cs typeface="Arabic Transparent" panose="020B0604020202020204" pitchFamily="34" charset="0"/>
              </a:rPr>
              <a:t>و </a:t>
            </a:r>
            <a:r>
              <a:rPr lang="ar-SA" altLang="ar-SA" sz="3000">
                <a:cs typeface="Arabic Transparent" panose="020B0604020202020204" pitchFamily="34" charset="0"/>
              </a:rPr>
              <a:t>الرفع من كفاءتهم و مهاراتهم بغرض التكيف و التأقلم مع بيئة الأعمال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301238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بيانات مخزّنة 2"/>
          <p:cNvSpPr/>
          <p:nvPr/>
        </p:nvSpPr>
        <p:spPr>
          <a:xfrm>
            <a:off x="381000" y="228600"/>
            <a:ext cx="95250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أولا</a:t>
            </a:r>
            <a:r>
              <a:rPr lang="en-US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التعريف ب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إدارة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الموارد البشرية: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7200" y="1736725"/>
            <a:ext cx="8382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AutoNum type="arabicPeriod"/>
            </a:pPr>
            <a:r>
              <a:rPr lang="ar-SA" altLang="ar-SA" sz="3000">
                <a:cs typeface="Arabic Transparent" panose="020B0604020202020204" pitchFamily="34" charset="0"/>
              </a:rPr>
              <a:t>يعرف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George Milkovech</a:t>
            </a:r>
            <a:r>
              <a:rPr lang="ar-SA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3200">
                <a:cs typeface="Arabic Transparent" panose="020B0604020202020204" pitchFamily="34" charset="0"/>
              </a:rPr>
              <a:t>: </a:t>
            </a:r>
            <a:r>
              <a:rPr lang="ar-SA" altLang="ar-SA" sz="3000">
                <a:cs typeface="Arabic Transparent" panose="020B0604020202020204" pitchFamily="34" charset="0"/>
              </a:rPr>
              <a:t>”إدارة الموارد البشرية على أنها تلك الإدارة التي تتخذ سلسلة من القرارات الخاصة بالعلاقات الوظيفية و المؤثرة في فعالية المنظمة و فعالية الموظفين“.</a:t>
            </a:r>
          </a:p>
          <a:p>
            <a:pPr algn="r" rtl="1" eaLnBrk="1" hangingPunct="1">
              <a:spcBef>
                <a:spcPct val="50000"/>
              </a:spcBef>
              <a:buFontTx/>
              <a:buAutoNum type="arabicPeriod"/>
            </a:pPr>
            <a:r>
              <a:rPr lang="ar-SA" altLang="ar-SA" sz="3000">
                <a:cs typeface="Arabic Transparent" panose="020B0604020202020204" pitchFamily="34" charset="0"/>
              </a:rPr>
              <a:t>يعرف</a:t>
            </a:r>
            <a:r>
              <a:rPr lang="ar-SA" altLang="ar-SA" sz="3200">
                <a:cs typeface="Arabic Transparent" panose="020B0604020202020204" pitchFamily="34" charset="0"/>
              </a:rPr>
              <a:t> 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Michael Poole</a:t>
            </a:r>
            <a:r>
              <a:rPr lang="ar-SA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إدارة الموارد البشرية على أنها العملية الخاصة باستقطاب الأفراد و تطويرهم و المحافظة عليهم في إطار تحقيق أهداف المنظمة و تحقيق أهدافهم.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6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4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099300" y="6248400"/>
            <a:ext cx="23114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7B5418-8011-40BB-A288-B6F6B525836F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8305800" cy="2862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بناءا على التعريفين السابقين، يمكننا ملاحظة أن مضمون هذه الإدارة يمثل </a:t>
            </a:r>
            <a:r>
              <a:rPr lang="ar-SA" altLang="ar-SA" sz="3000" b="1">
                <a:cs typeface="Arabic Transparent" panose="020B0604020202020204" pitchFamily="34" charset="0"/>
              </a:rPr>
              <a:t>المحور الأساسي في تنظيم العلاقات بين المنظمة وموظفيها.</a:t>
            </a:r>
          </a:p>
          <a:p>
            <a:pPr algn="r" rtl="1" eaLnBrk="1" hangingPunct="1">
              <a:spcBef>
                <a:spcPct val="50000"/>
              </a:spcBef>
            </a:pPr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فهي الإدارة التي </a:t>
            </a:r>
            <a:r>
              <a:rPr lang="ar-SA" altLang="ar-SA" sz="3000" b="1">
                <a:cs typeface="Arabic Transparent" panose="020B0604020202020204" pitchFamily="34" charset="0"/>
              </a:rPr>
              <a:t>تختص باستقطاب و توظيف و اختيار و تطوير و تدريب و تحفيز و مكافأة العاملين في المنظمة</a:t>
            </a:r>
            <a:r>
              <a:rPr lang="ar-SA" altLang="ar-SA" sz="3000">
                <a:cs typeface="Arabic Transparent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44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4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08784" y="6309320"/>
            <a:ext cx="23114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0E7ABA8-4C93-42FC-B22C-D86017DBCAFC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81000" y="1055688"/>
            <a:ext cx="8940800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ar-SA" altLang="ar-SA" sz="3000">
                <a:cs typeface="Arabic Transparent" panose="020B0604020202020204" pitchFamily="34" charset="0"/>
              </a:rPr>
              <a:t>و من هذا المنظور يعتبرها  </a:t>
            </a:r>
            <a:r>
              <a:rPr lang="en-US" altLang="ar-S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Michael Alvert</a:t>
            </a:r>
            <a:r>
              <a:rPr lang="ar-SA" altLang="ar-S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إدارة إستراتيجية هامة</a:t>
            </a: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u="sng">
                <a:cs typeface="Arabic Transparent" panose="020B0604020202020204" pitchFamily="34" charset="0"/>
              </a:rPr>
              <a:t>تعمل في إطار المفاهيم </a:t>
            </a:r>
            <a:r>
              <a:rPr lang="ar-SA" altLang="ar-SA" sz="3000">
                <a:cs typeface="Arabic Transparent" panose="020B0604020202020204" pitchFamily="34" charset="0"/>
              </a:rPr>
              <a:t>التالية:</a:t>
            </a:r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ar-SA" altLang="ar-SA" sz="3000">
                <a:cs typeface="Arabic Transparent" panose="020B0604020202020204" pitchFamily="34" charset="0"/>
              </a:rPr>
              <a:t>اشتراكها في التخطيط الاستراتيجي الشامل للمنظمة،</a:t>
            </a:r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ar-SA" altLang="ar-SA" sz="3000">
                <a:cs typeface="Arabic Transparent" panose="020B0604020202020204" pitchFamily="34" charset="0"/>
              </a:rPr>
              <a:t>اعتبار الموظفين</a:t>
            </a:r>
            <a:r>
              <a:rPr lang="en-US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(العنصر البشري) أصولا استثمارية يجب إدارتها </a:t>
            </a:r>
            <a:r>
              <a:rPr lang="en-US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وتطويرها بفعالية و كفاءة،</a:t>
            </a:r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ar-SA" altLang="ar-SA" sz="3000">
                <a:cs typeface="Arabic Transparent" panose="020B0604020202020204" pitchFamily="34" charset="0"/>
              </a:rPr>
              <a:t>يجب أن تصمم البرامج، وتعد السياسات بشكل يتوافق مع متطلبات الموظفين الاقتصادية و طموحاتهم الوظيفية.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61988" y="981075"/>
            <a:ext cx="8113712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endParaRPr lang="ar-SA" altLang="ar-SA" sz="2000" b="1"/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ar-SA" altLang="ar-SA" sz="3000">
                <a:cs typeface="Arabic Transparent" panose="020B0604020202020204" pitchFamily="34" charset="0"/>
              </a:rPr>
              <a:t>تعمل على تهيئة المناخ الوظيفي في مجال العمل بشكل يساعد الموظفين على تقديم أقصى طاقاتهم، و استغلال مهاراتهم</a:t>
            </a:r>
            <a:r>
              <a:rPr lang="en-US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وقدراتهم،</a:t>
            </a:r>
          </a:p>
          <a:p>
            <a:pPr algn="r" rtl="1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ar-SA" altLang="ar-SA" sz="3000">
                <a:cs typeface="Arabic Transparent" panose="020B0604020202020204" pitchFamily="34" charset="0"/>
              </a:rPr>
              <a:t>يجب تصميم و إعداد سياسات و نشاطات إدارة الموارد البشرية بشكل يحقق التناغم و التناسق فيما بينهم و بين بقية أهداف و سياسات و نشاطات القطاعات الإدارية الأخرى في المنظمة،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9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913313" y="6365876"/>
            <a:ext cx="425252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9B8839-510D-403B-89CD-E44AF16DF67E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ar-SA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938588" y="2060575"/>
            <a:ext cx="1949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ar-SA" altLang="ar-SA" sz="3200"/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282575" y="1524000"/>
            <a:ext cx="9263063" cy="4351338"/>
            <a:chOff x="164" y="119"/>
            <a:chExt cx="5386" cy="2741"/>
          </a:xfrm>
        </p:grpSpPr>
        <p:sp>
          <p:nvSpPr>
            <p:cNvPr id="21510" name="AutoShape 7"/>
            <p:cNvSpPr>
              <a:spLocks noChangeArrowheads="1"/>
            </p:cNvSpPr>
            <p:nvPr/>
          </p:nvSpPr>
          <p:spPr bwMode="auto">
            <a:xfrm>
              <a:off x="1965" y="119"/>
              <a:ext cx="1822" cy="42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800" b="1">
                  <a:solidFill>
                    <a:srgbClr val="000099"/>
                  </a:solidFill>
                </a:rPr>
                <a:t>الاستقطاب و الاختيار</a:t>
              </a:r>
              <a:endParaRPr lang="en-US" altLang="ar-SA" sz="2800" b="1">
                <a:solidFill>
                  <a:srgbClr val="000099"/>
                </a:solidFill>
              </a:endParaRPr>
            </a:p>
          </p:txBody>
        </p:sp>
        <p:sp>
          <p:nvSpPr>
            <p:cNvPr id="21511" name="AutoShape 8"/>
            <p:cNvSpPr>
              <a:spLocks noChangeArrowheads="1"/>
            </p:cNvSpPr>
            <p:nvPr/>
          </p:nvSpPr>
          <p:spPr bwMode="auto">
            <a:xfrm>
              <a:off x="170" y="1768"/>
              <a:ext cx="1612" cy="32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000" b="1">
                  <a:solidFill>
                    <a:srgbClr val="000099"/>
                  </a:solidFill>
                </a:rPr>
                <a:t>تحديد الأجور و الرواتب</a:t>
              </a:r>
              <a:endParaRPr lang="en-US" altLang="ar-SA" sz="2000" b="1">
                <a:solidFill>
                  <a:srgbClr val="000099"/>
                </a:solidFill>
              </a:endParaRPr>
            </a:p>
          </p:txBody>
        </p:sp>
        <p:sp>
          <p:nvSpPr>
            <p:cNvPr id="21512" name="AutoShape 9"/>
            <p:cNvSpPr>
              <a:spLocks noChangeArrowheads="1"/>
            </p:cNvSpPr>
            <p:nvPr/>
          </p:nvSpPr>
          <p:spPr bwMode="auto">
            <a:xfrm>
              <a:off x="164" y="851"/>
              <a:ext cx="1624" cy="37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400" b="1">
                  <a:solidFill>
                    <a:srgbClr val="000099"/>
                  </a:solidFill>
                </a:rPr>
                <a:t>التدريب و التطوير</a:t>
              </a:r>
              <a:endParaRPr lang="en-US" altLang="ar-SA" sz="2400" b="1">
                <a:solidFill>
                  <a:srgbClr val="000099"/>
                </a:solidFill>
              </a:endParaRPr>
            </a:p>
          </p:txBody>
        </p:sp>
        <p:sp>
          <p:nvSpPr>
            <p:cNvPr id="21513" name="AutoShape 10"/>
            <p:cNvSpPr>
              <a:spLocks noChangeArrowheads="1"/>
            </p:cNvSpPr>
            <p:nvPr/>
          </p:nvSpPr>
          <p:spPr bwMode="auto">
            <a:xfrm>
              <a:off x="3935" y="900"/>
              <a:ext cx="1612" cy="32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000" b="1">
                  <a:solidFill>
                    <a:srgbClr val="000099"/>
                  </a:solidFill>
                </a:rPr>
                <a:t>تخطيط الاحتياجات البشرية</a:t>
              </a:r>
              <a:endParaRPr lang="en-US" altLang="ar-SA" sz="2000" b="1">
                <a:solidFill>
                  <a:srgbClr val="000099"/>
                </a:solidFill>
              </a:endParaRPr>
            </a:p>
          </p:txBody>
        </p:sp>
        <p:sp>
          <p:nvSpPr>
            <p:cNvPr id="21514" name="AutoShape 11"/>
            <p:cNvSpPr>
              <a:spLocks noChangeArrowheads="1"/>
            </p:cNvSpPr>
            <p:nvPr/>
          </p:nvSpPr>
          <p:spPr bwMode="auto">
            <a:xfrm>
              <a:off x="3926" y="1758"/>
              <a:ext cx="1624" cy="37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400" b="1">
                  <a:solidFill>
                    <a:srgbClr val="000099"/>
                  </a:solidFill>
                </a:rPr>
                <a:t>تقويم الأداء</a:t>
              </a:r>
              <a:endParaRPr lang="en-US" altLang="ar-SA" sz="2400" b="1">
                <a:solidFill>
                  <a:srgbClr val="000099"/>
                </a:solidFill>
              </a:endParaRPr>
            </a:p>
          </p:txBody>
        </p:sp>
        <p:sp>
          <p:nvSpPr>
            <p:cNvPr id="21515" name="AutoShape 12"/>
            <p:cNvSpPr>
              <a:spLocks noChangeArrowheads="1"/>
            </p:cNvSpPr>
            <p:nvPr/>
          </p:nvSpPr>
          <p:spPr bwMode="auto">
            <a:xfrm>
              <a:off x="2115" y="2482"/>
              <a:ext cx="1624" cy="37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400" b="1">
                  <a:solidFill>
                    <a:srgbClr val="000099"/>
                  </a:solidFill>
                </a:rPr>
                <a:t>الترقيات</a:t>
              </a:r>
              <a:endParaRPr lang="en-US" altLang="ar-SA" sz="2400" b="1">
                <a:solidFill>
                  <a:srgbClr val="000099"/>
                </a:solidFill>
              </a:endParaRPr>
            </a:p>
          </p:txBody>
        </p:sp>
        <p:sp>
          <p:nvSpPr>
            <p:cNvPr id="21517" name="Oval 13"/>
            <p:cNvSpPr>
              <a:spLocks noChangeArrowheads="1"/>
            </p:cNvSpPr>
            <p:nvPr/>
          </p:nvSpPr>
          <p:spPr bwMode="auto">
            <a:xfrm>
              <a:off x="1973" y="1121"/>
              <a:ext cx="1769" cy="907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76200" cap="sq" cmpd="tri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" name="Line 14"/>
            <p:cNvSpPr>
              <a:spLocks noChangeShapeType="1"/>
            </p:cNvSpPr>
            <p:nvPr/>
          </p:nvSpPr>
          <p:spPr bwMode="auto">
            <a:xfrm flipH="1" flipV="1">
              <a:off x="1746" y="1212"/>
              <a:ext cx="318" cy="181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18" name="Line 15"/>
            <p:cNvSpPr>
              <a:spLocks noChangeShapeType="1"/>
            </p:cNvSpPr>
            <p:nvPr/>
          </p:nvSpPr>
          <p:spPr bwMode="auto">
            <a:xfrm flipH="1">
              <a:off x="1746" y="1666"/>
              <a:ext cx="227" cy="136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19" name="Line 16"/>
            <p:cNvSpPr>
              <a:spLocks noChangeShapeType="1"/>
            </p:cNvSpPr>
            <p:nvPr/>
          </p:nvSpPr>
          <p:spPr bwMode="auto">
            <a:xfrm>
              <a:off x="2835" y="2029"/>
              <a:ext cx="0" cy="453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20" name="Line 17"/>
            <p:cNvSpPr>
              <a:spLocks noChangeShapeType="1"/>
            </p:cNvSpPr>
            <p:nvPr/>
          </p:nvSpPr>
          <p:spPr bwMode="auto">
            <a:xfrm>
              <a:off x="3742" y="1666"/>
              <a:ext cx="227" cy="136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21" name="Line 18"/>
            <p:cNvSpPr>
              <a:spLocks noChangeShapeType="1"/>
            </p:cNvSpPr>
            <p:nvPr/>
          </p:nvSpPr>
          <p:spPr bwMode="auto">
            <a:xfrm flipV="1">
              <a:off x="3696" y="1212"/>
              <a:ext cx="273" cy="181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22" name="Line 19"/>
            <p:cNvSpPr>
              <a:spLocks noChangeShapeType="1"/>
            </p:cNvSpPr>
            <p:nvPr/>
          </p:nvSpPr>
          <p:spPr bwMode="auto">
            <a:xfrm flipV="1">
              <a:off x="2835" y="622"/>
              <a:ext cx="0" cy="499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1523" name="Text Box 20"/>
            <p:cNvSpPr txBox="1">
              <a:spLocks noChangeArrowheads="1"/>
            </p:cNvSpPr>
            <p:nvPr/>
          </p:nvSpPr>
          <p:spPr bwMode="auto">
            <a:xfrm>
              <a:off x="2200" y="1298"/>
              <a:ext cx="1360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2800" b="1">
                  <a:solidFill>
                    <a:srgbClr val="000099"/>
                  </a:solidFill>
                </a:rPr>
                <a:t>وظائف</a:t>
              </a:r>
              <a:r>
                <a:rPr lang="en-US" altLang="ar-SA" sz="2800" b="1">
                  <a:solidFill>
                    <a:srgbClr val="000099"/>
                  </a:solidFill>
                </a:rPr>
                <a:t> </a:t>
              </a:r>
              <a:r>
                <a:rPr lang="ar-SA" altLang="ar-SA" sz="2800" b="1">
                  <a:solidFill>
                    <a:srgbClr val="000099"/>
                  </a:solidFill>
                </a:rPr>
                <a:t>إدارة الموارد البشرية</a:t>
              </a:r>
              <a:endParaRPr lang="en-US" altLang="ar-SA" sz="2800" b="1">
                <a:solidFill>
                  <a:srgbClr val="000099"/>
                </a:solidFill>
              </a:endParaRPr>
            </a:p>
          </p:txBody>
        </p:sp>
      </p:grp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1042988" y="533400"/>
            <a:ext cx="7567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altLang="ar-SA" sz="3600" b="1">
                <a:cs typeface="Arabic Transparent" panose="020B0604020202020204" pitchFamily="34" charset="0"/>
              </a:rPr>
              <a:t>الشكل يبين وظائف إدارة الموارد البشرية </a:t>
            </a:r>
            <a:endParaRPr lang="en-US" altLang="ar-SA" sz="3600" b="1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0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8343900" cy="4648200"/>
          </a:xfrm>
        </p:spPr>
        <p:txBody>
          <a:bodyPr/>
          <a:lstStyle/>
          <a:p>
            <a:pPr rtl="1" eaLnBrk="1" hangingPunct="1">
              <a:buFont typeface="Georgia" panose="02040502050405020303" pitchFamily="18" charset="0"/>
              <a:buNone/>
            </a:pPr>
            <a:r>
              <a:rPr lang="ar-SA" altLang="ar-SA" sz="3000" smtClean="0">
                <a:cs typeface="Arabic Transparent" panose="020B0604020202020204" pitchFamily="34" charset="0"/>
              </a:rPr>
              <a:t>وعلى المستوى الدولي يصبح الأمر أكثر تعقيدا لكثرة العاملين وتنوع جنسياتهم و لغاتهم و اعتقاداته، و تفاوت مهاراتهم، وتشتتهم الجغرافي، واختلاف ظروفهم المعيشية..الخ</a:t>
            </a:r>
            <a:endParaRPr lang="en-US" altLang="ar-SA" sz="3000" smtClean="0">
              <a:cs typeface="Arabic Transparent" panose="020B0604020202020204" pitchFamily="34" charset="0"/>
            </a:endParaRPr>
          </a:p>
          <a:p>
            <a:pPr rtl="1" eaLnBrk="1" hangingPunct="1">
              <a:buFont typeface="Georgia" panose="02040502050405020303" pitchFamily="18" charset="0"/>
              <a:buNone/>
            </a:pPr>
            <a:r>
              <a:rPr lang="ar-SA" altLang="ar-SA" sz="3000" smtClean="0">
                <a:cs typeface="Arabic Transparent" panose="020B0604020202020204" pitchFamily="34" charset="0"/>
              </a:rPr>
              <a:t>و في هذا الفصل سنحاول إلقاء الضوء على بعض الاستراتيجيات المتبعة من طرف ش.م.ج بخصوص:</a:t>
            </a:r>
          </a:p>
          <a:p>
            <a:pPr rtl="1" eaLnBrk="1" hangingPunct="1">
              <a:buFont typeface="Wingdings" panose="05000000000000000000" pitchFamily="2" charset="2"/>
              <a:buChar char="§"/>
            </a:pPr>
            <a:r>
              <a:rPr lang="ar-SA" altLang="ar-SA" sz="3000" smtClean="0">
                <a:cs typeface="Arabic Transparent" panose="020B0604020202020204" pitchFamily="34" charset="0"/>
              </a:rPr>
              <a:t> التوظيف و التدريب</a:t>
            </a:r>
          </a:p>
          <a:p>
            <a:pPr rtl="1" eaLnBrk="1" hangingPunct="1">
              <a:buFont typeface="Wingdings" panose="05000000000000000000" pitchFamily="2" charset="2"/>
              <a:buChar char="§"/>
            </a:pPr>
            <a:r>
              <a:rPr lang="ar-SA" altLang="ar-SA" sz="3000" smtClean="0">
                <a:cs typeface="Arabic Transparent" panose="020B0604020202020204" pitchFamily="34" charset="0"/>
              </a:rPr>
              <a:t>التعويض (الأجور و الحوافز)،</a:t>
            </a:r>
          </a:p>
          <a:p>
            <a:pPr rtl="1" eaLnBrk="1" hangingPunct="1">
              <a:buFont typeface="Wingdings" panose="05000000000000000000" pitchFamily="2" charset="2"/>
              <a:buChar char="§"/>
            </a:pPr>
            <a:r>
              <a:rPr lang="ar-SA" altLang="ar-SA" sz="3000" smtClean="0">
                <a:cs typeface="Arabic Transparent" panose="020B0604020202020204" pitchFamily="34" charset="0"/>
              </a:rPr>
              <a:t>التطوير الوظيفي،</a:t>
            </a:r>
          </a:p>
          <a:p>
            <a:pPr rtl="1" eaLnBrk="1" hangingPunct="1">
              <a:buFont typeface="Wingdings" panose="05000000000000000000" pitchFamily="2" charset="2"/>
              <a:buChar char="§"/>
            </a:pPr>
            <a:r>
              <a:rPr lang="ar-SA" altLang="ar-SA" sz="3000" smtClean="0">
                <a:cs typeface="Arabic Transparent" panose="020B0604020202020204" pitchFamily="34" charset="0"/>
              </a:rPr>
              <a:t>الاتصال.</a:t>
            </a:r>
          </a:p>
        </p:txBody>
      </p:sp>
    </p:spTree>
    <p:extLst>
      <p:ext uri="{BB962C8B-B14F-4D97-AF65-F5344CB8AC3E}">
        <p14:creationId xmlns:p14="http://schemas.microsoft.com/office/powerpoint/2010/main" val="4052261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بيانات مخزّنة 2"/>
          <p:cNvSpPr/>
          <p:nvPr/>
        </p:nvSpPr>
        <p:spPr>
          <a:xfrm>
            <a:off x="2133600" y="228600"/>
            <a:ext cx="77724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ثانيا: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تأثير الاستثمار الأجنبي على التوظيف</a:t>
            </a:r>
          </a:p>
        </p:txBody>
      </p:sp>
      <p:sp>
        <p:nvSpPr>
          <p:cNvPr id="23555" name="مربع نص 3"/>
          <p:cNvSpPr txBox="1">
            <a:spLocks noChangeArrowheads="1"/>
          </p:cNvSpPr>
          <p:nvPr/>
        </p:nvSpPr>
        <p:spPr bwMode="auto">
          <a:xfrm>
            <a:off x="533400" y="1524000"/>
            <a:ext cx="89154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تقدر مصادر الأمم المتحدة أن عدد الوظائف التي توفرها الشركات المتعددة الجنسيات بحوالي 73 مليون وظيفة، منها 60% في الدول النامية.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و هناك عدة عوامل تؤثر في عملية التوظيف التي تنتج عن التوسع في الاستثمارات الأجنبية منها:</a:t>
            </a: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2800">
                <a:cs typeface="Arabic Transparent" panose="020B0604020202020204" pitchFamily="34" charset="0"/>
              </a:rPr>
              <a:t> إذا كان المشروع جزءا من الاستثمارات الحيوية،</a:t>
            </a: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en-US" altLang="ar-SA" sz="2800">
                <a:cs typeface="Arabic Transparent" panose="020B0604020202020204" pitchFamily="34" charset="0"/>
              </a:rPr>
              <a:t> </a:t>
            </a:r>
            <a:r>
              <a:rPr lang="ar-SA" altLang="ar-SA" sz="2800">
                <a:cs typeface="Arabic Transparent" panose="020B0604020202020204" pitchFamily="34" charset="0"/>
              </a:rPr>
              <a:t>مدى ملائمة المناخ الاستثمار في القطاعات الإنتاجية في السوق المحلي </a:t>
            </a:r>
            <a:r>
              <a:rPr lang="en-US" altLang="ar-SA" sz="2800">
                <a:cs typeface="Arabic Transparent" panose="020B0604020202020204" pitchFamily="34" charset="0"/>
              </a:rPr>
              <a:t>)</a:t>
            </a:r>
            <a:r>
              <a:rPr lang="ar-SA" altLang="ar-SA" sz="2800">
                <a:cs typeface="Arabic Transparent" panose="020B0604020202020204" pitchFamily="34" charset="0"/>
              </a:rPr>
              <a:t>لبلد المضيف</a:t>
            </a:r>
            <a:r>
              <a:rPr lang="en-US" altLang="ar-SA" sz="2800">
                <a:cs typeface="Arabic Transparent" panose="020B0604020202020204" pitchFamily="34" charset="0"/>
              </a:rPr>
              <a:t>(</a:t>
            </a:r>
            <a:r>
              <a:rPr lang="ar-SA" altLang="ar-SA" sz="2800">
                <a:cs typeface="Arabic Transparent" panose="020B0604020202020204" pitchFamily="34" charset="0"/>
              </a:rPr>
              <a:t> للشركة المتعددة الجنسية.</a:t>
            </a:r>
          </a:p>
          <a:p>
            <a:pPr lvl="1"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 </a:t>
            </a:r>
            <a:endParaRPr lang="en-US" altLang="ar-SA" sz="2800">
              <a:cs typeface="Arabic Transparent" panose="020B0604020202020204" pitchFamily="34" charset="0"/>
            </a:endParaRPr>
          </a:p>
          <a:p>
            <a:pPr lvl="1"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و ينتج عن عملية التوظيف التي توفرها الاستثمارات الأجنبية أبعاد مباشرة و غير مباشرة من بينها ما يلي:</a:t>
            </a:r>
          </a:p>
        </p:txBody>
      </p:sp>
    </p:spTree>
    <p:extLst>
      <p:ext uri="{BB962C8B-B14F-4D97-AF65-F5344CB8AC3E}">
        <p14:creationId xmlns:p14="http://schemas.microsoft.com/office/powerpoint/2010/main" val="208429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0" y="1143000"/>
          <a:ext cx="9906000" cy="5714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  <a:gridCol w="4953000"/>
              </a:tblGrid>
              <a:tr h="787096"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التأثيرات المباشرة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التأثيرات غير المباشرة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/>
                </a:tc>
              </a:tr>
              <a:tr h="787096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الإيجابية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1745299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خلق فرص عمل إذا كان المشروع جديد.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مضاعفة</a:t>
                      </a:r>
                      <a:r>
                        <a:rPr lang="ar-SA" sz="3000" baseline="0" dirty="0" smtClean="0">
                          <a:cs typeface="Arabic Transparent" pitchFamily="2" charset="-78"/>
                        </a:rPr>
                        <a:t> التأثيرات الإيجابية (زيادة القوة الشرائية، تحسين السيولة النقدية، الرفاهية ..الخ)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</a:tr>
              <a:tr h="1197754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أجور أعلى مقابل زيادة في الإنتاجية.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نقل خبرات فنية جديدة </a:t>
                      </a:r>
                      <a:r>
                        <a:rPr lang="ar-SA" sz="3000" dirty="0" err="1" smtClean="0">
                          <a:cs typeface="Arabic Transparent" pitchFamily="2" charset="-78"/>
                        </a:rPr>
                        <a:t>و</a:t>
                      </a:r>
                      <a:r>
                        <a:rPr lang="ar-SA" sz="3000" dirty="0" smtClean="0">
                          <a:cs typeface="Arabic Transparent" pitchFamily="2" charset="-78"/>
                        </a:rPr>
                        <a:t> إدارية إلى القوى العاملة المحلية.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</a:tr>
              <a:tr h="1197754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استحداث وظائف </a:t>
                      </a:r>
                      <a:r>
                        <a:rPr lang="ar-SA" sz="3000" dirty="0" err="1" smtClean="0">
                          <a:cs typeface="Arabic Transparent" pitchFamily="2" charset="-78"/>
                        </a:rPr>
                        <a:t>و</a:t>
                      </a:r>
                      <a:r>
                        <a:rPr lang="ar-SA" sz="3000" dirty="0" smtClean="0">
                          <a:cs typeface="Arabic Transparent" pitchFamily="2" charset="-78"/>
                        </a:rPr>
                        <a:t> أعمال إضافية في البلد المضيف.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جذب كفاءات للعمل في فروع </a:t>
                      </a:r>
                      <a:r>
                        <a:rPr lang="ar-SA" sz="3000" dirty="0" err="1" smtClean="0">
                          <a:cs typeface="Arabic Transparent" pitchFamily="2" charset="-78"/>
                        </a:rPr>
                        <a:t>ش.م.ج</a:t>
                      </a:r>
                      <a:r>
                        <a:rPr lang="ar-SA" sz="3000" baseline="0" dirty="0" smtClean="0">
                          <a:cs typeface="Arabic Transparent" pitchFamily="2" charset="-78"/>
                        </a:rPr>
                        <a:t> في البلد المضيف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598" name="مستطيل 2"/>
          <p:cNvSpPr>
            <a:spLocks noChangeArrowheads="1"/>
          </p:cNvSpPr>
          <p:nvPr/>
        </p:nvSpPr>
        <p:spPr bwMode="auto">
          <a:xfrm>
            <a:off x="2667000" y="65088"/>
            <a:ext cx="5715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SA" sz="3200" b="1"/>
              <a:t>الجدول يبين التأثيرات المباشرة و غير المباشرة التي تحدثها الاستثمارات الأجنبية</a:t>
            </a:r>
            <a:endParaRPr lang="en-US" altLang="ar-SA" sz="3200" b="1"/>
          </a:p>
        </p:txBody>
      </p:sp>
    </p:spTree>
    <p:extLst>
      <p:ext uri="{BB962C8B-B14F-4D97-AF65-F5344CB8AC3E}">
        <p14:creationId xmlns:p14="http://schemas.microsoft.com/office/powerpoint/2010/main" val="408843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0" y="1203325"/>
          <a:ext cx="9906000" cy="429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  <a:gridCol w="4953000"/>
              </a:tblGrid>
              <a:tr h="640026"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التأثيرات المباشرة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التأثيرات غير المباشرة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</a:tr>
              <a:tr h="640026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3600" b="1" dirty="0" smtClean="0">
                          <a:cs typeface="Arabic Transparent" pitchFamily="2" charset="-78"/>
                        </a:rPr>
                        <a:t>السلبية</a:t>
                      </a:r>
                      <a:endParaRPr lang="en-US" sz="3600" b="1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1005770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نقص الوظائف في البلد الأم للشركة</a:t>
                      </a:r>
                      <a:r>
                        <a:rPr lang="ar-SA" sz="3000" baseline="0" dirty="0" smtClean="0">
                          <a:cs typeface="Arabic Transparent" pitchFamily="2" charset="-78"/>
                        </a:rPr>
                        <a:t> المتعددة الجنسية.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يقلل من فرص العمل إذا كان الاستثمار تملك مشروع قائم.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</a:tr>
              <a:tr h="1005770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التغيير في مستوى الأجور في البلد المضيف </a:t>
                      </a:r>
                      <a:r>
                        <a:rPr lang="ar-SA" sz="3000" dirty="0" err="1" smtClean="0">
                          <a:cs typeface="Arabic Transparent" pitchFamily="2" charset="-78"/>
                        </a:rPr>
                        <a:t>و</a:t>
                      </a:r>
                      <a:r>
                        <a:rPr lang="ar-SA" sz="3000" dirty="0" smtClean="0">
                          <a:cs typeface="Arabic Transparent" pitchFamily="2" charset="-78"/>
                        </a:rPr>
                        <a:t> البلد الأم.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نشوب خلافات مع النقابات العمالية.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</a:tr>
              <a:tr h="1005770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دخول شركات استثمار أجنبية محل الشركات التي استثمرت خارج البد.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3000" dirty="0" smtClean="0">
                          <a:cs typeface="Arabic Transparent" pitchFamily="2" charset="-78"/>
                        </a:rPr>
                        <a:t>يحدث اختلال في التوازن الوظيفي بين مختلف المناطق.</a:t>
                      </a:r>
                      <a:endParaRPr lang="en-US" sz="3000" dirty="0">
                        <a:cs typeface="Arabic Transparent" pitchFamily="2" charset="-78"/>
                      </a:endParaRPr>
                    </a:p>
                  </a:txBody>
                  <a:tcPr marT="45705" marB="45705"/>
                </a:tc>
              </a:tr>
            </a:tbl>
          </a:graphicData>
        </a:graphic>
      </p:graphicFrame>
      <p:sp>
        <p:nvSpPr>
          <p:cNvPr id="25622" name="مستطيل 2"/>
          <p:cNvSpPr>
            <a:spLocks noChangeArrowheads="1"/>
          </p:cNvSpPr>
          <p:nvPr/>
        </p:nvSpPr>
        <p:spPr bwMode="auto">
          <a:xfrm>
            <a:off x="2667000" y="312738"/>
            <a:ext cx="5715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SA" sz="2400" b="1"/>
              <a:t>تابع..\..التأثيرات المباشرة و غير المباشرة التي تحدثها الاستثمارات الأجنبية</a:t>
            </a:r>
            <a:endParaRPr lang="en-US" altLang="ar-SA" sz="2400" b="1"/>
          </a:p>
        </p:txBody>
      </p:sp>
    </p:spTree>
    <p:extLst>
      <p:ext uri="{BB962C8B-B14F-4D97-AF65-F5344CB8AC3E}">
        <p14:creationId xmlns:p14="http://schemas.microsoft.com/office/powerpoint/2010/main" val="124700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مربع نص 2"/>
          <p:cNvSpPr txBox="1">
            <a:spLocks noChangeArrowheads="1"/>
          </p:cNvSpPr>
          <p:nvPr/>
        </p:nvSpPr>
        <p:spPr bwMode="auto">
          <a:xfrm>
            <a:off x="533400" y="1371600"/>
            <a:ext cx="8001000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تقدم الشركات المتعددة الجنسيات تعويضات و حوافز مرتفعة بالمقارنة لما تعرضه الشركات المحلية. و هدف من وراء ذلك:</a:t>
            </a:r>
          </a:p>
          <a:p>
            <a:pPr algn="r" rtl="1" eaLnBrk="1" hangingPunct="1"/>
            <a:endParaRPr lang="ar-SA" altLang="ar-SA" sz="3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استقطاب أفضل المهارات الإدارية و الفنية المحلية العاملة في الشركات الوطنية في البلد المضيف.</a:t>
            </a:r>
          </a:p>
          <a:p>
            <a:pPr algn="r" rtl="1" eaLnBrk="1" hangingPunct="1"/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هذا الإجراء من جانب ش.م.ج يعمل على زيادة الأجور </a:t>
            </a:r>
            <a:r>
              <a:rPr lang="en-US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والحوافز في مناطق جغرافية أخرى داخل البلد.</a:t>
            </a:r>
          </a:p>
          <a:p>
            <a:pPr algn="r" rtl="1" eaLnBrk="1" hangingPunct="1"/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كما يعمل على زيادة الطلب على الكفاءات الجيدة داخل البلد المضيف.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  <p:sp>
        <p:nvSpPr>
          <p:cNvPr id="4" name="مخطط انسيابي: بيانات مخزّنة 3"/>
          <p:cNvSpPr/>
          <p:nvPr/>
        </p:nvSpPr>
        <p:spPr>
          <a:xfrm>
            <a:off x="2133600" y="228600"/>
            <a:ext cx="77724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ثالثا: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التعويضات</a:t>
            </a:r>
          </a:p>
        </p:txBody>
      </p:sp>
    </p:spTree>
    <p:extLst>
      <p:ext uri="{BB962C8B-B14F-4D97-AF65-F5344CB8AC3E}">
        <p14:creationId xmlns:p14="http://schemas.microsoft.com/office/powerpoint/2010/main" val="2643724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مربع نص 3"/>
          <p:cNvSpPr txBox="1">
            <a:spLocks noChangeArrowheads="1"/>
          </p:cNvSpPr>
          <p:nvPr/>
        </p:nvSpPr>
        <p:spPr bwMode="auto">
          <a:xfrm>
            <a:off x="533400" y="1447800"/>
            <a:ext cx="85344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6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يترتب عن هذا المستوى من الأجور متوسط إنتاجية عمل أعلى  وقوة أكبر في أداء رأس المال في الفروع التابعة ش.م.ج أكثر مما هو عليه في الشركات المحلية في البلد المضيف.</a:t>
            </a:r>
          </a:p>
          <a:p>
            <a:pPr algn="r" rtl="1" eaLnBrk="1" hangingPunct="1"/>
            <a:endParaRPr lang="ar-SA" altLang="ar-SA" sz="3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كما تتحسن إلى جانب الأجور في الكثير من الصناعات: 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ظروف العمل،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الخدمات الاجتماعية،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و العديد من الأمور غير النقدية (حوافز غير نقدية) التي تقدمها الشركة المتعددة الجنسية في البلد المضيف.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0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2133600" y="228600"/>
            <a:ext cx="77724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رابعا: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تطوير الموارد البشرية:</a:t>
            </a:r>
          </a:p>
        </p:txBody>
      </p:sp>
      <p:sp>
        <p:nvSpPr>
          <p:cNvPr id="28675" name="مربع نص 2"/>
          <p:cNvSpPr txBox="1">
            <a:spLocks noChangeArrowheads="1"/>
          </p:cNvSpPr>
          <p:nvPr/>
        </p:nvSpPr>
        <p:spPr bwMode="auto">
          <a:xfrm>
            <a:off x="381000" y="1524000"/>
            <a:ext cx="85344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تعمل الشركات بصورة مباشرة في تنمية الموارد البشرية العاملة لديها من خلال: 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ar-SA" altLang="ar-SA" sz="3000">
                <a:cs typeface="Arabic Transparent" panose="020B0604020202020204" pitchFamily="34" charset="0"/>
              </a:rPr>
              <a:t> توفير فرص التدريب الإضافي للخرجين من المدارس و الجامعات للحصول على احتياجاتها من المهارات المطلوبة*.</a:t>
            </a: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ar-SA" altLang="ar-SA" sz="3000">
                <a:cs typeface="Arabic Transparent" panose="020B0604020202020204" pitchFamily="34" charset="0"/>
              </a:rPr>
              <a:t> كما تقوم بتقديم الحوافز للموظفين لزيادة مهاراتهم.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04800" y="5037138"/>
            <a:ext cx="9144000" cy="8302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 *فالشركة عموما ليس لها تأثير على النظام التعليم الرسمي، وبالتالي فإنها لا تستطيع الحصول على احتياجاتها من المهارات المطلوبة إلاَ من خلال التدريب. 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19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57200" y="1447800"/>
            <a:ext cx="83820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و يعتمد مجال التدريب المطلوب للموظفين على استراتيجيات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ش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.م.ج على النحو التالي:</a:t>
            </a:r>
          </a:p>
          <a:p>
            <a:pPr algn="r" rtl="1">
              <a:defRPr/>
            </a:pPr>
            <a:endParaRPr lang="ar-SA" sz="3000" dirty="0">
              <a:latin typeface="Arial" charset="0"/>
              <a:cs typeface="Arabic Transparent" pitchFamily="2" charset="-78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200" b="1" u="sng" dirty="0">
                <a:latin typeface="Arial" charset="0"/>
                <a:cs typeface="Arabic Transparent" pitchFamily="2" charset="-78"/>
              </a:rPr>
              <a:t>استراتيجيات التكامل البسيطة: 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تكون الشركة مهتمة أكثر بمزايا عروض العمل المحلية قليلة التكاليف، ولذلك تلجأ إلى توظيف العمالة غير الماهرة وشبه الماهرة و تدريبهم على مهارات عمل محدودة.</a:t>
            </a:r>
            <a:endParaRPr lang="en-US" sz="3000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3021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مربع نص 1"/>
          <p:cNvSpPr txBox="1">
            <a:spLocks noChangeArrowheads="1"/>
          </p:cNvSpPr>
          <p:nvPr/>
        </p:nvSpPr>
        <p:spPr bwMode="auto">
          <a:xfrm>
            <a:off x="533400" y="1371600"/>
            <a:ext cx="8153400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2"/>
            </a:pPr>
            <a:r>
              <a:rPr lang="ar-SA" altLang="ar-SA" sz="3200" b="1" u="sng">
                <a:cs typeface="Arabic Transparent" panose="020B0604020202020204" pitchFamily="34" charset="0"/>
              </a:rPr>
              <a:t>حالة إتباع إستراتيجية ظرفية: </a:t>
            </a: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في هذه الحالة يكون:</a:t>
            </a: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حجم و نوعية التدريب محدد حسب الظروف التي تمر بها عملية الإنتاج للسوق المحلي،</a:t>
            </a:r>
          </a:p>
          <a:p>
            <a:pPr lvl="1"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</a:t>
            </a: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تقدم برامج تدريب حسب الاحتياجات المحلية و متطلبات الشركة التابعة.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97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مربع نص 3"/>
          <p:cNvSpPr txBox="1">
            <a:spLocks noChangeArrowheads="1"/>
          </p:cNvSpPr>
          <p:nvPr/>
        </p:nvSpPr>
        <p:spPr bwMode="auto">
          <a:xfrm>
            <a:off x="76200" y="1371600"/>
            <a:ext cx="89916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 b="1" u="sng">
                <a:cs typeface="Arabic Transparent" panose="020B0604020202020204" pitchFamily="34" charset="0"/>
              </a:rPr>
              <a:t>حالة إتباع إستراتيجية التكامل المعقدة: </a:t>
            </a:r>
          </a:p>
          <a:p>
            <a:pPr algn="r" rtl="1" eaLnBrk="1" hangingPunct="1"/>
            <a:endParaRPr lang="ar-SA" altLang="ar-SA" sz="2800" b="1">
              <a:cs typeface="Arabic Transparent" panose="020B0604020202020204" pitchFamily="34" charset="0"/>
            </a:endParaRPr>
          </a:p>
          <a:p>
            <a:pPr algn="r" rtl="1" eaLnBrk="1" hangingPunct="1"/>
            <a:r>
              <a:rPr lang="ar-SA" altLang="ar-SA" sz="2800">
                <a:cs typeface="Arabic Transparent" panose="020B0604020202020204" pitchFamily="34" charset="0"/>
              </a:rPr>
              <a:t>في هذه الحالة</a:t>
            </a:r>
            <a:r>
              <a:rPr lang="ar-SA" altLang="ar-SA" sz="2800" b="1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تكون هناك حاجة أكبر </a:t>
            </a:r>
            <a:r>
              <a:rPr lang="ar-SA" altLang="ar-SA" sz="3000" b="1">
                <a:cs typeface="Arabic Transparent" panose="020B0604020202020204" pitchFamily="34" charset="0"/>
              </a:rPr>
              <a:t>لتنسيق التدريب </a:t>
            </a:r>
            <a:r>
              <a:rPr lang="ar-SA" altLang="ar-SA" sz="3000">
                <a:cs typeface="Arabic Transparent" panose="020B0604020202020204" pitchFamily="34" charset="0"/>
              </a:rPr>
              <a:t>و دعمه، حيث يكون التطوير و التنفيذ على المستوى الأولي مهمًا لإعداد إستراتيجية تكاملية معقدة. </a:t>
            </a:r>
          </a:p>
          <a:p>
            <a:pPr algn="r" rtl="1" eaLnBrk="1" hangingPunct="1"/>
            <a:endParaRPr lang="ar-SA" altLang="ar-SA" sz="3000">
              <a:cs typeface="Arabic Transparent" panose="020B0604020202020204" pitchFamily="34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و على هذا المستوى تحاول ش.م.ج تطوير مزيج من سياسات إدارة الموارد البشرية من ضمنها: 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8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مستطيل 1"/>
          <p:cNvSpPr>
            <a:spLocks noChangeArrowheads="1"/>
          </p:cNvSpPr>
          <p:nvPr/>
        </p:nvSpPr>
        <p:spPr bwMode="auto">
          <a:xfrm>
            <a:off x="457200" y="1371600"/>
            <a:ext cx="8763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القيام بنقل الموظفين التنفيذيين القدماء إلى الإدارة العامة أو المركزية (تتم العملية في أي وقت). </a:t>
            </a:r>
            <a:endParaRPr lang="en-US" altLang="ar-SA" sz="3000">
              <a:cs typeface="Arabic Transparent" panose="020B0604020202020204" pitchFamily="34" charset="0"/>
            </a:endParaRP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endParaRPr lang="ar-SA" altLang="ar-SA" sz="3000">
              <a:cs typeface="Arabic Transparent" panose="020B0604020202020204" pitchFamily="34" charset="0"/>
            </a:endParaRP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إعادة توزيع الموظفين الآخرين على الإدارات التي تكون في حاجة إلى وظائفهم حتى و لو كان مكان العمل في دولة أو منطقة جغرافية أخرى*، 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28600" y="4800600"/>
            <a:ext cx="9372600" cy="954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800" b="1" dirty="0">
                <a:latin typeface="Arial" charset="0"/>
                <a:cs typeface="Arabic Transparent" pitchFamily="2" charset="-78"/>
              </a:rPr>
              <a:t>*إلاَ أنه لا يتم نقل أي واحد من مكانه قبل اجتياز برنامج تدريب خاص بالمكان أو العمل الجديد</a:t>
            </a:r>
            <a:endParaRPr lang="en-US" sz="2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642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مربع نص 1"/>
          <p:cNvSpPr txBox="1">
            <a:spLocks noChangeArrowheads="1"/>
          </p:cNvSpPr>
          <p:nvPr/>
        </p:nvSpPr>
        <p:spPr bwMode="auto">
          <a:xfrm>
            <a:off x="1981200" y="533400"/>
            <a:ext cx="708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200" b="1">
                <a:solidFill>
                  <a:srgbClr val="0000FF"/>
                </a:solidFill>
                <a:cs typeface="Arabic Transparent" panose="020B0604020202020204" pitchFamily="34" charset="0"/>
              </a:rPr>
              <a:t>محددات البرامج التدريبية</a:t>
            </a:r>
            <a:endParaRPr lang="en-US" altLang="ar-SA" sz="3200" b="1">
              <a:solidFill>
                <a:srgbClr val="0000FF"/>
              </a:solidFill>
              <a:cs typeface="Arabic Transparent" panose="020B0604020202020204" pitchFamily="34" charset="0"/>
            </a:endParaRPr>
          </a:p>
        </p:txBody>
      </p:sp>
      <p:sp>
        <p:nvSpPr>
          <p:cNvPr id="33795" name="مربع نص 2"/>
          <p:cNvSpPr txBox="1">
            <a:spLocks noChangeArrowheads="1"/>
          </p:cNvSpPr>
          <p:nvPr/>
        </p:nvSpPr>
        <p:spPr bwMode="auto">
          <a:xfrm>
            <a:off x="457200" y="1447800"/>
            <a:ext cx="82296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توفر ش.م.ج برامج تدريبية في فروعها الخارجية مماثلة لنوع ومستوى التدريب في المقر الرئيسي للشركة الأم، و يختلف نوع التدريب فيها باختلاف: 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المستوى الوظيفي للعامل و الصناعة، 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بالإضافة إلى نوع استراتيجية الدخول للشركة في السوق (تملك، أو مشاركة)، 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و طبيعة التكنولوجيا المستخدمة، 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و الأساليب الإدارية المستخدمة في الشركات التابعة    والتي تؤثر على حجم و نوعية التدريب.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37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38200" y="1371600"/>
            <a:ext cx="8077200" cy="4400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Ø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تقوم شركة </a:t>
            </a:r>
            <a:r>
              <a:rPr lang="ar-SA" sz="2800" dirty="0" err="1">
                <a:latin typeface="Arial" charset="0"/>
                <a:cs typeface="Arabic Transparent" pitchFamily="2" charset="-78"/>
              </a:rPr>
              <a:t>ديملر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 </a:t>
            </a:r>
            <a:r>
              <a:rPr lang="ar-SA" sz="2800" dirty="0" err="1">
                <a:latin typeface="Arial" charset="0"/>
                <a:cs typeface="Arabic Transparent" pitchFamily="2" charset="-78"/>
              </a:rPr>
              <a:t>بنز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Daimler Benz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الألمانية المنتجة لسيارات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Mercedes</a:t>
            </a:r>
            <a:r>
              <a:rPr lang="ar-SA" sz="2800" dirty="0">
                <a:latin typeface="Arial" charset="0"/>
                <a:cs typeface="Arabic Transparent" pitchFamily="2" charset="-78"/>
              </a:rPr>
              <a:t> تنفيذ برامج تدريب مهنية في جميع الدول التي لها فيها وكالات تجارية.</a:t>
            </a:r>
          </a:p>
          <a:p>
            <a:pPr algn="r" rtl="1">
              <a:buFont typeface="Wingdings" pitchFamily="2" charset="2"/>
              <a:buChar char="Ø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تدرب سنويا حوالي 2500 موظف في فروعها التابعة في الدول النامية.</a:t>
            </a:r>
          </a:p>
          <a:p>
            <a:pPr algn="r" rtl="1">
              <a:buFont typeface="Wingdings" pitchFamily="2" charset="2"/>
              <a:buChar char="Ø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و يتم تدريب:</a:t>
            </a:r>
          </a:p>
          <a:p>
            <a:pPr lvl="2" algn="r" rtl="1">
              <a:buFont typeface="Courier New" pitchFamily="49" charset="0"/>
              <a:buChar char="o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الجزء الأول في مكان العمل، </a:t>
            </a:r>
          </a:p>
          <a:p>
            <a:pPr lvl="2" algn="r" rtl="1">
              <a:buFont typeface="Courier New" pitchFamily="49" charset="0"/>
              <a:buChar char="o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أما الجزء الثاني فيتم تدريبه في قاعات المحاضرات،</a:t>
            </a:r>
          </a:p>
          <a:p>
            <a:pPr lvl="2" algn="r" rtl="1">
              <a:buFont typeface="Courier New" pitchFamily="49" charset="0"/>
              <a:buChar char="o"/>
              <a:defRPr/>
            </a:pPr>
            <a:r>
              <a:rPr lang="ar-SA" sz="2800" dirty="0">
                <a:latin typeface="Arial" charset="0"/>
                <a:cs typeface="Arabic Transparent" pitchFamily="2" charset="-78"/>
              </a:rPr>
              <a:t> بينما يتم تدريب الجزء الثالث في ورش حرفية تابعة للمصنع.</a:t>
            </a:r>
          </a:p>
        </p:txBody>
      </p:sp>
    </p:spTree>
    <p:extLst>
      <p:ext uri="{BB962C8B-B14F-4D97-AF65-F5344CB8AC3E}">
        <p14:creationId xmlns:p14="http://schemas.microsoft.com/office/powerpoint/2010/main" val="1842073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762000" y="304800"/>
            <a:ext cx="9144000" cy="10668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خامسا: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إدارة الموارد البشرية        في </a:t>
            </a:r>
            <a:r>
              <a:rPr lang="ar-SA" sz="3600" dirty="0" err="1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ش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.م.ج</a:t>
            </a:r>
          </a:p>
        </p:txBody>
      </p:sp>
      <p:sp>
        <p:nvSpPr>
          <p:cNvPr id="35843" name="مربع نص 2"/>
          <p:cNvSpPr txBox="1">
            <a:spLocks noChangeArrowheads="1"/>
          </p:cNvSpPr>
          <p:nvPr/>
        </p:nvSpPr>
        <p:spPr bwMode="auto">
          <a:xfrm>
            <a:off x="457200" y="1600200"/>
            <a:ext cx="8001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تعتمد الشركات المتعددة الجنسيات لإدارة أعمالها في فروعها الخارجية على </a:t>
            </a:r>
            <a:r>
              <a:rPr lang="ar-SA" altLang="ar-SA" sz="3000" b="1">
                <a:cs typeface="Arabic Transparent" panose="020B0604020202020204" pitchFamily="34" charset="0"/>
              </a:rPr>
              <a:t>المغتربين</a:t>
            </a: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من البلد الأم</a:t>
            </a: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en-US" altLang="ar-S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Expatriates</a:t>
            </a:r>
            <a:r>
              <a:rPr lang="ar-SA" altLang="ar-SA" sz="28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(3% من المغتربين العاملين هم يابانيون، 4% أمريكيون) معظمهم يعمل في الوظائف العليا أو الوظائف الفنية الرئيسية.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7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مربع نص 2"/>
          <p:cNvSpPr txBox="1">
            <a:spLocks noChangeArrowheads="1"/>
          </p:cNvSpPr>
          <p:nvPr/>
        </p:nvSpPr>
        <p:spPr bwMode="auto">
          <a:xfrm>
            <a:off x="457200" y="1600200"/>
            <a:ext cx="89916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28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إلاَ أن مع مطلع الثمانينيات، بدأت ش.م.ج الاعتماد على الموظفين </a:t>
            </a:r>
            <a:r>
              <a:rPr lang="ar-SA" altLang="ar-SA" sz="3000" b="1">
                <a:cs typeface="Arabic Transparent" panose="020B0604020202020204" pitchFamily="34" charset="0"/>
              </a:rPr>
              <a:t>المغتربين المحليين </a:t>
            </a:r>
            <a:r>
              <a:rPr lang="ar-SA" altLang="ar-SA" sz="3000">
                <a:cs typeface="Arabic Transparent" panose="020B0604020202020204" pitchFamily="34" charset="0"/>
              </a:rPr>
              <a:t>من الدول النامية لعدة أسباب منها</a:t>
            </a:r>
            <a:r>
              <a:rPr lang="ar-SA" altLang="ar-SA" sz="3000" b="1">
                <a:cs typeface="Arabic Transparent" panose="020B0604020202020204" pitchFamily="34" charset="0"/>
              </a:rPr>
              <a:t>:</a:t>
            </a:r>
          </a:p>
          <a:p>
            <a:pPr lvl="1"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التغير الملحوظ في استراتيجيات الإنتاج الدولي،</a:t>
            </a:r>
          </a:p>
          <a:p>
            <a:pPr lvl="1"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دورة حياة عمل المغترب الأمريكي قصيرة و عالية التكلفة،</a:t>
            </a:r>
          </a:p>
          <a:p>
            <a:pPr lvl="1"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عدم قدرة المغترب الأمريكي و الياباني التفاعل مع بعض البيئات</a:t>
            </a:r>
          </a:p>
          <a:p>
            <a:pPr lvl="1"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أن المدير المغترب من الدول النامية أقل تكلفة،</a:t>
            </a:r>
          </a:p>
          <a:p>
            <a:pPr lvl="1"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للمدير المحلي استعداد أكبر على التعامل مع بيئات عديدة خاصة إذا كان يعمل في بيئته المحلية 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9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مربع نص 1"/>
          <p:cNvSpPr txBox="1">
            <a:spLocks noChangeArrowheads="1"/>
          </p:cNvSpPr>
          <p:nvPr/>
        </p:nvSpPr>
        <p:spPr bwMode="auto">
          <a:xfrm>
            <a:off x="457200" y="1371600"/>
            <a:ext cx="8839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و بناءا على ما تقدم، تعمل ش.م.ج على تدريب و تأهيل عدد من المدراء الدوليين الذين تكون لهم قابلية التحرك من بلد إلى آخر وفقا للطلب عليهم في أي منطقة من العالم تتطلب وجودهم، مما 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يجعل الاعتماد على المغتربين من البلد الأم أقل شأن مقارنة بالتكلفة المتدنية للمديرين المحليين،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يشكل استجابة لضغوط الحكومات المضيفة لاستخدام الموظفين المحليين. 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57200" y="4754563"/>
            <a:ext cx="9067800" cy="15700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abic Transparent" pitchFamily="2" charset="-78"/>
              </a:rPr>
              <a:t>لقد أدت هذه التغيرات في </a:t>
            </a:r>
            <a:r>
              <a:rPr lang="ar-SA" sz="2400" b="1" dirty="0" err="1">
                <a:latin typeface="Arial" charset="0"/>
                <a:cs typeface="Arabic Transparent" pitchFamily="2" charset="-78"/>
              </a:rPr>
              <a:t>ش</a:t>
            </a:r>
            <a:r>
              <a:rPr lang="ar-SA" sz="2400" b="1" dirty="0">
                <a:latin typeface="Arial" charset="0"/>
                <a:cs typeface="Arabic Transparent" pitchFamily="2" charset="-78"/>
              </a:rPr>
              <a:t>.م.ج إلى الاستبدال التدريجي للمغتربين من البلد الأم بالمغتربين من الدول النامية أو الدول المضيفة (مثال على ذلك؛ ما قامت به شركة </a:t>
            </a:r>
            <a:r>
              <a:rPr lang="en-US" sz="2400" b="1" dirty="0">
                <a:latin typeface="Arial" charset="0"/>
                <a:cs typeface="Arabic Transparent" pitchFamily="2" charset="-78"/>
              </a:rPr>
              <a:t>Hp</a:t>
            </a:r>
            <a:r>
              <a:rPr lang="ar-SA" sz="2400" b="1" dirty="0">
                <a:latin typeface="Arial" charset="0"/>
                <a:cs typeface="Arabic Transparent" pitchFamily="2" charset="-78"/>
              </a:rPr>
              <a:t> العاملة في الصين حيث قامت في سنة 1990م بتدريب عدد من الموظفين الصينيين مما مكن من تخفيض عدد المغتربين الأمريكيين العاملين في الصين من 20%  إلى 4%. </a:t>
            </a:r>
            <a:endParaRPr lang="en-US" sz="2400" b="1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0461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0" y="228600"/>
            <a:ext cx="99060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سادسا: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تصنيف </a:t>
            </a:r>
            <a:r>
              <a:rPr lang="ar-SA" sz="3600" dirty="0" err="1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ش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.م.ج وفق معيار التوظيف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685800" y="1524000"/>
            <a:ext cx="84582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يمكن تصنيف الشركات وفق معيار سياسات التوظيف التي تتبعها إلى أربعة (04) أنواع رئيسية كما يلي:</a:t>
            </a:r>
          </a:p>
          <a:p>
            <a:pPr algn="r" rtl="1">
              <a:defRPr/>
            </a:pPr>
            <a:endParaRPr lang="ar-SA" sz="3000" dirty="0">
              <a:latin typeface="Arial" charset="0"/>
              <a:cs typeface="Arabic Transparent" pitchFamily="2" charset="-78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b="1" dirty="0">
                <a:latin typeface="Arial" charset="0"/>
                <a:cs typeface="Arabic Transparent" pitchFamily="2" charset="-78"/>
              </a:rPr>
              <a:t>الشركات ذات التركيز العرقي </a:t>
            </a:r>
            <a:r>
              <a:rPr lang="en-US" sz="3000" b="1" i="1" dirty="0">
                <a:latin typeface="Times New Roman" pitchFamily="18" charset="0"/>
                <a:cs typeface="Times New Roman" pitchFamily="18" charset="0"/>
              </a:rPr>
              <a:t>Ethnocentric</a:t>
            </a:r>
            <a:endParaRPr lang="ar-SA" sz="3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endParaRPr lang="ar-SA" sz="1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b="1" dirty="0">
                <a:latin typeface="Arial" charset="0"/>
                <a:cs typeface="Arabic Transparent" pitchFamily="2" charset="-78"/>
              </a:rPr>
              <a:t>الشركات ذات التركيز العرقي المتعدد </a:t>
            </a:r>
            <a:r>
              <a:rPr lang="en-US" sz="3000" b="1" i="1" dirty="0">
                <a:latin typeface="Times New Roman" pitchFamily="18" charset="0"/>
                <a:cs typeface="Times New Roman" pitchFamily="18" charset="0"/>
              </a:rPr>
              <a:t>Polycentric</a:t>
            </a:r>
            <a:endParaRPr lang="ar-SA" sz="3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endParaRPr lang="ar-SA" sz="1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b="1" dirty="0">
                <a:latin typeface="Arial" charset="0"/>
                <a:cs typeface="Arabic Transparent" pitchFamily="2" charset="-78"/>
              </a:rPr>
              <a:t>الشركات ذات التركيز العالمي </a:t>
            </a:r>
            <a:r>
              <a:rPr lang="en-US" sz="3000" b="1" i="1" dirty="0">
                <a:latin typeface="Times New Roman" pitchFamily="18" charset="0"/>
                <a:cs typeface="Times New Roman" pitchFamily="18" charset="0"/>
              </a:rPr>
              <a:t>Geocentric</a:t>
            </a:r>
            <a:endParaRPr lang="ar-SA" sz="3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endParaRPr lang="ar-SA" sz="10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b="1" dirty="0">
                <a:latin typeface="Arial" charset="0"/>
                <a:cs typeface="Arabic Transparent" pitchFamily="2" charset="-78"/>
              </a:rPr>
              <a:t>الشركات ذات التركيز الإقليمي </a:t>
            </a:r>
            <a:r>
              <a:rPr lang="en-US" sz="3000" b="1" i="1" dirty="0" err="1">
                <a:latin typeface="Times New Roman" pitchFamily="18" charset="0"/>
                <a:cs typeface="Times New Roman" pitchFamily="18" charset="0"/>
              </a:rPr>
              <a:t>Regiocentric</a:t>
            </a:r>
            <a:endParaRPr lang="ar-SA" sz="3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630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مربع نص 1"/>
          <p:cNvSpPr txBox="1">
            <a:spLocks noChangeArrowheads="1"/>
          </p:cNvSpPr>
          <p:nvPr/>
        </p:nvSpPr>
        <p:spPr bwMode="auto">
          <a:xfrm>
            <a:off x="685800" y="1524000"/>
            <a:ext cx="8458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87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/>
            </a:pPr>
            <a:r>
              <a:rPr lang="ar-SA" altLang="ar-SA" sz="3200" b="1" u="sng">
                <a:cs typeface="Arabic Transparent" panose="020B0604020202020204" pitchFamily="34" charset="0"/>
              </a:rPr>
              <a:t>الشركات ذات التركيز العرقي </a:t>
            </a:r>
            <a:r>
              <a:rPr lang="en-US" altLang="ar-SA" sz="32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Ethnocentric</a:t>
            </a:r>
            <a:endParaRPr lang="ar-SA" altLang="ar-SA" sz="3200" b="1" i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يوجد في هذا النوع من الشركات قيم و معتقدات متشابهة خاصة في الشركات التابعة كتلك الموجودة في الشركة الأم و عليه: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تتم معظم الاتصالات و نقل المعلومات بالاتجاه واحد (من الشركة الأم على الشركة التابعة).</a:t>
            </a:r>
          </a:p>
          <a:p>
            <a:pPr lvl="2"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يكون فيها معظم الموظفين الرئيسيين من البلد الأم (مغتربين).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975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مربع نص 1"/>
          <p:cNvSpPr txBox="1">
            <a:spLocks noChangeArrowheads="1"/>
          </p:cNvSpPr>
          <p:nvPr/>
        </p:nvSpPr>
        <p:spPr bwMode="auto">
          <a:xfrm>
            <a:off x="685800" y="1524000"/>
            <a:ext cx="8458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2"/>
            </a:pPr>
            <a:r>
              <a:rPr lang="ar-SA" altLang="ar-SA" sz="3200" b="1" u="sng">
                <a:cs typeface="Arabic Transparent" panose="020B0604020202020204" pitchFamily="34" charset="0"/>
              </a:rPr>
              <a:t>الشركات ذات التركيز العرقي المتعدد </a:t>
            </a:r>
            <a:r>
              <a:rPr lang="en-US" altLang="ar-SA" sz="32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Polycentric</a:t>
            </a:r>
            <a:endParaRPr lang="ar-SA" altLang="ar-SA" sz="3200" b="1" i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في هذا النوع من الشركات: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هناك نوع من الاستقلالية الذاتية التي تتصف بها الشركات التي تعمل ضمن هذا النمط.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الاتصال بالشركة الأم يكون محدودا 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تتخذ الشركة قراراتها التنظيمية بدون الرجوع إلى الإدارة العامة بالشركة الأم.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كما يتم اتخاذ القرارات الاستراتيجية بالتنسيق مع الشركة الأم.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يتم اختيار معظم الموظفين من البلد المضيف.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40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مربع نص 1"/>
          <p:cNvSpPr txBox="1">
            <a:spLocks noChangeArrowheads="1"/>
          </p:cNvSpPr>
          <p:nvPr/>
        </p:nvSpPr>
        <p:spPr bwMode="auto">
          <a:xfrm>
            <a:off x="685800" y="1524000"/>
            <a:ext cx="8458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3"/>
            </a:pPr>
            <a:r>
              <a:rPr lang="ar-SA" altLang="ar-SA" sz="3200" b="1" u="sng">
                <a:cs typeface="Arabic Transparent" panose="020B0604020202020204" pitchFamily="34" charset="0"/>
              </a:rPr>
              <a:t>الشركات ذات التركيز العالمي </a:t>
            </a:r>
            <a:r>
              <a:rPr lang="en-US" altLang="ar-SA" sz="32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Geocentric</a:t>
            </a:r>
            <a:endParaRPr lang="ar-SA" altLang="ar-SA" sz="3000" b="1" i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في هذا النوع من الشركات يكون: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الاتصال في الاتجاهين.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لا يتم تشكيل الفريق الإداري على أساس المصالح في البلد المضيف.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يتم استقطاب الموظفين من أي منطقة في العالم و استخدامهم في أي منطقة أخرى في العالم.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289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مربع نص 1"/>
          <p:cNvSpPr txBox="1">
            <a:spLocks noChangeArrowheads="1"/>
          </p:cNvSpPr>
          <p:nvPr/>
        </p:nvSpPr>
        <p:spPr bwMode="auto">
          <a:xfrm>
            <a:off x="685800" y="1524000"/>
            <a:ext cx="8458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Calibri" panose="020F0502020204030204" pitchFamily="34" charset="0"/>
              <a:buAutoNum type="arabicPeriod" startAt="4"/>
            </a:pPr>
            <a:r>
              <a:rPr lang="ar-SA" altLang="ar-SA" sz="3200" b="1" u="sng">
                <a:cs typeface="Arabic Transparent" panose="020B0604020202020204" pitchFamily="34" charset="0"/>
              </a:rPr>
              <a:t>الشركات ذات التركيز الإقليمي </a:t>
            </a:r>
            <a:r>
              <a:rPr lang="en-US" altLang="ar-SA" sz="32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Regiocentric</a:t>
            </a:r>
            <a:endParaRPr lang="ar-SA" altLang="ar-SA" sz="3200" b="1" i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 في هذا النوع من الشركات يكون: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تعيين الموظفين و المدراء و إدارتهم على أساس إقليمي.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يتمتع المدراء الإقليميون بصلاحيات و استقلالية أكبر في اتخاذ القرارات.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تنحصر حركة و تنقلات الموظفين و المدراء محصورة فقط بين الأقاليم داخل البلد المضيف.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980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1295400" y="228600"/>
            <a:ext cx="86106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سابعا: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استراتيجيات التوظيف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533400" y="1600200"/>
            <a:ext cx="8839200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Ø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 تتوفر </a:t>
            </a:r>
            <a:r>
              <a:rPr lang="ar-SA" sz="3000" dirty="0" err="1">
                <a:latin typeface="Arial" charset="0"/>
                <a:cs typeface="Arabic Transparent" pitchFamily="2" charset="-78"/>
              </a:rPr>
              <a:t>ش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.م.ج على ثلاثة (03) مصادر أساسية للتوظيف من مواطن: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البلد الأم للشركة،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البلد المضيف للشركة،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SA" sz="3000" dirty="0">
                <a:latin typeface="Arial" charset="0"/>
                <a:cs typeface="Arabic Transparent" pitchFamily="2" charset="-78"/>
              </a:rPr>
              <a:t>بلد ثالث.</a:t>
            </a:r>
          </a:p>
          <a:p>
            <a:pPr marL="514350" indent="-514350" algn="r" rtl="1">
              <a:defRPr/>
            </a:pPr>
            <a:endParaRPr lang="ar-SA" sz="1600" dirty="0">
              <a:latin typeface="Arial" charset="0"/>
              <a:cs typeface="Arabic Transparent" pitchFamily="2" charset="-78"/>
            </a:endParaRPr>
          </a:p>
          <a:p>
            <a:pPr marL="514350" indent="-514350" algn="r" rtl="1">
              <a:buFont typeface="Wingdings" pitchFamily="2" charset="2"/>
              <a:buChar char="Ø"/>
              <a:defRPr/>
            </a:pPr>
            <a:r>
              <a:rPr lang="ar-SA" sz="3000" b="1" dirty="0">
                <a:latin typeface="Arial" charset="0"/>
                <a:cs typeface="Arabic Transparent" pitchFamily="2" charset="-78"/>
              </a:rPr>
              <a:t>يمتاز كل مصدر من هذه المصادر بمزايا </a:t>
            </a:r>
            <a:r>
              <a:rPr lang="ar-SA" sz="3000" b="1" dirty="0">
                <a:latin typeface="Arial" charset="0"/>
                <a:cs typeface="Arabic Transparent" pitchFamily="2" charset="-78"/>
              </a:rPr>
              <a:t>وعيوب </a:t>
            </a:r>
            <a:r>
              <a:rPr lang="ar-SA" sz="3000" dirty="0">
                <a:latin typeface="Arial" charset="0"/>
                <a:cs typeface="Arabic Transparent" pitchFamily="2" charset="-78"/>
              </a:rPr>
              <a:t>كما هو موضح في الجدول التالي:</a:t>
            </a:r>
            <a:endParaRPr lang="en-US" sz="3000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1974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0" y="1020763"/>
          <a:ext cx="9906000" cy="5943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904"/>
                <a:gridCol w="3486912"/>
                <a:gridCol w="2615184"/>
              </a:tblGrid>
              <a:tr h="64478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rabic Transparent" pitchFamily="2" charset="-78"/>
                        </a:rPr>
                        <a:t>العيوب</a:t>
                      </a:r>
                      <a:endParaRPr lang="en-US" sz="3200" dirty="0">
                        <a:cs typeface="Arabic Transparent" pitchFamily="2" charset="-78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rabic Transparent" pitchFamily="2" charset="-78"/>
                        </a:rPr>
                        <a:t>المزايا </a:t>
                      </a:r>
                      <a:endParaRPr lang="en-US" sz="3200" dirty="0">
                        <a:cs typeface="Arabic Transparent" pitchFamily="2" charset="-78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rabic Transparent" pitchFamily="2" charset="-78"/>
                        </a:rPr>
                        <a:t>مصدر التوظيف</a:t>
                      </a:r>
                      <a:endParaRPr lang="en-US" sz="3200" dirty="0">
                        <a:cs typeface="Arabic Transparent" pitchFamily="2" charset="-78"/>
                      </a:endParaRPr>
                    </a:p>
                  </a:txBody>
                  <a:tcPr marT="45721" marB="45721"/>
                </a:tc>
              </a:tr>
              <a:tr h="1730741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صعوبة التكيف مع البيئة الأجنبية،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تكاليف عالية على التدريب،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الضغوط المستمرة في مكان العمل، 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مشكلات التكيف الأسرية.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التآلف أهداف الشركة،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الولاء للشركة،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الكفاءة التكنولوجية،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سهولة الرقابة على الأداء.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r>
                        <a:rPr lang="ar-SA" sz="3000" b="1" dirty="0" smtClean="0"/>
                        <a:t>البلد الأم</a:t>
                      </a:r>
                      <a:endParaRPr lang="en-US" sz="3000" b="1" dirty="0"/>
                    </a:p>
                  </a:txBody>
                  <a:tcPr marT="45721" marB="45721"/>
                </a:tc>
              </a:tr>
              <a:tr h="2651799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صعوبة الرقابة على عمل الموظف،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صعوبة الاتصال،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ضعف فرص العمل أمام الموظفين والعمال المحليين.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منسجم مع البلد المضيف،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تكاليف أقل</a:t>
                      </a:r>
                      <a:r>
                        <a:rPr lang="ar-SA" sz="2400" baseline="0" dirty="0" smtClean="0"/>
                        <a:t> للمحافظة على الموظف،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إمكانية الترقية (الموظفين المحليين)،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الاستجابة لضغوط الحكومة المضيفة (التوظيف المحلي).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r>
                        <a:rPr lang="ar-SA" sz="3000" b="1" dirty="0" smtClean="0"/>
                        <a:t>البلد المضيف</a:t>
                      </a:r>
                      <a:endParaRPr lang="en-US" sz="3000" b="1" dirty="0"/>
                    </a:p>
                  </a:txBody>
                  <a:tcPr marT="45721" marB="45721"/>
                </a:tc>
              </a:tr>
              <a:tr h="916275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حساسية البلد المضيف،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منافسة المواطنين المحليين.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مدراء دوليين،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أقل</a:t>
                      </a:r>
                      <a:r>
                        <a:rPr lang="ar-SA" sz="2400" baseline="0" dirty="0" smtClean="0"/>
                        <a:t> كلفة.</a:t>
                      </a:r>
                      <a:endParaRPr lang="en-US" sz="2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dirty="0" smtClean="0"/>
                        <a:t>البلد الثالث</a:t>
                      </a:r>
                      <a:endParaRPr lang="en-US" sz="3000" b="1" dirty="0"/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45080" name="مربع نص 2"/>
          <p:cNvSpPr txBox="1">
            <a:spLocks noChangeArrowheads="1"/>
          </p:cNvSpPr>
          <p:nvPr/>
        </p:nvSpPr>
        <p:spPr bwMode="auto">
          <a:xfrm>
            <a:off x="381000" y="304800"/>
            <a:ext cx="8839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 b="1">
                <a:cs typeface="Arabic Transparent" panose="020B0604020202020204" pitchFamily="34" charset="0"/>
              </a:rPr>
              <a:t>الجدول يبين نموذج لمزايا و عيوب البدائل الإستراتيجية للتوظيف</a:t>
            </a:r>
            <a:endParaRPr lang="en-US" altLang="ar-SA" sz="3000" b="1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ربع نص 2"/>
          <p:cNvSpPr txBox="1">
            <a:spLocks noChangeArrowheads="1"/>
          </p:cNvSpPr>
          <p:nvPr/>
        </p:nvSpPr>
        <p:spPr bwMode="auto">
          <a:xfrm>
            <a:off x="381000" y="1295400"/>
            <a:ext cx="8991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كما يشترط أن تتوفر في الموظف المترشح الصفات التالية: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المؤهل العلمي،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الخبرة السابقة في العيش خارج الوطن الأم،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اللباقة، و الود في التعامل، 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عدم التحيز العرقي أو الديني،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ar-SA" sz="3000">
                <a:cs typeface="Arabic Transparent" panose="020B0604020202020204" pitchFamily="34" charset="0"/>
              </a:rPr>
              <a:t> القدرة على التكيف و التفاعل الثقافي. 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4800" y="4960938"/>
            <a:ext cx="9144000" cy="8302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400" b="1" dirty="0">
                <a:latin typeface="Arial" charset="0"/>
                <a:cs typeface="Arial" charset="0"/>
              </a:rPr>
              <a:t>لقد ساد في </a:t>
            </a:r>
            <a:r>
              <a:rPr lang="ar-SA" sz="2400" b="1" dirty="0">
                <a:latin typeface="Arial" charset="0"/>
                <a:cs typeface="Arial" charset="0"/>
              </a:rPr>
              <a:t>أوائل </a:t>
            </a:r>
            <a:r>
              <a:rPr lang="ar-SA" sz="2400" b="1" dirty="0">
                <a:latin typeface="Arial" charset="0"/>
                <a:cs typeface="Arial" charset="0"/>
              </a:rPr>
              <a:t>مرحلة العولمة (السبعينيات) نمط التوظيف ذو التركيز العرقي. و الآن الكفة تتجه نحو التوظيف ذو التركيز العالمي.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49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2133600" y="228600"/>
            <a:ext cx="77724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ثامنا: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الاتصال الإداري:</a:t>
            </a:r>
          </a:p>
        </p:txBody>
      </p:sp>
      <p:sp>
        <p:nvSpPr>
          <p:cNvPr id="47107" name="مربع نص 2"/>
          <p:cNvSpPr txBox="1">
            <a:spLocks noChangeArrowheads="1"/>
          </p:cNvSpPr>
          <p:nvPr/>
        </p:nvSpPr>
        <p:spPr bwMode="auto">
          <a:xfrm>
            <a:off x="457200" y="1917700"/>
            <a:ext cx="7924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من أكثر المهارات أهمية في الموظف أو المدير المرشح للعمل في ش.م.ج هي القدرة على الاتصال. و لكي يتم الاتصال الإداري بسهولة بين الشركة الأم و الشركة التابعة، فإن أنماط الموظفين الذين يجري توظيفهم هو كما يلي بالجدول الموالي: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13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762000" y="1447800"/>
          <a:ext cx="8382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4191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rabic Transparent" pitchFamily="2" charset="-78"/>
                        </a:rPr>
                        <a:t>في الشركة التابعة</a:t>
                      </a:r>
                      <a:endParaRPr lang="en-US" sz="3200" dirty="0">
                        <a:cs typeface="Arabic Transparen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rabic Transparent" pitchFamily="2" charset="-78"/>
                        </a:rPr>
                        <a:t>في الشركة الأم</a:t>
                      </a:r>
                      <a:endParaRPr lang="en-US" sz="3200" dirty="0">
                        <a:cs typeface="Arabic Transparent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مدير من البلد الأم،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مدير من البلد المضيف،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مدير من البلد الأم تم تدريبه</a:t>
                      </a:r>
                      <a:r>
                        <a:rPr lang="ar-SA" sz="3000" baseline="0" dirty="0" smtClean="0"/>
                        <a:t> في بلد الشركة الأم.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مواطن من البلد الأم مع خبرة في البلد المضيف.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مدير دولي تدرب للعمل في أي منطقة من العالم.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3000" dirty="0" smtClean="0"/>
                        <a:t> مدير من البلد المضيف تم تدريبه في البلد الأم للشركة.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8144" name="مربع نص 4"/>
          <p:cNvSpPr txBox="1">
            <a:spLocks noChangeArrowheads="1"/>
          </p:cNvSpPr>
          <p:nvPr/>
        </p:nvSpPr>
        <p:spPr bwMode="auto">
          <a:xfrm>
            <a:off x="990600" y="457200"/>
            <a:ext cx="7696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 b="1">
                <a:cs typeface="Arabic Transparent" panose="020B0604020202020204" pitchFamily="34" charset="0"/>
              </a:rPr>
              <a:t>الجدول يبين أنماط المدراء المؤهلين للاتصال الإداري</a:t>
            </a:r>
            <a:endParaRPr lang="en-US" altLang="ar-SA" sz="3000" b="1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مربع نص 3"/>
          <p:cNvSpPr txBox="1">
            <a:spLocks noChangeArrowheads="1"/>
          </p:cNvSpPr>
          <p:nvPr/>
        </p:nvSpPr>
        <p:spPr bwMode="auto">
          <a:xfrm>
            <a:off x="533400" y="1447800"/>
            <a:ext cx="8534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بناءا على ما تقدم نلاحظ أن أمام ش.م.ج بدائل عديدة لتحقيق الاتصال الفعال بالشركة التابعة لها. و لما تنتقل الشركة إلى مرحلة العولمة </a:t>
            </a:r>
            <a:r>
              <a:rPr lang="en-US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>
                <a:cs typeface="Arabic Transparent" panose="020B0604020202020204" pitchFamily="34" charset="0"/>
              </a:rPr>
              <a:t>   </a:t>
            </a:r>
            <a:r>
              <a:rPr lang="fr-FR" altLang="ar-SA" sz="3000">
                <a:cs typeface="Arabic Transparent" panose="020B0604020202020204" pitchFamily="34" charset="0"/>
              </a:rPr>
              <a:t> </a:t>
            </a:r>
            <a:r>
              <a:rPr lang="en-US" altLang="ar-SA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Globalization</a:t>
            </a:r>
            <a:r>
              <a:rPr lang="ar-DZ" altLang="ar-SA" sz="3000">
                <a:cs typeface="Arabic Transparent" panose="020B0604020202020204" pitchFamily="34" charset="0"/>
              </a:rPr>
              <a:t> تبدأ في البحث عن: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DZ" altLang="ar-SA" sz="3000">
                <a:cs typeface="Arabic Transparent" panose="020B0604020202020204" pitchFamily="34" charset="0"/>
              </a:rPr>
              <a:t> مدراء مدربين للعمل على المستوى الدولي بغض النظر عن جنسيتهم</a:t>
            </a:r>
            <a:r>
              <a:rPr lang="ar-SA" altLang="ar-SA" sz="3000">
                <a:cs typeface="Arabic Transparent" panose="020B0604020202020204" pitchFamily="34" charset="0"/>
              </a:rPr>
              <a:t>*</a:t>
            </a:r>
            <a:r>
              <a:rPr lang="ar-DZ" altLang="ar-SA" sz="3000">
                <a:cs typeface="Arabic Transparent" panose="020B0604020202020204" pitchFamily="34" charset="0"/>
              </a:rPr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6200" y="4343400"/>
            <a:ext cx="9601200" cy="1384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800" b="1" dirty="0">
                <a:latin typeface="Arial" charset="0"/>
                <a:cs typeface="Arabic Transparent" pitchFamily="2" charset="-78"/>
              </a:rPr>
              <a:t>*</a:t>
            </a:r>
            <a:r>
              <a:rPr lang="ar-DZ" sz="2800" b="1" dirty="0">
                <a:latin typeface="Arial" charset="0"/>
                <a:cs typeface="Arabic Transparent" pitchFamily="2" charset="-78"/>
              </a:rPr>
              <a:t>اتجهت بعض </a:t>
            </a:r>
            <a:r>
              <a:rPr lang="ar-DZ" sz="2800" b="1" dirty="0" err="1">
                <a:latin typeface="Arial" charset="0"/>
                <a:cs typeface="Arabic Transparent" pitchFamily="2" charset="-78"/>
              </a:rPr>
              <a:t>ش</a:t>
            </a:r>
            <a:r>
              <a:rPr lang="ar-DZ" sz="2800" b="1" dirty="0">
                <a:latin typeface="Arial" charset="0"/>
                <a:cs typeface="Arabic Transparent" pitchFamily="2" charset="-78"/>
              </a:rPr>
              <a:t>.م.ج </a:t>
            </a:r>
            <a:r>
              <a:rPr lang="ar-SA" sz="2800" b="1" dirty="0">
                <a:latin typeface="Arial" charset="0"/>
                <a:cs typeface="Arabic Transparent" pitchFamily="2" charset="-78"/>
              </a:rPr>
              <a:t>(</a:t>
            </a:r>
            <a:r>
              <a:rPr lang="ar-DZ" sz="2800" b="1" dirty="0">
                <a:latin typeface="Arial" charset="0"/>
                <a:cs typeface="Arabic Transparent" pitchFamily="2" charset="-78"/>
              </a:rPr>
              <a:t>الأمريكية</a:t>
            </a:r>
            <a:r>
              <a:rPr lang="en-US" sz="2800" b="1" dirty="0">
                <a:latin typeface="Arial" charset="0"/>
                <a:cs typeface="Arabic Transparent" pitchFamily="2" charset="-78"/>
              </a:rPr>
              <a:t>(</a:t>
            </a:r>
            <a:r>
              <a:rPr lang="ar-SA" sz="2800" b="1" dirty="0">
                <a:latin typeface="Arial" charset="0"/>
                <a:cs typeface="Arabic Transparent" pitchFamily="2" charset="-78"/>
              </a:rPr>
              <a:t> </a:t>
            </a:r>
            <a:r>
              <a:rPr lang="ar-DZ" sz="2800" b="1" dirty="0">
                <a:latin typeface="Arial" charset="0"/>
                <a:cs typeface="Arabic Transparent" pitchFamily="2" charset="-78"/>
              </a:rPr>
              <a:t>في آونة الأخيرة </a:t>
            </a:r>
            <a:r>
              <a:rPr lang="ar-SA" sz="2800" b="1" dirty="0">
                <a:latin typeface="Arial" charset="0"/>
                <a:cs typeface="Arabic Transparent" pitchFamily="2" charset="-78"/>
              </a:rPr>
              <a:t>إلى توظيف مدراء هنود ممن تدربوا في الولايات المتحدة الأمريكية خصيصا للعمل في شركاتها التابعة </a:t>
            </a:r>
            <a:r>
              <a:rPr lang="ar-SA" sz="2800" b="1" dirty="0">
                <a:latin typeface="Arial" charset="0"/>
                <a:cs typeface="Arabic Transparent" pitchFamily="2" charset="-78"/>
              </a:rPr>
              <a:t>والعاملة </a:t>
            </a:r>
            <a:r>
              <a:rPr lang="ar-SA" sz="2800" b="1" dirty="0">
                <a:latin typeface="Arial" charset="0"/>
                <a:cs typeface="Arabic Transparent" pitchFamily="2" charset="-78"/>
              </a:rPr>
              <a:t>في الهند.</a:t>
            </a:r>
            <a:endParaRPr lang="en-US" sz="2800" b="1" dirty="0">
              <a:latin typeface="Arial" charset="0"/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9038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مربع نص 3"/>
          <p:cNvSpPr txBox="1">
            <a:spLocks noChangeArrowheads="1"/>
          </p:cNvSpPr>
          <p:nvPr/>
        </p:nvSpPr>
        <p:spPr bwMode="auto">
          <a:xfrm>
            <a:off x="533400" y="1447800"/>
            <a:ext cx="8458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من </a:t>
            </a:r>
            <a:r>
              <a:rPr lang="ar-SA" altLang="ar-SA" sz="3000" b="1">
                <a:cs typeface="Arabic Transparent" panose="020B0604020202020204" pitchFamily="34" charset="0"/>
              </a:rPr>
              <a:t>المهارات الدقيقة و المهمة للمدير الدولي المغترب</a:t>
            </a:r>
            <a:r>
              <a:rPr lang="ar-SA" altLang="ar-SA" sz="3000">
                <a:cs typeface="Arabic Transparent" panose="020B0604020202020204" pitchFamily="34" charset="0"/>
              </a:rPr>
              <a:t>: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ar-SA" altLang="ar-SA" sz="3000">
                <a:cs typeface="Arabic Transparent" panose="020B0604020202020204" pitchFamily="34" charset="0"/>
              </a:rPr>
              <a:t> مهارات الاتصال و الصبر و الإصغاء.</a:t>
            </a:r>
          </a:p>
          <a:p>
            <a:pPr algn="r" rtl="1" eaLnBrk="1" hangingPunct="1"/>
            <a:endParaRPr lang="ar-SA" altLang="ar-SA" sz="3000">
              <a:cs typeface="Arabic Transparent" panose="020B0604020202020204" pitchFamily="34" charset="0"/>
            </a:endParaRPr>
          </a:p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إلى جانب مهارات أخرى مثل: </a:t>
            </a:r>
          </a:p>
          <a:p>
            <a:pPr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الكفاءة الوظيفية،</a:t>
            </a:r>
          </a:p>
          <a:p>
            <a:pPr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القدرة على التحدث مع الآخرين و بناء علاقات معهم، </a:t>
            </a:r>
          </a:p>
          <a:p>
            <a:pPr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التحكم في اللغات الأجنبية، </a:t>
            </a:r>
          </a:p>
          <a:p>
            <a:pPr algn="r" rtl="1" eaLnBrk="1" hangingPunct="1">
              <a:buFont typeface="Courier New" panose="02070309020205020404" pitchFamily="49" charset="0"/>
              <a:buChar char="o"/>
            </a:pPr>
            <a:r>
              <a:rPr lang="ar-SA" altLang="ar-SA" sz="3000">
                <a:cs typeface="Arabic Transparent" panose="020B0604020202020204" pitchFamily="34" charset="0"/>
              </a:rPr>
              <a:t> قابلية التكيف الأسري مع البيئة الخارجية.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3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بيانات مخزّنة 1"/>
          <p:cNvSpPr/>
          <p:nvPr/>
        </p:nvSpPr>
        <p:spPr>
          <a:xfrm>
            <a:off x="1447800" y="228600"/>
            <a:ext cx="8458200" cy="1143000"/>
          </a:xfrm>
          <a:prstGeom prst="flowChartOnlineStorag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تاسعا: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006666"/>
                </a:solidFill>
                <a:latin typeface="Arial" pitchFamily="34" charset="0"/>
                <a:cs typeface="PT Bold Heading" pitchFamily="2" charset="-78"/>
              </a:rPr>
              <a:t>تدريب المدراء الدوليين:</a:t>
            </a:r>
          </a:p>
        </p:txBody>
      </p:sp>
      <p:sp>
        <p:nvSpPr>
          <p:cNvPr id="51203" name="مربع نص 2"/>
          <p:cNvSpPr txBox="1">
            <a:spLocks noChangeArrowheads="1"/>
          </p:cNvSpPr>
          <p:nvPr/>
        </p:nvSpPr>
        <p:spPr bwMode="auto">
          <a:xfrm>
            <a:off x="685800" y="1371600"/>
            <a:ext cx="838200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3000">
                <a:cs typeface="Arabic Transparent" panose="020B0604020202020204" pitchFamily="34" charset="0"/>
              </a:rPr>
              <a:t>نظرا لأهمية التأقلم و التكيف مع بيئة الأعمال الدولية و بالأخص الجوانب المالية و التجارية و الاجتماعية و الثقافية منها، تقدم ش.م.ج العديد من برامج التدريب للمدراء و المرشحين للعمل على نطاق عالمي، و من هذه البرامج:</a:t>
            </a:r>
          </a:p>
          <a:p>
            <a:pPr algn="r" rtl="1" eaLnBrk="1" hangingPunct="1"/>
            <a:endParaRPr lang="ar-SA" altLang="ar-SA" sz="3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برامج إعداد المديرين للقيام بزيارة عمل للدول المضيفة للاستثمار</a:t>
            </a:r>
            <a:r>
              <a:rPr lang="ar-SA" altLang="ar-SA" sz="3000">
                <a:cs typeface="Arabic Transparent" panose="020B0604020202020204" pitchFamily="34" charset="0"/>
              </a:rPr>
              <a:t>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برامج التدريب لاستخدام اللغة أو اللغات</a:t>
            </a:r>
            <a:r>
              <a:rPr lang="ar-SA" altLang="ar-SA" sz="3000">
                <a:cs typeface="Arabic Transparent" panose="020B0604020202020204" pitchFamily="34" charset="0"/>
              </a:rPr>
              <a:t>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76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مربع نص 1"/>
          <p:cNvSpPr txBox="1">
            <a:spLocks noChangeArrowheads="1"/>
          </p:cNvSpPr>
          <p:nvPr/>
        </p:nvSpPr>
        <p:spPr bwMode="auto">
          <a:xfrm>
            <a:off x="381000" y="1371600"/>
            <a:ext cx="8077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برامج إعداد المديرين لكتابة تقارير مختصرة </a:t>
            </a:r>
            <a:r>
              <a:rPr lang="ar-SA" altLang="ar-SA" sz="3000">
                <a:cs typeface="Arabic Transparent" panose="020B0604020202020204" pitchFamily="34" charset="0"/>
              </a:rPr>
              <a:t>عن البلد المضيف.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تدريب المدير و أسرته على التعامل مع الثقافة السائدة </a:t>
            </a:r>
            <a:r>
              <a:rPr lang="ar-SA" altLang="ar-SA" sz="3000">
                <a:cs typeface="Arabic Transparent" panose="020B0604020202020204" pitchFamily="34" charset="0"/>
              </a:rPr>
              <a:t>في البلاد المضيف و الخاصة بـ:(البروتوكولات، الأعراف الاجتماعية، الضيافة، المناسبات الدينية و الوطنية..الخ).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برامج الإدارة العامة للمدراء في معاهد متخصصة.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endParaRPr lang="ar-SA" altLang="ar-SA" sz="1000">
              <a:cs typeface="Arabic Transparent" panose="020B0604020202020204" pitchFamily="34" charset="0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ar-SA" sz="3000">
                <a:cs typeface="Arabic Transparent" panose="020B0604020202020204" pitchFamily="34" charset="0"/>
              </a:rPr>
              <a:t> </a:t>
            </a:r>
            <a:r>
              <a:rPr lang="ar-SA" altLang="ar-SA" sz="3000" b="1">
                <a:cs typeface="Arabic Transparent" panose="020B0604020202020204" pitchFamily="34" charset="0"/>
              </a:rPr>
              <a:t>برامج بخصوص تقنيات التفاوض </a:t>
            </a:r>
            <a:r>
              <a:rPr lang="ar-SA" altLang="ar-SA" sz="3000">
                <a:cs typeface="Arabic Transparent" panose="020B0604020202020204" pitchFamily="34" charset="0"/>
              </a:rPr>
              <a:t>ضمن الأعراف التجارية في البلد المضيف.</a:t>
            </a:r>
            <a:endParaRPr lang="en-US" altLang="ar-SA" sz="300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01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243</TotalTime>
  <Words>2380</Words>
  <Application>Microsoft Office PowerPoint</Application>
  <PresentationFormat>A4 Paper (210x297 mm)</PresentationFormat>
  <Paragraphs>254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ae_AlMateen</vt:lpstr>
      <vt:lpstr>Arabic Transparent</vt:lpstr>
      <vt:lpstr>Arial</vt:lpstr>
      <vt:lpstr>AYM Wadiy S_U normal.</vt:lpstr>
      <vt:lpstr>Calibri</vt:lpstr>
      <vt:lpstr>Courier New</vt:lpstr>
      <vt:lpstr>Georgia</vt:lpstr>
      <vt:lpstr>PT Bold Heading</vt:lpstr>
      <vt:lpstr>Times New Roman</vt:lpstr>
      <vt:lpstr>Wingdings</vt:lpstr>
      <vt:lpstr>Office Theme</vt:lpstr>
      <vt:lpstr>PowerPoint Presentation</vt:lpstr>
      <vt:lpstr>المحاضرة الحادية عشر</vt:lpstr>
      <vt:lpstr>أهداف الفصل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25</cp:revision>
  <dcterms:created xsi:type="dcterms:W3CDTF">2014-09-11T06:47:01Z</dcterms:created>
  <dcterms:modified xsi:type="dcterms:W3CDTF">2015-09-07T07:46:48Z</dcterms:modified>
</cp:coreProperties>
</file>