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75" autoAdjust="0"/>
    <p:restoredTop sz="94664" autoAdjust="0"/>
  </p:normalViewPr>
  <p:slideViewPr>
    <p:cSldViewPr>
      <p:cViewPr varScale="1">
        <p:scale>
          <a:sx n="77" d="100"/>
          <a:sy n="77" d="100"/>
        </p:scale>
        <p:origin x="90" y="9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1412776"/>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ar-SA" sz="160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8"/>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1"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94270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عبد الرحمن </a:t>
            </a:r>
            <a:r>
              <a:rPr lang="ar-SA" sz="2800" b="1" dirty="0" err="1">
                <a:solidFill>
                  <a:srgbClr val="7F7F7F"/>
                </a:solidFill>
                <a:latin typeface="Calibri" pitchFamily="34" charset="0"/>
                <a:cs typeface="Times New Roman" pitchFamily="18" charset="0"/>
              </a:rPr>
              <a:t>بلالي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الثانية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الإدارة المالية الدولية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الثانية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a:t>
            </a:r>
            <a:r>
              <a:rPr lang="ar-SA" dirty="0" err="1" smtClean="0">
                <a:solidFill>
                  <a:srgbClr val="006666"/>
                </a:solidFill>
                <a:cs typeface="PT Bold Heading" pitchFamily="2" charset="-78"/>
              </a:rPr>
              <a:t>ال</a:t>
            </a:r>
            <a:r>
              <a:rPr lang="ar-DZ" dirty="0" smtClean="0">
                <a:solidFill>
                  <a:srgbClr val="006666"/>
                </a:solidFill>
                <a:cs typeface="PT Bold Heading" pitchFamily="2" charset="-78"/>
              </a:rPr>
              <a:t>محاضرة</a:t>
            </a:r>
            <a:endParaRPr lang="ar-SA" dirty="0" smtClean="0">
              <a:solidFill>
                <a:srgbClr val="006666"/>
              </a:solidFill>
              <a:cs typeface="PT Bold Heading" pitchFamily="2" charset="-78"/>
            </a:endParaRPr>
          </a:p>
        </p:txBody>
      </p:sp>
      <p:sp>
        <p:nvSpPr>
          <p:cNvPr id="4" name="مخطط انسيابي: شريط مثقب 3"/>
          <p:cNvSpPr/>
          <p:nvPr/>
        </p:nvSpPr>
        <p:spPr>
          <a:xfrm>
            <a:off x="457200" y="1371600"/>
            <a:ext cx="8340725" cy="38862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فهم وإدراك</a:t>
            </a:r>
            <a:r>
              <a:rPr lang="ar-QA" sz="3200" dirty="0">
                <a:solidFill>
                  <a:schemeClr val="tx1"/>
                </a:solidFill>
                <a:latin typeface="Times New Roman" pitchFamily="18" charset="0"/>
                <a:cs typeface="Times New Roman" pitchFamily="18" charset="0"/>
              </a:rPr>
              <a:t> الطالب </a:t>
            </a:r>
            <a:r>
              <a:rPr lang="ar-SA" sz="3200" dirty="0">
                <a:solidFill>
                  <a:schemeClr val="tx1"/>
                </a:solidFill>
                <a:latin typeface="Times New Roman" pitchFamily="18" charset="0"/>
                <a:cs typeface="Times New Roman" pitchFamily="18" charset="0"/>
              </a:rPr>
              <a:t>لمدلول وأهمية الإدارة المالية الدولية بشقيها المتعلقين بتمويل الشركات وإدارة الاستثمار؛</a:t>
            </a: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الوقوف على خصوصية الإدارة المالية الدولية مقارنة بالإدارة المالية في البيئة المحلية.</a:t>
            </a: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إحاطته علما بمختلف أساليب التمويل الدولي للشركات</a:t>
            </a:r>
            <a:r>
              <a:rPr lang="ar-DZ" sz="3200" dirty="0">
                <a:solidFill>
                  <a:schemeClr val="tx1"/>
                </a:solidFill>
                <a:latin typeface="Times New Roman" pitchFamily="18" charset="0"/>
                <a:cs typeface="Times New Roman" pitchFamily="18" charset="0"/>
              </a:rPr>
              <a:t>.</a:t>
            </a:r>
            <a:endParaRPr lang="ar-SA" sz="3200" dirty="0">
              <a:solidFill>
                <a:schemeClr val="tx1"/>
              </a:solidFill>
              <a:latin typeface="Times New Roman" pitchFamily="18" charset="0"/>
              <a:cs typeface="Times New Roman" pitchFamily="18" charset="0"/>
            </a:endParaRP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تعريفه بمختلف المخاطر المالية في البيئة الدولية وسبل إدارتها.</a:t>
            </a:r>
            <a:endParaRPr lang="ar-DZ"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48329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خطط انسيابي: بيانات مخزّنة 5"/>
          <p:cNvSpPr/>
          <p:nvPr/>
        </p:nvSpPr>
        <p:spPr>
          <a:xfrm>
            <a:off x="381000" y="228600"/>
            <a:ext cx="95250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a:buFont typeface="Georgia" pitchFamily="18" charset="0"/>
              <a:buNone/>
              <a:defRPr/>
            </a:pPr>
            <a:r>
              <a:rPr lang="ar-SA" sz="3600" dirty="0">
                <a:solidFill>
                  <a:srgbClr val="FF0000"/>
                </a:solidFill>
              </a:rPr>
              <a:t>أولا:ماهية الإدارة المالية الدولية</a:t>
            </a:r>
          </a:p>
        </p:txBody>
      </p:sp>
      <p:sp>
        <p:nvSpPr>
          <p:cNvPr id="16387" name="مستطيل 3"/>
          <p:cNvSpPr>
            <a:spLocks noChangeArrowheads="1"/>
          </p:cNvSpPr>
          <p:nvPr/>
        </p:nvSpPr>
        <p:spPr bwMode="auto">
          <a:xfrm>
            <a:off x="381000" y="1981200"/>
            <a:ext cx="89916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Georgia" panose="02040502050405020303" pitchFamily="18" charset="0"/>
              <a:buNone/>
            </a:pPr>
            <a:r>
              <a:rPr lang="ar-SA" altLang="ar-SA" sz="3200">
                <a:solidFill>
                  <a:srgbClr val="FF0000"/>
                </a:solidFill>
              </a:rPr>
              <a:t>1- مفهوم الإدارة المالية :</a:t>
            </a:r>
            <a:endParaRPr lang="en-US" altLang="ar-SA" sz="3200">
              <a:solidFill>
                <a:srgbClr val="FF0000"/>
              </a:solidFill>
            </a:endParaRPr>
          </a:p>
          <a:p>
            <a:pPr algn="r" rtl="1" eaLnBrk="1" hangingPunct="1">
              <a:buFont typeface="Georgia" panose="02040502050405020303" pitchFamily="18" charset="0"/>
              <a:buNone/>
            </a:pPr>
            <a:r>
              <a:rPr lang="ar-SA" altLang="ar-SA" sz="3200"/>
              <a:t>تتعلق الإدارة المالية بإيجاد الأموال الكفيلة بتمويل العمليات الرأسمالية والتشغيلية بأقل تكلفة ،وإدارة الأموال الموجودة بحيث تحقق دخلا وتكون متاحة عند الحاجة في ذات الوقت .</a:t>
            </a:r>
            <a:endParaRPr lang="en-US" altLang="ar-SA" sz="3200"/>
          </a:p>
          <a:p>
            <a:pPr algn="r" rtl="1" eaLnBrk="1" hangingPunct="1">
              <a:buFont typeface="Georgia" panose="02040502050405020303" pitchFamily="18" charset="0"/>
              <a:buNone/>
            </a:pPr>
            <a:r>
              <a:rPr lang="ar-SA" altLang="ar-SA" sz="3200"/>
              <a:t>من هنا فإن للإدارة المالية الدولية شقين أساسيين :</a:t>
            </a:r>
            <a:endParaRPr lang="en-US" altLang="ar-SA" sz="3200"/>
          </a:p>
          <a:p>
            <a:pPr algn="r" rtl="1" eaLnBrk="1" hangingPunct="1">
              <a:buFont typeface="Georgia" panose="02040502050405020303" pitchFamily="18" charset="0"/>
              <a:buNone/>
            </a:pPr>
            <a:r>
              <a:rPr lang="ar-SA" altLang="ar-SA" sz="3200">
                <a:solidFill>
                  <a:srgbClr val="FF0000"/>
                </a:solidFill>
              </a:rPr>
              <a:t>ا-</a:t>
            </a:r>
            <a:r>
              <a:rPr lang="ar-SA" altLang="ar-SA" sz="3200"/>
              <a:t> الأول   يتعلق بإيجاد الأموال أو ما يسمى </a:t>
            </a:r>
            <a:r>
              <a:rPr lang="ar-SA" altLang="ar-SA" sz="3200" u="sng"/>
              <a:t>بتمويل الشركات</a:t>
            </a:r>
            <a:r>
              <a:rPr lang="ar-SA" altLang="ar-SA" sz="3200"/>
              <a:t>؛</a:t>
            </a:r>
            <a:endParaRPr lang="en-US" altLang="ar-SA" sz="3200"/>
          </a:p>
          <a:p>
            <a:pPr algn="r" rtl="1" eaLnBrk="1" hangingPunct="1">
              <a:buFont typeface="Georgia" panose="02040502050405020303" pitchFamily="18" charset="0"/>
              <a:buNone/>
            </a:pPr>
            <a:r>
              <a:rPr lang="ar-SA" altLang="ar-SA" sz="3200">
                <a:solidFill>
                  <a:srgbClr val="FF0000"/>
                </a:solidFill>
              </a:rPr>
              <a:t>ب-</a:t>
            </a:r>
            <a:r>
              <a:rPr lang="ar-SA" altLang="ar-SA" sz="3200"/>
              <a:t> الثاني  يتعلق بإدارة هذه الأموال المتاحة ،أو ما يسمى </a:t>
            </a:r>
            <a:r>
              <a:rPr lang="ar-SA" altLang="ar-SA" sz="3200" u="sng"/>
              <a:t>بإدارة الاستثمار .</a:t>
            </a:r>
            <a:endParaRPr lang="en-US" altLang="ar-SA" sz="3200" u="sng"/>
          </a:p>
        </p:txBody>
      </p:sp>
    </p:spTree>
    <p:extLst>
      <p:ext uri="{BB962C8B-B14F-4D97-AF65-F5344CB8AC3E}">
        <p14:creationId xmlns:p14="http://schemas.microsoft.com/office/powerpoint/2010/main" val="4292203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304800" y="1371600"/>
            <a:ext cx="8305800" cy="4191000"/>
          </a:xfrm>
        </p:spPr>
        <p:txBody>
          <a:bodyPr/>
          <a:lstStyle/>
          <a:p>
            <a:pPr eaLnBrk="1" hangingPunct="1"/>
            <a:r>
              <a:rPr lang="ar-SA" altLang="ar-SA" sz="3600" smtClean="0">
                <a:solidFill>
                  <a:srgbClr val="FF0000"/>
                </a:solidFill>
                <a:cs typeface="Arial" panose="020B0604020202020204" pitchFamily="34" charset="0"/>
              </a:rPr>
              <a:t>2-الإدارة المالية الدولية :</a:t>
            </a:r>
            <a:endParaRPr lang="en-US" altLang="ar-SA" sz="3600" smtClean="0">
              <a:solidFill>
                <a:srgbClr val="FF0000"/>
              </a:solidFill>
              <a:cs typeface="Arial" panose="020B0604020202020204" pitchFamily="34" charset="0"/>
            </a:endParaRPr>
          </a:p>
          <a:p>
            <a:pPr eaLnBrk="1" hangingPunct="1"/>
            <a:r>
              <a:rPr lang="ar-SA" altLang="ar-SA" sz="3600" smtClean="0">
                <a:cs typeface="Arial" panose="020B0604020202020204" pitchFamily="34" charset="0"/>
              </a:rPr>
              <a:t>إذا ما قدمنا مفهوم الإدارة المالية بمعطيات دولية فان العملية ستكون أكثر تعقيدا وذلك مثلا لوجود عملات مختلفة وسلطات نقدية مختلفة و أسعار فائدة مختلفة ،وبالتالي تكلفة رأس مال وبورصات مختلفة ونظم مختلفة، مما يعطي لهذه الإدارة بعدا مختلفا .</a:t>
            </a:r>
            <a:endParaRPr lang="en-US" altLang="ar-SA" sz="3600" smtClean="0">
              <a:cs typeface="Arial" panose="020B0604020202020204" pitchFamily="34" charset="0"/>
            </a:endParaRPr>
          </a:p>
          <a:p>
            <a:endParaRPr lang="ar-SA" altLang="ar-SA" smtClean="0">
              <a:solidFill>
                <a:srgbClr val="000000"/>
              </a:solidFill>
              <a:cs typeface="Arial" panose="020B0604020202020204" pitchFamily="34" charset="0"/>
            </a:endParaRPr>
          </a:p>
        </p:txBody>
      </p:sp>
    </p:spTree>
    <p:extLst>
      <p:ext uri="{BB962C8B-B14F-4D97-AF65-F5344CB8AC3E}">
        <p14:creationId xmlns:p14="http://schemas.microsoft.com/office/powerpoint/2010/main" val="1410814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495300" y="533400"/>
            <a:ext cx="8915400" cy="5592763"/>
          </a:xfrm>
        </p:spPr>
        <p:txBody>
          <a:bodyPr/>
          <a:lstStyle/>
          <a:p>
            <a:pPr rtl="1" eaLnBrk="1" hangingPunct="1"/>
            <a:r>
              <a:rPr lang="ar-SA" altLang="ar-SA" smtClean="0">
                <a:solidFill>
                  <a:srgbClr val="FF0000"/>
                </a:solidFill>
                <a:cs typeface="Arial" panose="020B0604020202020204" pitchFamily="34" charset="0"/>
              </a:rPr>
              <a:t>3-المحاسبة في الأعمال الدولية :</a:t>
            </a:r>
            <a:endParaRPr lang="en-US" altLang="ar-SA" smtClean="0">
              <a:cs typeface="Arial" panose="020B0604020202020204" pitchFamily="34" charset="0"/>
            </a:endParaRPr>
          </a:p>
          <a:p>
            <a:pPr rtl="1" eaLnBrk="1" hangingPunct="1"/>
            <a:r>
              <a:rPr lang="ar-SA" altLang="ar-SA" smtClean="0">
                <a:cs typeface="Arial" panose="020B0604020202020204" pitchFamily="34" charset="0"/>
              </a:rPr>
              <a:t>إن الارتباط وثيق بين المحاسبة والمالية الدولية ،لان هذه الأخيرة تقوم على قاعدة البيانات التي توفرها المحاسبة، علما أن لكل منها وظيفة مختلفة .</a:t>
            </a:r>
            <a:endParaRPr lang="en-US" altLang="ar-SA" smtClean="0">
              <a:cs typeface="Arial" panose="020B0604020202020204" pitchFamily="34" charset="0"/>
            </a:endParaRPr>
          </a:p>
          <a:p>
            <a:pPr rtl="1" eaLnBrk="1" hangingPunct="1"/>
            <a:r>
              <a:rPr lang="ar-SA" altLang="ar-SA" smtClean="0">
                <a:cs typeface="Arial" panose="020B0604020202020204" pitchFamily="34" charset="0"/>
              </a:rPr>
              <a:t>ومن المشاكل المطروحة أمام المحاسبة الدولية لدينا:</a:t>
            </a:r>
            <a:endParaRPr lang="en-US" altLang="ar-SA" smtClean="0">
              <a:cs typeface="Arial" panose="020B0604020202020204" pitchFamily="34" charset="0"/>
            </a:endParaRPr>
          </a:p>
          <a:p>
            <a:pPr rtl="1" eaLnBrk="1" hangingPunct="1">
              <a:buFont typeface="Wingdings" panose="05000000000000000000" pitchFamily="2" charset="2"/>
              <a:buChar char="§"/>
            </a:pPr>
            <a:r>
              <a:rPr lang="ar-SA" altLang="ar-SA" smtClean="0">
                <a:cs typeface="Arial" panose="020B0604020202020204" pitchFamily="34" charset="0"/>
              </a:rPr>
              <a:t>ترجمة العملات ؛</a:t>
            </a:r>
            <a:endParaRPr lang="en-US" altLang="ar-SA" smtClean="0">
              <a:cs typeface="Arial" panose="020B0604020202020204" pitchFamily="34" charset="0"/>
            </a:endParaRPr>
          </a:p>
          <a:p>
            <a:pPr rtl="1" eaLnBrk="1" hangingPunct="1">
              <a:buFont typeface="Wingdings" panose="05000000000000000000" pitchFamily="2" charset="2"/>
              <a:buChar char="§"/>
            </a:pPr>
            <a:r>
              <a:rPr lang="ar-SA" altLang="ar-SA" smtClean="0">
                <a:cs typeface="Arial" panose="020B0604020202020204" pitchFamily="34" charset="0"/>
              </a:rPr>
              <a:t>توحيد الحسابات ؛</a:t>
            </a:r>
            <a:endParaRPr lang="en-US" altLang="ar-SA" smtClean="0">
              <a:cs typeface="Arial" panose="020B0604020202020204" pitchFamily="34" charset="0"/>
            </a:endParaRPr>
          </a:p>
          <a:p>
            <a:pPr rtl="1">
              <a:buFont typeface="Wingdings" panose="05000000000000000000" pitchFamily="2" charset="2"/>
              <a:buChar char="§"/>
            </a:pPr>
            <a:r>
              <a:rPr lang="ar-SA" altLang="ar-SA" smtClean="0">
                <a:cs typeface="Arial" panose="020B0604020202020204" pitchFamily="34" charset="0"/>
              </a:rPr>
              <a:t>معاملة اسم الشهرة؛</a:t>
            </a:r>
          </a:p>
          <a:p>
            <a:pPr rtl="1">
              <a:buFont typeface="Wingdings" panose="05000000000000000000" pitchFamily="2" charset="2"/>
              <a:buChar char="§"/>
            </a:pPr>
            <a:r>
              <a:rPr lang="ar-SA" altLang="ar-SA" smtClean="0">
                <a:cs typeface="Arial" panose="020B0604020202020204" pitchFamily="34" charset="0"/>
              </a:rPr>
              <a:t>تفاصيل العمليات المحاسبية المطلوبة تختلف عبر الدول ؛</a:t>
            </a:r>
          </a:p>
          <a:p>
            <a:pPr rtl="1">
              <a:buFont typeface="Wingdings" panose="05000000000000000000" pitchFamily="2" charset="2"/>
              <a:buChar char="§"/>
            </a:pPr>
            <a:r>
              <a:rPr lang="ar-SA" altLang="ar-SA" smtClean="0">
                <a:cs typeface="Arial" panose="020B0604020202020204" pitchFamily="34" charset="0"/>
              </a:rPr>
              <a:t>التضخم....</a:t>
            </a:r>
          </a:p>
        </p:txBody>
      </p:sp>
    </p:spTree>
    <p:extLst>
      <p:ext uri="{BB962C8B-B14F-4D97-AF65-F5344CB8AC3E}">
        <p14:creationId xmlns:p14="http://schemas.microsoft.com/office/powerpoint/2010/main" val="3745185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495300" y="1981200"/>
            <a:ext cx="8915400" cy="3276600"/>
          </a:xfrm>
        </p:spPr>
        <p:txBody>
          <a:bodyPr/>
          <a:lstStyle/>
          <a:p>
            <a:pPr eaLnBrk="1" hangingPunct="1"/>
            <a:r>
              <a:rPr lang="ar-SA" altLang="ar-SA" smtClean="0">
                <a:solidFill>
                  <a:srgbClr val="FF0000"/>
                </a:solidFill>
                <a:cs typeface="Arial" panose="020B0604020202020204" pitchFamily="34" charset="0"/>
              </a:rPr>
              <a:t>4- الضرائب في البيئة الدولية:</a:t>
            </a:r>
          </a:p>
          <a:p>
            <a:pPr eaLnBrk="1" hangingPunct="1"/>
            <a:r>
              <a:rPr lang="ar-SA" altLang="ar-SA" smtClean="0">
                <a:cs typeface="Arial" panose="020B0604020202020204" pitchFamily="34" charset="0"/>
              </a:rPr>
              <a:t>ا-قضية الازدواج الضريبي؛</a:t>
            </a:r>
          </a:p>
          <a:p>
            <a:pPr eaLnBrk="1" hangingPunct="1"/>
            <a:r>
              <a:rPr lang="ar-SA" altLang="ar-SA" smtClean="0">
                <a:cs typeface="Arial" panose="020B0604020202020204" pitchFamily="34" charset="0"/>
              </a:rPr>
              <a:t>ب-الاتفاقيات الضريبية؛</a:t>
            </a:r>
          </a:p>
          <a:p>
            <a:pPr eaLnBrk="1" hangingPunct="1"/>
            <a:r>
              <a:rPr lang="ar-SA" altLang="ar-SA" smtClean="0">
                <a:cs typeface="Arial" panose="020B0604020202020204" pitchFamily="34" charset="0"/>
              </a:rPr>
              <a:t>ج-الضرائب المحلية والضرائب الدولية</a:t>
            </a:r>
          </a:p>
        </p:txBody>
      </p:sp>
    </p:spTree>
    <p:extLst>
      <p:ext uri="{BB962C8B-B14F-4D97-AF65-F5344CB8AC3E}">
        <p14:creationId xmlns:p14="http://schemas.microsoft.com/office/powerpoint/2010/main" val="1710354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ثانيا: تمويل الشركات دوليا</a:t>
            </a:r>
            <a:endParaRPr lang="ar-SA" dirty="0"/>
          </a:p>
        </p:txBody>
      </p:sp>
      <p:sp>
        <p:nvSpPr>
          <p:cNvPr id="20483"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1- التمويل بالدين</a:t>
            </a:r>
            <a:r>
              <a:rPr lang="ar-SA" altLang="ar-SA" sz="2800" smtClean="0">
                <a:solidFill>
                  <a:srgbClr val="FF0000"/>
                </a:solidFill>
                <a:cs typeface="Arial" panose="020B0604020202020204" pitchFamily="34" charset="0"/>
              </a:rPr>
              <a:t>:</a:t>
            </a:r>
          </a:p>
          <a:p>
            <a:r>
              <a:rPr lang="ar-SA" altLang="ar-SA" sz="2600" smtClean="0">
                <a:cs typeface="Arial" panose="020B0604020202020204" pitchFamily="34" charset="0"/>
              </a:rPr>
              <a:t>يتم التمويل بالدين إما من خلال البنوك مباشرة أو من خلال السندات ومشتقاتها؛</a:t>
            </a:r>
          </a:p>
          <a:p>
            <a:r>
              <a:rPr lang="ar-SA" altLang="ar-SA" sz="2600" smtClean="0">
                <a:cs typeface="Arial" panose="020B0604020202020204" pitchFamily="34" charset="0"/>
              </a:rPr>
              <a:t>وبفعل التطورات الحاصلة في البيئة المالية فقد ارتفع هذا النوع من الديون؛</a:t>
            </a:r>
          </a:p>
          <a:p>
            <a:r>
              <a:rPr lang="ar-SA" altLang="ar-SA" sz="2600" smtClean="0">
                <a:cs typeface="Arial" panose="020B0604020202020204" pitchFamily="34" charset="0"/>
              </a:rPr>
              <a:t>لقد أصبح بإمكان الشركات أن تبحث عن القروض في أماكن بعيدة خلاف بلدها الأصلي عبر بنوك عالمية ومحلية؛</a:t>
            </a:r>
          </a:p>
          <a:p>
            <a:r>
              <a:rPr lang="ar-SA" altLang="ar-SA" sz="2600" smtClean="0">
                <a:cs typeface="Arial" panose="020B0604020202020204" pitchFamily="34" charset="0"/>
              </a:rPr>
              <a:t>كما أصبح بإمكانها طرح سندات مقومة بعملات متداولة في أكثر من سوق خلاف بلدها الأصلي</a:t>
            </a:r>
            <a:r>
              <a:rPr lang="ar-SA" altLang="ar-SA" sz="2400" smtClean="0">
                <a:cs typeface="Arial" panose="020B0604020202020204" pitchFamily="34" charset="0"/>
              </a:rPr>
              <a:t>.</a:t>
            </a:r>
          </a:p>
        </p:txBody>
      </p:sp>
      <p:sp>
        <p:nvSpPr>
          <p:cNvPr id="4" name="Rounded Rectangle 3"/>
          <p:cNvSpPr/>
          <p:nvPr/>
        </p:nvSpPr>
        <p:spPr>
          <a:xfrm>
            <a:off x="304800" y="5029200"/>
            <a:ext cx="8991600" cy="10668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400" b="1" dirty="0">
                <a:solidFill>
                  <a:srgbClr val="FF0000"/>
                </a:solidFill>
              </a:rPr>
              <a:t>إن ندرة رأس المال حسب ما يرى بعض الاقتصاديين لم تعد عائقا أمام أية فكرة جيدة في أي بلد حيث يمكن جمع الأموال من أماكن عديدة خارج مقر الشركة</a:t>
            </a:r>
          </a:p>
        </p:txBody>
      </p:sp>
    </p:spTree>
    <p:extLst>
      <p:ext uri="{BB962C8B-B14F-4D97-AF65-F5344CB8AC3E}">
        <p14:creationId xmlns:p14="http://schemas.microsoft.com/office/powerpoint/2010/main" val="117068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495300" y="381000"/>
            <a:ext cx="8915400" cy="5745163"/>
          </a:xfrm>
        </p:spPr>
        <p:txBody>
          <a:bodyPr/>
          <a:lstStyle/>
          <a:p>
            <a:r>
              <a:rPr lang="ar-SA" altLang="ar-SA" smtClean="0">
                <a:solidFill>
                  <a:srgbClr val="FF0000"/>
                </a:solidFill>
                <a:cs typeface="Arial" panose="020B0604020202020204" pitchFamily="34" charset="0"/>
              </a:rPr>
              <a:t>2- التمويل من خلال حقوق المساهمين:</a:t>
            </a:r>
          </a:p>
          <a:p>
            <a:pPr rtl="1">
              <a:buFont typeface="Wingdings" panose="05000000000000000000" pitchFamily="2" charset="2"/>
              <a:buChar char="§"/>
            </a:pPr>
            <a:r>
              <a:rPr lang="ar-SA" altLang="ar-SA" smtClean="0">
                <a:cs typeface="Arial" panose="020B0604020202020204" pitchFamily="34" charset="0"/>
              </a:rPr>
              <a:t>تمول الشركات أصولها من توليفة من الدين ورأس المال أي ما يقدمه المساهمون؛</a:t>
            </a:r>
          </a:p>
          <a:p>
            <a:pPr rtl="1">
              <a:buFont typeface="Wingdings" panose="05000000000000000000" pitchFamily="2" charset="2"/>
              <a:buChar char="§"/>
            </a:pPr>
            <a:r>
              <a:rPr lang="ar-SA" altLang="ar-SA" smtClean="0">
                <a:cs typeface="Arial" panose="020B0604020202020204" pitchFamily="34" charset="0"/>
              </a:rPr>
              <a:t> وتختلف نسبة الديون في تمويل الأصول بين البلدان، إذ تصل في اليابان مثلا 80% حيث هناك درجة اعتمادية قوية بين </a:t>
            </a:r>
            <a:r>
              <a:rPr lang="en-US" altLang="ar-SA" smtClean="0">
                <a:cs typeface="Arial" panose="020B0604020202020204" pitchFamily="34" charset="0"/>
              </a:rPr>
              <a:t> </a:t>
            </a:r>
            <a:r>
              <a:rPr lang="ar-SA" altLang="ar-SA" smtClean="0">
                <a:cs typeface="Arial" panose="020B0604020202020204" pitchFamily="34" charset="0"/>
              </a:rPr>
              <a:t>البنوك والشركات مما يجعل إرضاء البنك أهم في ذهن الإدارة؛</a:t>
            </a:r>
          </a:p>
          <a:p>
            <a:pPr rtl="1">
              <a:buFont typeface="Wingdings" panose="05000000000000000000" pitchFamily="2" charset="2"/>
              <a:buChar char="§"/>
            </a:pPr>
            <a:r>
              <a:rPr lang="ar-SA" altLang="ar-SA" smtClean="0">
                <a:cs typeface="Arial" panose="020B0604020202020204" pitchFamily="34" charset="0"/>
              </a:rPr>
              <a:t> بينما تقل النسبة في الدول الغربية لصالح التمويل بحقوق المساهمين التي تفوق 50% لذا تضع الشركات أعينها على البورصة؛</a:t>
            </a:r>
          </a:p>
          <a:p>
            <a:pPr rtl="1">
              <a:buFont typeface="Wingdings" panose="05000000000000000000" pitchFamily="2" charset="2"/>
              <a:buChar char="§"/>
            </a:pPr>
            <a:r>
              <a:rPr lang="ar-SA" altLang="ar-SA" smtClean="0">
                <a:cs typeface="Arial" panose="020B0604020202020204" pitchFamily="34" charset="0"/>
              </a:rPr>
              <a:t>أما من حيث قيام الشركات بطرح أسهمها في بورصات الدول خارج مقرها الرئيس فما يزال في بدايته وحجمه قليل نسبيا.</a:t>
            </a:r>
          </a:p>
        </p:txBody>
      </p:sp>
    </p:spTree>
    <p:extLst>
      <p:ext uri="{BB962C8B-B14F-4D97-AF65-F5344CB8AC3E}">
        <p14:creationId xmlns:p14="http://schemas.microsoft.com/office/powerpoint/2010/main" val="762178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3- إدارة التدفق النقدي:</a:t>
            </a:r>
          </a:p>
          <a:p>
            <a:pPr rtl="1">
              <a:buFont typeface="Wingdings" panose="05000000000000000000" pitchFamily="2" charset="2"/>
              <a:buChar char="§"/>
            </a:pPr>
            <a:r>
              <a:rPr lang="ar-SA" altLang="ar-SA" smtClean="0">
                <a:cs typeface="Arial" panose="020B0604020202020204" pitchFamily="34" charset="0"/>
              </a:rPr>
              <a:t>لقد علمنا فيما سبق بأن الإدارة المالية تعني التدبير والتحكم في الموارد المالية للشركة، وهدفها هو المحافظة على سيولة الشركة في سعيها لتحقيق أهدافها  وجني أرباح من الأصول المالية؛</a:t>
            </a:r>
          </a:p>
          <a:p>
            <a:pPr rtl="1">
              <a:buFont typeface="Wingdings" panose="05000000000000000000" pitchFamily="2" charset="2"/>
              <a:buChar char="§"/>
            </a:pPr>
            <a:r>
              <a:rPr lang="ar-SA" altLang="ar-SA" smtClean="0">
                <a:cs typeface="Arial" panose="020B0604020202020204" pitchFamily="34" charset="0"/>
              </a:rPr>
              <a:t>على الإدارة إذن أن تعمل لتكامل التدفق النقدي مع الاحتياجات المستقبلية للتأكد من أن المال متوفر عند الحاجة وبذلك تتمكن من تمويل نشاطاتها دون توقف وبأقل تكلفة بما في ذلك طبعا تكلفة الفرصة البديلة.</a:t>
            </a:r>
          </a:p>
        </p:txBody>
      </p:sp>
    </p:spTree>
    <p:extLst>
      <p:ext uri="{BB962C8B-B14F-4D97-AF65-F5344CB8AC3E}">
        <p14:creationId xmlns:p14="http://schemas.microsoft.com/office/powerpoint/2010/main" val="495916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4- المصادر الداخلية للأموال:</a:t>
            </a:r>
          </a:p>
          <a:p>
            <a:pPr rtl="1">
              <a:buFont typeface="Wingdings" panose="05000000000000000000" pitchFamily="2" charset="2"/>
              <a:buChar char="§"/>
            </a:pPr>
            <a:r>
              <a:rPr lang="ar-SA" altLang="ar-SA" smtClean="0">
                <a:cs typeface="Arial" panose="020B0604020202020204" pitchFamily="34" charset="0"/>
              </a:rPr>
              <a:t>مثلما تستطيع الإدارة محليا تحريك الأموال بين إداراتها، هناك فرصة أكبر على المستوى الدولي حيث توجد حاجة لدى بعض الفروع وفوائض لدى أخرى، ومن واجب الإدارة العليا أحيانا تشجيع ذلك بل وفرضه بين شركاتها؛</a:t>
            </a:r>
          </a:p>
          <a:p>
            <a:pPr rtl="1">
              <a:buFont typeface="Wingdings" panose="05000000000000000000" pitchFamily="2" charset="2"/>
              <a:buChar char="§"/>
            </a:pPr>
            <a:r>
              <a:rPr lang="ar-SA" altLang="ar-SA" smtClean="0">
                <a:cs typeface="Arial" panose="020B0604020202020204" pitchFamily="34" charset="0"/>
              </a:rPr>
              <a:t>قد يأخذ ذلك عدة أشكال، فمجرد تأجيل الدفع بين الشركات التابعة فيه منفعة للشركتين الزميلتين التابعتين للشركة متعددة الجنسيات.</a:t>
            </a:r>
          </a:p>
          <a:p>
            <a:pPr rtl="1">
              <a:buFont typeface="Wingdings" panose="05000000000000000000" pitchFamily="2" charset="2"/>
              <a:buChar char="§"/>
            </a:pPr>
            <a:endParaRPr lang="ar-SA" altLang="ar-SA" smtClean="0">
              <a:cs typeface="Arial" panose="020B0604020202020204" pitchFamily="34" charset="0"/>
            </a:endParaRPr>
          </a:p>
        </p:txBody>
      </p:sp>
    </p:spTree>
    <p:extLst>
      <p:ext uri="{BB962C8B-B14F-4D97-AF65-F5344CB8AC3E}">
        <p14:creationId xmlns:p14="http://schemas.microsoft.com/office/powerpoint/2010/main" val="321437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1- إدارة رأس المال العامل:</a:t>
            </a:r>
          </a:p>
          <a:p>
            <a:pPr rtl="1"/>
            <a:r>
              <a:rPr lang="ar-SA" altLang="ar-SA" smtClean="0">
                <a:cs typeface="Arial" panose="020B0604020202020204" pitchFamily="34" charset="0"/>
              </a:rPr>
              <a:t>يشمل رأس المال العامل النقد باسم الشركة لدى البنوك والمخزون السلعي والحسابات المدينة(تحت التحصيل) والحسابات الدائنة.</a:t>
            </a:r>
          </a:p>
          <a:p>
            <a:pPr rtl="1"/>
            <a:r>
              <a:rPr lang="ar-SA" altLang="ar-SA" smtClean="0">
                <a:cs typeface="Arial" panose="020B0604020202020204" pitchFamily="34" charset="0"/>
              </a:rPr>
              <a:t>تتعقد إدارة رأس المال العامل عبر البلدان بسبب القوانين الحكومية التي تضع قيودا على التحويل وبسبب اختلاف معدلات التضخم والتغيير في أسعار العملات</a:t>
            </a:r>
          </a:p>
        </p:txBody>
      </p:sp>
    </p:spTree>
    <p:extLst>
      <p:ext uri="{BB962C8B-B14F-4D97-AF65-F5344CB8AC3E}">
        <p14:creationId xmlns:p14="http://schemas.microsoft.com/office/powerpoint/2010/main" val="42645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a:xfrm>
            <a:off x="457200" y="381000"/>
            <a:ext cx="8915400" cy="5745163"/>
          </a:xfrm>
        </p:spPr>
        <p:txBody>
          <a:bodyPr/>
          <a:lstStyle/>
          <a:p>
            <a:r>
              <a:rPr lang="ar-SA" altLang="ar-SA" smtClean="0">
                <a:cs typeface="Arial" panose="020B0604020202020204" pitchFamily="34" charset="0"/>
              </a:rPr>
              <a:t>لو أخذنا إدارة النقد السائل فإننا نجد أن الإدارة السليمة تقتضي ما يلي:</a:t>
            </a:r>
          </a:p>
          <a:p>
            <a:pPr rtl="1">
              <a:buFont typeface="Wingdings" panose="05000000000000000000" pitchFamily="2" charset="2"/>
              <a:buChar char="§"/>
            </a:pPr>
            <a:r>
              <a:rPr lang="ar-SA" altLang="ar-SA" smtClean="0">
                <a:cs typeface="Arial" panose="020B0604020202020204" pitchFamily="34" charset="0"/>
              </a:rPr>
              <a:t>معرفة احتياجات الشركات التابعة واحتياجات الشركات الزميلة وكذا احتياجات الرئاسة؛</a:t>
            </a:r>
          </a:p>
          <a:p>
            <a:pPr rtl="1">
              <a:buFont typeface="Wingdings" panose="05000000000000000000" pitchFamily="2" charset="2"/>
              <a:buChar char="§"/>
            </a:pPr>
            <a:r>
              <a:rPr lang="ar-SA" altLang="ar-SA" smtClean="0">
                <a:cs typeface="Arial" panose="020B0604020202020204" pitchFamily="34" charset="0"/>
              </a:rPr>
              <a:t>معرفة أحسن وسيلة لتحويل النقد الزائد من الشركة التابعة إلى المركز؛</a:t>
            </a:r>
          </a:p>
          <a:p>
            <a:pPr rtl="1">
              <a:buFont typeface="Wingdings" panose="05000000000000000000" pitchFamily="2" charset="2"/>
              <a:buChar char="§"/>
            </a:pPr>
            <a:r>
              <a:rPr lang="ar-SA" altLang="ar-SA" smtClean="0">
                <a:cs typeface="Arial" panose="020B0604020202020204" pitchFamily="34" charset="0"/>
              </a:rPr>
              <a:t>معرفة أحسن وجهة لاستخدام النقد بعد ذلك.</a:t>
            </a:r>
          </a:p>
        </p:txBody>
      </p:sp>
      <p:sp>
        <p:nvSpPr>
          <p:cNvPr id="5" name="Rounded Rectangle 4"/>
          <p:cNvSpPr/>
          <p:nvPr/>
        </p:nvSpPr>
        <p:spPr>
          <a:xfrm>
            <a:off x="685800" y="4343400"/>
            <a:ext cx="8763000" cy="1600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400" dirty="0">
                <a:solidFill>
                  <a:schemeClr val="tx1"/>
                </a:solidFill>
              </a:rPr>
              <a:t>لوكانت القوانين تمنع أو تحد من تحويل الأرباح فهناك وسائل أخرى تتبعها الشركات لتحويل الأموال كمصاريف إدارية أو أتاوات على أقساط فنية أو باستعمال </a:t>
            </a:r>
            <a:r>
              <a:rPr lang="ar-SA" sz="2400" b="1" dirty="0">
                <a:solidFill>
                  <a:schemeClr val="tx1"/>
                </a:solidFill>
              </a:rPr>
              <a:t>سعر التحويل </a:t>
            </a:r>
            <a:r>
              <a:rPr lang="ar-SA" sz="2400" dirty="0">
                <a:solidFill>
                  <a:schemeClr val="tx1"/>
                </a:solidFill>
              </a:rPr>
              <a:t>الذي تتقاضاه شركة تابعة من أخرى تابعة بحيث يتم التحويل من خلال تضخيم الأسعار وحتى من خلال تدنيتها بغرض دعم أحد الطرفين.</a:t>
            </a:r>
          </a:p>
        </p:txBody>
      </p:sp>
    </p:spTree>
    <p:extLst>
      <p:ext uri="{BB962C8B-B14F-4D97-AF65-F5344CB8AC3E}">
        <p14:creationId xmlns:p14="http://schemas.microsoft.com/office/powerpoint/2010/main" val="3041923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3600" dirty="0" smtClean="0"/>
              <a:t>ثالثا: إدارة مخاطر التضخم والعملات والمحافظ الاستثمارية</a:t>
            </a:r>
            <a:endParaRPr lang="ar-SA" sz="3600" dirty="0"/>
          </a:p>
        </p:txBody>
      </p:sp>
      <p:sp>
        <p:nvSpPr>
          <p:cNvPr id="26627" name="Content Placeholder 2"/>
          <p:cNvSpPr>
            <a:spLocks noGrp="1"/>
          </p:cNvSpPr>
          <p:nvPr>
            <p:ph idx="1"/>
          </p:nvPr>
        </p:nvSpPr>
        <p:spPr>
          <a:xfrm>
            <a:off x="495300" y="1295400"/>
            <a:ext cx="8915400" cy="4830763"/>
          </a:xfrm>
        </p:spPr>
        <p:txBody>
          <a:bodyPr/>
          <a:lstStyle/>
          <a:p>
            <a:r>
              <a:rPr lang="ar-SA" altLang="ar-SA" smtClean="0">
                <a:solidFill>
                  <a:srgbClr val="FF0000"/>
                </a:solidFill>
                <a:cs typeface="Arial" panose="020B0604020202020204" pitchFamily="34" charset="0"/>
              </a:rPr>
              <a:t>1- إدارة مخاطر التضخم:</a:t>
            </a:r>
          </a:p>
          <a:p>
            <a:pPr rtl="1">
              <a:buFont typeface="Wingdings" panose="05000000000000000000" pitchFamily="2" charset="2"/>
              <a:buChar char="§"/>
            </a:pPr>
            <a:r>
              <a:rPr lang="ar-SA" altLang="ar-SA" smtClean="0">
                <a:cs typeface="Arial" panose="020B0604020202020204" pitchFamily="34" charset="0"/>
              </a:rPr>
              <a:t>ليس هناك قطر لا يعاني من تضخم في الأسعار الداخلية مهما كانت درجة التضخم بل إن استقرار الأسعار صار يعرف بأنه تضخم طفيف(أقل من 5% في العام)؛</a:t>
            </a:r>
          </a:p>
          <a:p>
            <a:pPr rtl="1">
              <a:buFont typeface="Wingdings" panose="05000000000000000000" pitchFamily="2" charset="2"/>
              <a:buChar char="§"/>
            </a:pPr>
            <a:r>
              <a:rPr lang="ar-SA" altLang="ar-SA" smtClean="0">
                <a:cs typeface="Arial" panose="020B0604020202020204" pitchFamily="34" charset="0"/>
              </a:rPr>
              <a:t>ينخر التضخم من قيمة الأصول المالية في الوقت الذي يقلل فيه من عبء الخصوم مشجعا بذلك الاقتراض مالم تلغ نسب الفوائد جاذبيته؛</a:t>
            </a:r>
          </a:p>
          <a:p>
            <a:pPr rtl="1">
              <a:buFont typeface="Wingdings" panose="05000000000000000000" pitchFamily="2" charset="2"/>
              <a:buChar char="§"/>
            </a:pPr>
            <a:r>
              <a:rPr lang="ar-SA" altLang="ar-SA" smtClean="0">
                <a:cs typeface="Arial" panose="020B0604020202020204" pitchFamily="34" charset="0"/>
              </a:rPr>
              <a:t>الأقطار التي تعاني من معدلات تضخم عالية هي في العادة صاحبة عملة متدهورة القوة الشرائية داخليا ومن ثم خارجيا</a:t>
            </a:r>
            <a:r>
              <a:rPr lang="ar-SA" altLang="ar-SA" sz="2600" smtClean="0">
                <a:cs typeface="Arial" panose="020B0604020202020204" pitchFamily="34" charset="0"/>
              </a:rPr>
              <a:t>.</a:t>
            </a:r>
          </a:p>
        </p:txBody>
      </p:sp>
    </p:spTree>
    <p:extLst>
      <p:ext uri="{BB962C8B-B14F-4D97-AF65-F5344CB8AC3E}">
        <p14:creationId xmlns:p14="http://schemas.microsoft.com/office/powerpoint/2010/main" val="1634166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495300" y="1371600"/>
            <a:ext cx="8915400" cy="4754563"/>
          </a:xfrm>
        </p:spPr>
        <p:txBody>
          <a:bodyPr/>
          <a:lstStyle/>
          <a:p>
            <a:pPr rtl="1">
              <a:buFont typeface="Wingdings" panose="05000000000000000000" pitchFamily="2" charset="2"/>
              <a:buChar char="§"/>
            </a:pPr>
            <a:r>
              <a:rPr lang="ar-SA" altLang="ar-SA" smtClean="0">
                <a:cs typeface="Arial" panose="020B0604020202020204" pitchFamily="34" charset="0"/>
              </a:rPr>
              <a:t>رد الفعل الطبيعي في حالة التضخم يتمثل في إخراج العملة بسرعة من القطر صاحب التضخم العالي أو استثمارها داخله لكن في أصول عينية لا تتأثر سلبا بالتضخم( العقار وما شابه) إذا كان إخراج الأموال صعبا؛</a:t>
            </a:r>
          </a:p>
          <a:p>
            <a:pPr rtl="1">
              <a:buFont typeface="Wingdings" panose="05000000000000000000" pitchFamily="2" charset="2"/>
              <a:buChar char="§"/>
            </a:pPr>
            <a:r>
              <a:rPr lang="ar-SA" altLang="ar-SA" smtClean="0">
                <a:cs typeface="Arial" panose="020B0604020202020204" pitchFamily="34" charset="0"/>
              </a:rPr>
              <a:t>هناك أيضا اللجوء إلى رفع أسعار المنتجات عند ارتفاع أسعار المدخلات،أو اللجوء لحلول مختلفة(تغيير النوعية، المكونات، الحجم..)؛</a:t>
            </a:r>
          </a:p>
          <a:p>
            <a:pPr rtl="1">
              <a:buFont typeface="Wingdings" panose="05000000000000000000" pitchFamily="2" charset="2"/>
              <a:buChar char="§"/>
            </a:pPr>
            <a:r>
              <a:rPr lang="ar-SA" altLang="ar-SA" smtClean="0">
                <a:cs typeface="Arial" panose="020B0604020202020204" pitchFamily="34" charset="0"/>
              </a:rPr>
              <a:t>محاربة آثار التضخم تقتضي القدرة على التنبؤ بمعدلاته وذلك جزء من الإدارة والتخطيط في مجالات كثيرة.</a:t>
            </a:r>
          </a:p>
        </p:txBody>
      </p:sp>
    </p:spTree>
    <p:extLst>
      <p:ext uri="{BB962C8B-B14F-4D97-AF65-F5344CB8AC3E}">
        <p14:creationId xmlns:p14="http://schemas.microsoft.com/office/powerpoint/2010/main" val="374298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2-مخاطر تقلب أسعار صرف العملات:</a:t>
            </a:r>
          </a:p>
          <a:p>
            <a:pPr rtl="1">
              <a:buFont typeface="Wingdings" panose="05000000000000000000" pitchFamily="2" charset="2"/>
              <a:buChar char="§"/>
            </a:pPr>
            <a:r>
              <a:rPr lang="ar-SA" altLang="ar-SA" smtClean="0">
                <a:cs typeface="Arial" panose="020B0604020202020204" pitchFamily="34" charset="0"/>
              </a:rPr>
              <a:t>انتهى عهد العملات ذات الأسعار الثابتة وأصبح كثير منها يتغير من يوم ليوم، وبينما تسعى السلطات لجعل أسعار عملاتها مستقرة يبقى خطر التقلب قائما؛</a:t>
            </a:r>
          </a:p>
          <a:p>
            <a:pPr rtl="1">
              <a:buFont typeface="Wingdings" panose="05000000000000000000" pitchFamily="2" charset="2"/>
              <a:buChar char="§"/>
            </a:pPr>
            <a:r>
              <a:rPr lang="ar-SA" altLang="ar-SA" smtClean="0">
                <a:cs typeface="Arial" panose="020B0604020202020204" pitchFamily="34" charset="0"/>
              </a:rPr>
              <a:t>يؤدي احتمال التغير في أسعار العملات إلى ثلاثة أنواع من الانكشافات هي:</a:t>
            </a:r>
          </a:p>
        </p:txBody>
      </p:sp>
    </p:spTree>
    <p:extLst>
      <p:ext uri="{BB962C8B-B14F-4D97-AF65-F5344CB8AC3E}">
        <p14:creationId xmlns:p14="http://schemas.microsoft.com/office/powerpoint/2010/main" val="2140293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95300" y="1447800"/>
            <a:ext cx="8915400" cy="4678363"/>
          </a:xfrm>
        </p:spPr>
        <p:txBody>
          <a:bodyPr/>
          <a:lstStyle/>
          <a:p>
            <a:r>
              <a:rPr lang="ar-SA" altLang="ar-SA" smtClean="0">
                <a:solidFill>
                  <a:srgbClr val="FF0000"/>
                </a:solidFill>
                <a:cs typeface="Arial" panose="020B0604020202020204" pitchFamily="34" charset="0"/>
              </a:rPr>
              <a:t>ا- الانكشاف المحاسبي:</a:t>
            </a:r>
          </a:p>
          <a:p>
            <a:pPr rtl="1">
              <a:buFont typeface="Wingdings" panose="05000000000000000000" pitchFamily="2" charset="2"/>
              <a:buChar char="§"/>
            </a:pPr>
            <a:r>
              <a:rPr lang="ar-SA" altLang="ar-SA" smtClean="0">
                <a:cs typeface="Arial" panose="020B0604020202020204" pitchFamily="34" charset="0"/>
              </a:rPr>
              <a:t> وهو ما يحدث عند ترجمة البيانات المالية(الحسابات الختامية) من عملة البلد المضيف إلى عملة المقر أو أية عملة أخرى في الوقت الذي تكون فيه قيمة هذه العملات أمام بعضها البعض قد تغيرت؛</a:t>
            </a:r>
          </a:p>
          <a:p>
            <a:pPr rtl="1">
              <a:buFont typeface="Wingdings" panose="05000000000000000000" pitchFamily="2" charset="2"/>
              <a:buChar char="§"/>
            </a:pPr>
            <a:r>
              <a:rPr lang="ar-SA" altLang="ar-SA" smtClean="0">
                <a:cs typeface="Arial" panose="020B0604020202020204" pitchFamily="34" charset="0"/>
              </a:rPr>
              <a:t>تقود الترجمة إلى ربح أو خسارة عند قيام الشركة الأم بإعداد بياناتها الموحدة في نهاية السنة المالية أو حتى قبل ذلك( لايتعلق الأمر بتدفق نقدي حقيقي)؛</a:t>
            </a:r>
          </a:p>
          <a:p>
            <a:pPr rtl="1">
              <a:buFont typeface="Wingdings" panose="05000000000000000000" pitchFamily="2" charset="2"/>
              <a:buChar char="§"/>
            </a:pPr>
            <a:r>
              <a:rPr lang="ar-SA" altLang="ar-SA" smtClean="0">
                <a:cs typeface="Arial" panose="020B0604020202020204" pitchFamily="34" charset="0"/>
              </a:rPr>
              <a:t>اعتمادا على الطريقة المحاسبية المتبعة يمكن ترحيل الأرباح والخسائر إما إلى حساب الأرباح والخسائر أو إلى حساب خاص.</a:t>
            </a:r>
          </a:p>
        </p:txBody>
      </p:sp>
    </p:spTree>
    <p:extLst>
      <p:ext uri="{BB962C8B-B14F-4D97-AF65-F5344CB8AC3E}">
        <p14:creationId xmlns:p14="http://schemas.microsoft.com/office/powerpoint/2010/main" val="1423043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495300" y="1752600"/>
            <a:ext cx="8915400" cy="3657600"/>
          </a:xfrm>
        </p:spPr>
        <p:txBody>
          <a:bodyPr/>
          <a:lstStyle/>
          <a:p>
            <a:pPr rtl="1"/>
            <a:r>
              <a:rPr lang="ar-SA" altLang="ar-SA" smtClean="0">
                <a:solidFill>
                  <a:srgbClr val="FF0000"/>
                </a:solidFill>
                <a:cs typeface="Arial" panose="020B0604020202020204" pitchFamily="34" charset="0"/>
              </a:rPr>
              <a:t>ب - انكشاف التبادل:</a:t>
            </a:r>
          </a:p>
          <a:p>
            <a:pPr rtl="1">
              <a:buFont typeface="Wingdings" panose="05000000000000000000" pitchFamily="2" charset="2"/>
              <a:buChar char="§"/>
            </a:pPr>
            <a:r>
              <a:rPr lang="ar-SA" altLang="ar-SA" smtClean="0">
                <a:cs typeface="Arial" panose="020B0604020202020204" pitchFamily="34" charset="0"/>
              </a:rPr>
              <a:t>هو التغير في قيمة الحسابات الدائنة أو المدينة والذي فيه يتغير المبلغ المدفوع أو المستلم عندما تحين ساعة السداد بسبب تغير سعر العملة ما بين وقت الالتزام ووقت السداد؛</a:t>
            </a:r>
          </a:p>
          <a:p>
            <a:pPr rtl="1">
              <a:buFont typeface="Wingdings" panose="05000000000000000000" pitchFamily="2" charset="2"/>
              <a:buChar char="§"/>
            </a:pPr>
            <a:r>
              <a:rPr lang="ar-SA" altLang="ar-SA" smtClean="0">
                <a:cs typeface="Arial" panose="020B0604020202020204" pitchFamily="34" charset="0"/>
              </a:rPr>
              <a:t>أي أن الأمر يتعلق بحسابات للشركة تحت التحصيل بعملة أجنبية نشأت بتبادل تجاري أو معاملات في الخارج.</a:t>
            </a:r>
          </a:p>
        </p:txBody>
      </p:sp>
    </p:spTree>
    <p:extLst>
      <p:ext uri="{BB962C8B-B14F-4D97-AF65-F5344CB8AC3E}">
        <p14:creationId xmlns:p14="http://schemas.microsoft.com/office/powerpoint/2010/main" val="2967706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495300" y="1371600"/>
            <a:ext cx="8915400" cy="4754563"/>
          </a:xfrm>
        </p:spPr>
        <p:txBody>
          <a:bodyPr/>
          <a:lstStyle/>
          <a:p>
            <a:r>
              <a:rPr lang="ar-SA" altLang="ar-SA" smtClean="0">
                <a:solidFill>
                  <a:srgbClr val="FF0000"/>
                </a:solidFill>
                <a:cs typeface="Arial" panose="020B0604020202020204" pitchFamily="34" charset="0"/>
              </a:rPr>
              <a:t>ج- الانكشاف الاقتصادي:</a:t>
            </a:r>
          </a:p>
          <a:p>
            <a:pPr rtl="1">
              <a:buFont typeface="Wingdings" panose="05000000000000000000" pitchFamily="2" charset="2"/>
              <a:buChar char="§"/>
            </a:pPr>
            <a:r>
              <a:rPr lang="ar-SA" altLang="ar-SA" smtClean="0">
                <a:cs typeface="Arial" panose="020B0604020202020204" pitchFamily="34" charset="0"/>
              </a:rPr>
              <a:t>تتغير قيمة الشركة ككل عندما يؤثر التغير في سعر العملة على عملياتها المستقبلية؛</a:t>
            </a:r>
          </a:p>
          <a:p>
            <a:pPr rtl="1">
              <a:buFont typeface="Wingdings" panose="05000000000000000000" pitchFamily="2" charset="2"/>
              <a:buChar char="§"/>
            </a:pPr>
            <a:r>
              <a:rPr lang="ar-SA" altLang="ar-SA" smtClean="0">
                <a:cs typeface="Arial" panose="020B0604020202020204" pitchFamily="34" charset="0"/>
              </a:rPr>
              <a:t>مثاله أن يصبح التصدير الذي تعتمد عليه الشركة غير مجد لارتفاع أسعار السلعة المصدرة في سوقها بأن يرتفع سعر الدولار مثلا وتجد الشركات الأمريكية المصدرة أنها فقدت ميزتها التنافسية إذا كانت تصدر من داخل الولايات المتحدة، وبذلك تقل قيمتها المستقبلية.</a:t>
            </a:r>
          </a:p>
        </p:txBody>
      </p:sp>
    </p:spTree>
    <p:extLst>
      <p:ext uri="{BB962C8B-B14F-4D97-AF65-F5344CB8AC3E}">
        <p14:creationId xmlns:p14="http://schemas.microsoft.com/office/powerpoint/2010/main" val="527506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د- إدارة مخاطر أسعار العملات:</a:t>
            </a:r>
          </a:p>
          <a:p>
            <a:pPr rtl="1"/>
            <a:r>
              <a:rPr lang="ar-SA" altLang="ar-SA" smtClean="0">
                <a:solidFill>
                  <a:srgbClr val="000000"/>
                </a:solidFill>
                <a:cs typeface="Arial" panose="020B0604020202020204" pitchFamily="34" charset="0"/>
              </a:rPr>
              <a:t>تتضمن إدارة مخاطر أسعار العملات أربعة بنود رئيسية هي:</a:t>
            </a:r>
          </a:p>
          <a:p>
            <a:pPr rtl="1">
              <a:buFont typeface="Wingdings" panose="05000000000000000000" pitchFamily="2" charset="2"/>
              <a:buChar char="§"/>
            </a:pPr>
            <a:r>
              <a:rPr lang="ar-SA" altLang="ar-SA" smtClean="0">
                <a:solidFill>
                  <a:srgbClr val="000000"/>
                </a:solidFill>
                <a:cs typeface="Arial" panose="020B0604020202020204" pitchFamily="34" charset="0"/>
              </a:rPr>
              <a:t>تحديد وقياس حجم الانكشاف؛</a:t>
            </a:r>
          </a:p>
          <a:p>
            <a:pPr rtl="1">
              <a:buFont typeface="Wingdings" panose="05000000000000000000" pitchFamily="2" charset="2"/>
              <a:buChar char="§"/>
            </a:pPr>
            <a:r>
              <a:rPr lang="ar-SA" altLang="ar-SA" smtClean="0">
                <a:solidFill>
                  <a:srgbClr val="000000"/>
                </a:solidFill>
                <a:cs typeface="Arial" panose="020B0604020202020204" pitchFamily="34" charset="0"/>
              </a:rPr>
              <a:t>تصميم وتنفيذ نظام معلومات يرصد ويتابع الانكشاف وأسعار العملات؛</a:t>
            </a:r>
          </a:p>
          <a:p>
            <a:pPr rtl="1">
              <a:buFont typeface="Wingdings" panose="05000000000000000000" pitchFamily="2" charset="2"/>
              <a:buChar char="§"/>
            </a:pPr>
            <a:r>
              <a:rPr lang="ar-SA" altLang="ar-SA" smtClean="0">
                <a:solidFill>
                  <a:srgbClr val="000000"/>
                </a:solidFill>
                <a:cs typeface="Arial" panose="020B0604020202020204" pitchFamily="34" charset="0"/>
              </a:rPr>
              <a:t>وضع استراتيجية للحماية من الانكشاف؛</a:t>
            </a:r>
          </a:p>
          <a:p>
            <a:pPr rtl="1">
              <a:buFont typeface="Wingdings" panose="05000000000000000000" pitchFamily="2" charset="2"/>
              <a:buChar char="§"/>
            </a:pPr>
            <a:r>
              <a:rPr lang="ar-SA" altLang="ar-SA" smtClean="0">
                <a:solidFill>
                  <a:srgbClr val="000000"/>
                </a:solidFill>
                <a:cs typeface="Arial" panose="020B0604020202020204" pitchFamily="34" charset="0"/>
              </a:rPr>
              <a:t>تحديد من المسؤول عن تنفيذ الاستراتيجية.</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596223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495300" y="304800"/>
            <a:ext cx="8915400" cy="5821363"/>
          </a:xfrm>
        </p:spPr>
        <p:txBody>
          <a:bodyPr/>
          <a:lstStyle/>
          <a:p>
            <a:pPr rtl="1"/>
            <a:r>
              <a:rPr lang="ar-SA" altLang="ar-SA" smtClean="0">
                <a:solidFill>
                  <a:srgbClr val="FF0000"/>
                </a:solidFill>
                <a:cs typeface="Arial" panose="020B0604020202020204" pitchFamily="34" charset="0"/>
              </a:rPr>
              <a:t>3- إدارة المحافظ الاستثمارية الدولية:</a:t>
            </a:r>
          </a:p>
          <a:p>
            <a:pPr rtl="1">
              <a:buFont typeface="Wingdings" panose="05000000000000000000" pitchFamily="2" charset="2"/>
              <a:buChar char="§"/>
            </a:pPr>
            <a:r>
              <a:rPr lang="ar-SA" altLang="ar-SA" smtClean="0">
                <a:cs typeface="Arial" panose="020B0604020202020204" pitchFamily="34" charset="0"/>
              </a:rPr>
              <a:t>مثلما توصلت نظرية المحفظة الاستثمارية محليا إلى أن تقليل المخاطر يقتضي تنويع المحفظة الاستثمارية، كذلك أثبتت الدراسات أنه من الأفيد للمستثمر أن تتضمن حافظته الاستثمارية أوراقا مالية(أسهم وسندات) خارجية متنوعة؛</a:t>
            </a:r>
          </a:p>
          <a:p>
            <a:pPr rtl="1">
              <a:buFont typeface="Wingdings" panose="05000000000000000000" pitchFamily="2" charset="2"/>
              <a:buChar char="§"/>
            </a:pPr>
            <a:r>
              <a:rPr lang="ar-SA" altLang="ar-SA" smtClean="0">
                <a:cs typeface="Arial" panose="020B0604020202020204" pitchFamily="34" charset="0"/>
              </a:rPr>
              <a:t>ميزة التنويع هي أنه كلما زاد عدد الشركات المستثمر فيها في الحافظة كلما استقر الدخل وتدنت المخاطر إلى أن تصل إلى حد لا تنخفض بعده؛</a:t>
            </a:r>
          </a:p>
          <a:p>
            <a:pPr rtl="1">
              <a:buFont typeface="Wingdings" panose="05000000000000000000" pitchFamily="2" charset="2"/>
              <a:buChar char="§"/>
            </a:pPr>
            <a:r>
              <a:rPr lang="ar-SA" altLang="ar-SA" smtClean="0">
                <a:cs typeface="Arial" panose="020B0604020202020204" pitchFamily="34" charset="0"/>
              </a:rPr>
              <a:t>أما الشكل المثالي للحافظة، وكم ينبغي أن يكون خارجيا، وكم ينبغي أن يكون محليا، فهناك أساليب وطرق ومؤشرات خاصة تساعد في هذا المجال. </a:t>
            </a:r>
          </a:p>
          <a:p>
            <a:endParaRPr lang="ar-SA" altLang="ar-SA" smtClean="0">
              <a:cs typeface="Arial" panose="020B0604020202020204" pitchFamily="34" charset="0"/>
            </a:endParaRPr>
          </a:p>
        </p:txBody>
      </p:sp>
    </p:spTree>
    <p:extLst>
      <p:ext uri="{BB962C8B-B14F-4D97-AF65-F5344CB8AC3E}">
        <p14:creationId xmlns:p14="http://schemas.microsoft.com/office/powerpoint/2010/main" val="1931571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245</TotalTime>
  <Words>1322</Words>
  <Application>Microsoft Office PowerPoint</Application>
  <PresentationFormat>A4 Paper (210x297 mm)</PresentationFormat>
  <Paragraphs>102</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ae_AlMateen</vt:lpstr>
      <vt:lpstr>Arial</vt:lpstr>
      <vt:lpstr>AYM Wadiy S_U normal.</vt:lpstr>
      <vt:lpstr>Calibri</vt:lpstr>
      <vt:lpstr>Georgia</vt:lpstr>
      <vt:lpstr>PT Bold Heading</vt:lpstr>
      <vt:lpstr>Times New Roman</vt:lpstr>
      <vt:lpstr>Wingdings</vt:lpstr>
      <vt:lpstr>Office Theme</vt:lpstr>
      <vt:lpstr>PowerPoint Presentation</vt:lpstr>
      <vt:lpstr>المحاضرة الثانية عشر</vt:lpstr>
      <vt:lpstr>أهداف المحاضرة</vt:lpstr>
      <vt:lpstr>PowerPoint Presentation</vt:lpstr>
      <vt:lpstr>PowerPoint Presentation</vt:lpstr>
      <vt:lpstr>PowerPoint Presentation</vt:lpstr>
      <vt:lpstr>PowerPoint Presentation</vt:lpstr>
      <vt:lpstr>ثانيا: تمويل الشركات دوليا</vt:lpstr>
      <vt:lpstr>PowerPoint Presentation</vt:lpstr>
      <vt:lpstr>PowerPoint Presentation</vt:lpstr>
      <vt:lpstr>PowerPoint Presentation</vt:lpstr>
      <vt:lpstr>PowerPoint Presentation</vt:lpstr>
      <vt:lpstr>PowerPoint Presentation</vt:lpstr>
      <vt:lpstr>ثالثا: إدارة مخاطر التضخم والعملات والمحافظ الاستثمارية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26</cp:revision>
  <dcterms:created xsi:type="dcterms:W3CDTF">2014-09-11T06:47:01Z</dcterms:created>
  <dcterms:modified xsi:type="dcterms:W3CDTF">2015-09-07T07:48:38Z</dcterms:modified>
</cp:coreProperties>
</file>