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7" r:id="rId30"/>
    <p:sldId id="338" r:id="rId31"/>
    <p:sldId id="339" r:id="rId32"/>
    <p:sldId id="266" r:id="rId3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75" autoAdjust="0"/>
    <p:restoredTop sz="94664" autoAdjust="0"/>
  </p:normalViewPr>
  <p:slideViewPr>
    <p:cSldViewPr>
      <p:cViewPr varScale="1">
        <p:scale>
          <a:sx n="77" d="100"/>
          <a:sy n="77" d="100"/>
        </p:scale>
        <p:origin x="90" y="94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113665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1412776"/>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23"/>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ar-SA" sz="1600">
                <a:solidFill>
                  <a:schemeClr val="bg1"/>
                </a:solidFill>
                <a:latin typeface="Calibri" panose="020F0502020204030204" pitchFamily="34" charset="0"/>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9"/>
          <p:cNvSpPr/>
          <p:nvPr userDrawn="1"/>
        </p:nvSpPr>
        <p:spPr>
          <a:xfrm>
            <a:off x="9424988" y="280988"/>
            <a:ext cx="304800" cy="113665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9" name="Rectangle 8"/>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algn="l" rtl="0">
              <a:defRPr sz="1200">
                <a:solidFill>
                  <a:schemeClr val="bg1"/>
                </a:solidFill>
                <a:latin typeface="Calibri" pitchFamily="34" charset="0"/>
                <a:cs typeface="Arial" charset="0"/>
              </a:defRPr>
            </a:lvl1pPr>
          </a:lstStyle>
          <a:p>
            <a:pPr>
              <a:defRPr/>
            </a:pPr>
            <a:endParaRPr lang="en-US" dirty="0"/>
          </a:p>
        </p:txBody>
      </p:sp>
      <p:sp>
        <p:nvSpPr>
          <p:cNvPr id="11" name="Slide Number Placeholder 5"/>
          <p:cNvSpPr txBox="1">
            <a:spLocks/>
          </p:cNvSpPr>
          <p:nvPr userDrawn="1"/>
        </p:nvSpPr>
        <p:spPr>
          <a:xfrm>
            <a:off x="4974456" y="6356350"/>
            <a:ext cx="482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val="740567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
        <p:nvSpPr>
          <p:cNvPr id="11"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algn="l" rtl="0">
              <a:defRPr sz="1200">
                <a:solidFill>
                  <a:schemeClr val="bg1"/>
                </a:solidFill>
                <a:latin typeface="Calibri" pitchFamily="34" charset="0"/>
                <a:cs typeface="Arial" charset="0"/>
              </a:defRPr>
            </a:lvl1p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إدارة أعمال الدولية</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أحمد عبد الرحمن </a:t>
            </a:r>
            <a:r>
              <a:rPr lang="ar-SA" sz="2800" b="1" dirty="0" err="1">
                <a:solidFill>
                  <a:srgbClr val="7F7F7F"/>
                </a:solidFill>
                <a:latin typeface="Calibri" pitchFamily="34" charset="0"/>
                <a:cs typeface="Times New Roman" pitchFamily="18" charset="0"/>
              </a:rPr>
              <a:t>بلالي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a:effectLst>
                  <a:outerShdw blurRad="38100" dist="38100" dir="2700000" algn="tl">
                    <a:srgbClr val="000000">
                      <a:alpha val="43137"/>
                    </a:srgbClr>
                  </a:outerShdw>
                </a:effectLst>
                <a:cs typeface="Arial" pitchFamily="34" charset="0"/>
              </a:rPr>
              <a:t>المحاضرة </a:t>
            </a:r>
            <a:r>
              <a:rPr lang="ar-SA" b="1" dirty="0" smtClean="0">
                <a:effectLst>
                  <a:outerShdw blurRad="38100" dist="38100" dir="2700000" algn="tl">
                    <a:srgbClr val="000000">
                      <a:alpha val="43137"/>
                    </a:srgbClr>
                  </a:outerShdw>
                </a:effectLst>
                <a:cs typeface="Arial" pitchFamily="34" charset="0"/>
              </a:rPr>
              <a:t>الثالثة عشر</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موضوعات في التسويق الدولي</a:t>
            </a:r>
            <a:b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b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(مناطق التجارة الحرة والتجارة الإلكترونية</a:t>
            </a: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a:t>
            </a:r>
            <a:endPar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إدارة أعمال الدولية</a:t>
            </a:r>
            <a:r>
              <a:rPr lang="ar-SA" sz="2000" dirty="0" smtClean="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smtClean="0">
                <a:solidFill>
                  <a:schemeClr val="accent1">
                    <a:lumMod val="75000"/>
                  </a:schemeClr>
                </a:solidFill>
              </a:rPr>
              <a:t>الثالثة عشر</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وان 1"/>
          <p:cNvSpPr>
            <a:spLocks noGrp="1"/>
          </p:cNvSpPr>
          <p:nvPr>
            <p:ph type="title"/>
          </p:nvPr>
        </p:nvSpPr>
        <p:spPr>
          <a:ln>
            <a:miter lim="800000"/>
            <a:headEnd/>
            <a:tailEnd/>
          </a:ln>
          <a:extLst/>
        </p:spPr>
        <p:txBody>
          <a:bodyPr>
            <a:scene3d>
              <a:camera prst="orthographicFront"/>
              <a:lightRig rig="soft" dir="t"/>
            </a:scene3d>
            <a:sp3d prstMaterial="softEdge">
              <a:bevelT w="25400" h="25400"/>
            </a:sp3d>
          </a:bodyPr>
          <a:lstStyle/>
          <a:p>
            <a:pPr eaLnBrk="1" fontAlgn="auto" hangingPunct="1">
              <a:spcAft>
                <a:spcPts val="0"/>
              </a:spcAft>
              <a:defRPr/>
            </a:pPr>
            <a:r>
              <a:rPr lang="ar-SA" dirty="0" smtClean="0">
                <a:solidFill>
                  <a:srgbClr val="006666"/>
                </a:solidFill>
                <a:cs typeface="PT Bold Heading" pitchFamily="2" charset="-78"/>
              </a:rPr>
              <a:t>أهداف </a:t>
            </a:r>
            <a:r>
              <a:rPr lang="ar-SA" dirty="0" err="1" smtClean="0">
                <a:solidFill>
                  <a:srgbClr val="006666"/>
                </a:solidFill>
                <a:cs typeface="PT Bold Heading" pitchFamily="2" charset="-78"/>
              </a:rPr>
              <a:t>ال</a:t>
            </a:r>
            <a:r>
              <a:rPr lang="ar-DZ" dirty="0" smtClean="0">
                <a:solidFill>
                  <a:srgbClr val="006666"/>
                </a:solidFill>
                <a:cs typeface="PT Bold Heading" pitchFamily="2" charset="-78"/>
              </a:rPr>
              <a:t>محاضرة</a:t>
            </a:r>
            <a:endParaRPr lang="ar-SA" dirty="0" smtClean="0">
              <a:solidFill>
                <a:srgbClr val="006666"/>
              </a:solidFill>
              <a:cs typeface="PT Bold Heading" pitchFamily="2" charset="-78"/>
            </a:endParaRPr>
          </a:p>
        </p:txBody>
      </p:sp>
      <p:sp>
        <p:nvSpPr>
          <p:cNvPr id="4" name="مخطط انسيابي: شريط مثقب 3"/>
          <p:cNvSpPr/>
          <p:nvPr/>
        </p:nvSpPr>
        <p:spPr>
          <a:xfrm>
            <a:off x="457200" y="1828800"/>
            <a:ext cx="8340725" cy="3429000"/>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algn="r" rtl="1" fontAlgn="auto">
              <a:spcAft>
                <a:spcPts val="0"/>
              </a:spcAft>
              <a:buFont typeface="+mj-lt"/>
              <a:buAutoNum type="arabicPeriod"/>
              <a:defRPr/>
            </a:pPr>
            <a:r>
              <a:rPr lang="ar-QA" sz="3200" dirty="0">
                <a:solidFill>
                  <a:schemeClr val="tx1"/>
                </a:solidFill>
                <a:latin typeface="Times New Roman" pitchFamily="18" charset="0"/>
                <a:cs typeface="Times New Roman" pitchFamily="18" charset="0"/>
              </a:rPr>
              <a:t>تعريف الطالب </a:t>
            </a:r>
            <a:r>
              <a:rPr lang="ar-SA" sz="3200" dirty="0">
                <a:solidFill>
                  <a:schemeClr val="tx1"/>
                </a:solidFill>
                <a:latin typeface="Times New Roman" pitchFamily="18" charset="0"/>
                <a:cs typeface="Times New Roman" pitchFamily="18" charset="0"/>
              </a:rPr>
              <a:t>ب</a:t>
            </a:r>
            <a:r>
              <a:rPr lang="ar-DZ" sz="3200" dirty="0">
                <a:solidFill>
                  <a:schemeClr val="tx1"/>
                </a:solidFill>
                <a:latin typeface="Times New Roman" pitchFamily="18" charset="0"/>
                <a:cs typeface="Times New Roman" pitchFamily="18" charset="0"/>
              </a:rPr>
              <a:t>ماهية </a:t>
            </a:r>
            <a:r>
              <a:rPr lang="ar-DZ" sz="3200" dirty="0">
                <a:solidFill>
                  <a:schemeClr val="tx1"/>
                </a:solidFill>
                <a:latin typeface="Times New Roman" pitchFamily="18" charset="0"/>
                <a:cs typeface="Times New Roman" pitchFamily="18" charset="0"/>
              </a:rPr>
              <a:t>وطبيعة </a:t>
            </a:r>
            <a:r>
              <a:rPr lang="ar-DZ" sz="3200" dirty="0">
                <a:solidFill>
                  <a:schemeClr val="tx1"/>
                </a:solidFill>
                <a:latin typeface="Times New Roman" pitchFamily="18" charset="0"/>
                <a:cs typeface="Times New Roman" pitchFamily="18" charset="0"/>
              </a:rPr>
              <a:t>التسويق الدولي</a:t>
            </a:r>
            <a:r>
              <a:rPr lang="ar-SA" sz="3200" dirty="0">
                <a:solidFill>
                  <a:schemeClr val="tx1"/>
                </a:solidFill>
                <a:latin typeface="Times New Roman" pitchFamily="18" charset="0"/>
                <a:cs typeface="Times New Roman" pitchFamily="18" charset="0"/>
              </a:rPr>
              <a:t>.</a:t>
            </a:r>
          </a:p>
          <a:p>
            <a:pPr marL="514350" indent="-514350" algn="r" rtl="1" fontAlgn="auto">
              <a:spcAft>
                <a:spcPts val="0"/>
              </a:spcAft>
              <a:buFont typeface="+mj-lt"/>
              <a:buAutoNum type="arabicPeriod"/>
              <a:defRPr/>
            </a:pPr>
            <a:r>
              <a:rPr lang="ar-DZ" sz="3200" dirty="0">
                <a:solidFill>
                  <a:schemeClr val="tx1"/>
                </a:solidFill>
                <a:latin typeface="Times New Roman" pitchFamily="18" charset="0"/>
                <a:cs typeface="Times New Roman" pitchFamily="18" charset="0"/>
              </a:rPr>
              <a:t>إدراك الطالب لأهمية ودور مناطق التجارة الحرة في دعم  وترقية المعاملات الدولية.</a:t>
            </a:r>
            <a:endParaRPr lang="ar-SA" sz="3200" dirty="0">
              <a:solidFill>
                <a:schemeClr val="tx1"/>
              </a:solidFill>
              <a:latin typeface="Times New Roman" pitchFamily="18" charset="0"/>
              <a:cs typeface="Times New Roman" pitchFamily="18" charset="0"/>
            </a:endParaRPr>
          </a:p>
          <a:p>
            <a:pPr marL="514350" indent="-514350" algn="r" rtl="1" fontAlgn="auto">
              <a:spcAft>
                <a:spcPts val="0"/>
              </a:spcAft>
              <a:buFont typeface="+mj-lt"/>
              <a:buAutoNum type="arabicPeriod"/>
              <a:defRPr/>
            </a:pPr>
            <a:r>
              <a:rPr lang="ar-SA" sz="3200" dirty="0">
                <a:solidFill>
                  <a:schemeClr val="tx1"/>
                </a:solidFill>
                <a:latin typeface="Times New Roman" pitchFamily="18" charset="0"/>
                <a:cs typeface="Times New Roman" pitchFamily="18" charset="0"/>
              </a:rPr>
              <a:t>استيعاب الطالب لأهمية، </a:t>
            </a:r>
            <a:r>
              <a:rPr lang="ar-DZ" sz="3200" dirty="0">
                <a:solidFill>
                  <a:schemeClr val="tx1"/>
                </a:solidFill>
                <a:latin typeface="Times New Roman" pitchFamily="18" charset="0"/>
                <a:cs typeface="Times New Roman" pitchFamily="18" charset="0"/>
              </a:rPr>
              <a:t>و </a:t>
            </a:r>
            <a:r>
              <a:rPr lang="ar-SA" sz="3200" dirty="0">
                <a:solidFill>
                  <a:schemeClr val="tx1"/>
                </a:solidFill>
                <a:latin typeface="Times New Roman" pitchFamily="18" charset="0"/>
                <a:cs typeface="Times New Roman" pitchFamily="18" charset="0"/>
              </a:rPr>
              <a:t>أهداف و مزايا مناطق التجارة الحرة بالنسبة للشركات المتعددة الجنسيات.</a:t>
            </a:r>
          </a:p>
          <a:p>
            <a:pPr marL="514350" indent="-514350" algn="r" rtl="1" fontAlgn="auto">
              <a:spcAft>
                <a:spcPts val="0"/>
              </a:spcAft>
              <a:buFont typeface="+mj-lt"/>
              <a:buAutoNum type="arabicPeriod"/>
              <a:defRPr/>
            </a:pPr>
            <a:r>
              <a:rPr lang="ar-QA" sz="3200" dirty="0">
                <a:solidFill>
                  <a:prstClr val="black"/>
                </a:solidFill>
                <a:latin typeface="Times New Roman" pitchFamily="18" charset="0"/>
                <a:cs typeface="Times New Roman" pitchFamily="18" charset="0"/>
              </a:rPr>
              <a:t>تعريف الطالب </a:t>
            </a:r>
            <a:r>
              <a:rPr lang="ar-SA" sz="3200" dirty="0">
                <a:solidFill>
                  <a:prstClr val="black"/>
                </a:solidFill>
                <a:latin typeface="Times New Roman" pitchFamily="18" charset="0"/>
                <a:cs typeface="Times New Roman" pitchFamily="18" charset="0"/>
              </a:rPr>
              <a:t>مفهوم التجارة الإلكترونية ومراحل تطورها.</a:t>
            </a:r>
          </a:p>
          <a:p>
            <a:pPr marL="514350" indent="-514350" algn="r" rtl="1" fontAlgn="auto">
              <a:spcAft>
                <a:spcPts val="0"/>
              </a:spcAft>
              <a:buFont typeface="+mj-lt"/>
              <a:buAutoNum type="arabicPeriod"/>
              <a:defRPr/>
            </a:pPr>
            <a:r>
              <a:rPr lang="ar-DZ" sz="3200" dirty="0">
                <a:solidFill>
                  <a:schemeClr val="tx1"/>
                </a:solidFill>
                <a:latin typeface="Times New Roman" pitchFamily="18" charset="0"/>
                <a:cs typeface="Times New Roman" pitchFamily="18" charset="0"/>
              </a:rPr>
              <a:t>استيعاب الطالب لتطبيقات التجارة الإلكترونية و الآثار التي أحدثتها على تطوير حجم و سرعة المعاملات الدولية.</a:t>
            </a:r>
          </a:p>
          <a:p>
            <a:pPr marL="514350" indent="-514350" algn="r" rtl="1" fontAlgn="auto">
              <a:spcAft>
                <a:spcPts val="0"/>
              </a:spcAft>
              <a:buFont typeface="+mj-lt"/>
              <a:buAutoNum type="arabicPeriod"/>
              <a:defRPr/>
            </a:pPr>
            <a:endParaRPr lang="ar-DZ" sz="32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8673947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24E189D-2C87-471D-B711-2CCFE4AF6A93}" type="slidenum">
              <a:rPr lang="ar-SA" altLang="ar-SA" smtClean="0">
                <a:solidFill>
                  <a:schemeClr val="bg1"/>
                </a:solidFill>
                <a:latin typeface="Calibri" panose="020F0502020204030204" pitchFamily="34" charset="0"/>
              </a:rPr>
              <a:pPr eaLnBrk="1" hangingPunct="1"/>
              <a:t>4</a:t>
            </a:fld>
            <a:endParaRPr lang="en-US" altLang="ar-SA" smtClean="0">
              <a:solidFill>
                <a:schemeClr val="bg1"/>
              </a:solidFill>
              <a:latin typeface="Calibri" panose="020F0502020204030204" pitchFamily="34" charset="0"/>
            </a:endParaRPr>
          </a:p>
        </p:txBody>
      </p:sp>
      <p:sp>
        <p:nvSpPr>
          <p:cNvPr id="5" name="مخطط انسيابي: بيانات مخزّنة 4"/>
          <p:cNvSpPr/>
          <p:nvPr/>
        </p:nvSpPr>
        <p:spPr>
          <a:xfrm>
            <a:off x="6400800" y="228600"/>
            <a:ext cx="3124200" cy="1143000"/>
          </a:xfrm>
          <a:prstGeom prst="flowChartOnlineStorag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a:defRPr/>
            </a:pPr>
            <a:r>
              <a:rPr lang="ar-SA" sz="3600" dirty="0">
                <a:solidFill>
                  <a:srgbClr val="006666"/>
                </a:solidFill>
                <a:latin typeface="Arial" pitchFamily="34" charset="0"/>
                <a:cs typeface="PT Bold Heading" pitchFamily="2" charset="-78"/>
              </a:rPr>
              <a:t>مقدمة</a:t>
            </a:r>
            <a:endParaRPr lang="en-US" sz="3600" dirty="0">
              <a:solidFill>
                <a:srgbClr val="006666"/>
              </a:solidFill>
              <a:latin typeface="Arial" pitchFamily="34" charset="0"/>
              <a:cs typeface="PT Bold Heading" pitchFamily="2" charset="-78"/>
            </a:endParaRPr>
          </a:p>
        </p:txBody>
      </p:sp>
      <p:sp>
        <p:nvSpPr>
          <p:cNvPr id="16388" name="مربع نص 3"/>
          <p:cNvSpPr txBox="1">
            <a:spLocks noChangeArrowheads="1"/>
          </p:cNvSpPr>
          <p:nvPr/>
        </p:nvSpPr>
        <p:spPr bwMode="auto">
          <a:xfrm>
            <a:off x="533400" y="1447800"/>
            <a:ext cx="8001000"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buFont typeface="Wingdings" panose="05000000000000000000" pitchFamily="2" charset="2"/>
              <a:buChar char="Ø"/>
            </a:pPr>
            <a:r>
              <a:rPr lang="ar-SA" altLang="ar-SA" sz="3200">
                <a:cs typeface="Arabic Transparent" panose="020B0604020202020204" pitchFamily="34" charset="0"/>
              </a:rPr>
              <a:t> </a:t>
            </a:r>
            <a:r>
              <a:rPr lang="ar-DZ" altLang="ar-SA" sz="3200">
                <a:cs typeface="Arabic Transparent" panose="020B0604020202020204" pitchFamily="34" charset="0"/>
              </a:rPr>
              <a:t>يعتبر التسويق الدولي أداة فعالة لبعث و ترقية الأعمال الدولية.</a:t>
            </a:r>
            <a:endParaRPr lang="ar-SA" altLang="ar-SA" sz="3200">
              <a:cs typeface="Arabic Transparent" panose="020B0604020202020204" pitchFamily="34" charset="0"/>
            </a:endParaRPr>
          </a:p>
          <a:p>
            <a:pPr algn="r" rtl="1" eaLnBrk="1" hangingPunct="1">
              <a:buFont typeface="Wingdings" panose="05000000000000000000" pitchFamily="2" charset="2"/>
              <a:buChar char="Ø"/>
            </a:pPr>
            <a:endParaRPr lang="ar-SA" altLang="ar-SA" sz="1000">
              <a:cs typeface="Arabic Transparent" panose="020B0604020202020204" pitchFamily="34" charset="0"/>
            </a:endParaRPr>
          </a:p>
          <a:p>
            <a:pPr algn="r" rtl="1" eaLnBrk="1" hangingPunct="1">
              <a:buFont typeface="Wingdings" panose="05000000000000000000" pitchFamily="2" charset="2"/>
              <a:buChar char="Ø"/>
            </a:pPr>
            <a:r>
              <a:rPr lang="ar-SA" altLang="ar-SA" sz="3200">
                <a:cs typeface="Arabic Transparent" panose="020B0604020202020204" pitchFamily="34" charset="0"/>
              </a:rPr>
              <a:t> </a:t>
            </a:r>
            <a:r>
              <a:rPr lang="ar-DZ" altLang="ar-SA" sz="3200">
                <a:cs typeface="Arabic Transparent" panose="020B0604020202020204" pitchFamily="34" charset="0"/>
              </a:rPr>
              <a:t>كما تعتبر مناطق التجارة الحرة أداة لتوفير البنية التحتية </a:t>
            </a:r>
            <a:r>
              <a:rPr lang="ar-SA" altLang="ar-SA" sz="3200">
                <a:cs typeface="Arabic Transparent" panose="020B0604020202020204" pitchFamily="34" charset="0"/>
              </a:rPr>
              <a:t>   </a:t>
            </a:r>
            <a:r>
              <a:rPr lang="ar-DZ" altLang="ar-SA" sz="3200">
                <a:cs typeface="Arabic Transparent" panose="020B0604020202020204" pitchFamily="34" charset="0"/>
              </a:rPr>
              <a:t>و التسهيلات المدعمة لقيام و استمرار المعاملات الدولية.</a:t>
            </a:r>
            <a:endParaRPr lang="ar-SA" altLang="ar-SA" sz="3200">
              <a:cs typeface="Arabic Transparent" panose="020B0604020202020204" pitchFamily="34" charset="0"/>
            </a:endParaRPr>
          </a:p>
          <a:p>
            <a:pPr algn="r" rtl="1" eaLnBrk="1" hangingPunct="1">
              <a:buFont typeface="Wingdings" panose="05000000000000000000" pitchFamily="2" charset="2"/>
              <a:buChar char="Ø"/>
            </a:pPr>
            <a:endParaRPr lang="ar-SA" altLang="ar-SA" sz="1000">
              <a:cs typeface="Arabic Transparent" panose="020B0604020202020204" pitchFamily="34" charset="0"/>
            </a:endParaRPr>
          </a:p>
          <a:p>
            <a:pPr algn="r" rtl="1" eaLnBrk="1" hangingPunct="1">
              <a:buFont typeface="Wingdings" panose="05000000000000000000" pitchFamily="2" charset="2"/>
              <a:buChar char="Ø"/>
            </a:pPr>
            <a:r>
              <a:rPr lang="ar-DZ" altLang="ar-SA" sz="3200">
                <a:cs typeface="Arabic Transparent" panose="020B0604020202020204" pitchFamily="34" charset="0"/>
              </a:rPr>
              <a:t>و يرجع الفضل للتجارة الإلكترونية في رفع حجم و سرعة المعاملات الدولية.</a:t>
            </a:r>
          </a:p>
          <a:p>
            <a:pPr algn="r" rtl="1" eaLnBrk="1" hangingPunct="1"/>
            <a:endParaRPr lang="ar-SA" altLang="ar-SA" sz="3200">
              <a:cs typeface="Arabic Transparent" panose="020B0604020202020204" pitchFamily="34" charset="0"/>
            </a:endParaRPr>
          </a:p>
          <a:p>
            <a:pPr algn="r" rtl="1" eaLnBrk="1" hangingPunct="1"/>
            <a:r>
              <a:rPr lang="ar-DZ" altLang="ar-SA" sz="3200">
                <a:cs typeface="Arabic Transparent" panose="020B0604020202020204" pitchFamily="34" charset="0"/>
              </a:rPr>
              <a:t>ه</a:t>
            </a:r>
            <a:r>
              <a:rPr lang="ar-SA" altLang="ar-SA" sz="3200">
                <a:cs typeface="Arabic Transparent" panose="020B0604020202020204" pitchFamily="34" charset="0"/>
              </a:rPr>
              <a:t>ذ</a:t>
            </a:r>
            <a:r>
              <a:rPr lang="ar-DZ" altLang="ar-SA" sz="3200">
                <a:cs typeface="Arabic Transparent" panose="020B0604020202020204" pitchFamily="34" charset="0"/>
              </a:rPr>
              <a:t>ا ما سوف نعمل على توضيحه من خلال ه</a:t>
            </a:r>
            <a:r>
              <a:rPr lang="ar-SA" altLang="ar-SA" sz="3200">
                <a:cs typeface="Arabic Transparent" panose="020B0604020202020204" pitchFamily="34" charset="0"/>
              </a:rPr>
              <a:t>ذه المحاضرة.</a:t>
            </a:r>
            <a:r>
              <a:rPr lang="ar-DZ" altLang="ar-SA" sz="3200">
                <a:cs typeface="Arabic Transparent" panose="020B0604020202020204" pitchFamily="34" charset="0"/>
              </a:rPr>
              <a:t> </a:t>
            </a:r>
            <a:endParaRPr lang="en-US" altLang="ar-SA" sz="3200">
              <a:cs typeface="Arabic Transparent" panose="020B0604020202020204" pitchFamily="34" charset="0"/>
            </a:endParaRPr>
          </a:p>
        </p:txBody>
      </p:sp>
    </p:spTree>
    <p:extLst>
      <p:ext uri="{BB962C8B-B14F-4D97-AF65-F5344CB8AC3E}">
        <p14:creationId xmlns:p14="http://schemas.microsoft.com/office/powerpoint/2010/main" val="1726067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مستطيل 4"/>
          <p:cNvSpPr>
            <a:spLocks noChangeArrowheads="1"/>
          </p:cNvSpPr>
          <p:nvPr/>
        </p:nvSpPr>
        <p:spPr bwMode="auto">
          <a:xfrm>
            <a:off x="4876800" y="1524000"/>
            <a:ext cx="4470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buFont typeface="Calibri" panose="020F0502020204030204" pitchFamily="34" charset="0"/>
              <a:buAutoNum type="arabicPeriod"/>
            </a:pPr>
            <a:r>
              <a:rPr lang="ar-SA" altLang="ar-SA" sz="3600">
                <a:solidFill>
                  <a:srgbClr val="0000FF"/>
                </a:solidFill>
                <a:cs typeface="PT Bold Heading" panose="02010400000000000000" pitchFamily="2" charset="-78"/>
              </a:rPr>
              <a:t>مفهوم التسويق الدولي</a:t>
            </a:r>
            <a:endParaRPr lang="en-US" altLang="ar-SA" sz="3600">
              <a:solidFill>
                <a:srgbClr val="0000FF"/>
              </a:solidFill>
            </a:endParaRPr>
          </a:p>
        </p:txBody>
      </p:sp>
      <p:sp>
        <p:nvSpPr>
          <p:cNvPr id="6" name="مخطط انسيابي: بيانات مخزّنة 5"/>
          <p:cNvSpPr/>
          <p:nvPr/>
        </p:nvSpPr>
        <p:spPr>
          <a:xfrm>
            <a:off x="381000" y="228600"/>
            <a:ext cx="9525000" cy="1143000"/>
          </a:xfrm>
          <a:prstGeom prst="flowChartOnlineStorag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a:defRPr/>
            </a:pPr>
            <a:r>
              <a:rPr lang="ar-SA" sz="3600" dirty="0">
                <a:solidFill>
                  <a:srgbClr val="006666"/>
                </a:solidFill>
                <a:latin typeface="Arial" pitchFamily="34" charset="0"/>
                <a:cs typeface="PT Bold Heading" pitchFamily="2" charset="-78"/>
              </a:rPr>
              <a:t>أولا: ماهية </a:t>
            </a:r>
            <a:r>
              <a:rPr lang="ar-SA" sz="3600" dirty="0" err="1">
                <a:solidFill>
                  <a:srgbClr val="006666"/>
                </a:solidFill>
                <a:latin typeface="Arial" pitchFamily="34" charset="0"/>
                <a:cs typeface="PT Bold Heading" pitchFamily="2" charset="-78"/>
              </a:rPr>
              <a:t>و</a:t>
            </a:r>
            <a:r>
              <a:rPr lang="ar-SA" sz="3600" dirty="0">
                <a:solidFill>
                  <a:srgbClr val="006666"/>
                </a:solidFill>
                <a:latin typeface="Arial" pitchFamily="34" charset="0"/>
                <a:cs typeface="PT Bold Heading" pitchFamily="2" charset="-78"/>
              </a:rPr>
              <a:t> طبيعة التسويق الدولي</a:t>
            </a:r>
            <a:endParaRPr lang="en-US" sz="3600" dirty="0">
              <a:solidFill>
                <a:srgbClr val="006666"/>
              </a:solidFill>
              <a:latin typeface="Arial" pitchFamily="34" charset="0"/>
              <a:cs typeface="PT Bold Heading" pitchFamily="2" charset="-78"/>
            </a:endParaRPr>
          </a:p>
        </p:txBody>
      </p:sp>
      <p:sp>
        <p:nvSpPr>
          <p:cNvPr id="17412" name="مستطيل 3"/>
          <p:cNvSpPr>
            <a:spLocks noChangeArrowheads="1"/>
          </p:cNvSpPr>
          <p:nvPr/>
        </p:nvSpPr>
        <p:spPr bwMode="auto">
          <a:xfrm>
            <a:off x="228600" y="2339975"/>
            <a:ext cx="89916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5125" indent="-255588"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spcBef>
                <a:spcPts val="300"/>
              </a:spcBef>
              <a:buClr>
                <a:srgbClr val="A04DA3"/>
              </a:buClr>
            </a:pPr>
            <a:r>
              <a:rPr lang="ar-SA" altLang="ar-SA" sz="3600"/>
              <a:t>يمكننا تعريف التسويق الدولي على  أنه</a:t>
            </a:r>
            <a:r>
              <a:rPr lang="en-US" altLang="ar-SA" sz="2800">
                <a:solidFill>
                  <a:srgbClr val="000000"/>
                </a:solidFill>
                <a:latin typeface="Georgia" panose="02040502050405020303" pitchFamily="18" charset="0"/>
              </a:rPr>
              <a:t> </a:t>
            </a:r>
            <a:r>
              <a:rPr lang="ar-SA" altLang="ar-SA" sz="2800">
                <a:solidFill>
                  <a:srgbClr val="000000"/>
                </a:solidFill>
                <a:latin typeface="Georgia" panose="02040502050405020303" pitchFamily="18" charset="0"/>
              </a:rPr>
              <a:t> الوصول إلى المستهلك الدولي واكتشاف حاجاته ورغباته والعمل على إشباعها بمستوى أفضل من في المنافسين  وتنسيق الجهود والنشاطات التسويقية لتحقيق أهداف المؤسسة في ظل القيود البيئية الدولية.</a:t>
            </a:r>
            <a:endParaRPr lang="en-US" altLang="ar-SA" sz="2800">
              <a:solidFill>
                <a:srgbClr val="000000"/>
              </a:solidFill>
              <a:latin typeface="Georgia" panose="02040502050405020303" pitchFamily="18" charset="0"/>
            </a:endParaRPr>
          </a:p>
        </p:txBody>
      </p:sp>
    </p:spTree>
    <p:extLst>
      <p:ext uri="{BB962C8B-B14F-4D97-AF65-F5344CB8AC3E}">
        <p14:creationId xmlns:p14="http://schemas.microsoft.com/office/powerpoint/2010/main" val="2252573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rtl="1" eaLnBrk="1" hangingPunct="1">
              <a:spcBef>
                <a:spcPct val="0"/>
              </a:spcBef>
              <a:defRPr/>
            </a:pPr>
            <a:endParaRPr lang="ar-SA" sz="3600" dirty="0" smtClean="0">
              <a:solidFill>
                <a:prstClr val="black"/>
              </a:solidFill>
              <a:latin typeface="Arial" charset="0"/>
            </a:endParaRPr>
          </a:p>
          <a:p>
            <a:pPr marL="0" indent="0" rtl="1" eaLnBrk="1" hangingPunct="1">
              <a:spcBef>
                <a:spcPct val="0"/>
              </a:spcBef>
              <a:defRPr/>
            </a:pPr>
            <a:r>
              <a:rPr lang="ar-SA" sz="3600" dirty="0" smtClean="0">
                <a:solidFill>
                  <a:prstClr val="black"/>
                </a:solidFill>
                <a:latin typeface="Arial" charset="0"/>
              </a:rPr>
              <a:t>فهو إذن </a:t>
            </a:r>
            <a:r>
              <a:rPr lang="ar-SA" sz="3600" b="1" dirty="0" smtClean="0">
                <a:solidFill>
                  <a:prstClr val="black"/>
                </a:solidFill>
                <a:latin typeface="Arial" charset="0"/>
              </a:rPr>
              <a:t>عملية </a:t>
            </a:r>
            <a:r>
              <a:rPr lang="ar-SA" sz="3600" b="1" dirty="0">
                <a:solidFill>
                  <a:prstClr val="black"/>
                </a:solidFill>
                <a:latin typeface="Arial" charset="0"/>
              </a:rPr>
              <a:t>تعبئة موارد المؤسسة و توجيهها لاختيار و استغلال الفرص في الأسواق الدولية بما يحقق و يعزز أهداف الشركة الاستراتيجية على المديين، القصير و الطويل“ .</a:t>
            </a:r>
            <a:endParaRPr lang="en-US" sz="3600" b="1" dirty="0">
              <a:solidFill>
                <a:prstClr val="black"/>
              </a:solidFill>
              <a:latin typeface="Arial" charset="0"/>
            </a:endParaRPr>
          </a:p>
          <a:p>
            <a:pPr>
              <a:defRPr/>
            </a:pPr>
            <a:endParaRPr lang="en-US" dirty="0"/>
          </a:p>
        </p:txBody>
      </p:sp>
    </p:spTree>
    <p:extLst>
      <p:ext uri="{BB962C8B-B14F-4D97-AF65-F5344CB8AC3E}">
        <p14:creationId xmlns:p14="http://schemas.microsoft.com/office/powerpoint/2010/main" val="2731122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لمحتوى 2"/>
          <p:cNvSpPr>
            <a:spLocks noGrp="1"/>
          </p:cNvSpPr>
          <p:nvPr>
            <p:ph idx="1"/>
          </p:nvPr>
        </p:nvSpPr>
        <p:spPr>
          <a:xfrm>
            <a:off x="304800" y="1447800"/>
            <a:ext cx="8305800" cy="4191000"/>
          </a:xfrm>
        </p:spPr>
        <p:txBody>
          <a:bodyPr/>
          <a:lstStyle/>
          <a:p>
            <a:pPr rtl="1" eaLnBrk="1" hangingPunct="1"/>
            <a:r>
              <a:rPr lang="ar-SA" altLang="ar-SA" smtClean="0">
                <a:cs typeface="Arabic Transparent" panose="020B0604020202020204" pitchFamily="34" charset="0"/>
              </a:rPr>
              <a:t>من هذا المنظور، </a:t>
            </a:r>
            <a:r>
              <a:rPr lang="ar-SA" altLang="ar-SA" b="1" smtClean="0">
                <a:cs typeface="Arabic Transparent" panose="020B0604020202020204" pitchFamily="34" charset="0"/>
              </a:rPr>
              <a:t>تكمن أهمية التسويق الدولي في</a:t>
            </a:r>
            <a:r>
              <a:rPr lang="ar-SA" altLang="ar-SA" smtClean="0">
                <a:cs typeface="Arabic Transparent" panose="020B0604020202020204" pitchFamily="34" charset="0"/>
              </a:rPr>
              <a:t>: </a:t>
            </a:r>
          </a:p>
          <a:p>
            <a:pPr rtl="1" eaLnBrk="1" hangingPunct="1">
              <a:buFont typeface="Wingdings" panose="05000000000000000000" pitchFamily="2" charset="2"/>
              <a:buChar char="§"/>
            </a:pPr>
            <a:r>
              <a:rPr lang="ar-SA" altLang="ar-SA" smtClean="0">
                <a:cs typeface="Arabic Transparent" panose="020B0604020202020204" pitchFamily="34" charset="0"/>
              </a:rPr>
              <a:t>الوصول إلى المستهلك الدولي و</a:t>
            </a:r>
            <a:r>
              <a:rPr lang="en-US" altLang="ar-SA" smtClean="0">
                <a:cs typeface="Arabic Transparent" panose="020B0604020202020204" pitchFamily="34" charset="0"/>
              </a:rPr>
              <a:t> </a:t>
            </a:r>
            <a:r>
              <a:rPr lang="ar-SA" altLang="ar-SA" smtClean="0">
                <a:cs typeface="Arabic Transparent" panose="020B0604020202020204" pitchFamily="34" charset="0"/>
              </a:rPr>
              <a:t>اكتشاف حاجاته و</a:t>
            </a:r>
            <a:r>
              <a:rPr lang="en-US" altLang="ar-SA" smtClean="0">
                <a:cs typeface="Arabic Transparent" panose="020B0604020202020204" pitchFamily="34" charset="0"/>
              </a:rPr>
              <a:t> </a:t>
            </a:r>
            <a:r>
              <a:rPr lang="ar-SA" altLang="ar-SA" smtClean="0">
                <a:cs typeface="Arabic Transparent" panose="020B0604020202020204" pitchFamily="34" charset="0"/>
              </a:rPr>
              <a:t>رغباته، </a:t>
            </a:r>
          </a:p>
          <a:p>
            <a:pPr rtl="1" eaLnBrk="1" hangingPunct="1">
              <a:buFont typeface="Wingdings" panose="05000000000000000000" pitchFamily="2" charset="2"/>
              <a:buChar char="§"/>
            </a:pPr>
            <a:r>
              <a:rPr lang="ar-SA" altLang="ar-SA" smtClean="0">
                <a:cs typeface="Arabic Transparent" panose="020B0604020202020204" pitchFamily="34" charset="0"/>
              </a:rPr>
              <a:t>العمل على إشباعها بمستوى أفضل من المنافسين.</a:t>
            </a:r>
          </a:p>
          <a:p>
            <a:pPr rtl="1" eaLnBrk="1" hangingPunct="1">
              <a:buFont typeface="Wingdings" panose="05000000000000000000" pitchFamily="2" charset="2"/>
              <a:buChar char="§"/>
            </a:pPr>
            <a:r>
              <a:rPr lang="ar-SA" altLang="ar-SA" smtClean="0">
                <a:cs typeface="Arabic Transparent" panose="020B0604020202020204" pitchFamily="34" charset="0"/>
              </a:rPr>
              <a:t>تعبئة و توجيه كافة موارد المؤسسة (المالية، المادية، و البشرية) بغرض مقابلة متطلبات المستهلك الدولي بما يتوافق مع الأهداف الاستراتيجية للمنظمة الدولية على المدى القصير و الطويل.</a:t>
            </a:r>
          </a:p>
        </p:txBody>
      </p:sp>
      <p:sp>
        <p:nvSpPr>
          <p:cNvPr id="19459" name="مستطيل 6"/>
          <p:cNvSpPr>
            <a:spLocks noChangeArrowheads="1"/>
          </p:cNvSpPr>
          <p:nvPr/>
        </p:nvSpPr>
        <p:spPr bwMode="auto">
          <a:xfrm>
            <a:off x="3314700" y="533400"/>
            <a:ext cx="5829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buFont typeface="Calibri" panose="020F0502020204030204" pitchFamily="34" charset="0"/>
              <a:buAutoNum type="arabicPeriod" startAt="2"/>
            </a:pPr>
            <a:r>
              <a:rPr lang="ar-SA" altLang="ar-SA" sz="3600">
                <a:solidFill>
                  <a:srgbClr val="0000FF"/>
                </a:solidFill>
                <a:cs typeface="PT Bold Heading" panose="02010400000000000000" pitchFamily="2" charset="-78"/>
              </a:rPr>
              <a:t>أهمية  وأهداف التسويق الدولي</a:t>
            </a:r>
            <a:endParaRPr lang="en-US" altLang="ar-SA" sz="3600">
              <a:solidFill>
                <a:srgbClr val="0000FF"/>
              </a:solidFill>
            </a:endParaRPr>
          </a:p>
        </p:txBody>
      </p:sp>
    </p:spTree>
    <p:extLst>
      <p:ext uri="{BB962C8B-B14F-4D97-AF65-F5344CB8AC3E}">
        <p14:creationId xmlns:p14="http://schemas.microsoft.com/office/powerpoint/2010/main" val="2930931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لمحتوى 2"/>
          <p:cNvSpPr>
            <a:spLocks noGrp="1"/>
          </p:cNvSpPr>
          <p:nvPr>
            <p:ph idx="1"/>
          </p:nvPr>
        </p:nvSpPr>
        <p:spPr>
          <a:xfrm>
            <a:off x="609600" y="762000"/>
            <a:ext cx="8534400" cy="5638800"/>
          </a:xfrm>
        </p:spPr>
        <p:txBody>
          <a:bodyPr/>
          <a:lstStyle/>
          <a:p>
            <a:pPr rtl="1" eaLnBrk="1" hangingPunct="1">
              <a:buFont typeface="Wingdings" panose="05000000000000000000" pitchFamily="2" charset="2"/>
              <a:buChar char="§"/>
            </a:pPr>
            <a:r>
              <a:rPr lang="ar-SA" altLang="ar-SA" smtClean="0">
                <a:cs typeface="Arabic Transparent" panose="020B0604020202020204" pitchFamily="34" charset="0"/>
              </a:rPr>
              <a:t>تنسيق الجهود و الأنشطة التسويقية لاستغلال الفرص التي تقدمها بيئة الأعمال الدولية،</a:t>
            </a:r>
          </a:p>
          <a:p>
            <a:pPr rtl="1" eaLnBrk="1" hangingPunct="1">
              <a:buFont typeface="Wingdings" panose="05000000000000000000" pitchFamily="2" charset="2"/>
              <a:buChar char="§"/>
            </a:pPr>
            <a:r>
              <a:rPr lang="ar-SA" altLang="ar-SA" smtClean="0">
                <a:cs typeface="Arabic Transparent" panose="020B0604020202020204" pitchFamily="34" charset="0"/>
              </a:rPr>
              <a:t>و تحقيق أهداف أطراف المبادلة (المستهلك الدولي و المنظمة الدولية) في ظل مجموعة من القيود البيئية الخاصة ببيئة الأعمال الدولية (المخاطر): </a:t>
            </a:r>
          </a:p>
          <a:p>
            <a:pPr lvl="1" rtl="1" eaLnBrk="1" hangingPunct="1">
              <a:buFont typeface="Wingdings" panose="05000000000000000000" pitchFamily="2" charset="2"/>
              <a:buChar char="ü"/>
            </a:pPr>
            <a:r>
              <a:rPr lang="ar-SA" altLang="ar-SA" sz="3200" smtClean="0">
                <a:cs typeface="Arabic Transparent" panose="020B0604020202020204" pitchFamily="34" charset="0"/>
              </a:rPr>
              <a:t> </a:t>
            </a:r>
            <a:r>
              <a:rPr lang="ar-SA" altLang="ar-SA" sz="3200" b="1" smtClean="0">
                <a:cs typeface="Arabic Transparent" panose="020B0604020202020204" pitchFamily="34" charset="0"/>
              </a:rPr>
              <a:t>سياسية و القانونية،</a:t>
            </a:r>
          </a:p>
          <a:p>
            <a:pPr lvl="1" rtl="1" eaLnBrk="1" hangingPunct="1">
              <a:buFont typeface="Wingdings" panose="05000000000000000000" pitchFamily="2" charset="2"/>
              <a:buChar char="ü"/>
            </a:pPr>
            <a:r>
              <a:rPr lang="ar-SA" altLang="ar-SA" sz="3200" b="1" smtClean="0">
                <a:cs typeface="Arabic Transparent" panose="020B0604020202020204" pitchFamily="34" charset="0"/>
              </a:rPr>
              <a:t> مالية (التضخم، أسعار العملات، معدلات الفائدة...)،</a:t>
            </a:r>
          </a:p>
          <a:p>
            <a:pPr lvl="1" rtl="1" eaLnBrk="1" hangingPunct="1">
              <a:buFont typeface="Wingdings" panose="05000000000000000000" pitchFamily="2" charset="2"/>
              <a:buChar char="ü"/>
            </a:pPr>
            <a:r>
              <a:rPr lang="ar-SA" altLang="ar-SA" sz="3200" b="1" smtClean="0">
                <a:cs typeface="Arabic Transparent" panose="020B0604020202020204" pitchFamily="34" charset="0"/>
              </a:rPr>
              <a:t>  تجارية، </a:t>
            </a:r>
          </a:p>
          <a:p>
            <a:pPr lvl="1" rtl="1" eaLnBrk="1" hangingPunct="1">
              <a:buFont typeface="Wingdings" panose="05000000000000000000" pitchFamily="2" charset="2"/>
              <a:buChar char="ü"/>
            </a:pPr>
            <a:r>
              <a:rPr lang="ar-SA" altLang="ar-SA" sz="3200" b="1" smtClean="0">
                <a:cs typeface="Arabic Transparent" panose="020B0604020202020204" pitchFamily="34" charset="0"/>
              </a:rPr>
              <a:t> الاجتماعية و ثقافية (القيم، المعتقدات..الخ).</a:t>
            </a:r>
            <a:endParaRPr lang="ar-SA" altLang="ar-SA" sz="4000" b="1" smtClean="0">
              <a:cs typeface="Arabic Transparent" panose="020B0604020202020204" pitchFamily="34" charset="0"/>
            </a:endParaRPr>
          </a:p>
        </p:txBody>
      </p:sp>
    </p:spTree>
    <p:extLst>
      <p:ext uri="{BB962C8B-B14F-4D97-AF65-F5344CB8AC3E}">
        <p14:creationId xmlns:p14="http://schemas.microsoft.com/office/powerpoint/2010/main" val="620472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لمحتوى 2"/>
          <p:cNvSpPr>
            <a:spLocks noGrp="1"/>
          </p:cNvSpPr>
          <p:nvPr>
            <p:ph idx="1"/>
          </p:nvPr>
        </p:nvSpPr>
        <p:spPr>
          <a:xfrm>
            <a:off x="457200" y="1600200"/>
            <a:ext cx="7924800" cy="4230688"/>
          </a:xfrm>
        </p:spPr>
        <p:txBody>
          <a:bodyPr/>
          <a:lstStyle/>
          <a:p>
            <a:pPr rtl="1" eaLnBrk="1" hangingPunct="1">
              <a:buFont typeface="Georgia" panose="02040502050405020303" pitchFamily="18" charset="0"/>
              <a:buNone/>
            </a:pPr>
            <a:r>
              <a:rPr lang="ar-SA" altLang="ar-SA" smtClean="0">
                <a:cs typeface="Arabic Transparent" panose="020B0604020202020204" pitchFamily="34" charset="0"/>
              </a:rPr>
              <a:t>هو إذن المنهج الذي يعنى بإدارة المسائل المتعلقة بخدمة الأسواق الدولية حيث يتعلق بالاتخاذ القرارات الأساسية والخاصة بـ:</a:t>
            </a:r>
          </a:p>
          <a:p>
            <a:pPr lvl="1" rtl="1" eaLnBrk="1" hangingPunct="1">
              <a:buFont typeface="Wingdings" panose="05000000000000000000" pitchFamily="2" charset="2"/>
              <a:buChar char="v"/>
            </a:pPr>
            <a:r>
              <a:rPr lang="ar-SA" altLang="ar-SA" sz="3200" smtClean="0">
                <a:cs typeface="Arabic Transparent" panose="020B0604020202020204" pitchFamily="34" charset="0"/>
              </a:rPr>
              <a:t> </a:t>
            </a:r>
            <a:r>
              <a:rPr lang="ar-SA" altLang="ar-SA" sz="3200" b="1" smtClean="0">
                <a:cs typeface="Arabic Transparent" panose="020B0604020202020204" pitchFamily="34" charset="0"/>
              </a:rPr>
              <a:t>الدخول و مزاولة أو عدم مزاولة الأعمال الدولية،</a:t>
            </a:r>
          </a:p>
          <a:p>
            <a:pPr lvl="1" rtl="1" eaLnBrk="1" hangingPunct="1">
              <a:buFont typeface="Wingdings" panose="05000000000000000000" pitchFamily="2" charset="2"/>
              <a:buChar char="v"/>
            </a:pPr>
            <a:r>
              <a:rPr lang="ar-SA" altLang="ar-SA" sz="3200" b="1" smtClean="0">
                <a:cs typeface="Arabic Transparent" panose="020B0604020202020204" pitchFamily="34" charset="0"/>
              </a:rPr>
              <a:t> التوقيت الزمني للدخول إلى الأسواق الدولية،</a:t>
            </a:r>
          </a:p>
          <a:p>
            <a:pPr lvl="1" rtl="1" eaLnBrk="1" hangingPunct="1">
              <a:buFont typeface="Wingdings" panose="05000000000000000000" pitchFamily="2" charset="2"/>
              <a:buChar char="v"/>
            </a:pPr>
            <a:r>
              <a:rPr lang="ar-SA" altLang="ar-SA" sz="3200" b="1" smtClean="0">
                <a:cs typeface="Arabic Transparent" panose="020B0604020202020204" pitchFamily="34" charset="0"/>
              </a:rPr>
              <a:t> نوع الأسواق الواجب الدخول إليها (دول متقدمة أو دول نامية...)؛</a:t>
            </a:r>
          </a:p>
        </p:txBody>
      </p:sp>
      <p:sp>
        <p:nvSpPr>
          <p:cNvPr id="21507" name="مستطيل 5"/>
          <p:cNvSpPr>
            <a:spLocks noChangeArrowheads="1"/>
          </p:cNvSpPr>
          <p:nvPr/>
        </p:nvSpPr>
        <p:spPr bwMode="auto">
          <a:xfrm>
            <a:off x="3429000" y="609600"/>
            <a:ext cx="57419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742950" indent="-7429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buFont typeface="Calibri" panose="020F0502020204030204" pitchFamily="34" charset="0"/>
              <a:buAutoNum type="arabicPeriod" startAt="3"/>
            </a:pPr>
            <a:r>
              <a:rPr lang="ar-SA" altLang="ar-SA" sz="3600">
                <a:solidFill>
                  <a:srgbClr val="0000FF"/>
                </a:solidFill>
                <a:cs typeface="PT Bold Heading" panose="02010400000000000000" pitchFamily="2" charset="-78"/>
              </a:rPr>
              <a:t>منهج  إدارة التسويق الدولي</a:t>
            </a:r>
            <a:endParaRPr lang="en-US" altLang="ar-SA" sz="3600">
              <a:solidFill>
                <a:srgbClr val="0000FF"/>
              </a:solidFill>
            </a:endParaRPr>
          </a:p>
        </p:txBody>
      </p:sp>
    </p:spTree>
    <p:extLst>
      <p:ext uri="{BB962C8B-B14F-4D97-AF65-F5344CB8AC3E}">
        <p14:creationId xmlns:p14="http://schemas.microsoft.com/office/powerpoint/2010/main" val="2127165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لمحتوى 2"/>
          <p:cNvSpPr>
            <a:spLocks noGrp="1"/>
          </p:cNvSpPr>
          <p:nvPr>
            <p:ph idx="1"/>
          </p:nvPr>
        </p:nvSpPr>
        <p:spPr>
          <a:xfrm>
            <a:off x="914400" y="1600200"/>
            <a:ext cx="8496300" cy="3810000"/>
          </a:xfrm>
        </p:spPr>
        <p:txBody>
          <a:bodyPr/>
          <a:lstStyle/>
          <a:p>
            <a:pPr lvl="1" rtl="1" eaLnBrk="1" hangingPunct="1">
              <a:buFont typeface="Wingdings" panose="05000000000000000000" pitchFamily="2" charset="2"/>
              <a:buChar char="v"/>
            </a:pPr>
            <a:r>
              <a:rPr lang="ar-SA" altLang="ar-SA" sz="3200" b="1" smtClean="0">
                <a:cs typeface="Arabic Transparent" panose="020B0604020202020204" pitchFamily="34" charset="0"/>
              </a:rPr>
              <a:t> كيفية الدخول و خدمة السوق الدولية، أي انتقاء الاستراتيجية المناسبة:</a:t>
            </a:r>
          </a:p>
          <a:p>
            <a:pPr lvl="2" rtl="1" eaLnBrk="1" hangingPunct="1">
              <a:buFont typeface="Courier New" panose="02070309020205020404" pitchFamily="49" charset="0"/>
              <a:buChar char="o"/>
            </a:pPr>
            <a:r>
              <a:rPr lang="ar-SA" altLang="ar-SA" sz="3200" b="1" smtClean="0">
                <a:cs typeface="Arabic Transparent" panose="020B0604020202020204" pitchFamily="34" charset="0"/>
              </a:rPr>
              <a:t> </a:t>
            </a:r>
            <a:r>
              <a:rPr lang="ar-SA" altLang="ar-SA" sz="3200" smtClean="0">
                <a:cs typeface="Arabic Transparent" panose="020B0604020202020204" pitchFamily="34" charset="0"/>
              </a:rPr>
              <a:t>مبادلات تجارية (تصدير و استراد)،</a:t>
            </a:r>
          </a:p>
          <a:p>
            <a:pPr lvl="2" rtl="1" eaLnBrk="1" hangingPunct="1">
              <a:buFont typeface="Courier New" panose="02070309020205020404" pitchFamily="49" charset="0"/>
              <a:buChar char="o"/>
            </a:pPr>
            <a:r>
              <a:rPr lang="ar-SA" altLang="ar-SA" sz="3200" smtClean="0">
                <a:cs typeface="Arabic Transparent" panose="020B0604020202020204" pitchFamily="34" charset="0"/>
              </a:rPr>
              <a:t> استثمار خارجي (مباشر مع تواجد حقيقي  بعيد المدى أو غير مباشر)</a:t>
            </a:r>
          </a:p>
        </p:txBody>
      </p:sp>
      <p:sp>
        <p:nvSpPr>
          <p:cNvPr id="21507" name="مستطيل 5"/>
          <p:cNvSpPr>
            <a:spLocks noChangeArrowheads="1"/>
          </p:cNvSpPr>
          <p:nvPr/>
        </p:nvSpPr>
        <p:spPr bwMode="auto">
          <a:xfrm>
            <a:off x="5962650" y="609600"/>
            <a:ext cx="3208338" cy="400050"/>
          </a:xfrm>
          <a:prstGeom prst="rect">
            <a:avLst/>
          </a:prstGeom>
          <a:noFill/>
          <a:ln w="9525">
            <a:noFill/>
            <a:miter lim="800000"/>
            <a:headEnd/>
            <a:tailEnd/>
          </a:ln>
        </p:spPr>
        <p:txBody>
          <a:bodyPr wrap="none">
            <a:spAutoFit/>
          </a:bodyPr>
          <a:lstStyle/>
          <a:p>
            <a:pPr marL="742950" indent="-742950" algn="r" rtl="1">
              <a:defRPr/>
            </a:pPr>
            <a:r>
              <a:rPr lang="ar-SA" sz="2000" dirty="0">
                <a:solidFill>
                  <a:schemeClr val="bg1">
                    <a:lumMod val="75000"/>
                  </a:schemeClr>
                </a:solidFill>
                <a:latin typeface="Arial" charset="0"/>
                <a:cs typeface="PT Bold Heading" pitchFamily="2" charset="-78"/>
              </a:rPr>
              <a:t>منهج  إدارة التسويق الدولي..\..</a:t>
            </a:r>
            <a:endParaRPr lang="en-US" sz="2000" dirty="0">
              <a:solidFill>
                <a:schemeClr val="bg1">
                  <a:lumMod val="75000"/>
                </a:schemeClr>
              </a:solidFill>
              <a:latin typeface="Arial" charset="0"/>
              <a:cs typeface="Arial" charset="0"/>
            </a:endParaRPr>
          </a:p>
        </p:txBody>
      </p:sp>
    </p:spTree>
    <p:extLst>
      <p:ext uri="{BB962C8B-B14F-4D97-AF65-F5344CB8AC3E}">
        <p14:creationId xmlns:p14="http://schemas.microsoft.com/office/powerpoint/2010/main" val="3743774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لمحتوى 2"/>
          <p:cNvSpPr>
            <a:spLocks noGrp="1"/>
          </p:cNvSpPr>
          <p:nvPr>
            <p:ph idx="1"/>
          </p:nvPr>
        </p:nvSpPr>
        <p:spPr>
          <a:xfrm>
            <a:off x="457200" y="1447800"/>
            <a:ext cx="8229600" cy="4572000"/>
          </a:xfrm>
        </p:spPr>
        <p:txBody>
          <a:bodyPr/>
          <a:lstStyle/>
          <a:p>
            <a:pPr rtl="1" eaLnBrk="1" hangingPunct="1">
              <a:buFont typeface="Georgia" panose="02040502050405020303" pitchFamily="18" charset="0"/>
              <a:buNone/>
            </a:pPr>
            <a:r>
              <a:rPr lang="ar-SA" altLang="ar-SA" smtClean="0">
                <a:cs typeface="Arabic Transparent" panose="020B0604020202020204" pitchFamily="34" charset="0"/>
              </a:rPr>
              <a:t>هناك تشابه كبير بينه و بين التسويق المحلي من حيث الفلسفة و الأدوات و التقنيات و النظريات. </a:t>
            </a:r>
          </a:p>
          <a:p>
            <a:pPr rtl="1" eaLnBrk="1" hangingPunct="1">
              <a:buFont typeface="Georgia" panose="02040502050405020303" pitchFamily="18" charset="0"/>
              <a:buNone/>
            </a:pPr>
            <a:endParaRPr lang="ar-SA" altLang="ar-SA" smtClean="0">
              <a:cs typeface="Arabic Transparent" panose="020B0604020202020204" pitchFamily="34" charset="0"/>
            </a:endParaRPr>
          </a:p>
          <a:p>
            <a:pPr rtl="1" eaLnBrk="1" hangingPunct="1">
              <a:buFont typeface="Georgia" panose="02040502050405020303" pitchFamily="18" charset="0"/>
              <a:buNone/>
            </a:pPr>
            <a:r>
              <a:rPr lang="ar-SA" altLang="ar-SA" smtClean="0">
                <a:cs typeface="Arabic Transparent" panose="020B0604020202020204" pitchFamily="34" charset="0"/>
              </a:rPr>
              <a:t>إلاَ أن هناك بعض الخصوصيات التي ينفرد بها و التي ترجع أساسا إلى طبيعة ممارسته (على مستوى البيئة الدولية) ويمكننا حصرها في المجالات التالية:</a:t>
            </a:r>
          </a:p>
        </p:txBody>
      </p:sp>
      <p:sp>
        <p:nvSpPr>
          <p:cNvPr id="23555" name="مستطيل 5"/>
          <p:cNvSpPr>
            <a:spLocks noChangeArrowheads="1"/>
          </p:cNvSpPr>
          <p:nvPr/>
        </p:nvSpPr>
        <p:spPr bwMode="auto">
          <a:xfrm>
            <a:off x="3398838" y="609600"/>
            <a:ext cx="52514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742950" indent="-7429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buFont typeface="Calibri" panose="020F0502020204030204" pitchFamily="34" charset="0"/>
              <a:buAutoNum type="arabicPeriod" startAt="4"/>
            </a:pPr>
            <a:r>
              <a:rPr lang="ar-SA" altLang="ar-SA" sz="3600">
                <a:solidFill>
                  <a:srgbClr val="0000FF"/>
                </a:solidFill>
                <a:cs typeface="PT Bold Heading" panose="02010400000000000000" pitchFamily="2" charset="-78"/>
              </a:rPr>
              <a:t>خصوصية التسويق الدولي</a:t>
            </a:r>
            <a:endParaRPr lang="en-US" altLang="ar-SA" sz="3600">
              <a:solidFill>
                <a:srgbClr val="0000FF"/>
              </a:solidFill>
              <a:cs typeface="PT Bold Heading" panose="02010400000000000000" pitchFamily="2" charset="-78"/>
            </a:endParaRPr>
          </a:p>
        </p:txBody>
      </p:sp>
    </p:spTree>
    <p:extLst>
      <p:ext uri="{BB962C8B-B14F-4D97-AF65-F5344CB8AC3E}">
        <p14:creationId xmlns:p14="http://schemas.microsoft.com/office/powerpoint/2010/main" val="142511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لمحتوى 2"/>
          <p:cNvSpPr>
            <a:spLocks noGrp="1"/>
          </p:cNvSpPr>
          <p:nvPr>
            <p:ph idx="1"/>
          </p:nvPr>
        </p:nvSpPr>
        <p:spPr>
          <a:xfrm>
            <a:off x="457200" y="1447800"/>
            <a:ext cx="7848600" cy="4191000"/>
          </a:xfrm>
        </p:spPr>
        <p:txBody>
          <a:bodyPr/>
          <a:lstStyle/>
          <a:p>
            <a:pPr rtl="1" eaLnBrk="1" hangingPunct="1">
              <a:buFont typeface="Wingdings" panose="05000000000000000000" pitchFamily="2" charset="2"/>
              <a:buChar char="§"/>
            </a:pPr>
            <a:r>
              <a:rPr lang="ar-SA" altLang="ar-SA" smtClean="0">
                <a:cs typeface="Arabic Transparent" panose="020B0604020202020204" pitchFamily="34" charset="0"/>
              </a:rPr>
              <a:t>الاختلاف بين السوقين المحلي و الدولي يؤدي بطبيعة الحال إلى اختلاف الممارسات فيهما؛</a:t>
            </a:r>
          </a:p>
          <a:p>
            <a:pPr rtl="1" eaLnBrk="1" hangingPunct="1">
              <a:buFont typeface="Wingdings" panose="05000000000000000000" pitchFamily="2" charset="2"/>
              <a:buChar char="§"/>
            </a:pPr>
            <a:endParaRPr lang="en-US" altLang="ar-SA" sz="1000" smtClean="0">
              <a:cs typeface="Arabic Transparent" panose="020B0604020202020204" pitchFamily="34" charset="0"/>
            </a:endParaRPr>
          </a:p>
          <a:p>
            <a:pPr rtl="1" eaLnBrk="1" hangingPunct="1">
              <a:buFont typeface="Wingdings" panose="05000000000000000000" pitchFamily="2" charset="2"/>
              <a:buChar char="§"/>
            </a:pPr>
            <a:r>
              <a:rPr lang="ar-SA" altLang="ar-SA" smtClean="0">
                <a:cs typeface="Arabic Transparent" panose="020B0604020202020204" pitchFamily="34" charset="0"/>
              </a:rPr>
              <a:t>العمل عبر الحدود بالنسبة للأسواق الخارجية يستلزم أن هناك تحديات مختلفة (إجراءات قانونية واعتبارات و مشاكل خاصة أي مجموعة من المخاطر)؛</a:t>
            </a:r>
          </a:p>
          <a:p>
            <a:pPr rtl="1" eaLnBrk="1" hangingPunct="1">
              <a:buFont typeface="Wingdings" panose="05000000000000000000" pitchFamily="2" charset="2"/>
              <a:buChar char="§"/>
            </a:pPr>
            <a:endParaRPr lang="en-US" altLang="ar-SA" sz="1000" smtClean="0">
              <a:cs typeface="Arabic Transparent" panose="020B0604020202020204" pitchFamily="34" charset="0"/>
            </a:endParaRPr>
          </a:p>
          <a:p>
            <a:pPr rtl="1" eaLnBrk="1" hangingPunct="1">
              <a:buFont typeface="Wingdings" panose="05000000000000000000" pitchFamily="2" charset="2"/>
              <a:buChar char="§"/>
            </a:pPr>
            <a:r>
              <a:rPr lang="ar-SA" altLang="ar-SA" smtClean="0">
                <a:cs typeface="Arabic Transparent" panose="020B0604020202020204" pitchFamily="34" charset="0"/>
              </a:rPr>
              <a:t>يجب أن ينظر لعناصر المزيج التسويقي (الممنتج، السعر، التوزيع، الترويج) من منظور دولي.</a:t>
            </a:r>
            <a:endParaRPr lang="en-US" altLang="ar-SA" smtClean="0">
              <a:cs typeface="Arabic Transparent" panose="020B0604020202020204" pitchFamily="34" charset="0"/>
            </a:endParaRPr>
          </a:p>
          <a:p>
            <a:pPr rtl="1" eaLnBrk="1" hangingPunct="1">
              <a:buFont typeface="Georgia" panose="02040502050405020303" pitchFamily="18" charset="0"/>
              <a:buNone/>
            </a:pPr>
            <a:endParaRPr lang="ar-SA" altLang="ar-SA" smtClean="0">
              <a:cs typeface="Arabic Transparent" panose="020B0604020202020204" pitchFamily="34" charset="0"/>
            </a:endParaRPr>
          </a:p>
        </p:txBody>
      </p:sp>
      <p:sp>
        <p:nvSpPr>
          <p:cNvPr id="22531" name="مستطيل 5"/>
          <p:cNvSpPr>
            <a:spLocks noChangeArrowheads="1"/>
          </p:cNvSpPr>
          <p:nvPr/>
        </p:nvSpPr>
        <p:spPr bwMode="auto">
          <a:xfrm>
            <a:off x="6210300" y="609600"/>
            <a:ext cx="2933700" cy="400050"/>
          </a:xfrm>
          <a:prstGeom prst="rect">
            <a:avLst/>
          </a:prstGeom>
          <a:noFill/>
          <a:ln w="9525">
            <a:noFill/>
            <a:miter lim="800000"/>
            <a:headEnd/>
            <a:tailEnd/>
          </a:ln>
        </p:spPr>
        <p:txBody>
          <a:bodyPr wrap="none">
            <a:spAutoFit/>
          </a:bodyPr>
          <a:lstStyle/>
          <a:p>
            <a:pPr marL="742950" indent="-742950" algn="r" rtl="1">
              <a:defRPr/>
            </a:pPr>
            <a:r>
              <a:rPr lang="ar-SA" sz="2000" dirty="0">
                <a:solidFill>
                  <a:schemeClr val="bg1">
                    <a:lumMod val="75000"/>
                  </a:schemeClr>
                </a:solidFill>
                <a:latin typeface="Arial" charset="0"/>
                <a:cs typeface="PT Bold Heading" pitchFamily="2" charset="-78"/>
              </a:rPr>
              <a:t>خصوصية التسويق الدولي..\..</a:t>
            </a:r>
            <a:endParaRPr lang="en-US" sz="2000" dirty="0">
              <a:solidFill>
                <a:schemeClr val="bg1">
                  <a:lumMod val="75000"/>
                </a:schemeClr>
              </a:solidFill>
              <a:latin typeface="Arial" charset="0"/>
              <a:cs typeface="PT Bold Heading" pitchFamily="2" charset="-78"/>
            </a:endParaRPr>
          </a:p>
        </p:txBody>
      </p:sp>
    </p:spTree>
    <p:extLst>
      <p:ext uri="{BB962C8B-B14F-4D97-AF65-F5344CB8AC3E}">
        <p14:creationId xmlns:p14="http://schemas.microsoft.com/office/powerpoint/2010/main" val="2254848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عنصر نائب للمحتوى 2"/>
          <p:cNvSpPr>
            <a:spLocks noGrp="1"/>
          </p:cNvSpPr>
          <p:nvPr>
            <p:ph idx="1"/>
          </p:nvPr>
        </p:nvSpPr>
        <p:spPr>
          <a:xfrm>
            <a:off x="381000" y="1447800"/>
            <a:ext cx="8382000" cy="4525963"/>
          </a:xfrm>
        </p:spPr>
        <p:txBody>
          <a:bodyPr/>
          <a:lstStyle/>
          <a:p>
            <a:pPr rtl="1" eaLnBrk="1" hangingPunct="1">
              <a:buFont typeface="Georgia" pitchFamily="18" charset="0"/>
              <a:buNone/>
              <a:defRPr/>
            </a:pPr>
            <a:r>
              <a:rPr lang="ar-SA" dirty="0" smtClean="0">
                <a:cs typeface="Arabic Transparent" pitchFamily="2" charset="-78"/>
              </a:rPr>
              <a:t>تختلف سياسات المزيج التسويقي الدولي في الأسواق الدولية عنها في الأسواق المحلية وكمثال على ذلك لدينا:</a:t>
            </a:r>
            <a:endParaRPr lang="en-US" dirty="0" smtClean="0">
              <a:cs typeface="Arabic Transparent" pitchFamily="2" charset="-78"/>
            </a:endParaRPr>
          </a:p>
          <a:p>
            <a:pPr marL="742950" indent="-742950" rtl="1" eaLnBrk="1" hangingPunct="1">
              <a:buFont typeface="+mj-lt"/>
              <a:buAutoNum type="arabicParenR"/>
              <a:defRPr/>
            </a:pPr>
            <a:r>
              <a:rPr lang="ar-SA" sz="3600" b="1" u="sng" dirty="0" smtClean="0">
                <a:solidFill>
                  <a:srgbClr val="000000"/>
                </a:solidFill>
                <a:cs typeface="Arabic Transparent" pitchFamily="2" charset="-78"/>
              </a:rPr>
              <a:t>بالنسبة لسياسة المنتج: </a:t>
            </a:r>
          </a:p>
          <a:p>
            <a:pPr rtl="1" eaLnBrk="1" hangingPunct="1">
              <a:buFont typeface="Georgia" pitchFamily="18" charset="0"/>
              <a:buNone/>
              <a:defRPr/>
            </a:pPr>
            <a:r>
              <a:rPr lang="ar-SA" dirty="0" smtClean="0">
                <a:cs typeface="Arabic Transparent" pitchFamily="2" charset="-78"/>
              </a:rPr>
              <a:t>و يمكن أن نلاحظ هذا الاختلافات خاصة على مستوى: </a:t>
            </a:r>
            <a:endParaRPr lang="en-US" dirty="0" smtClean="0">
              <a:cs typeface="Arabic Transparent" pitchFamily="2" charset="-78"/>
            </a:endParaRPr>
          </a:p>
          <a:p>
            <a:pPr lvl="1" rtl="1" eaLnBrk="1" hangingPunct="1">
              <a:buFont typeface="Wingdings" pitchFamily="2" charset="2"/>
              <a:buChar char="ü"/>
              <a:defRPr/>
            </a:pPr>
            <a:r>
              <a:rPr lang="ar-SA" dirty="0" smtClean="0">
                <a:cs typeface="Arabic Transparent" pitchFamily="2" charset="-78"/>
              </a:rPr>
              <a:t>اختلاف التصاميم باختلاف الأذواق والثقافات؛</a:t>
            </a:r>
            <a:endParaRPr lang="en-US" dirty="0" smtClean="0">
              <a:cs typeface="Arabic Transparent" pitchFamily="2" charset="-78"/>
            </a:endParaRPr>
          </a:p>
          <a:p>
            <a:pPr lvl="1" rtl="1" eaLnBrk="1" hangingPunct="1">
              <a:buFont typeface="Wingdings" pitchFamily="2" charset="2"/>
              <a:buChar char="ü"/>
              <a:defRPr/>
            </a:pPr>
            <a:r>
              <a:rPr lang="ar-SA" dirty="0" smtClean="0">
                <a:cs typeface="Arabic Transparent" pitchFamily="2" charset="-78"/>
              </a:rPr>
              <a:t>تقنية الإنتاج؛</a:t>
            </a:r>
          </a:p>
          <a:p>
            <a:pPr lvl="1" rtl="1" eaLnBrk="1" hangingPunct="1">
              <a:buFont typeface="Wingdings" pitchFamily="2" charset="2"/>
              <a:buChar char="ü"/>
              <a:defRPr/>
            </a:pPr>
            <a:r>
              <a:rPr lang="ar-SA" dirty="0" smtClean="0">
                <a:cs typeface="Arabic Transparent" pitchFamily="2" charset="-78"/>
              </a:rPr>
              <a:t>اعتبارات البيئة ( في قضايا التلوث البيئي ).</a:t>
            </a:r>
          </a:p>
          <a:p>
            <a:pPr lvl="1" rtl="1" eaLnBrk="1" hangingPunct="1">
              <a:buFont typeface="Wingdings" pitchFamily="2" charset="2"/>
              <a:buChar char="ü"/>
              <a:defRPr/>
            </a:pPr>
            <a:r>
              <a:rPr lang="ar-SA" dirty="0" smtClean="0">
                <a:cs typeface="Arabic Transparent" pitchFamily="2" charset="-78"/>
              </a:rPr>
              <a:t>احترام بعض المعايير الخاصة بالجودة والأمن </a:t>
            </a:r>
            <a:r>
              <a:rPr lang="ar-SA" dirty="0" err="1" smtClean="0">
                <a:cs typeface="Arabic Transparent" pitchFamily="2" charset="-78"/>
              </a:rPr>
              <a:t>والسلامة..الخ</a:t>
            </a:r>
            <a:r>
              <a:rPr lang="ar-SA" dirty="0" smtClean="0">
                <a:cs typeface="Arabic Transparent" pitchFamily="2" charset="-78"/>
              </a:rPr>
              <a:t>.</a:t>
            </a:r>
            <a:endParaRPr lang="en-US" dirty="0" smtClean="0">
              <a:cs typeface="Arabic Transparent" pitchFamily="2" charset="-78"/>
            </a:endParaRPr>
          </a:p>
          <a:p>
            <a:pPr rtl="1" eaLnBrk="1" hangingPunct="1">
              <a:buFont typeface="Georgia" pitchFamily="18" charset="0"/>
              <a:buNone/>
              <a:defRPr/>
            </a:pPr>
            <a:endParaRPr lang="ar-SA" dirty="0" smtClean="0">
              <a:cs typeface="Arabic Transparent" pitchFamily="2" charset="-78"/>
            </a:endParaRPr>
          </a:p>
        </p:txBody>
      </p:sp>
      <p:sp>
        <p:nvSpPr>
          <p:cNvPr id="25603" name="مستطيل 5"/>
          <p:cNvSpPr>
            <a:spLocks noChangeArrowheads="1"/>
          </p:cNvSpPr>
          <p:nvPr/>
        </p:nvSpPr>
        <p:spPr bwMode="auto">
          <a:xfrm>
            <a:off x="2433638" y="457200"/>
            <a:ext cx="69389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742950" indent="-7429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buFont typeface="Calibri" panose="020F0502020204030204" pitchFamily="34" charset="0"/>
              <a:buAutoNum type="arabicPeriod" startAt="5"/>
            </a:pPr>
            <a:r>
              <a:rPr lang="ar-SA" altLang="ar-SA" sz="4000">
                <a:solidFill>
                  <a:srgbClr val="0000FF"/>
                </a:solidFill>
                <a:cs typeface="PT Bold Heading" panose="02010400000000000000" pitchFamily="2" charset="-78"/>
              </a:rPr>
              <a:t>سياسات المزيج التسويقي الدولي</a:t>
            </a:r>
            <a:endParaRPr lang="en-US" altLang="ar-SA" sz="4000">
              <a:solidFill>
                <a:srgbClr val="0000FF"/>
              </a:solidFill>
              <a:cs typeface="PT Bold Heading" panose="02010400000000000000" pitchFamily="2" charset="-78"/>
            </a:endParaRPr>
          </a:p>
        </p:txBody>
      </p:sp>
    </p:spTree>
    <p:extLst>
      <p:ext uri="{BB962C8B-B14F-4D97-AF65-F5344CB8AC3E}">
        <p14:creationId xmlns:p14="http://schemas.microsoft.com/office/powerpoint/2010/main" val="832472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لمحتوى 2"/>
          <p:cNvSpPr>
            <a:spLocks noGrp="1"/>
          </p:cNvSpPr>
          <p:nvPr>
            <p:ph idx="1"/>
          </p:nvPr>
        </p:nvSpPr>
        <p:spPr>
          <a:xfrm>
            <a:off x="495300" y="1371600"/>
            <a:ext cx="8267700" cy="4525963"/>
          </a:xfrm>
        </p:spPr>
        <p:txBody>
          <a:bodyPr/>
          <a:lstStyle/>
          <a:p>
            <a:pPr marL="514350" indent="-514350" rtl="1" eaLnBrk="1" hangingPunct="1">
              <a:buFont typeface="+mj-lt"/>
              <a:buAutoNum type="arabicParenR" startAt="2"/>
              <a:defRPr/>
            </a:pPr>
            <a:r>
              <a:rPr lang="ar-SA" sz="3600" b="1" u="sng" dirty="0" smtClean="0">
                <a:solidFill>
                  <a:srgbClr val="000000"/>
                </a:solidFill>
                <a:cs typeface="Arabic Transparent" pitchFamily="2" charset="-78"/>
              </a:rPr>
              <a:t>بالنسبة لسياسات التسعير: </a:t>
            </a:r>
            <a:endParaRPr lang="en-US" b="1" u="sng" dirty="0" smtClean="0">
              <a:solidFill>
                <a:srgbClr val="000000"/>
              </a:solidFill>
              <a:cs typeface="Arabic Transparent" pitchFamily="2" charset="-78"/>
            </a:endParaRPr>
          </a:p>
          <a:p>
            <a:pPr lvl="1" rtl="1" eaLnBrk="1" hangingPunct="1">
              <a:buFont typeface="Wingdings" pitchFamily="2" charset="2"/>
              <a:buChar char="Ø"/>
              <a:defRPr/>
            </a:pPr>
            <a:r>
              <a:rPr lang="ar-SA" sz="3200" dirty="0" smtClean="0">
                <a:cs typeface="Arabic Transparent" pitchFamily="2" charset="-78"/>
              </a:rPr>
              <a:t>تدخل الحكومات بأساليب مختلفة في تحديد الأسعار؛</a:t>
            </a:r>
            <a:endParaRPr lang="en-US" sz="3200" dirty="0" smtClean="0">
              <a:cs typeface="Arabic Transparent" pitchFamily="2" charset="-78"/>
            </a:endParaRPr>
          </a:p>
          <a:p>
            <a:pPr lvl="1" rtl="1" eaLnBrk="1" hangingPunct="1">
              <a:buFont typeface="Wingdings" pitchFamily="2" charset="2"/>
              <a:buChar char="Ø"/>
              <a:defRPr/>
            </a:pPr>
            <a:r>
              <a:rPr lang="ar-SA" sz="3200" dirty="0" smtClean="0">
                <a:cs typeface="Arabic Transparent" pitchFamily="2" charset="-78"/>
              </a:rPr>
              <a:t>تنوع الأسواق وانعكاساتها على الطلب وبالتالي على السعر؛</a:t>
            </a:r>
          </a:p>
          <a:p>
            <a:pPr lvl="1" rtl="1" eaLnBrk="1" hangingPunct="1">
              <a:buFont typeface="Wingdings" pitchFamily="2" charset="2"/>
              <a:buChar char="Ø"/>
              <a:defRPr/>
            </a:pPr>
            <a:r>
              <a:rPr lang="ar-SA" sz="3200" dirty="0" smtClean="0">
                <a:cs typeface="Arabic Transparent" pitchFamily="2" charset="-78"/>
              </a:rPr>
              <a:t>التأثر بأسعار العملات؛</a:t>
            </a:r>
            <a:endParaRPr lang="en-US" sz="3200" dirty="0" smtClean="0">
              <a:cs typeface="Arabic Transparent" pitchFamily="2" charset="-78"/>
            </a:endParaRPr>
          </a:p>
          <a:p>
            <a:pPr lvl="1" rtl="1" eaLnBrk="1" hangingPunct="1">
              <a:buFont typeface="Wingdings" pitchFamily="2" charset="2"/>
              <a:buChar char="Ø"/>
              <a:defRPr/>
            </a:pPr>
            <a:r>
              <a:rPr lang="ar-SA" sz="3200" dirty="0" smtClean="0">
                <a:cs typeface="Arabic Transparent" pitchFamily="2" charset="-78"/>
              </a:rPr>
              <a:t>طول قنوات التوزيعية وتأثيراتها بفعل الوسطاء على السعر.</a:t>
            </a:r>
            <a:endParaRPr lang="en-US" sz="3200" dirty="0" smtClean="0">
              <a:cs typeface="Arabic Transparent" pitchFamily="2" charset="-78"/>
            </a:endParaRPr>
          </a:p>
          <a:p>
            <a:pPr rtl="1" eaLnBrk="1" hangingPunct="1">
              <a:buFont typeface="Georgia" pitchFamily="18" charset="0"/>
              <a:buNone/>
              <a:defRPr/>
            </a:pPr>
            <a:endParaRPr lang="ar-SA" dirty="0" smtClean="0">
              <a:cs typeface="Arabic Transparent" pitchFamily="2" charset="-78"/>
            </a:endParaRPr>
          </a:p>
        </p:txBody>
      </p:sp>
    </p:spTree>
    <p:extLst>
      <p:ext uri="{BB962C8B-B14F-4D97-AF65-F5344CB8AC3E}">
        <p14:creationId xmlns:p14="http://schemas.microsoft.com/office/powerpoint/2010/main" val="2952163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عنصر نائب للمحتوى 2"/>
          <p:cNvSpPr>
            <a:spLocks noGrp="1"/>
          </p:cNvSpPr>
          <p:nvPr>
            <p:ph idx="1"/>
          </p:nvPr>
        </p:nvSpPr>
        <p:spPr>
          <a:xfrm>
            <a:off x="381000" y="1676400"/>
            <a:ext cx="8839200" cy="4038600"/>
          </a:xfrm>
        </p:spPr>
        <p:txBody>
          <a:bodyPr/>
          <a:lstStyle/>
          <a:p>
            <a:pPr marL="514350" indent="-514350" rtl="1">
              <a:buFont typeface="+mj-lt"/>
              <a:buAutoNum type="arabicPeriod"/>
              <a:defRPr/>
            </a:pPr>
            <a:r>
              <a:rPr lang="ar-SA" b="1" u="sng" dirty="0" smtClean="0">
                <a:cs typeface="Arabic Transparent" pitchFamily="2" charset="-78"/>
              </a:rPr>
              <a:t>مفهومها: </a:t>
            </a:r>
          </a:p>
          <a:p>
            <a:pPr marL="365125" indent="-255588" rtl="1">
              <a:spcBef>
                <a:spcPts val="300"/>
              </a:spcBef>
              <a:buClr>
                <a:srgbClr val="A04DA3"/>
              </a:buClr>
              <a:buFont typeface="Georgia" pitchFamily="18" charset="0"/>
              <a:buChar char="•"/>
              <a:defRPr/>
            </a:pPr>
            <a:r>
              <a:rPr lang="ar-SA" dirty="0" smtClean="0">
                <a:cs typeface="Arabic Transparent" pitchFamily="2" charset="-78"/>
              </a:rPr>
              <a:t>هي مساحة جغرافية مغلقة ومعزولة وغير مأهولة بالسكان والتي تدخلها الكثير من البضائع غير الممنوعة </a:t>
            </a:r>
            <a:r>
              <a:rPr lang="ar-SA" dirty="0">
                <a:solidFill>
                  <a:prstClr val="black"/>
                </a:solidFill>
                <a:latin typeface="Georgia"/>
                <a:cs typeface="Arial"/>
              </a:rPr>
              <a:t>دون إجراءات جمركية ورسمية للدخول.</a:t>
            </a:r>
          </a:p>
          <a:p>
            <a:pPr rtl="1">
              <a:buFont typeface="Georgia" pitchFamily="18" charset="0"/>
              <a:buNone/>
              <a:defRPr/>
            </a:pPr>
            <a:endParaRPr lang="ar-SA" dirty="0" smtClean="0">
              <a:cs typeface="Arabic Transparent" pitchFamily="2" charset="-78"/>
            </a:endParaRPr>
          </a:p>
        </p:txBody>
      </p:sp>
      <p:sp>
        <p:nvSpPr>
          <p:cNvPr id="4" name="مخطط انسيابي: بيانات مخزّنة 3"/>
          <p:cNvSpPr/>
          <p:nvPr/>
        </p:nvSpPr>
        <p:spPr>
          <a:xfrm>
            <a:off x="609600" y="381000"/>
            <a:ext cx="9296400" cy="990600"/>
          </a:xfrm>
          <a:prstGeom prst="flowChartOnlineStorag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0" hangingPunct="0">
              <a:spcBef>
                <a:spcPct val="20000"/>
              </a:spcBef>
              <a:defRPr/>
            </a:pPr>
            <a:endParaRPr lang="ar-SA" sz="3400" dirty="0">
              <a:solidFill>
                <a:srgbClr val="006666"/>
              </a:solidFill>
              <a:latin typeface="Arial" pitchFamily="34" charset="0"/>
              <a:cs typeface="PT Bold Heading" pitchFamily="2" charset="-78"/>
            </a:endParaRPr>
          </a:p>
          <a:p>
            <a:pPr algn="r" rtl="1" eaLnBrk="0" hangingPunct="0">
              <a:spcBef>
                <a:spcPct val="20000"/>
              </a:spcBef>
              <a:defRPr/>
            </a:pPr>
            <a:r>
              <a:rPr lang="ar-SA" sz="3400" dirty="0">
                <a:solidFill>
                  <a:srgbClr val="006666"/>
                </a:solidFill>
                <a:latin typeface="Arial" pitchFamily="34" charset="0"/>
                <a:cs typeface="PT Bold Heading" pitchFamily="2" charset="-78"/>
              </a:rPr>
              <a:t>ثانيا</a:t>
            </a:r>
            <a:r>
              <a:rPr lang="ar-SA" sz="3400" dirty="0">
                <a:solidFill>
                  <a:srgbClr val="006666"/>
                </a:solidFill>
                <a:latin typeface="Arial" pitchFamily="34" charset="0"/>
                <a:cs typeface="PT Bold Heading" pitchFamily="2" charset="-78"/>
              </a:rPr>
              <a:t>: موضوعات خاصة التسويقي الدولي  (1-</a:t>
            </a:r>
            <a:r>
              <a:rPr lang="ar-SA" sz="3400" dirty="0">
                <a:solidFill>
                  <a:srgbClr val="0000FF"/>
                </a:solidFill>
                <a:cs typeface="PT Bold Heading" pitchFamily="2" charset="-78"/>
              </a:rPr>
              <a:t>المناطق الحرة):</a:t>
            </a:r>
            <a:endParaRPr lang="ar-SA" sz="3400" b="1" dirty="0">
              <a:solidFill>
                <a:srgbClr val="0000FF"/>
              </a:solidFill>
              <a:cs typeface="Arabic Transparent" pitchFamily="2" charset="-78"/>
            </a:endParaRPr>
          </a:p>
          <a:p>
            <a:pPr algn="ctr" rtl="1">
              <a:defRPr/>
            </a:pPr>
            <a:endParaRPr lang="en-US" sz="3600" dirty="0">
              <a:solidFill>
                <a:srgbClr val="006666"/>
              </a:solidFill>
              <a:latin typeface="Arial" pitchFamily="34" charset="0"/>
              <a:cs typeface="PT Bold Heading" pitchFamily="2" charset="-78"/>
            </a:endParaRPr>
          </a:p>
        </p:txBody>
      </p:sp>
    </p:spTree>
    <p:extLst>
      <p:ext uri="{BB962C8B-B14F-4D97-AF65-F5344CB8AC3E}">
        <p14:creationId xmlns:p14="http://schemas.microsoft.com/office/powerpoint/2010/main" val="3222070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لمحتوى 2"/>
          <p:cNvSpPr>
            <a:spLocks noGrp="1"/>
          </p:cNvSpPr>
          <p:nvPr>
            <p:ph idx="1"/>
          </p:nvPr>
        </p:nvSpPr>
        <p:spPr>
          <a:xfrm>
            <a:off x="152400" y="1371600"/>
            <a:ext cx="9220200" cy="4876800"/>
          </a:xfrm>
        </p:spPr>
        <p:txBody>
          <a:bodyPr/>
          <a:lstStyle/>
          <a:p>
            <a:pPr rtl="1"/>
            <a:r>
              <a:rPr lang="ar-SA" altLang="ar-SA" smtClean="0">
                <a:cs typeface="Arabic Transparent" panose="020B0604020202020204" pitchFamily="34" charset="0"/>
              </a:rPr>
              <a:t>و بناءا على هذا يمكننا اعتبار </a:t>
            </a:r>
            <a:r>
              <a:rPr lang="ar-SA" altLang="ar-SA" b="1" smtClean="0">
                <a:cs typeface="Arabic Transparent" panose="020B0604020202020204" pitchFamily="34" charset="0"/>
              </a:rPr>
              <a:t>المناطق التجارية الحرة </a:t>
            </a:r>
            <a:r>
              <a:rPr lang="ar-SA" altLang="ar-SA" smtClean="0">
                <a:cs typeface="Arabic Transparent" panose="020B0604020202020204" pitchFamily="34" charset="0"/>
              </a:rPr>
              <a:t>بمثابة مناطق: </a:t>
            </a:r>
          </a:p>
          <a:p>
            <a:pPr lvl="1" rtl="1">
              <a:buFont typeface="Wingdings" panose="05000000000000000000" pitchFamily="2" charset="2"/>
              <a:buChar char="Ø"/>
            </a:pPr>
            <a:r>
              <a:rPr lang="ar-SA" altLang="ar-SA" sz="3200" smtClean="0">
                <a:cs typeface="Arabic Transparent" panose="020B0604020202020204" pitchFamily="34" charset="0"/>
              </a:rPr>
              <a:t>جغرافية مغلقة و معزولة غير مأهولة بالسكان </a:t>
            </a:r>
          </a:p>
          <a:p>
            <a:pPr lvl="1" rtl="1">
              <a:buFont typeface="Wingdings" panose="05000000000000000000" pitchFamily="2" charset="2"/>
              <a:buChar char="Ø"/>
            </a:pPr>
            <a:r>
              <a:rPr lang="ar-SA" altLang="ar-SA" sz="3200" smtClean="0">
                <a:cs typeface="Arabic Transparent" panose="020B0604020202020204" pitchFamily="34" charset="0"/>
              </a:rPr>
              <a:t> تقع ضمن ميناء بحري أو مطار جوي أو على مقربة منه، كما يمكنها أن تكون في مدينة معزولة بكاملها عن باقي أجزاء الدولة.</a:t>
            </a:r>
          </a:p>
          <a:p>
            <a:pPr lvl="1" rtl="1">
              <a:buFont typeface="Wingdings" panose="05000000000000000000" pitchFamily="2" charset="2"/>
              <a:buChar char="Ø"/>
            </a:pPr>
            <a:r>
              <a:rPr lang="ar-SA" altLang="ar-SA" sz="3200" smtClean="0">
                <a:cs typeface="Arabic Transparent" panose="020B0604020202020204" pitchFamily="34" charset="0"/>
              </a:rPr>
              <a:t> تكون مخصصة للاستخدام من قبل التجار و المستثمرين لممارسة نشاطاتهم فيها في حدود نصوص قانون المناطق الحرة التجارية. </a:t>
            </a:r>
          </a:p>
        </p:txBody>
      </p:sp>
    </p:spTree>
    <p:extLst>
      <p:ext uri="{BB962C8B-B14F-4D97-AF65-F5344CB8AC3E}">
        <p14:creationId xmlns:p14="http://schemas.microsoft.com/office/powerpoint/2010/main" val="2231723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لمحتوى 2"/>
          <p:cNvSpPr>
            <a:spLocks noGrp="1"/>
          </p:cNvSpPr>
          <p:nvPr>
            <p:ph idx="1"/>
          </p:nvPr>
        </p:nvSpPr>
        <p:spPr>
          <a:xfrm>
            <a:off x="381000" y="1371600"/>
            <a:ext cx="8458200" cy="4525963"/>
          </a:xfrm>
        </p:spPr>
        <p:txBody>
          <a:bodyPr/>
          <a:lstStyle/>
          <a:p>
            <a:pPr marL="285750" lvl="1" rtl="1">
              <a:buFont typeface="Wingdings" panose="05000000000000000000" pitchFamily="2" charset="2"/>
              <a:buChar char="Ø"/>
            </a:pPr>
            <a:r>
              <a:rPr lang="ar-SA" altLang="ar-SA" sz="3200" smtClean="0">
                <a:cs typeface="Arabic Transparent" panose="020B0604020202020204" pitchFamily="34" charset="0"/>
              </a:rPr>
              <a:t> تستفيد من الإعفاءات الخاصة بالرسوم الجمركية،</a:t>
            </a:r>
            <a:endParaRPr lang="ar-SA" altLang="ar-SA" smtClean="0">
              <a:cs typeface="Arabic Transparent" panose="020B0604020202020204" pitchFamily="34" charset="0"/>
            </a:endParaRPr>
          </a:p>
          <a:p>
            <a:pPr rtl="1">
              <a:buFont typeface="Wingdings" panose="05000000000000000000" pitchFamily="2" charset="2"/>
              <a:buChar char="Ø"/>
            </a:pPr>
            <a:r>
              <a:rPr lang="ar-SA" altLang="ar-SA" smtClean="0">
                <a:cs typeface="Arabic Transparent" panose="020B0604020202020204" pitchFamily="34" charset="0"/>
              </a:rPr>
              <a:t>تدخل إليها البضاعة أو تقام فيها الصناعة بدون أي رسوم جمركية أو قيود فنية أو إدارية فهي بذلك تقع خارج النطاق الجمركي و الإداري للدولة.</a:t>
            </a:r>
          </a:p>
          <a:p>
            <a:pPr rtl="1">
              <a:buFont typeface="Wingdings" panose="05000000000000000000" pitchFamily="2" charset="2"/>
              <a:buChar char="Ø"/>
            </a:pPr>
            <a:r>
              <a:rPr lang="ar-SA" altLang="ar-SA" smtClean="0">
                <a:cs typeface="Arabic Transparent" panose="020B0604020202020204" pitchFamily="34" charset="0"/>
              </a:rPr>
              <a:t>تستخدم لتخزين البضائع العابرة بغرض الحفاظ عليها و إعادة توزيعها، </a:t>
            </a:r>
          </a:p>
          <a:p>
            <a:pPr rtl="1">
              <a:buFont typeface="Wingdings" panose="05000000000000000000" pitchFamily="2" charset="2"/>
              <a:buChar char="Ø"/>
            </a:pPr>
            <a:endParaRPr lang="ar-SA" altLang="ar-SA" sz="1000" smtClean="0">
              <a:cs typeface="Arabic Transparent" panose="020B0604020202020204" pitchFamily="34" charset="0"/>
            </a:endParaRPr>
          </a:p>
          <a:p>
            <a:pPr rtl="1">
              <a:buFont typeface="Wingdings" panose="05000000000000000000" pitchFamily="2" charset="2"/>
              <a:buChar char="Ø"/>
            </a:pPr>
            <a:r>
              <a:rPr lang="ar-SA" altLang="ar-SA" smtClean="0">
                <a:cs typeface="Arabic Transparent" panose="020B0604020202020204" pitchFamily="34" charset="0"/>
              </a:rPr>
              <a:t>تسمح بتأخير دفع رسوم الاستيراد أو تجنب دفع الضرائب غير المباشرة على أنواع أخرى من الأنشطة التي تتم فيها.</a:t>
            </a:r>
          </a:p>
          <a:p>
            <a:pPr rtl="1">
              <a:buFont typeface="Wingdings" panose="05000000000000000000" pitchFamily="2" charset="2"/>
              <a:buChar char="Ø"/>
            </a:pPr>
            <a:endParaRPr lang="ar-SA" altLang="ar-SA" smtClean="0">
              <a:cs typeface="Arabic Transparent" panose="020B0604020202020204" pitchFamily="34" charset="0"/>
            </a:endParaRPr>
          </a:p>
        </p:txBody>
      </p:sp>
    </p:spTree>
    <p:extLst>
      <p:ext uri="{BB962C8B-B14F-4D97-AF65-F5344CB8AC3E}">
        <p14:creationId xmlns:p14="http://schemas.microsoft.com/office/powerpoint/2010/main" val="2761941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لمحتوى 2"/>
          <p:cNvSpPr>
            <a:spLocks noGrp="1"/>
          </p:cNvSpPr>
          <p:nvPr>
            <p:ph idx="1"/>
          </p:nvPr>
        </p:nvSpPr>
        <p:spPr>
          <a:xfrm>
            <a:off x="381000" y="1905000"/>
            <a:ext cx="8305800" cy="3200400"/>
          </a:xfrm>
        </p:spPr>
        <p:txBody>
          <a:bodyPr/>
          <a:lstStyle/>
          <a:p>
            <a:pPr marL="514350" indent="-514350" rtl="1">
              <a:buFont typeface="Calibri" panose="020F0502020204030204" pitchFamily="34" charset="0"/>
              <a:buAutoNum type="arabicParenR"/>
            </a:pPr>
            <a:r>
              <a:rPr lang="ar-SA" altLang="ar-SA" smtClean="0">
                <a:cs typeface="Arabic Transparent" panose="020B0604020202020204" pitchFamily="34" charset="0"/>
              </a:rPr>
              <a:t>جذب الاستثمارات الأجنبية (تقدم مجموعة من الحوافز)؛</a:t>
            </a:r>
            <a:endParaRPr lang="ar-SA" altLang="ar-SA" sz="1200" smtClean="0">
              <a:cs typeface="Arabic Transparent" panose="020B0604020202020204" pitchFamily="34" charset="0"/>
            </a:endParaRPr>
          </a:p>
          <a:p>
            <a:pPr marL="514350" indent="-514350" rtl="1">
              <a:buFont typeface="Calibri" panose="020F0502020204030204" pitchFamily="34" charset="0"/>
              <a:buAutoNum type="arabicParenR"/>
            </a:pPr>
            <a:r>
              <a:rPr lang="ar-SA" altLang="ar-SA" smtClean="0">
                <a:cs typeface="Arabic Transparent" panose="020B0604020202020204" pitchFamily="34" charset="0"/>
              </a:rPr>
              <a:t>توفير النقد الأجنبي من خلال ترويج و ترقية الصادرات،</a:t>
            </a:r>
            <a:endParaRPr lang="ar-SA" altLang="ar-SA" sz="1400" smtClean="0">
              <a:cs typeface="Arabic Transparent" panose="020B0604020202020204" pitchFamily="34" charset="0"/>
            </a:endParaRPr>
          </a:p>
          <a:p>
            <a:pPr marL="514350" indent="-514350" rtl="1">
              <a:buFont typeface="Calibri" panose="020F0502020204030204" pitchFamily="34" charset="0"/>
              <a:buAutoNum type="arabicParenR"/>
            </a:pPr>
            <a:r>
              <a:rPr lang="ar-SA" altLang="ar-SA" smtClean="0">
                <a:cs typeface="Arabic Transparent" panose="020B0604020202020204" pitchFamily="34" charset="0"/>
              </a:rPr>
              <a:t>خلق فرص عمل في الصناعات و الشركات المتوطنة بصفة مباشرة فيها؛</a:t>
            </a:r>
            <a:endParaRPr lang="ar-SA" altLang="ar-SA" sz="1200" smtClean="0">
              <a:cs typeface="Arabic Transparent" panose="020B0604020202020204" pitchFamily="34" charset="0"/>
            </a:endParaRPr>
          </a:p>
          <a:p>
            <a:pPr marL="514350" indent="-514350" rtl="1">
              <a:buFont typeface="Calibri" panose="020F0502020204030204" pitchFamily="34" charset="0"/>
              <a:buAutoNum type="arabicParenR"/>
            </a:pPr>
            <a:r>
              <a:rPr lang="ar-SA" altLang="ar-SA" smtClean="0">
                <a:cs typeface="Arabic Transparent" panose="020B0604020202020204" pitchFamily="34" charset="0"/>
              </a:rPr>
              <a:t>تحقيق التنمية الاقتصادية و الاجتماعية في مناطق مختلفة؛</a:t>
            </a:r>
          </a:p>
          <a:p>
            <a:pPr marL="514350" indent="-514350" rtl="1"/>
            <a:endParaRPr lang="ar-SA" altLang="ar-SA" smtClean="0">
              <a:cs typeface="Arabic Transparent" panose="020B0604020202020204" pitchFamily="34" charset="0"/>
            </a:endParaRPr>
          </a:p>
        </p:txBody>
      </p:sp>
      <p:sp>
        <p:nvSpPr>
          <p:cNvPr id="30723" name="مستطيل 3"/>
          <p:cNvSpPr>
            <a:spLocks noChangeArrowheads="1"/>
          </p:cNvSpPr>
          <p:nvPr/>
        </p:nvSpPr>
        <p:spPr bwMode="auto">
          <a:xfrm>
            <a:off x="4292600" y="457200"/>
            <a:ext cx="49053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514350" indent="-5143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buFont typeface="Calibri" panose="020F0502020204030204" pitchFamily="34" charset="0"/>
              <a:buAutoNum type="arabicPeriod" startAt="2"/>
            </a:pPr>
            <a:r>
              <a:rPr lang="ar-SA" altLang="ar-SA" sz="3200" b="1">
                <a:cs typeface="Arabic Transparent" panose="020B0604020202020204" pitchFamily="34" charset="0"/>
              </a:rPr>
              <a:t>أهداف المناطق الحرة و غاياتها</a:t>
            </a:r>
            <a:endParaRPr lang="en-US" altLang="ar-SA" sz="3200" b="1">
              <a:cs typeface="Arabic Transparent" panose="020B0604020202020204" pitchFamily="34" charset="0"/>
            </a:endParaRPr>
          </a:p>
        </p:txBody>
      </p:sp>
    </p:spTree>
    <p:extLst>
      <p:ext uri="{BB962C8B-B14F-4D97-AF65-F5344CB8AC3E}">
        <p14:creationId xmlns:p14="http://schemas.microsoft.com/office/powerpoint/2010/main" val="3323647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لمحتوى 2"/>
          <p:cNvSpPr>
            <a:spLocks noGrp="1"/>
          </p:cNvSpPr>
          <p:nvPr>
            <p:ph idx="1"/>
          </p:nvPr>
        </p:nvSpPr>
        <p:spPr>
          <a:xfrm>
            <a:off x="381000" y="1752600"/>
            <a:ext cx="8382000" cy="3200400"/>
          </a:xfrm>
        </p:spPr>
        <p:txBody>
          <a:bodyPr/>
          <a:lstStyle/>
          <a:p>
            <a:pPr marL="514350" indent="-514350" rtl="1">
              <a:buFont typeface="Calibri" panose="020F0502020204030204" pitchFamily="34" charset="0"/>
              <a:buAutoNum type="arabicParenR" startAt="4"/>
            </a:pPr>
            <a:r>
              <a:rPr lang="ar-SA" altLang="ar-SA" smtClean="0">
                <a:cs typeface="Arabic Transparent" panose="020B0604020202020204" pitchFamily="34" charset="0"/>
              </a:rPr>
              <a:t>نقل التكنولوجيا و الخبرة الفنية و الإدارية؛</a:t>
            </a:r>
          </a:p>
          <a:p>
            <a:pPr marL="514350" indent="-514350" rtl="1">
              <a:buFont typeface="Calibri" panose="020F0502020204030204" pitchFamily="34" charset="0"/>
              <a:buAutoNum type="arabicParenR" startAt="4"/>
            </a:pPr>
            <a:r>
              <a:rPr lang="ar-SA" altLang="ar-SA" smtClean="0">
                <a:cs typeface="Arabic Transparent" panose="020B0604020202020204" pitchFamily="34" charset="0"/>
              </a:rPr>
              <a:t>تعزيز الحركة التجارية للبلد من خلال استخدام موارده المحلية؛</a:t>
            </a:r>
          </a:p>
          <a:p>
            <a:pPr marL="514350" indent="-514350" rtl="1">
              <a:buFont typeface="Calibri" panose="020F0502020204030204" pitchFamily="34" charset="0"/>
              <a:buAutoNum type="arabicParenR" startAt="4"/>
            </a:pPr>
            <a:r>
              <a:rPr lang="ar-SA" altLang="ar-SA" smtClean="0">
                <a:cs typeface="Arabic Transparent" panose="020B0604020202020204" pitchFamily="34" charset="0"/>
              </a:rPr>
              <a:t>تنشيط قطاعي الخدمات و النقل.</a:t>
            </a:r>
          </a:p>
        </p:txBody>
      </p:sp>
    </p:spTree>
    <p:extLst>
      <p:ext uri="{BB962C8B-B14F-4D97-AF65-F5344CB8AC3E}">
        <p14:creationId xmlns:p14="http://schemas.microsoft.com/office/powerpoint/2010/main" val="2424323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مربع نص 3"/>
          <p:cNvSpPr txBox="1">
            <a:spLocks noChangeArrowheads="1"/>
          </p:cNvSpPr>
          <p:nvPr/>
        </p:nvSpPr>
        <p:spPr bwMode="auto">
          <a:xfrm>
            <a:off x="685800" y="1447800"/>
            <a:ext cx="84582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endParaRPr lang="ar-SA" altLang="ar-SA" sz="3200">
              <a:cs typeface="Arabic Transparent" panose="020B0604020202020204" pitchFamily="34" charset="0"/>
            </a:endParaRPr>
          </a:p>
          <a:p>
            <a:pPr algn="r" rtl="1" eaLnBrk="1" hangingPunct="1"/>
            <a:r>
              <a:rPr lang="ar-SA" altLang="ar-SA" sz="3200">
                <a:cs typeface="Arabic Transparent" panose="020B0604020202020204" pitchFamily="34" charset="0"/>
              </a:rPr>
              <a:t>تتفاوت الحوافز و المزايا التي توفرها مناطق التجارية الحرة ما بين دولة و دولة أخرى. </a:t>
            </a:r>
          </a:p>
          <a:p>
            <a:pPr algn="r" rtl="1" eaLnBrk="1" hangingPunct="1"/>
            <a:r>
              <a:rPr lang="ar-SA" altLang="ar-SA" sz="3200">
                <a:cs typeface="Arabic Transparent" panose="020B0604020202020204" pitchFamily="34" charset="0"/>
              </a:rPr>
              <a:t>إلاَ أنه يمكننا حصر على العموم جملة من الحوافز و المزايا التي توفرها للمستثمرين و التجار المتعاملين على النحو التالي:</a:t>
            </a:r>
          </a:p>
          <a:p>
            <a:pPr algn="r" rtl="1" eaLnBrk="1" hangingPunct="1"/>
            <a:endParaRPr lang="ar-SA" altLang="ar-SA" sz="3200">
              <a:cs typeface="Arabic Transparent" panose="020B0604020202020204" pitchFamily="34" charset="0"/>
            </a:endParaRPr>
          </a:p>
        </p:txBody>
      </p:sp>
      <p:sp>
        <p:nvSpPr>
          <p:cNvPr id="32771" name="مربع نص 4"/>
          <p:cNvSpPr txBox="1">
            <a:spLocks noChangeArrowheads="1"/>
          </p:cNvSpPr>
          <p:nvPr/>
        </p:nvSpPr>
        <p:spPr bwMode="auto">
          <a:xfrm>
            <a:off x="3276600" y="482600"/>
            <a:ext cx="5943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buFont typeface="Calibri" panose="020F0502020204030204" pitchFamily="34" charset="0"/>
              <a:buAutoNum type="arabicPeriod" startAt="3"/>
            </a:pPr>
            <a:r>
              <a:rPr lang="ar-SA" altLang="ar-SA" sz="3200" b="1">
                <a:cs typeface="Arabic Transparent" panose="020B0604020202020204" pitchFamily="34" charset="0"/>
              </a:rPr>
              <a:t>مزايا و حوافز المناطق التجارية الحرة</a:t>
            </a:r>
            <a:endParaRPr lang="en-US" altLang="ar-SA" sz="3200" b="1">
              <a:cs typeface="Arabic Transparent" panose="020B0604020202020204" pitchFamily="34" charset="0"/>
            </a:endParaRPr>
          </a:p>
        </p:txBody>
      </p:sp>
    </p:spTree>
    <p:extLst>
      <p:ext uri="{BB962C8B-B14F-4D97-AF65-F5344CB8AC3E}">
        <p14:creationId xmlns:p14="http://schemas.microsoft.com/office/powerpoint/2010/main" val="40668166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مربع نص 3"/>
          <p:cNvSpPr txBox="1">
            <a:spLocks noChangeArrowheads="1"/>
          </p:cNvSpPr>
          <p:nvPr/>
        </p:nvSpPr>
        <p:spPr bwMode="auto">
          <a:xfrm>
            <a:off x="533400" y="1447800"/>
            <a:ext cx="87630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buFont typeface="Calibri" panose="020F0502020204030204" pitchFamily="34" charset="0"/>
              <a:buAutoNum type="arabicPeriod"/>
            </a:pPr>
            <a:r>
              <a:rPr lang="ar-SA" altLang="ar-SA" sz="3200">
                <a:solidFill>
                  <a:srgbClr val="000000"/>
                </a:solidFill>
                <a:cs typeface="Arabic Transparent" panose="020B0604020202020204" pitchFamily="34" charset="0"/>
              </a:rPr>
              <a:t>الإعفاء من الضرائب على استيراد المواد الأولية و المواد النصف مصنعة (أجزاء تدخل في تركيب بضاعة أساسية).</a:t>
            </a:r>
          </a:p>
          <a:p>
            <a:pPr algn="r" rtl="1" eaLnBrk="1" hangingPunct="1">
              <a:buFont typeface="Calibri" panose="020F0502020204030204" pitchFamily="34" charset="0"/>
              <a:buAutoNum type="arabicPeriod" startAt="2"/>
            </a:pPr>
            <a:r>
              <a:rPr lang="ar-SA" altLang="ar-SA" sz="3200">
                <a:cs typeface="Arabic Transparent" panose="020B0604020202020204" pitchFamily="34" charset="0"/>
              </a:rPr>
              <a:t>توفير البنية التحتية و الخدمات الأساسية لتسهيل الأعمال الدولية،</a:t>
            </a:r>
          </a:p>
          <a:p>
            <a:pPr algn="r" rtl="1" eaLnBrk="1" hangingPunct="1">
              <a:buFont typeface="Calibri" panose="020F0502020204030204" pitchFamily="34" charset="0"/>
              <a:buAutoNum type="arabicPeriod" startAt="3"/>
            </a:pPr>
            <a:r>
              <a:rPr lang="ar-SA" altLang="ar-SA" sz="3200">
                <a:cs typeface="Arabic Transparent" panose="020B0604020202020204" pitchFamily="34" charset="0"/>
              </a:rPr>
              <a:t>توفير جهاز إداري يتولى الإشراف و الإنجاز و المتابعة لكافة الإجراءات الفنية و التقنية و كذا التنظيمية الخاصة بالاستثمارات المتعلقة بالمناطق التجارية الحرة.</a:t>
            </a:r>
          </a:p>
          <a:p>
            <a:pPr algn="r" rtl="1" eaLnBrk="1" hangingPunct="1">
              <a:buFont typeface="Calibri" panose="020F0502020204030204" pitchFamily="34" charset="0"/>
              <a:buAutoNum type="arabicPeriod" startAt="3"/>
            </a:pPr>
            <a:r>
              <a:rPr lang="ar-SA" altLang="ar-SA" sz="3200">
                <a:cs typeface="Arabic Transparent" panose="020B0604020202020204" pitchFamily="34" charset="0"/>
              </a:rPr>
              <a:t>توفير العمالة اللازمة من مختلف التخصصات للصناعات والشركات التجارية المتواجدة بها.</a:t>
            </a:r>
          </a:p>
          <a:p>
            <a:pPr algn="r" rtl="1" eaLnBrk="1" hangingPunct="1"/>
            <a:endParaRPr lang="ar-SA" altLang="ar-SA" sz="3200">
              <a:cs typeface="Arabic Transparent" panose="020B0604020202020204" pitchFamily="34" charset="0"/>
            </a:endParaRPr>
          </a:p>
        </p:txBody>
      </p:sp>
    </p:spTree>
    <p:extLst>
      <p:ext uri="{BB962C8B-B14F-4D97-AF65-F5344CB8AC3E}">
        <p14:creationId xmlns:p14="http://schemas.microsoft.com/office/powerpoint/2010/main" val="3908231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754563"/>
          </a:xfrm>
        </p:spPr>
        <p:txBody>
          <a:bodyPr/>
          <a:lstStyle/>
          <a:p>
            <a:pPr marL="514350" indent="-514350" rtl="1">
              <a:buFont typeface="+mj-lt"/>
              <a:buAutoNum type="arabicPeriod"/>
              <a:defRPr/>
            </a:pPr>
            <a:r>
              <a:rPr lang="ar-SA" b="1" u="sng" dirty="0" smtClean="0">
                <a:solidFill>
                  <a:prstClr val="black"/>
                </a:solidFill>
                <a:cs typeface="Arabic Transparent" pitchFamily="2" charset="-78"/>
              </a:rPr>
              <a:t>مفهومها وطبيعتها: </a:t>
            </a:r>
          </a:p>
          <a:p>
            <a:pPr marL="0" indent="0" rtl="1" eaLnBrk="1" hangingPunct="1">
              <a:spcBef>
                <a:spcPct val="0"/>
              </a:spcBef>
              <a:defRPr/>
            </a:pPr>
            <a:r>
              <a:rPr lang="ar-SA" sz="2800" dirty="0" smtClean="0">
                <a:solidFill>
                  <a:prstClr val="black"/>
                </a:solidFill>
                <a:latin typeface="Arial" pitchFamily="34" charset="0"/>
                <a:cs typeface="Arabic Transparent" pitchFamily="2" charset="0"/>
              </a:rPr>
              <a:t>للكثير </a:t>
            </a:r>
            <a:r>
              <a:rPr lang="ar-SA" sz="2800" dirty="0">
                <a:solidFill>
                  <a:prstClr val="black"/>
                </a:solidFill>
                <a:latin typeface="Arial" pitchFamily="34" charset="0"/>
                <a:cs typeface="Arabic Transparent" pitchFamily="2" charset="0"/>
              </a:rPr>
              <a:t>من الناس، يعني مصطلح -التجارة الإلكترونية- التجارة من خلال الأنترنت المسمى الشبكة العنكبوتية العالمية (الويب) </a:t>
            </a:r>
            <a:r>
              <a:rPr lang="en-US" sz="2800" b="1" i="1" dirty="0">
                <a:solidFill>
                  <a:prstClr val="black"/>
                </a:solidFill>
                <a:latin typeface="Arial" pitchFamily="34" charset="0"/>
                <a:cs typeface="Arabic Transparent" pitchFamily="2" charset="0"/>
              </a:rPr>
              <a:t>World Wide Web (WWW)</a:t>
            </a:r>
            <a:endParaRPr lang="ar-SA" sz="2800" b="1" i="1" dirty="0">
              <a:solidFill>
                <a:prstClr val="black"/>
              </a:solidFill>
              <a:latin typeface="Arial" pitchFamily="34" charset="0"/>
              <a:cs typeface="Arabic Transparent" pitchFamily="2" charset="0"/>
            </a:endParaRPr>
          </a:p>
          <a:p>
            <a:pPr marL="0" indent="0" rtl="1" eaLnBrk="1" hangingPunct="1">
              <a:spcBef>
                <a:spcPct val="0"/>
              </a:spcBef>
              <a:defRPr/>
            </a:pPr>
            <a:r>
              <a:rPr lang="ar-SA" sz="2800" dirty="0">
                <a:solidFill>
                  <a:prstClr val="black"/>
                </a:solidFill>
                <a:latin typeface="Arial" pitchFamily="34" charset="0"/>
                <a:cs typeface="Arabic Transparent" pitchFamily="2" charset="-78"/>
              </a:rPr>
              <a:t>فهي( </a:t>
            </a:r>
            <a:r>
              <a:rPr lang="en-US" sz="2800" b="1" i="1" dirty="0">
                <a:solidFill>
                  <a:prstClr val="black"/>
                </a:solidFill>
                <a:latin typeface="Times New Roman" pitchFamily="18" charset="0"/>
                <a:cs typeface="Times New Roman" pitchFamily="18" charset="0"/>
              </a:rPr>
              <a:t>Electronic Commerce or  e-Commerce</a:t>
            </a:r>
            <a:r>
              <a:rPr lang="ar-SA" sz="2800" b="1" i="1" dirty="0">
                <a:solidFill>
                  <a:prstClr val="black"/>
                </a:solidFill>
                <a:latin typeface="Times New Roman" pitchFamily="18" charset="0"/>
                <a:cs typeface="Times New Roman" pitchFamily="18" charset="0"/>
              </a:rPr>
              <a:t>)</a:t>
            </a:r>
            <a:r>
              <a:rPr lang="ar-SA" sz="2800" dirty="0">
                <a:solidFill>
                  <a:prstClr val="black"/>
                </a:solidFill>
                <a:latin typeface="Arial" pitchFamily="34" charset="0"/>
                <a:cs typeface="Arabic Transparent" pitchFamily="2" charset="-78"/>
              </a:rPr>
              <a:t>، تشتمل الكثير من الأنشطة، مثل:</a:t>
            </a:r>
          </a:p>
          <a:p>
            <a:pPr marL="514350" indent="-514350" rtl="1" eaLnBrk="1" hangingPunct="1">
              <a:spcBef>
                <a:spcPct val="0"/>
              </a:spcBef>
              <a:buFont typeface="+mj-lt"/>
              <a:buAutoNum type="arabicPeriod"/>
              <a:defRPr/>
            </a:pPr>
            <a:r>
              <a:rPr lang="ar-SA" sz="2800" b="1" dirty="0">
                <a:solidFill>
                  <a:prstClr val="black"/>
                </a:solidFill>
                <a:latin typeface="Arial" pitchFamily="34" charset="0"/>
                <a:cs typeface="Arabic Transparent" pitchFamily="2" charset="-78"/>
              </a:rPr>
              <a:t>تجارة الأعمال مع الأعمال الأخرى </a:t>
            </a:r>
            <a:r>
              <a:rPr lang="fr-FR" sz="2800" b="1" i="1" dirty="0">
                <a:solidFill>
                  <a:prstClr val="black"/>
                </a:solidFill>
                <a:latin typeface="Times New Roman" pitchFamily="18" charset="0"/>
                <a:cs typeface="Times New Roman" pitchFamily="18" charset="0"/>
              </a:rPr>
              <a:t>B to B</a:t>
            </a:r>
            <a:r>
              <a:rPr lang="ar-SA" sz="2800" dirty="0">
                <a:solidFill>
                  <a:prstClr val="black"/>
                </a:solidFill>
                <a:latin typeface="Arial" pitchFamily="34" charset="0"/>
                <a:cs typeface="Arabic Transparent" pitchFamily="2" charset="-78"/>
              </a:rPr>
              <a:t>،</a:t>
            </a:r>
          </a:p>
          <a:p>
            <a:pPr marL="514350" indent="-514350" rtl="1" eaLnBrk="1" hangingPunct="1">
              <a:spcBef>
                <a:spcPct val="0"/>
              </a:spcBef>
              <a:buFont typeface="+mj-lt"/>
              <a:buAutoNum type="arabicPeriod"/>
              <a:defRPr/>
            </a:pPr>
            <a:r>
              <a:rPr lang="ar-SA" sz="2800" b="1" dirty="0">
                <a:solidFill>
                  <a:prstClr val="black"/>
                </a:solidFill>
                <a:latin typeface="Arial" pitchFamily="34" charset="0"/>
                <a:cs typeface="Arabic Transparent" pitchFamily="2" charset="-78"/>
              </a:rPr>
              <a:t>تجارة الأعمال مع الأفراد</a:t>
            </a:r>
            <a:r>
              <a:rPr lang="ar-SA" sz="2800" dirty="0">
                <a:solidFill>
                  <a:prstClr val="black"/>
                </a:solidFill>
                <a:latin typeface="Arial" pitchFamily="34" charset="0"/>
                <a:cs typeface="Arabic Transparent" pitchFamily="2" charset="-78"/>
              </a:rPr>
              <a:t> </a:t>
            </a:r>
            <a:r>
              <a:rPr lang="fr-FR" sz="2800" b="1" i="1" dirty="0">
                <a:solidFill>
                  <a:prstClr val="black"/>
                </a:solidFill>
                <a:latin typeface="Times New Roman" pitchFamily="18" charset="0"/>
                <a:cs typeface="Times New Roman" pitchFamily="18" charset="0"/>
              </a:rPr>
              <a:t>B To C</a:t>
            </a:r>
            <a:endParaRPr lang="ar-SA" sz="2800" b="1" i="1" dirty="0">
              <a:solidFill>
                <a:prstClr val="black"/>
              </a:solidFill>
              <a:latin typeface="Times New Roman" pitchFamily="18" charset="0"/>
              <a:cs typeface="Times New Roman" pitchFamily="18" charset="0"/>
            </a:endParaRPr>
          </a:p>
          <a:p>
            <a:pPr marL="514350" indent="-514350" rtl="1" eaLnBrk="1" hangingPunct="1">
              <a:spcBef>
                <a:spcPct val="0"/>
              </a:spcBef>
              <a:buFont typeface="+mj-lt"/>
              <a:buAutoNum type="arabicPeriod"/>
              <a:defRPr/>
            </a:pPr>
            <a:r>
              <a:rPr lang="ar-SA" sz="2800" b="1" dirty="0">
                <a:solidFill>
                  <a:prstClr val="black"/>
                </a:solidFill>
                <a:latin typeface="Arial" pitchFamily="34" charset="0"/>
                <a:cs typeface="Arabic Transparent" pitchFamily="2" charset="-78"/>
              </a:rPr>
              <a:t>العمليات الداخلية </a:t>
            </a:r>
            <a:r>
              <a:rPr lang="ar-SA" sz="2800" dirty="0">
                <a:solidFill>
                  <a:prstClr val="black"/>
                </a:solidFill>
                <a:latin typeface="Arial" pitchFamily="34" charset="0"/>
                <a:cs typeface="Arabic Transparent" pitchFamily="2" charset="-78"/>
              </a:rPr>
              <a:t>التي تستخدمها الشركات في دعم أنشطة شرائها، </a:t>
            </a:r>
            <a:r>
              <a:rPr lang="ar-SA" sz="2800" dirty="0" smtClean="0">
                <a:solidFill>
                  <a:prstClr val="black"/>
                </a:solidFill>
                <a:latin typeface="Arial" pitchFamily="34" charset="0"/>
                <a:cs typeface="Arabic Transparent" pitchFamily="2" charset="-78"/>
              </a:rPr>
              <a:t>وبيعها</a:t>
            </a:r>
            <a:r>
              <a:rPr lang="ar-SA" sz="2800" dirty="0">
                <a:solidFill>
                  <a:prstClr val="black"/>
                </a:solidFill>
                <a:latin typeface="Arial" pitchFamily="34" charset="0"/>
                <a:cs typeface="Arabic Transparent" pitchFamily="2" charset="-78"/>
              </a:rPr>
              <a:t>، و تعيينها الأفراد، </a:t>
            </a:r>
            <a:r>
              <a:rPr lang="ar-SA" sz="2800" dirty="0" smtClean="0">
                <a:solidFill>
                  <a:prstClr val="black"/>
                </a:solidFill>
                <a:latin typeface="Arial" pitchFamily="34" charset="0"/>
                <a:cs typeface="Arabic Transparent" pitchFamily="2" charset="-78"/>
              </a:rPr>
              <a:t>وتخطيطها</a:t>
            </a:r>
            <a:r>
              <a:rPr lang="ar-SA" sz="2800" dirty="0">
                <a:solidFill>
                  <a:prstClr val="black"/>
                </a:solidFill>
                <a:latin typeface="Arial" pitchFamily="34" charset="0"/>
                <a:cs typeface="Arabic Transparent" pitchFamily="2" charset="-78"/>
              </a:rPr>
              <a:t>، </a:t>
            </a:r>
          </a:p>
          <a:p>
            <a:pPr marL="514350" indent="-514350" rtl="1" eaLnBrk="1" hangingPunct="1">
              <a:spcBef>
                <a:spcPct val="0"/>
              </a:spcBef>
              <a:buFont typeface="+mj-lt"/>
              <a:buAutoNum type="arabicPeriod"/>
              <a:defRPr/>
            </a:pPr>
            <a:r>
              <a:rPr lang="ar-SA" sz="2800" dirty="0">
                <a:solidFill>
                  <a:prstClr val="black"/>
                </a:solidFill>
                <a:latin typeface="Arial" pitchFamily="34" charset="0"/>
                <a:cs typeface="Arabic Transparent" pitchFamily="2" charset="-78"/>
              </a:rPr>
              <a:t>و </a:t>
            </a:r>
            <a:r>
              <a:rPr lang="ar-SA" sz="2800" dirty="0" smtClean="0">
                <a:solidFill>
                  <a:prstClr val="black"/>
                </a:solidFill>
                <a:latin typeface="Arial" pitchFamily="34" charset="0"/>
                <a:cs typeface="Arabic Transparent" pitchFamily="2" charset="-78"/>
              </a:rPr>
              <a:t>غير ذلك </a:t>
            </a:r>
            <a:r>
              <a:rPr lang="ar-DZ" sz="2800" dirty="0" smtClean="0">
                <a:solidFill>
                  <a:prstClr val="black"/>
                </a:solidFill>
                <a:latin typeface="Arial" pitchFamily="34" charset="0"/>
                <a:cs typeface="Arabic Transparent" pitchFamily="2" charset="-78"/>
              </a:rPr>
              <a:t>من </a:t>
            </a:r>
            <a:r>
              <a:rPr lang="ar-DZ" sz="2800" b="1" dirty="0">
                <a:solidFill>
                  <a:prstClr val="black"/>
                </a:solidFill>
                <a:latin typeface="Arial" pitchFamily="34" charset="0"/>
                <a:cs typeface="Arabic Transparent" pitchFamily="2" charset="-78"/>
              </a:rPr>
              <a:t>ال</a:t>
            </a:r>
            <a:r>
              <a:rPr lang="ar-SA" sz="2800" b="1" dirty="0">
                <a:solidFill>
                  <a:prstClr val="black"/>
                </a:solidFill>
                <a:latin typeface="Arial" pitchFamily="34" charset="0"/>
                <a:cs typeface="Arabic Transparent" pitchFamily="2" charset="-78"/>
              </a:rPr>
              <a:t>أنشطة</a:t>
            </a:r>
            <a:r>
              <a:rPr lang="ar-DZ" sz="2800" b="1" dirty="0">
                <a:solidFill>
                  <a:prstClr val="black"/>
                </a:solidFill>
                <a:latin typeface="Arial" pitchFamily="34" charset="0"/>
                <a:cs typeface="Arabic Transparent" pitchFamily="2" charset="-78"/>
              </a:rPr>
              <a:t>ال</a:t>
            </a:r>
            <a:r>
              <a:rPr lang="ar-SA" sz="2800" b="1" dirty="0" smtClean="0">
                <a:solidFill>
                  <a:prstClr val="black"/>
                </a:solidFill>
                <a:latin typeface="Arial" pitchFamily="34" charset="0"/>
                <a:cs typeface="Arabic Transparent" pitchFamily="2" charset="-78"/>
              </a:rPr>
              <a:t>أخرى في المجال</a:t>
            </a:r>
            <a:r>
              <a:rPr lang="ar-SA" sz="2800" dirty="0" smtClean="0">
                <a:solidFill>
                  <a:prstClr val="black"/>
                </a:solidFill>
                <a:latin typeface="Arial" pitchFamily="34" charset="0"/>
                <a:cs typeface="Arabic Transparent" pitchFamily="2" charset="-78"/>
              </a:rPr>
              <a:t>.</a:t>
            </a:r>
            <a:endParaRPr lang="ar-SA" sz="2800" dirty="0">
              <a:solidFill>
                <a:prstClr val="black"/>
              </a:solidFill>
              <a:latin typeface="Arial" pitchFamily="34" charset="0"/>
              <a:cs typeface="Arabic Transparent" pitchFamily="2" charset="-78"/>
            </a:endParaRPr>
          </a:p>
          <a:p>
            <a:pPr>
              <a:defRPr/>
            </a:pPr>
            <a:endParaRPr lang="en-US" dirty="0"/>
          </a:p>
        </p:txBody>
      </p:sp>
      <p:sp>
        <p:nvSpPr>
          <p:cNvPr id="4" name="عنوان 3"/>
          <p:cNvSpPr>
            <a:spLocks noGrp="1"/>
          </p:cNvSpPr>
          <p:nvPr>
            <p:ph type="title"/>
          </p:nvPr>
        </p:nvSpPr>
        <p:spPr>
          <a:prstGeom prst="flowChartOnlineStorag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p>
            <a:pPr rtl="1">
              <a:spcBef>
                <a:spcPct val="20000"/>
              </a:spcBef>
              <a:defRPr/>
            </a:pPr>
            <a:r>
              <a:rPr lang="ar-SA" sz="3400" dirty="0" smtClean="0">
                <a:solidFill>
                  <a:srgbClr val="006666"/>
                </a:solidFill>
                <a:latin typeface="Arial" pitchFamily="34" charset="0"/>
                <a:cs typeface="PT Bold Heading" pitchFamily="2" charset="-78"/>
              </a:rPr>
              <a:t/>
            </a:r>
            <a:br>
              <a:rPr lang="ar-SA" sz="3400" dirty="0" smtClean="0">
                <a:solidFill>
                  <a:srgbClr val="006666"/>
                </a:solidFill>
                <a:latin typeface="Arial" pitchFamily="34" charset="0"/>
                <a:cs typeface="PT Bold Heading" pitchFamily="2" charset="-78"/>
              </a:rPr>
            </a:br>
            <a:r>
              <a:rPr lang="ar-SA" sz="3400" dirty="0" smtClean="0">
                <a:solidFill>
                  <a:srgbClr val="006666"/>
                </a:solidFill>
                <a:latin typeface="Arial" pitchFamily="34" charset="0"/>
                <a:cs typeface="PT Bold Heading" pitchFamily="2" charset="-78"/>
              </a:rPr>
              <a:t>ثالثا: </a:t>
            </a:r>
            <a:r>
              <a:rPr lang="ar-SA" sz="3400" dirty="0">
                <a:solidFill>
                  <a:srgbClr val="006666"/>
                </a:solidFill>
                <a:latin typeface="Arial" pitchFamily="34" charset="0"/>
                <a:cs typeface="PT Bold Heading" pitchFamily="2" charset="-78"/>
              </a:rPr>
              <a:t>موضوعات </a:t>
            </a:r>
            <a:r>
              <a:rPr lang="ar-SA" sz="3400" dirty="0" smtClean="0">
                <a:solidFill>
                  <a:srgbClr val="006666"/>
                </a:solidFill>
                <a:latin typeface="Arial" pitchFamily="34" charset="0"/>
                <a:cs typeface="PT Bold Heading" pitchFamily="2" charset="-78"/>
              </a:rPr>
              <a:t>خاصة التسويقي الدولي  (2-</a:t>
            </a:r>
            <a:r>
              <a:rPr lang="ar-SA" sz="3400" dirty="0" smtClean="0">
                <a:solidFill>
                  <a:srgbClr val="0000FF"/>
                </a:solidFill>
                <a:cs typeface="PT Bold Heading" pitchFamily="2" charset="-78"/>
              </a:rPr>
              <a:t>التجارة الإلكترونية):</a:t>
            </a:r>
            <a:r>
              <a:rPr lang="ar-SA" sz="3400" b="1" dirty="0">
                <a:solidFill>
                  <a:srgbClr val="0000FF"/>
                </a:solidFill>
                <a:cs typeface="Arabic Transparent" pitchFamily="2" charset="-78"/>
              </a:rPr>
              <a:t/>
            </a:r>
            <a:br>
              <a:rPr lang="ar-SA" sz="3400" b="1" dirty="0">
                <a:solidFill>
                  <a:srgbClr val="0000FF"/>
                </a:solidFill>
                <a:cs typeface="Arabic Transparent" pitchFamily="2" charset="-78"/>
              </a:rPr>
            </a:br>
            <a:endParaRPr lang="en-US" sz="3600" dirty="0">
              <a:solidFill>
                <a:srgbClr val="006666"/>
              </a:solidFill>
              <a:latin typeface="Arial" pitchFamily="34" charset="0"/>
              <a:cs typeface="PT Bold Heading" pitchFamily="2" charset="-78"/>
            </a:endParaRPr>
          </a:p>
        </p:txBody>
      </p:sp>
    </p:spTree>
    <p:extLst>
      <p:ext uri="{BB962C8B-B14F-4D97-AF65-F5344CB8AC3E}">
        <p14:creationId xmlns:p14="http://schemas.microsoft.com/office/powerpoint/2010/main" val="1521734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rtl="1">
              <a:spcBef>
                <a:spcPct val="0"/>
              </a:spcBef>
              <a:tabLst>
                <a:tab pos="539750" algn="r"/>
                <a:tab pos="6119813" algn="r"/>
              </a:tabLst>
              <a:defRPr/>
            </a:pPr>
            <a:endParaRPr lang="ar-SA" altLang="ko-KR" sz="3000" b="1" dirty="0" smtClean="0">
              <a:solidFill>
                <a:prstClr val="black"/>
              </a:solidFill>
              <a:latin typeface="Arial" pitchFamily="34" charset="0"/>
              <a:cs typeface="Arabic Transparent" pitchFamily="2" charset="0"/>
            </a:endParaRPr>
          </a:p>
          <a:p>
            <a:pPr marL="0" indent="0" rtl="1">
              <a:spcBef>
                <a:spcPct val="0"/>
              </a:spcBef>
              <a:tabLst>
                <a:tab pos="539750" algn="r"/>
                <a:tab pos="6119813" algn="r"/>
              </a:tabLst>
              <a:defRPr/>
            </a:pPr>
            <a:endParaRPr lang="ar-SA" altLang="ko-KR" sz="3000" b="1" dirty="0">
              <a:solidFill>
                <a:prstClr val="black"/>
              </a:solidFill>
              <a:latin typeface="Arial" pitchFamily="34" charset="0"/>
              <a:cs typeface="Arabic Transparent" pitchFamily="2" charset="0"/>
            </a:endParaRPr>
          </a:p>
          <a:p>
            <a:pPr marL="0" indent="0" rtl="1">
              <a:spcBef>
                <a:spcPct val="0"/>
              </a:spcBef>
              <a:tabLst>
                <a:tab pos="539750" algn="r"/>
                <a:tab pos="6119813" algn="r"/>
              </a:tabLst>
              <a:defRPr/>
            </a:pPr>
            <a:r>
              <a:rPr lang="ar-SA" altLang="ko-KR" sz="3000" b="1" dirty="0" smtClean="0">
                <a:solidFill>
                  <a:prstClr val="black"/>
                </a:solidFill>
                <a:latin typeface="Arial" pitchFamily="34" charset="0"/>
                <a:cs typeface="Arabic Transparent" pitchFamily="2" charset="0"/>
              </a:rPr>
              <a:t>تعرف </a:t>
            </a:r>
            <a:r>
              <a:rPr lang="ar-SA" altLang="ko-KR" sz="3000" b="1" dirty="0">
                <a:solidFill>
                  <a:prstClr val="black"/>
                </a:solidFill>
                <a:latin typeface="Arial" pitchFamily="34" charset="0"/>
                <a:cs typeface="Arabic Transparent" pitchFamily="2" charset="0"/>
              </a:rPr>
              <a:t>المنظمة العالمية للتجارة </a:t>
            </a:r>
            <a:r>
              <a:rPr lang="ar-SA" altLang="ko-KR" sz="3000" b="1" i="1" dirty="0">
                <a:solidFill>
                  <a:prstClr val="black"/>
                </a:solidFill>
                <a:latin typeface="Times New Roman" pitchFamily="18" charset="0"/>
                <a:cs typeface="Times New Roman" pitchFamily="18" charset="0"/>
              </a:rPr>
              <a:t>(</a:t>
            </a:r>
            <a:r>
              <a:rPr lang="fr-FR" altLang="ko-KR" sz="3000" b="1" i="1" dirty="0">
                <a:solidFill>
                  <a:prstClr val="black"/>
                </a:solidFill>
                <a:latin typeface="Times New Roman" pitchFamily="18" charset="0"/>
                <a:ea typeface="Batang" pitchFamily="18" charset="-127"/>
                <a:cs typeface="Arial" pitchFamily="34" charset="0"/>
              </a:rPr>
              <a:t>WTO</a:t>
            </a:r>
            <a:r>
              <a:rPr lang="ar-SA" altLang="ko-KR" sz="3000" b="1" i="1" dirty="0">
                <a:solidFill>
                  <a:prstClr val="black"/>
                </a:solidFill>
                <a:latin typeface="Times New Roman" pitchFamily="18" charset="0"/>
                <a:cs typeface="Times New Roman" pitchFamily="18" charset="0"/>
              </a:rPr>
              <a:t>)،</a:t>
            </a:r>
            <a:r>
              <a:rPr lang="ar-SA" altLang="ko-KR" sz="3000" dirty="0">
                <a:solidFill>
                  <a:prstClr val="black"/>
                </a:solidFill>
                <a:latin typeface="Arial" pitchFamily="34" charset="0"/>
                <a:cs typeface="Arabic Transparent" pitchFamily="2" charset="0"/>
              </a:rPr>
              <a:t> التجارة الإلكترونية على أنها: </a:t>
            </a:r>
            <a:r>
              <a:rPr lang="ar-SA" altLang="ko-KR" sz="3000" b="1" i="1" dirty="0">
                <a:solidFill>
                  <a:srgbClr val="008000"/>
                </a:solidFill>
                <a:latin typeface="Arial" pitchFamily="34" charset="0"/>
                <a:cs typeface="Arabic Transparent" pitchFamily="2" charset="0"/>
              </a:rPr>
              <a:t>"مجموعة متكاملة من عمليات إنتاج و توزيع وتسويق و بيع المنتجات بوسائل إلكترونية".</a:t>
            </a:r>
            <a:endParaRPr lang="en-US" altLang="ko-KR" sz="3000" b="1" i="1" dirty="0">
              <a:solidFill>
                <a:srgbClr val="008000"/>
              </a:solidFill>
              <a:latin typeface="Arial" pitchFamily="34" charset="0"/>
              <a:ea typeface="Batang" pitchFamily="18" charset="-127"/>
              <a:cs typeface="Arial" pitchFamily="34" charset="0"/>
            </a:endParaRPr>
          </a:p>
          <a:p>
            <a:pPr>
              <a:defRPr/>
            </a:pPr>
            <a:endParaRPr lang="en-US" dirty="0"/>
          </a:p>
        </p:txBody>
      </p:sp>
    </p:spTree>
    <p:extLst>
      <p:ext uri="{BB962C8B-B14F-4D97-AF65-F5344CB8AC3E}">
        <p14:creationId xmlns:p14="http://schemas.microsoft.com/office/powerpoint/2010/main" val="3408327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rtl="1">
              <a:spcBef>
                <a:spcPct val="0"/>
              </a:spcBef>
              <a:defRPr/>
            </a:pPr>
            <a:r>
              <a:rPr lang="ar-SA" altLang="ko-KR" dirty="0">
                <a:solidFill>
                  <a:srgbClr val="000000"/>
                </a:solidFill>
                <a:latin typeface="Simplified Arabic" pitchFamily="18" charset="-78"/>
                <a:ea typeface="Batang" pitchFamily="18" charset="-127"/>
                <a:cs typeface="Arabic Transparent" pitchFamily="2" charset="0"/>
              </a:rPr>
              <a:t>كما أعطى </a:t>
            </a:r>
            <a:r>
              <a:rPr lang="ar-SA" altLang="ko-KR" b="1" dirty="0">
                <a:solidFill>
                  <a:srgbClr val="000000"/>
                </a:solidFill>
                <a:latin typeface="Simplified Arabic" pitchFamily="18" charset="-78"/>
                <a:ea typeface="Batang" pitchFamily="18" charset="-127"/>
                <a:cs typeface="Arabic Transparent" pitchFamily="2" charset="0"/>
              </a:rPr>
              <a:t>الخبير الاقتصادي الأمريكي نيكولاس </a:t>
            </a:r>
            <a:r>
              <a:rPr lang="ar-SA" altLang="ko-KR" b="1" dirty="0" err="1">
                <a:solidFill>
                  <a:srgbClr val="000000"/>
                </a:solidFill>
                <a:latin typeface="Simplified Arabic" pitchFamily="18" charset="-78"/>
                <a:ea typeface="Batang" pitchFamily="18" charset="-127"/>
                <a:cs typeface="Arabic Transparent" pitchFamily="2" charset="0"/>
              </a:rPr>
              <a:t>بيرتلي</a:t>
            </a:r>
            <a:r>
              <a:rPr lang="ar-SA" altLang="ko-KR" dirty="0">
                <a:solidFill>
                  <a:srgbClr val="000000"/>
                </a:solidFill>
                <a:latin typeface="Simplified Arabic" pitchFamily="18" charset="-78"/>
                <a:ea typeface="Batang" pitchFamily="18" charset="-127"/>
                <a:cs typeface="Arabic Transparent" pitchFamily="2" charset="0"/>
              </a:rPr>
              <a:t> للتجارة الإلكترونية المفهوم التالي:</a:t>
            </a:r>
            <a:r>
              <a:rPr lang="en-US" altLang="ko-KR" b="1" i="1" dirty="0">
                <a:solidFill>
                  <a:srgbClr val="008000"/>
                </a:solidFill>
                <a:latin typeface="Simplified Arabic" pitchFamily="18" charset="-78"/>
                <a:ea typeface="Batang" pitchFamily="18" charset="-127"/>
                <a:cs typeface="Arabic Transparent" pitchFamily="2" charset="0"/>
              </a:rPr>
              <a:t>" </a:t>
            </a:r>
            <a:r>
              <a:rPr lang="ar-SA" altLang="ko-KR" b="1" i="1" dirty="0">
                <a:solidFill>
                  <a:srgbClr val="008000"/>
                </a:solidFill>
                <a:latin typeface="Simplified Arabic" pitchFamily="18" charset="-78"/>
                <a:ea typeface="Batang" pitchFamily="18" charset="-127"/>
                <a:cs typeface="Arabic Transparent" pitchFamily="2" charset="0"/>
              </a:rPr>
              <a:t>إن مفهوم التجارة الإلكترونية يشير إلى تسويق المنتجات عبر شبكة الإنترنت الدولية وتفريغ البرامج الإلكترونية دون الذهاب إلى المتجر أو إلى الشركة. فهي تشتمل  الاتصالات بين مختلف الشركات على المستوى المحلي أو الدولي بما يسهل عملية التبادل التجاري ويزيد من أحجامها“</a:t>
            </a:r>
            <a:r>
              <a:rPr lang="ar-SA" altLang="ko-KR" b="1" i="1" dirty="0">
                <a:solidFill>
                  <a:srgbClr val="008000"/>
                </a:solidFill>
                <a:latin typeface="Arial" pitchFamily="34" charset="0"/>
                <a:cs typeface="Arabic Transparent" pitchFamily="2" charset="0"/>
              </a:rPr>
              <a:t>.</a:t>
            </a:r>
            <a:endParaRPr lang="en-US" altLang="ko-KR" b="1" i="1" dirty="0">
              <a:solidFill>
                <a:srgbClr val="008000"/>
              </a:solidFill>
              <a:latin typeface="Arial" pitchFamily="34" charset="0"/>
              <a:ea typeface="Gulim" pitchFamily="34" charset="-127"/>
              <a:cs typeface="Arabic Transparent" pitchFamily="2" charset="0"/>
            </a:endParaRPr>
          </a:p>
          <a:p>
            <a:pPr>
              <a:defRPr/>
            </a:pPr>
            <a:endParaRPr lang="en-US" dirty="0"/>
          </a:p>
        </p:txBody>
      </p:sp>
    </p:spTree>
    <p:extLst>
      <p:ext uri="{BB962C8B-B14F-4D97-AF65-F5344CB8AC3E}">
        <p14:creationId xmlns:p14="http://schemas.microsoft.com/office/powerpoint/2010/main" val="3834486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219200"/>
            <a:ext cx="8915400" cy="4906963"/>
          </a:xfrm>
        </p:spPr>
        <p:txBody>
          <a:bodyPr/>
          <a:lstStyle/>
          <a:p>
            <a:pPr marL="0" indent="0" rtl="1">
              <a:spcBef>
                <a:spcPct val="0"/>
              </a:spcBef>
              <a:tabLst>
                <a:tab pos="1371600" algn="l"/>
                <a:tab pos="3005138" algn="l"/>
              </a:tabLst>
              <a:defRPr/>
            </a:pPr>
            <a:r>
              <a:rPr lang="ar-SA" altLang="ko-KR" dirty="0">
                <a:solidFill>
                  <a:prstClr val="black"/>
                </a:solidFill>
                <a:latin typeface="Times New Roman" pitchFamily="18" charset="0"/>
                <a:ea typeface="Batang" pitchFamily="18" charset="-127"/>
                <a:cs typeface="Arabic Transparent" pitchFamily="2" charset="0"/>
              </a:rPr>
              <a:t>و على ضوء ما تقدم، </a:t>
            </a:r>
            <a:r>
              <a:rPr lang="ar-SA" altLang="ko-KR" b="1" dirty="0">
                <a:solidFill>
                  <a:srgbClr val="0000FF"/>
                </a:solidFill>
                <a:latin typeface="Times New Roman" pitchFamily="18" charset="0"/>
                <a:ea typeface="Batang" pitchFamily="18" charset="-127"/>
                <a:cs typeface="Arabic Transparent" pitchFamily="2" charset="0"/>
              </a:rPr>
              <a:t>تتخذ التجارة الإلكترونية أشكالاً عدة </a:t>
            </a:r>
            <a:r>
              <a:rPr lang="ar-SA" altLang="ko-KR" dirty="0" smtClean="0">
                <a:solidFill>
                  <a:prstClr val="black"/>
                </a:solidFill>
                <a:latin typeface="Times New Roman" pitchFamily="18" charset="0"/>
                <a:ea typeface="Batang" pitchFamily="18" charset="-127"/>
                <a:cs typeface="Arabic Transparent" pitchFamily="2" charset="0"/>
              </a:rPr>
              <a:t>منها:</a:t>
            </a:r>
            <a:endParaRPr lang="en-US" altLang="ko-KR" dirty="0">
              <a:solidFill>
                <a:prstClr val="black"/>
              </a:solidFill>
              <a:latin typeface="Arial" pitchFamily="34" charset="0"/>
              <a:ea typeface="Batang" pitchFamily="18" charset="-127"/>
              <a:cs typeface="Arabic Transparent" pitchFamily="2" charset="0"/>
            </a:endParaRPr>
          </a:p>
          <a:p>
            <a:pPr marL="0" indent="0" rtl="1">
              <a:spcBef>
                <a:spcPct val="0"/>
              </a:spcBef>
              <a:buFont typeface="Wingdings" pitchFamily="2" charset="2"/>
              <a:buChar char="ü"/>
              <a:tabLst>
                <a:tab pos="1371600" algn="l"/>
                <a:tab pos="3005138" algn="l"/>
              </a:tabLst>
              <a:defRPr/>
            </a:pPr>
            <a:r>
              <a:rPr lang="ar-SA" altLang="ko-KR" b="1" dirty="0">
                <a:solidFill>
                  <a:prstClr val="black"/>
                </a:solidFill>
                <a:latin typeface="Times New Roman" pitchFamily="18" charset="0"/>
                <a:ea typeface="Batang" pitchFamily="18" charset="-127"/>
                <a:cs typeface="Arabic Transparent" pitchFamily="2" charset="0"/>
              </a:rPr>
              <a:t> عرض السلع و الخدمات عبر الإنترنت</a:t>
            </a:r>
            <a:r>
              <a:rPr lang="ar-SA" altLang="ko-KR" b="1" dirty="0">
                <a:solidFill>
                  <a:prstClr val="black"/>
                </a:solidFill>
                <a:latin typeface="Simplified Arabic" pitchFamily="18" charset="-78"/>
                <a:ea typeface="Batang" pitchFamily="18" charset="-127"/>
                <a:cs typeface="Arabic Transparent" pitchFamily="2" charset="0"/>
              </a:rPr>
              <a:t> أو غيرها من الشبكات مثل الهاتف و الفاكس و جهاز </a:t>
            </a:r>
            <a:r>
              <a:rPr lang="ar-SA" altLang="ko-KR" b="1" dirty="0" err="1">
                <a:solidFill>
                  <a:prstClr val="black"/>
                </a:solidFill>
                <a:latin typeface="Simplified Arabic" pitchFamily="18" charset="-78"/>
                <a:ea typeface="Batang" pitchFamily="18" charset="-127"/>
                <a:cs typeface="Arabic Transparent" pitchFamily="2" charset="0"/>
              </a:rPr>
              <a:t>التلفاز..</a:t>
            </a:r>
            <a:r>
              <a:rPr lang="ar-SA" altLang="ko-KR" b="1" dirty="0" err="1" smtClean="0">
                <a:solidFill>
                  <a:prstClr val="black"/>
                </a:solidFill>
                <a:latin typeface="Simplified Arabic" pitchFamily="18" charset="-78"/>
                <a:ea typeface="Batang" pitchFamily="18" charset="-127"/>
                <a:cs typeface="Arabic Transparent" pitchFamily="2" charset="0"/>
              </a:rPr>
              <a:t>الخ</a:t>
            </a:r>
            <a:endParaRPr lang="en-US" altLang="ko-KR" b="1" dirty="0">
              <a:solidFill>
                <a:prstClr val="black"/>
              </a:solidFill>
              <a:latin typeface="Arial" pitchFamily="34" charset="0"/>
              <a:ea typeface="Gulim" pitchFamily="34" charset="-127"/>
              <a:cs typeface="Arabic Transparent" pitchFamily="2" charset="0"/>
            </a:endParaRPr>
          </a:p>
          <a:p>
            <a:pPr marL="0" indent="0" rtl="1">
              <a:spcBef>
                <a:spcPct val="0"/>
              </a:spcBef>
              <a:buFont typeface="Wingdings" pitchFamily="2" charset="2"/>
              <a:buChar char="ü"/>
              <a:tabLst>
                <a:tab pos="1371600" algn="l"/>
                <a:tab pos="3005138" algn="l"/>
              </a:tabLst>
              <a:defRPr/>
            </a:pPr>
            <a:r>
              <a:rPr lang="ar-SA" altLang="ko-KR" b="1" dirty="0">
                <a:solidFill>
                  <a:prstClr val="black"/>
                </a:solidFill>
                <a:latin typeface="Times New Roman" pitchFamily="18" charset="0"/>
                <a:cs typeface="Arabic Transparent" pitchFamily="2" charset="0"/>
              </a:rPr>
              <a:t>إجراء البيع مع عمليات الدفع النقدي بالبطاقات النقدية أو بغيرها من وسائل الدفع، </a:t>
            </a:r>
            <a:endParaRPr lang="ar-SA" altLang="ko-KR" b="1" dirty="0">
              <a:solidFill>
                <a:prstClr val="black"/>
              </a:solidFill>
              <a:latin typeface="Arial" pitchFamily="34" charset="0"/>
              <a:cs typeface="Arabic Transparent" pitchFamily="2" charset="0"/>
            </a:endParaRPr>
          </a:p>
          <a:p>
            <a:pPr marL="0" indent="0" rtl="1">
              <a:spcBef>
                <a:spcPct val="0"/>
              </a:spcBef>
              <a:buFont typeface="Wingdings" pitchFamily="2" charset="2"/>
              <a:buChar char="ü"/>
              <a:tabLst>
                <a:tab pos="1371600" algn="l"/>
                <a:tab pos="3005138" algn="l"/>
              </a:tabLst>
              <a:defRPr/>
            </a:pPr>
            <a:r>
              <a:rPr lang="ar-SA" altLang="ko-KR" b="1" dirty="0">
                <a:solidFill>
                  <a:prstClr val="black"/>
                </a:solidFill>
                <a:latin typeface="Times New Roman" pitchFamily="18" charset="0"/>
                <a:ea typeface="Batang" pitchFamily="18" charset="-127"/>
                <a:cs typeface="Arabic Transparent" pitchFamily="2" charset="0"/>
              </a:rPr>
              <a:t>إنشاء متاجر افتراضية على الإنترنت</a:t>
            </a:r>
            <a:r>
              <a:rPr lang="ar-SA" altLang="ko-KR" b="1" dirty="0" smtClean="0">
                <a:solidFill>
                  <a:prstClr val="black"/>
                </a:solidFill>
                <a:latin typeface="Times New Roman" pitchFamily="18" charset="0"/>
                <a:ea typeface="Batang" pitchFamily="18" charset="-127"/>
                <a:cs typeface="Arabic Transparent" pitchFamily="2" charset="0"/>
              </a:rPr>
              <a:t>،</a:t>
            </a:r>
            <a:endParaRPr lang="en-US" altLang="ko-KR" dirty="0">
              <a:solidFill>
                <a:prstClr val="black"/>
              </a:solidFill>
              <a:latin typeface="Arial" pitchFamily="34" charset="0"/>
              <a:ea typeface="Batang" pitchFamily="18" charset="-127"/>
              <a:cs typeface="Arabic Transparent" pitchFamily="2" charset="0"/>
            </a:endParaRPr>
          </a:p>
          <a:p>
            <a:pPr marL="0" indent="0" rtl="1">
              <a:spcBef>
                <a:spcPct val="0"/>
              </a:spcBef>
              <a:buFont typeface="Wingdings" pitchFamily="2" charset="2"/>
              <a:buChar char="ü"/>
              <a:tabLst>
                <a:tab pos="1371600" algn="l"/>
                <a:tab pos="3005138" algn="l"/>
              </a:tabLst>
              <a:defRPr/>
            </a:pPr>
            <a:r>
              <a:rPr lang="ar-SA" altLang="ko-KR" b="1" dirty="0">
                <a:solidFill>
                  <a:prstClr val="black"/>
                </a:solidFill>
                <a:latin typeface="Times New Roman" pitchFamily="18" charset="0"/>
                <a:ea typeface="Batang" pitchFamily="18" charset="-127"/>
                <a:cs typeface="Arabic Transparent" pitchFamily="2" charset="0"/>
              </a:rPr>
              <a:t>القيام بأنشطة </a:t>
            </a:r>
            <a:r>
              <a:rPr lang="ar-SA" altLang="ko-KR" b="1" dirty="0" smtClean="0">
                <a:solidFill>
                  <a:prstClr val="black"/>
                </a:solidFill>
                <a:latin typeface="Times New Roman" pitchFamily="18" charset="0"/>
                <a:ea typeface="Batang" pitchFamily="18" charset="-127"/>
                <a:cs typeface="Arabic Transparent" pitchFamily="2" charset="0"/>
              </a:rPr>
              <a:t>التوزيع</a:t>
            </a:r>
            <a:endParaRPr lang="en-US" altLang="ko-KR" b="1" dirty="0">
              <a:solidFill>
                <a:prstClr val="black"/>
              </a:solidFill>
              <a:latin typeface="Arial" pitchFamily="34" charset="0"/>
              <a:ea typeface="Gulim" pitchFamily="34" charset="-127"/>
              <a:cs typeface="Arabic Transparent" pitchFamily="2" charset="0"/>
            </a:endParaRPr>
          </a:p>
          <a:p>
            <a:pPr marL="0" indent="0" rtl="1">
              <a:spcBef>
                <a:spcPct val="0"/>
              </a:spcBef>
              <a:buFont typeface="Wingdings" pitchFamily="2" charset="2"/>
              <a:buChar char="ü"/>
              <a:tabLst>
                <a:tab pos="1371600" algn="l"/>
                <a:tab pos="3005138" algn="l"/>
              </a:tabLst>
              <a:defRPr/>
            </a:pPr>
            <a:r>
              <a:rPr lang="ar-SA" altLang="ko-KR" b="1" dirty="0">
                <a:solidFill>
                  <a:prstClr val="black"/>
                </a:solidFill>
                <a:latin typeface="Times New Roman" pitchFamily="18" charset="0"/>
                <a:cs typeface="Arabic Transparent" pitchFamily="2" charset="0"/>
              </a:rPr>
              <a:t>ممارسة الخدمات</a:t>
            </a:r>
            <a:r>
              <a:rPr lang="ar-SA" altLang="ko-KR" dirty="0">
                <a:solidFill>
                  <a:prstClr val="black"/>
                </a:solidFill>
                <a:latin typeface="Times New Roman" pitchFamily="18" charset="0"/>
                <a:cs typeface="Arabic Transparent" pitchFamily="2" charset="0"/>
              </a:rPr>
              <a:t>: </a:t>
            </a:r>
            <a:r>
              <a:rPr lang="ar-SA" altLang="ko-KR" dirty="0" smtClean="0">
                <a:solidFill>
                  <a:prstClr val="black"/>
                </a:solidFill>
                <a:latin typeface="Times New Roman" pitchFamily="18" charset="0"/>
                <a:cs typeface="Arabic Transparent" pitchFamily="2" charset="0"/>
              </a:rPr>
              <a:t>المالية</a:t>
            </a:r>
            <a:r>
              <a:rPr lang="ar-SA" altLang="ko-KR" dirty="0">
                <a:solidFill>
                  <a:prstClr val="black"/>
                </a:solidFill>
                <a:latin typeface="Times New Roman" pitchFamily="18" charset="0"/>
                <a:cs typeface="Arabic Transparent" pitchFamily="2" charset="0"/>
              </a:rPr>
              <a:t>، </a:t>
            </a:r>
            <a:r>
              <a:rPr lang="ar-SA" altLang="ko-KR" dirty="0" smtClean="0">
                <a:solidFill>
                  <a:prstClr val="black"/>
                </a:solidFill>
                <a:latin typeface="Times New Roman" pitchFamily="18" charset="0"/>
                <a:cs typeface="Arabic Transparent" pitchFamily="2" charset="0"/>
              </a:rPr>
              <a:t>خدمات </a:t>
            </a:r>
            <a:r>
              <a:rPr lang="ar-SA" altLang="ko-KR" dirty="0" err="1" smtClean="0">
                <a:solidFill>
                  <a:prstClr val="black"/>
                </a:solidFill>
                <a:latin typeface="Times New Roman" pitchFamily="18" charset="0"/>
                <a:cs typeface="Arabic Transparent" pitchFamily="2" charset="0"/>
              </a:rPr>
              <a:t>النقل،الشحن</a:t>
            </a:r>
            <a:r>
              <a:rPr lang="ar-SA" altLang="ko-KR" dirty="0" smtClean="0">
                <a:solidFill>
                  <a:prstClr val="black"/>
                </a:solidFill>
                <a:latin typeface="Times New Roman" pitchFamily="18" charset="0"/>
                <a:cs typeface="Arabic Transparent" pitchFamily="2" charset="0"/>
              </a:rPr>
              <a:t> </a:t>
            </a:r>
            <a:r>
              <a:rPr lang="ar-SA" altLang="ko-KR" dirty="0">
                <a:solidFill>
                  <a:prstClr val="black"/>
                </a:solidFill>
                <a:latin typeface="Times New Roman" pitchFamily="18" charset="0"/>
                <a:cs typeface="Arabic Transparent" pitchFamily="2" charset="0"/>
              </a:rPr>
              <a:t>و غيرها عبر الإنترنت. </a:t>
            </a:r>
            <a:endParaRPr lang="ar-SA" altLang="ko-KR" dirty="0">
              <a:solidFill>
                <a:prstClr val="black"/>
              </a:solidFill>
              <a:latin typeface="Arial" pitchFamily="34" charset="0"/>
              <a:cs typeface="Arabic Transparent" pitchFamily="2" charset="0"/>
            </a:endParaRPr>
          </a:p>
          <a:p>
            <a:pPr>
              <a:defRPr/>
            </a:pPr>
            <a:endParaRPr lang="en-US" dirty="0"/>
          </a:p>
        </p:txBody>
      </p:sp>
    </p:spTree>
    <p:extLst>
      <p:ext uri="{BB962C8B-B14F-4D97-AF65-F5344CB8AC3E}">
        <p14:creationId xmlns:p14="http://schemas.microsoft.com/office/powerpoint/2010/main" val="533853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295400"/>
            <a:ext cx="8915400" cy="4830763"/>
          </a:xfrm>
        </p:spPr>
        <p:txBody>
          <a:bodyPr/>
          <a:lstStyle/>
          <a:p>
            <a:pPr marL="0" indent="0" rtl="1">
              <a:defRPr/>
            </a:pPr>
            <a:r>
              <a:rPr lang="ar-SA" b="1" dirty="0" smtClean="0">
                <a:solidFill>
                  <a:prstClr val="black"/>
                </a:solidFill>
                <a:cs typeface="Arabic Transparent" pitchFamily="2" charset="-78"/>
              </a:rPr>
              <a:t>3.</a:t>
            </a:r>
            <a:r>
              <a:rPr lang="ar-SA" b="1" u="sng" dirty="0" smtClean="0">
                <a:solidFill>
                  <a:prstClr val="black"/>
                </a:solidFill>
                <a:cs typeface="Arabic Transparent" pitchFamily="2" charset="-78"/>
              </a:rPr>
              <a:t>مجالات </a:t>
            </a:r>
            <a:r>
              <a:rPr lang="ar-SA" b="1" u="sng" dirty="0">
                <a:solidFill>
                  <a:prstClr val="black"/>
                </a:solidFill>
                <a:cs typeface="Arabic Transparent" pitchFamily="2" charset="-78"/>
              </a:rPr>
              <a:t>التجارة الإلكترونية: </a:t>
            </a:r>
          </a:p>
          <a:p>
            <a:pPr marL="0" indent="0" rtl="1">
              <a:spcBef>
                <a:spcPct val="0"/>
              </a:spcBef>
              <a:tabLst>
                <a:tab pos="914400" algn="l"/>
              </a:tabLst>
              <a:defRPr/>
            </a:pPr>
            <a:r>
              <a:rPr lang="ar-SA" altLang="ko-KR" b="1" dirty="0" smtClean="0">
                <a:solidFill>
                  <a:srgbClr val="0000FF"/>
                </a:solidFill>
                <a:latin typeface="Comic Sans MS" pitchFamily="66" charset="0"/>
                <a:ea typeface="Batang" pitchFamily="18" charset="-127"/>
                <a:cs typeface="Arabic Transparent" pitchFamily="2" charset="0"/>
              </a:rPr>
              <a:t>تغطي </a:t>
            </a:r>
            <a:r>
              <a:rPr lang="ar-SA" altLang="ko-KR" b="1" dirty="0">
                <a:solidFill>
                  <a:srgbClr val="0000FF"/>
                </a:solidFill>
                <a:latin typeface="Comic Sans MS" pitchFamily="66" charset="0"/>
                <a:ea typeface="Batang" pitchFamily="18" charset="-127"/>
                <a:cs typeface="Arabic Transparent" pitchFamily="2" charset="0"/>
              </a:rPr>
              <a:t>التجارة الإلكترونية مجالات</a:t>
            </a:r>
            <a:r>
              <a:rPr lang="ar-SA" altLang="ko-KR" dirty="0">
                <a:solidFill>
                  <a:srgbClr val="0000FF"/>
                </a:solidFill>
                <a:latin typeface="Comic Sans MS" pitchFamily="66" charset="0"/>
                <a:ea typeface="Batang" pitchFamily="18" charset="-127"/>
                <a:cs typeface="Arabic Transparent" pitchFamily="2" charset="0"/>
              </a:rPr>
              <a:t> </a:t>
            </a:r>
            <a:r>
              <a:rPr lang="ar-SA" altLang="ko-KR" dirty="0">
                <a:solidFill>
                  <a:prstClr val="black"/>
                </a:solidFill>
                <a:latin typeface="Comic Sans MS" pitchFamily="66" charset="0"/>
                <a:ea typeface="Batang" pitchFamily="18" charset="-127"/>
                <a:cs typeface="Arabic Transparent" pitchFamily="2" charset="0"/>
              </a:rPr>
              <a:t>عديدة تشمل أنشطة </a:t>
            </a:r>
            <a:r>
              <a:rPr lang="ar-SA" altLang="ko-KR" dirty="0" smtClean="0">
                <a:solidFill>
                  <a:prstClr val="black"/>
                </a:solidFill>
                <a:latin typeface="Comic Sans MS" pitchFamily="66" charset="0"/>
                <a:ea typeface="Batang" pitchFamily="18" charset="-127"/>
                <a:cs typeface="Arabic Transparent" pitchFamily="2" charset="0"/>
              </a:rPr>
              <a:t>مختلفة :</a:t>
            </a:r>
            <a:endParaRPr lang="en-US" altLang="ko-KR" dirty="0">
              <a:solidFill>
                <a:prstClr val="black"/>
              </a:solidFill>
              <a:latin typeface="Arial" pitchFamily="34" charset="0"/>
              <a:ea typeface="Batang" pitchFamily="18" charset="-127"/>
              <a:cs typeface="Arabic Transparent" pitchFamily="2" charset="0"/>
            </a:endParaRPr>
          </a:p>
          <a:p>
            <a:pPr marL="0" indent="0" rtl="1">
              <a:spcBef>
                <a:spcPct val="0"/>
              </a:spcBef>
              <a:buFont typeface="Wingdings" pitchFamily="2" charset="2"/>
              <a:buChar char="v"/>
              <a:tabLst>
                <a:tab pos="914400" algn="l"/>
              </a:tabLst>
              <a:defRPr/>
            </a:pPr>
            <a:r>
              <a:rPr lang="ar-SA" altLang="ko-KR" dirty="0">
                <a:solidFill>
                  <a:prstClr val="black"/>
                </a:solidFill>
                <a:latin typeface="Comic Sans MS" pitchFamily="66" charset="0"/>
                <a:ea typeface="Batang" pitchFamily="18" charset="-127"/>
                <a:cs typeface="Arabic Transparent" pitchFamily="2" charset="0"/>
              </a:rPr>
              <a:t>البيع و الشراء، و التفاوض، </a:t>
            </a:r>
            <a:endParaRPr lang="en-US" altLang="ko-KR" dirty="0">
              <a:solidFill>
                <a:prstClr val="black"/>
              </a:solidFill>
              <a:latin typeface="Arial" pitchFamily="34" charset="0"/>
              <a:ea typeface="Gulim" pitchFamily="34" charset="-127"/>
              <a:cs typeface="Arabic Transparent" pitchFamily="2" charset="0"/>
            </a:endParaRPr>
          </a:p>
          <a:p>
            <a:pPr marL="0" indent="0" rtl="1">
              <a:spcBef>
                <a:spcPct val="0"/>
              </a:spcBef>
              <a:buFont typeface="Wingdings" pitchFamily="2" charset="2"/>
              <a:buChar char="v"/>
              <a:tabLst>
                <a:tab pos="914400" algn="l"/>
              </a:tabLst>
              <a:defRPr/>
            </a:pPr>
            <a:r>
              <a:rPr lang="ar-SA" altLang="ko-KR" dirty="0">
                <a:solidFill>
                  <a:prstClr val="black"/>
                </a:solidFill>
                <a:latin typeface="Comic Sans MS" pitchFamily="66" charset="0"/>
                <a:cs typeface="Arabic Transparent" pitchFamily="2" charset="0"/>
              </a:rPr>
              <a:t>تقديم المعلومات عن السلعة أو الخدمة، </a:t>
            </a:r>
            <a:endParaRPr lang="en-US" altLang="ko-KR" dirty="0">
              <a:solidFill>
                <a:prstClr val="black"/>
              </a:solidFill>
              <a:latin typeface="Arial" pitchFamily="34" charset="0"/>
              <a:ea typeface="Gulim" pitchFamily="34" charset="-127"/>
              <a:cs typeface="Arabic Transparent" pitchFamily="2" charset="0"/>
            </a:endParaRPr>
          </a:p>
          <a:p>
            <a:pPr marL="0" indent="0" rtl="1">
              <a:spcBef>
                <a:spcPct val="0"/>
              </a:spcBef>
              <a:buFont typeface="Wingdings" pitchFamily="2" charset="2"/>
              <a:buChar char="v"/>
              <a:tabLst>
                <a:tab pos="914400" algn="l"/>
              </a:tabLst>
              <a:defRPr/>
            </a:pPr>
            <a:r>
              <a:rPr lang="ar-SA" altLang="ko-KR" dirty="0">
                <a:solidFill>
                  <a:prstClr val="black"/>
                </a:solidFill>
                <a:latin typeface="Comic Sans MS" pitchFamily="66" charset="0"/>
                <a:cs typeface="Arabic Transparent" pitchFamily="2" charset="0"/>
              </a:rPr>
              <a:t>إبرام عقود السلع و الخدمات الإلكترونية (الصفقات)   </a:t>
            </a:r>
            <a:endParaRPr lang="en-US" altLang="ko-KR" dirty="0">
              <a:solidFill>
                <a:prstClr val="black"/>
              </a:solidFill>
              <a:latin typeface="Arial" pitchFamily="34" charset="0"/>
              <a:ea typeface="Gulim" pitchFamily="34" charset="-127"/>
              <a:cs typeface="Arabic Transparent" pitchFamily="2" charset="0"/>
            </a:endParaRPr>
          </a:p>
          <a:p>
            <a:pPr marL="0" indent="0" rtl="1">
              <a:spcBef>
                <a:spcPct val="0"/>
              </a:spcBef>
              <a:buFont typeface="Wingdings" pitchFamily="2" charset="2"/>
              <a:buChar char="v"/>
              <a:tabLst>
                <a:tab pos="914400" algn="l"/>
              </a:tabLst>
              <a:defRPr/>
            </a:pPr>
            <a:r>
              <a:rPr lang="ar-SA" altLang="ko-KR" dirty="0">
                <a:solidFill>
                  <a:prstClr val="black"/>
                </a:solidFill>
                <a:latin typeface="Comic Sans MS" pitchFamily="66" charset="0"/>
                <a:cs typeface="Arabic Transparent" pitchFamily="2" charset="0"/>
              </a:rPr>
              <a:t>إعطاء أوامر البيع و الشراء، </a:t>
            </a:r>
            <a:endParaRPr lang="en-US" altLang="ko-KR" dirty="0">
              <a:solidFill>
                <a:prstClr val="black"/>
              </a:solidFill>
              <a:latin typeface="Arial" pitchFamily="34" charset="0"/>
              <a:ea typeface="Gulim" pitchFamily="34" charset="-127"/>
              <a:cs typeface="Arabic Transparent" pitchFamily="2" charset="0"/>
            </a:endParaRPr>
          </a:p>
          <a:p>
            <a:pPr marL="0" indent="0" rtl="1">
              <a:spcBef>
                <a:spcPct val="0"/>
              </a:spcBef>
              <a:buFont typeface="Wingdings" pitchFamily="2" charset="2"/>
              <a:buChar char="v"/>
              <a:tabLst>
                <a:tab pos="914400" algn="l"/>
              </a:tabLst>
              <a:defRPr/>
            </a:pPr>
            <a:r>
              <a:rPr lang="ar-SA" altLang="ko-KR" dirty="0">
                <a:solidFill>
                  <a:prstClr val="black"/>
                </a:solidFill>
                <a:latin typeface="Comic Sans MS" pitchFamily="66" charset="0"/>
                <a:ea typeface="Batang" pitchFamily="18" charset="-127"/>
                <a:cs typeface="Arabic Transparent" pitchFamily="2" charset="0"/>
              </a:rPr>
              <a:t>المتابعة الإلكترونية لعمليات التعاقد و تنفيذ الصفقات، </a:t>
            </a:r>
            <a:endParaRPr lang="en-US" altLang="ko-KR" dirty="0">
              <a:solidFill>
                <a:prstClr val="black"/>
              </a:solidFill>
              <a:latin typeface="Arial" pitchFamily="34" charset="0"/>
              <a:ea typeface="Batang" pitchFamily="18" charset="-127"/>
              <a:cs typeface="Arabic Transparent" pitchFamily="2" charset="0"/>
            </a:endParaRPr>
          </a:p>
          <a:p>
            <a:pPr marL="0" indent="0" rtl="1">
              <a:spcBef>
                <a:spcPct val="0"/>
              </a:spcBef>
              <a:buFont typeface="Wingdings" pitchFamily="2" charset="2"/>
              <a:buChar char="v"/>
              <a:tabLst>
                <a:tab pos="914400" algn="l"/>
              </a:tabLst>
              <a:defRPr/>
            </a:pPr>
            <a:r>
              <a:rPr lang="ar-SA" altLang="ko-KR" dirty="0">
                <a:solidFill>
                  <a:prstClr val="black"/>
                </a:solidFill>
                <a:latin typeface="Comic Sans MS" pitchFamily="66" charset="0"/>
                <a:ea typeface="Batang" pitchFamily="18" charset="-127"/>
                <a:cs typeface="Arabic Transparent" pitchFamily="2" charset="0"/>
              </a:rPr>
              <a:t>الاستلام الفوري للسلع و الخدمات عبر الشبكات أو خارجها، </a:t>
            </a:r>
            <a:endParaRPr lang="en-US" altLang="ko-KR" dirty="0">
              <a:solidFill>
                <a:prstClr val="black"/>
              </a:solidFill>
              <a:latin typeface="Arial" pitchFamily="34" charset="0"/>
              <a:ea typeface="Gulim" pitchFamily="34" charset="-127"/>
              <a:cs typeface="Arabic Transparent" pitchFamily="2" charset="0"/>
            </a:endParaRPr>
          </a:p>
          <a:p>
            <a:pPr marL="0" indent="0" rtl="1">
              <a:spcBef>
                <a:spcPct val="0"/>
              </a:spcBef>
              <a:buFont typeface="Wingdings" pitchFamily="2" charset="2"/>
              <a:buChar char="v"/>
              <a:tabLst>
                <a:tab pos="914400" algn="l"/>
              </a:tabLst>
              <a:defRPr/>
            </a:pPr>
            <a:r>
              <a:rPr lang="ar-SA" altLang="ko-KR" dirty="0">
                <a:solidFill>
                  <a:prstClr val="black"/>
                </a:solidFill>
                <a:latin typeface="Comic Sans MS" pitchFamily="66" charset="0"/>
                <a:cs typeface="Arabic Transparent" pitchFamily="2" charset="0"/>
              </a:rPr>
              <a:t>إضافة إلى تسوية المدفوعات و السداد الفوري للالتزامات المالية</a:t>
            </a:r>
            <a:r>
              <a:rPr lang="en-US" altLang="ko-KR" dirty="0">
                <a:solidFill>
                  <a:prstClr val="black"/>
                </a:solidFill>
                <a:latin typeface="Comic Sans MS" pitchFamily="66" charset="0"/>
                <a:ea typeface="Batang" pitchFamily="18" charset="-127"/>
                <a:cs typeface="Arabic Transparent" pitchFamily="2" charset="0"/>
              </a:rPr>
              <a:t>.</a:t>
            </a:r>
            <a:endParaRPr lang="en-US" altLang="ko-KR" dirty="0">
              <a:solidFill>
                <a:prstClr val="black"/>
              </a:solidFill>
              <a:latin typeface="Arial" pitchFamily="34" charset="0"/>
              <a:ea typeface="Gulim" pitchFamily="34" charset="-127"/>
              <a:cs typeface="Arabic Transparent" pitchFamily="2" charset="0"/>
            </a:endParaRPr>
          </a:p>
          <a:p>
            <a:pPr>
              <a:defRPr/>
            </a:pPr>
            <a:endParaRPr lang="en-US" dirty="0"/>
          </a:p>
        </p:txBody>
      </p:sp>
    </p:spTree>
    <p:extLst>
      <p:ext uri="{BB962C8B-B14F-4D97-AF65-F5344CB8AC3E}">
        <p14:creationId xmlns:p14="http://schemas.microsoft.com/office/powerpoint/2010/main" val="3928690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rtl="1">
              <a:defRPr/>
            </a:pPr>
            <a:r>
              <a:rPr lang="ar-SA" b="1" dirty="0" smtClean="0">
                <a:solidFill>
                  <a:prstClr val="black"/>
                </a:solidFill>
                <a:cs typeface="Arabic Transparent" pitchFamily="2" charset="-78"/>
              </a:rPr>
              <a:t>3.</a:t>
            </a:r>
            <a:r>
              <a:rPr lang="ar-SA" b="1" u="sng" dirty="0" smtClean="0">
                <a:solidFill>
                  <a:prstClr val="black"/>
                </a:solidFill>
                <a:cs typeface="Arabic Transparent" pitchFamily="2" charset="-78"/>
              </a:rPr>
              <a:t>تطور التجارة الإلكترونية: </a:t>
            </a:r>
            <a:endParaRPr lang="ar-SA" b="1" u="sng" dirty="0">
              <a:solidFill>
                <a:prstClr val="black"/>
              </a:solidFill>
              <a:cs typeface="Arabic Transparent" pitchFamily="2" charset="-78"/>
            </a:endParaRPr>
          </a:p>
          <a:p>
            <a:pPr marL="0" indent="0" rtl="1" eaLnBrk="1" hangingPunct="1">
              <a:spcBef>
                <a:spcPct val="0"/>
              </a:spcBef>
              <a:buFont typeface="Wingdings" pitchFamily="2" charset="2"/>
              <a:buChar char="Ø"/>
              <a:defRPr/>
            </a:pPr>
            <a:r>
              <a:rPr lang="ar-SA" sz="3600" dirty="0">
                <a:solidFill>
                  <a:prstClr val="black"/>
                </a:solidFill>
                <a:latin typeface="Arial" pitchFamily="34" charset="0"/>
                <a:cs typeface="Arabic Transparent" pitchFamily="2" charset="0"/>
              </a:rPr>
              <a:t> و مع </a:t>
            </a:r>
            <a:r>
              <a:rPr lang="ar-SA" sz="3600" b="1" dirty="0">
                <a:solidFill>
                  <a:prstClr val="black"/>
                </a:solidFill>
                <a:latin typeface="Arial" pitchFamily="34" charset="0"/>
                <a:cs typeface="Arabic Transparent" pitchFamily="2" charset="0"/>
              </a:rPr>
              <a:t>الازدياد المتنامي لعدد مستخدمي الإنترنت على مستوى العالم</a:t>
            </a:r>
            <a:r>
              <a:rPr lang="ar-SA" sz="3600" dirty="0">
                <a:solidFill>
                  <a:prstClr val="black"/>
                </a:solidFill>
                <a:latin typeface="Arial" pitchFamily="34" charset="0"/>
                <a:cs typeface="Arabic Transparent" pitchFamily="2" charset="0"/>
              </a:rPr>
              <a:t> تنوعت استخدامات شبكة الإنترنت والاستفادة منها في مختلف مناحي الحياة، </a:t>
            </a:r>
            <a:r>
              <a:rPr lang="ar-SA" sz="3600" dirty="0" smtClean="0">
                <a:solidFill>
                  <a:prstClr val="black"/>
                </a:solidFill>
                <a:latin typeface="Arial" pitchFamily="34" charset="0"/>
                <a:cs typeface="Arabic Transparent" pitchFamily="2" charset="0"/>
              </a:rPr>
              <a:t>ومن </a:t>
            </a:r>
            <a:r>
              <a:rPr lang="ar-SA" sz="3600" dirty="0">
                <a:solidFill>
                  <a:prstClr val="black"/>
                </a:solidFill>
                <a:latin typeface="Arial" pitchFamily="34" charset="0"/>
                <a:cs typeface="Arabic Transparent" pitchFamily="2" charset="0"/>
              </a:rPr>
              <a:t>بينها </a:t>
            </a:r>
            <a:r>
              <a:rPr lang="ar-SA" sz="3600" u="sng" dirty="0">
                <a:solidFill>
                  <a:prstClr val="black"/>
                </a:solidFill>
                <a:latin typeface="Arial" pitchFamily="34" charset="0"/>
                <a:cs typeface="Arabic Transparent" pitchFamily="2" charset="0"/>
              </a:rPr>
              <a:t>مجال التجارة الإلكترونية في مختلف القطاعات الاقتصادية السلعية منها </a:t>
            </a:r>
            <a:r>
              <a:rPr lang="ar-SA" sz="3600" u="sng" dirty="0" smtClean="0">
                <a:solidFill>
                  <a:prstClr val="black"/>
                </a:solidFill>
                <a:latin typeface="Arial" pitchFamily="34" charset="0"/>
                <a:cs typeface="Arabic Transparent" pitchFamily="2" charset="0"/>
              </a:rPr>
              <a:t>والخدمية </a:t>
            </a:r>
            <a:r>
              <a:rPr lang="ar-SA" sz="3600" u="sng" dirty="0">
                <a:solidFill>
                  <a:prstClr val="black"/>
                </a:solidFill>
                <a:latin typeface="Arial" pitchFamily="34" charset="0"/>
                <a:cs typeface="Arabic Transparent" pitchFamily="2" charset="0"/>
              </a:rPr>
              <a:t>من بيع أو شراء و تسويق و ترويج  </a:t>
            </a:r>
            <a:r>
              <a:rPr lang="ar-SA" sz="3600" u="sng" dirty="0" smtClean="0">
                <a:solidFill>
                  <a:prstClr val="black"/>
                </a:solidFill>
                <a:latin typeface="Arial" pitchFamily="34" charset="0"/>
                <a:cs typeface="Arabic Transparent" pitchFamily="2" charset="0"/>
              </a:rPr>
              <a:t>وإعلان وغيره</a:t>
            </a:r>
            <a:r>
              <a:rPr lang="ar-SA" sz="3600" u="sng" dirty="0">
                <a:solidFill>
                  <a:prstClr val="black"/>
                </a:solidFill>
                <a:latin typeface="Arial" pitchFamily="34" charset="0"/>
                <a:cs typeface="Arabic Transparent" pitchFamily="2" charset="0"/>
              </a:rPr>
              <a:t>.</a:t>
            </a:r>
            <a:endParaRPr lang="en-US" sz="3600" u="sng" dirty="0">
              <a:solidFill>
                <a:prstClr val="black"/>
              </a:solidFill>
              <a:latin typeface="Arial" pitchFamily="34" charset="0"/>
              <a:cs typeface="Arabic Transparent" pitchFamily="2" charset="0"/>
            </a:endParaRPr>
          </a:p>
          <a:p>
            <a:pPr>
              <a:defRPr/>
            </a:pPr>
            <a:endParaRPr lang="en-US" dirty="0"/>
          </a:p>
        </p:txBody>
      </p:sp>
    </p:spTree>
    <p:extLst>
      <p:ext uri="{BB962C8B-B14F-4D97-AF65-F5344CB8AC3E}">
        <p14:creationId xmlns:p14="http://schemas.microsoft.com/office/powerpoint/2010/main" val="2207802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rtl="1">
              <a:spcBef>
                <a:spcPct val="0"/>
              </a:spcBef>
              <a:defRPr/>
            </a:pPr>
            <a:r>
              <a:rPr lang="ar-SA" dirty="0">
                <a:solidFill>
                  <a:prstClr val="black"/>
                </a:solidFill>
                <a:latin typeface="Times New Roman" pitchFamily="18" charset="0"/>
                <a:ea typeface="Batang" pitchFamily="18" charset="-127"/>
                <a:cs typeface="Arabic Transparent" pitchFamily="2" charset="-78"/>
              </a:rPr>
              <a:t>و يشير </a:t>
            </a:r>
            <a:r>
              <a:rPr lang="ar-SA" b="1" dirty="0">
                <a:solidFill>
                  <a:prstClr val="black"/>
                </a:solidFill>
                <a:latin typeface="Times New Roman" pitchFamily="18" charset="0"/>
                <a:ea typeface="Batang" pitchFamily="18" charset="-127"/>
                <a:cs typeface="Arabic Transparent" pitchFamily="2" charset="-78"/>
              </a:rPr>
              <a:t>الاتحاد الدولي للاتصالات </a:t>
            </a:r>
            <a:r>
              <a:rPr lang="ar-SA" sz="2800" b="1" i="1" dirty="0">
                <a:solidFill>
                  <a:prstClr val="black"/>
                </a:solidFill>
                <a:latin typeface="Times New Roman" pitchFamily="18" charset="0"/>
                <a:ea typeface="Batang" pitchFamily="18" charset="-127"/>
                <a:cs typeface="Times New Roman" pitchFamily="18" charset="0"/>
              </a:rPr>
              <a:t>(</a:t>
            </a:r>
            <a:r>
              <a:rPr lang="en-US" sz="2800" b="1" i="1" dirty="0">
                <a:solidFill>
                  <a:prstClr val="black"/>
                </a:solidFill>
                <a:latin typeface="Times New Roman" pitchFamily="18" charset="0"/>
                <a:ea typeface="Batang" pitchFamily="18" charset="-127"/>
                <a:cs typeface="Times New Roman" pitchFamily="18" charset="0"/>
              </a:rPr>
              <a:t>ITU</a:t>
            </a:r>
            <a:r>
              <a:rPr lang="ar-SA" sz="2800" b="1" i="1" dirty="0">
                <a:solidFill>
                  <a:prstClr val="black"/>
                </a:solidFill>
                <a:latin typeface="Times New Roman" pitchFamily="18" charset="0"/>
                <a:ea typeface="Batang" pitchFamily="18" charset="-127"/>
                <a:cs typeface="Times New Roman" pitchFamily="18" charset="0"/>
              </a:rPr>
              <a:t>)</a:t>
            </a:r>
            <a:r>
              <a:rPr lang="ar-SA" dirty="0">
                <a:solidFill>
                  <a:prstClr val="black"/>
                </a:solidFill>
                <a:latin typeface="Times New Roman" pitchFamily="18" charset="0"/>
                <a:ea typeface="Batang" pitchFamily="18" charset="-127"/>
                <a:cs typeface="Arabic Transparent" pitchFamily="2" charset="-78"/>
              </a:rPr>
              <a:t> إلى أن </a:t>
            </a:r>
            <a:r>
              <a:rPr lang="ar-SA" b="1" dirty="0">
                <a:solidFill>
                  <a:prstClr val="black"/>
                </a:solidFill>
                <a:latin typeface="Times New Roman" pitchFamily="18" charset="0"/>
                <a:ea typeface="Batang" pitchFamily="18" charset="-127"/>
                <a:cs typeface="Arabic Transparent" pitchFamily="2" charset="-78"/>
              </a:rPr>
              <a:t>عدد المستخدمين للإنترنت في تزايد مستمر</a:t>
            </a:r>
            <a:r>
              <a:rPr lang="ar-SA" dirty="0">
                <a:solidFill>
                  <a:prstClr val="black"/>
                </a:solidFill>
                <a:latin typeface="Times New Roman" pitchFamily="18" charset="0"/>
                <a:ea typeface="Batang" pitchFamily="18" charset="-127"/>
                <a:cs typeface="Arabic Transparent" pitchFamily="2" charset="-78"/>
              </a:rPr>
              <a:t>، حيث: </a:t>
            </a:r>
          </a:p>
          <a:p>
            <a:pPr marL="0" indent="0" rtl="1">
              <a:spcBef>
                <a:spcPct val="0"/>
              </a:spcBef>
              <a:buFont typeface="Wingdings" pitchFamily="2" charset="2"/>
              <a:buChar char="ü"/>
              <a:defRPr/>
            </a:pPr>
            <a:r>
              <a:rPr lang="ar-SA" dirty="0">
                <a:solidFill>
                  <a:prstClr val="black"/>
                </a:solidFill>
                <a:latin typeface="Times New Roman" pitchFamily="18" charset="0"/>
                <a:ea typeface="Batang" pitchFamily="18" charset="-127"/>
                <a:cs typeface="Arabic Transparent" pitchFamily="2" charset="-78"/>
              </a:rPr>
              <a:t> بلغ 4.5 مليون مستخدم في </a:t>
            </a:r>
            <a:r>
              <a:rPr lang="ar-SA" dirty="0">
                <a:solidFill>
                  <a:prstClr val="black"/>
                </a:solidFill>
                <a:latin typeface="Times New Roman" pitchFamily="18" charset="0"/>
                <a:ea typeface="Batang" pitchFamily="18" charset="-127"/>
                <a:cs typeface="Times New Roman" pitchFamily="18" charset="0"/>
              </a:rPr>
              <a:t>1991</a:t>
            </a:r>
            <a:r>
              <a:rPr lang="ar-SA" dirty="0">
                <a:solidFill>
                  <a:prstClr val="black"/>
                </a:solidFill>
                <a:latin typeface="Times New Roman" pitchFamily="18" charset="0"/>
                <a:ea typeface="Batang" pitchFamily="18" charset="-127"/>
                <a:cs typeface="Arabic Transparent" pitchFamily="2" charset="-78"/>
              </a:rPr>
              <a:t>م </a:t>
            </a:r>
          </a:p>
          <a:p>
            <a:pPr marL="0" indent="0" rtl="1">
              <a:spcBef>
                <a:spcPct val="0"/>
              </a:spcBef>
              <a:buFont typeface="Wingdings" pitchFamily="2" charset="2"/>
              <a:buChar char="ü"/>
              <a:defRPr/>
            </a:pPr>
            <a:r>
              <a:rPr lang="ar-SA" dirty="0">
                <a:solidFill>
                  <a:prstClr val="black"/>
                </a:solidFill>
                <a:latin typeface="Times New Roman" pitchFamily="18" charset="0"/>
                <a:ea typeface="Batang" pitchFamily="18" charset="-127"/>
                <a:cs typeface="Arabic Transparent" pitchFamily="2" charset="-78"/>
              </a:rPr>
              <a:t> ثم تضاعف حتى بلغ </a:t>
            </a:r>
            <a:r>
              <a:rPr lang="ar-SA" dirty="0">
                <a:solidFill>
                  <a:prstClr val="black"/>
                </a:solidFill>
                <a:latin typeface="Times New Roman" pitchFamily="18" charset="0"/>
                <a:ea typeface="Batang" pitchFamily="18" charset="-127"/>
                <a:cs typeface="Times New Roman" pitchFamily="18" charset="0"/>
              </a:rPr>
              <a:t>60</a:t>
            </a:r>
            <a:r>
              <a:rPr lang="ar-SA" dirty="0">
                <a:solidFill>
                  <a:prstClr val="black"/>
                </a:solidFill>
                <a:latin typeface="Times New Roman" pitchFamily="18" charset="0"/>
                <a:ea typeface="Batang" pitchFamily="18" charset="-127"/>
                <a:cs typeface="Arabic Transparent" pitchFamily="2" charset="-78"/>
              </a:rPr>
              <a:t> مليون في عام </a:t>
            </a:r>
            <a:r>
              <a:rPr lang="ar-SA" dirty="0">
                <a:solidFill>
                  <a:prstClr val="black"/>
                </a:solidFill>
                <a:latin typeface="Times New Roman" pitchFamily="18" charset="0"/>
                <a:ea typeface="Batang" pitchFamily="18" charset="-127"/>
                <a:cs typeface="Times New Roman" pitchFamily="18" charset="0"/>
              </a:rPr>
              <a:t>1996</a:t>
            </a:r>
            <a:r>
              <a:rPr lang="ar-SA" dirty="0">
                <a:solidFill>
                  <a:prstClr val="black"/>
                </a:solidFill>
                <a:latin typeface="Times New Roman" pitchFamily="18" charset="0"/>
                <a:ea typeface="Batang" pitchFamily="18" charset="-127"/>
                <a:cs typeface="Arabic Transparent" pitchFamily="2" charset="-78"/>
              </a:rPr>
              <a:t>م ، </a:t>
            </a:r>
          </a:p>
          <a:p>
            <a:pPr marL="0" indent="0" rtl="1">
              <a:spcBef>
                <a:spcPct val="0"/>
              </a:spcBef>
              <a:buFont typeface="Wingdings" pitchFamily="2" charset="2"/>
              <a:buChar char="ü"/>
              <a:defRPr/>
            </a:pPr>
            <a:r>
              <a:rPr lang="ar-SA" dirty="0">
                <a:solidFill>
                  <a:prstClr val="black"/>
                </a:solidFill>
                <a:latin typeface="Times New Roman" pitchFamily="18" charset="0"/>
                <a:ea typeface="Batang" pitchFamily="18" charset="-127"/>
                <a:cs typeface="Arabic Transparent" pitchFamily="2" charset="-78"/>
              </a:rPr>
              <a:t> و توقع </a:t>
            </a:r>
            <a:r>
              <a:rPr lang="ar-SA" sz="2800" b="1" i="1" dirty="0">
                <a:solidFill>
                  <a:prstClr val="black"/>
                </a:solidFill>
                <a:latin typeface="Times New Roman" pitchFamily="18" charset="0"/>
                <a:ea typeface="Batang" pitchFamily="18" charset="-127"/>
                <a:cs typeface="Times New Roman" pitchFamily="18" charset="0"/>
              </a:rPr>
              <a:t>(</a:t>
            </a:r>
            <a:r>
              <a:rPr lang="en-US" sz="2800" b="1" i="1" dirty="0">
                <a:solidFill>
                  <a:prstClr val="black"/>
                </a:solidFill>
                <a:latin typeface="Times New Roman" pitchFamily="18" charset="0"/>
                <a:ea typeface="Batang" pitchFamily="18" charset="-127"/>
                <a:cs typeface="Times New Roman" pitchFamily="18" charset="0"/>
              </a:rPr>
              <a:t>ITU</a:t>
            </a:r>
            <a:r>
              <a:rPr lang="ar-SA" sz="2800" b="1" i="1" dirty="0">
                <a:solidFill>
                  <a:prstClr val="black"/>
                </a:solidFill>
                <a:latin typeface="Times New Roman" pitchFamily="18" charset="0"/>
                <a:ea typeface="Batang" pitchFamily="18" charset="-127"/>
                <a:cs typeface="Times New Roman" pitchFamily="18" charset="0"/>
              </a:rPr>
              <a:t>)</a:t>
            </a:r>
            <a:r>
              <a:rPr lang="ar-SA" sz="1800" dirty="0">
                <a:solidFill>
                  <a:prstClr val="black"/>
                </a:solidFill>
                <a:latin typeface="Arial" charset="0"/>
                <a:ea typeface="Batang" pitchFamily="18" charset="-127"/>
              </a:rPr>
              <a:t>  </a:t>
            </a:r>
            <a:r>
              <a:rPr lang="ar-SA" dirty="0">
                <a:solidFill>
                  <a:prstClr val="black"/>
                </a:solidFill>
                <a:latin typeface="Times New Roman" pitchFamily="18" charset="0"/>
                <a:cs typeface="Arabic Transparent" pitchFamily="2" charset="-78"/>
              </a:rPr>
              <a:t>أن يصل عدد مستخدمي الإنترنت في عام </a:t>
            </a:r>
            <a:r>
              <a:rPr lang="ar-SA" dirty="0">
                <a:solidFill>
                  <a:prstClr val="black"/>
                </a:solidFill>
                <a:latin typeface="Times New Roman" pitchFamily="18" charset="0"/>
                <a:cs typeface="Times New Roman" pitchFamily="18" charset="0"/>
              </a:rPr>
              <a:t>2006</a:t>
            </a:r>
            <a:r>
              <a:rPr lang="ar-SA" dirty="0">
                <a:solidFill>
                  <a:prstClr val="black"/>
                </a:solidFill>
                <a:latin typeface="Times New Roman" pitchFamily="18" charset="0"/>
                <a:cs typeface="Arabic Transparent" pitchFamily="2" charset="-78"/>
              </a:rPr>
              <a:t>م إلى </a:t>
            </a:r>
            <a:r>
              <a:rPr lang="ar-SA" dirty="0">
                <a:solidFill>
                  <a:prstClr val="black"/>
                </a:solidFill>
                <a:latin typeface="Times New Roman" pitchFamily="18" charset="0"/>
                <a:cs typeface="Times New Roman" pitchFamily="18" charset="0"/>
              </a:rPr>
              <a:t>600</a:t>
            </a:r>
            <a:r>
              <a:rPr lang="ar-SA" dirty="0">
                <a:solidFill>
                  <a:prstClr val="black"/>
                </a:solidFill>
                <a:latin typeface="Times New Roman" pitchFamily="18" charset="0"/>
                <a:cs typeface="Arabic Transparent" pitchFamily="2" charset="-78"/>
              </a:rPr>
              <a:t> مليون مستخدم. </a:t>
            </a:r>
          </a:p>
          <a:p>
            <a:pPr>
              <a:defRPr/>
            </a:pPr>
            <a:endParaRPr lang="en-US" dirty="0"/>
          </a:p>
        </p:txBody>
      </p:sp>
    </p:spTree>
    <p:extLst>
      <p:ext uri="{BB962C8B-B14F-4D97-AF65-F5344CB8AC3E}">
        <p14:creationId xmlns:p14="http://schemas.microsoft.com/office/powerpoint/2010/main" val="972677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381000"/>
            <a:ext cx="8915400" cy="5745163"/>
          </a:xfrm>
        </p:spPr>
        <p:txBody>
          <a:bodyPr/>
          <a:lstStyle/>
          <a:p>
            <a:pPr marL="0" indent="0" rtl="1">
              <a:spcBef>
                <a:spcPct val="0"/>
              </a:spcBef>
              <a:defRPr/>
            </a:pPr>
            <a:r>
              <a:rPr lang="ar-SA" dirty="0">
                <a:solidFill>
                  <a:prstClr val="black"/>
                </a:solidFill>
                <a:latin typeface="Times New Roman" pitchFamily="18" charset="0"/>
                <a:ea typeface="Batang" pitchFamily="18" charset="-127"/>
                <a:cs typeface="Arabic Transparent" pitchFamily="2" charset="0"/>
              </a:rPr>
              <a:t>و قد </a:t>
            </a:r>
            <a:r>
              <a:rPr lang="ar-SA" u="sng" dirty="0">
                <a:solidFill>
                  <a:prstClr val="black"/>
                </a:solidFill>
                <a:latin typeface="Times New Roman" pitchFamily="18" charset="0"/>
                <a:ea typeface="Batang" pitchFamily="18" charset="-127"/>
                <a:cs typeface="Arabic Transparent" pitchFamily="2" charset="0"/>
              </a:rPr>
              <a:t>صاحب هذا التطور في </a:t>
            </a:r>
            <a:r>
              <a:rPr lang="ar-SA" b="1" u="sng" dirty="0">
                <a:solidFill>
                  <a:srgbClr val="000099"/>
                </a:solidFill>
                <a:latin typeface="Times New Roman" pitchFamily="18" charset="0"/>
                <a:ea typeface="Batang" pitchFamily="18" charset="-127"/>
                <a:cs typeface="Arabic Transparent" pitchFamily="2" charset="0"/>
              </a:rPr>
              <a:t>أعداد المستخدمين للإنترنت</a:t>
            </a:r>
            <a:r>
              <a:rPr lang="ar-SA" dirty="0">
                <a:solidFill>
                  <a:prstClr val="black"/>
                </a:solidFill>
                <a:latin typeface="Times New Roman" pitchFamily="18" charset="0"/>
                <a:ea typeface="Batang" pitchFamily="18" charset="-127"/>
                <a:cs typeface="Arabic Transparent" pitchFamily="2" charset="0"/>
              </a:rPr>
              <a:t> </a:t>
            </a:r>
            <a:r>
              <a:rPr lang="ar-SA" b="1" dirty="0" smtClean="0">
                <a:solidFill>
                  <a:srgbClr val="000099"/>
                </a:solidFill>
                <a:latin typeface="Times New Roman" pitchFamily="18" charset="0"/>
                <a:ea typeface="Batang" pitchFamily="18" charset="-127"/>
                <a:cs typeface="Arabic Transparent" pitchFamily="2" charset="0"/>
              </a:rPr>
              <a:t>نمو </a:t>
            </a:r>
            <a:r>
              <a:rPr lang="ar-SA" b="1" dirty="0">
                <a:solidFill>
                  <a:srgbClr val="000099"/>
                </a:solidFill>
                <a:latin typeface="Times New Roman" pitchFamily="18" charset="0"/>
                <a:ea typeface="Batang" pitchFamily="18" charset="-127"/>
                <a:cs typeface="Arabic Transparent" pitchFamily="2" charset="0"/>
              </a:rPr>
              <a:t>في حجم</a:t>
            </a:r>
            <a:r>
              <a:rPr lang="ar-SA" b="1" dirty="0">
                <a:solidFill>
                  <a:prstClr val="black"/>
                </a:solidFill>
                <a:latin typeface="Times New Roman" pitchFamily="18" charset="0"/>
                <a:ea typeface="Batang" pitchFamily="18" charset="-127"/>
                <a:cs typeface="Arabic Transparent" pitchFamily="2" charset="0"/>
              </a:rPr>
              <a:t> التجارة الإلكترونية في قطاعات مختلفة</a:t>
            </a:r>
            <a:r>
              <a:rPr lang="ar-SA" dirty="0">
                <a:solidFill>
                  <a:prstClr val="black"/>
                </a:solidFill>
                <a:latin typeface="Times New Roman" pitchFamily="18" charset="0"/>
                <a:ea typeface="Batang" pitchFamily="18" charset="-127"/>
                <a:cs typeface="Arabic Transparent" pitchFamily="2" charset="0"/>
              </a:rPr>
              <a:t>، حيث قدرت بعض المصادر أن التسوق عبر شبكة الإنترنت في عام </a:t>
            </a:r>
            <a:r>
              <a:rPr lang="ar-SA" b="1" dirty="0">
                <a:solidFill>
                  <a:prstClr val="black"/>
                </a:solidFill>
                <a:latin typeface="Times New Roman" pitchFamily="18" charset="0"/>
                <a:ea typeface="Batang" pitchFamily="18" charset="-127"/>
                <a:cs typeface="Arabic Transparent" pitchFamily="2" charset="0"/>
              </a:rPr>
              <a:t>1999م يمثل نحو 13% من إجمالي حجم تسوق المستهلكين</a:t>
            </a:r>
            <a:r>
              <a:rPr lang="ar-SA" dirty="0">
                <a:solidFill>
                  <a:prstClr val="black"/>
                </a:solidFill>
                <a:latin typeface="Times New Roman" pitchFamily="18" charset="0"/>
                <a:ea typeface="Batang" pitchFamily="18" charset="-127"/>
                <a:cs typeface="Arabic Transparent" pitchFamily="2" charset="0"/>
              </a:rPr>
              <a:t>، كما توقعت أن </a:t>
            </a:r>
            <a:r>
              <a:rPr lang="ar-SA" b="1" dirty="0">
                <a:solidFill>
                  <a:prstClr val="black"/>
                </a:solidFill>
                <a:latin typeface="Times New Roman" pitchFamily="18" charset="0"/>
                <a:ea typeface="Batang" pitchFamily="18" charset="-127"/>
                <a:cs typeface="Arabic Transparent" pitchFamily="2" charset="0"/>
              </a:rPr>
              <a:t>تتضاعف إلى 26% بحلول عام 2007م</a:t>
            </a:r>
            <a:r>
              <a:rPr lang="ar-SA" altLang="ko-KR" b="1" dirty="0">
                <a:solidFill>
                  <a:prstClr val="black"/>
                </a:solidFill>
                <a:latin typeface="Times New Roman" pitchFamily="18" charset="0"/>
                <a:ea typeface="Batang" pitchFamily="18" charset="-127"/>
                <a:cs typeface="Arabic Transparent" pitchFamily="2" charset="0"/>
              </a:rPr>
              <a:t>.</a:t>
            </a:r>
            <a:r>
              <a:rPr lang="en-US" altLang="ko-KR" b="1" dirty="0">
                <a:solidFill>
                  <a:prstClr val="black"/>
                </a:solidFill>
                <a:latin typeface="Arial" pitchFamily="34" charset="0"/>
                <a:ea typeface="Batang" pitchFamily="18" charset="-127"/>
                <a:cs typeface="Arabic Transparent" pitchFamily="2" charset="0"/>
              </a:rPr>
              <a:t> </a:t>
            </a:r>
          </a:p>
          <a:p>
            <a:pPr marL="0" indent="0" rtl="1">
              <a:spcBef>
                <a:spcPct val="0"/>
              </a:spcBef>
              <a:defRPr/>
            </a:pPr>
            <a:r>
              <a:rPr lang="ar-SA" dirty="0">
                <a:solidFill>
                  <a:prstClr val="black"/>
                </a:solidFill>
                <a:latin typeface="Arial" pitchFamily="34" charset="0"/>
                <a:cs typeface="Arabic Transparent" pitchFamily="2" charset="0"/>
              </a:rPr>
              <a:t>و تشير الإحصاءات إلى </a:t>
            </a:r>
            <a:r>
              <a:rPr lang="ar-SA" b="1" dirty="0">
                <a:solidFill>
                  <a:prstClr val="black"/>
                </a:solidFill>
                <a:latin typeface="Arial" pitchFamily="34" charset="0"/>
                <a:cs typeface="Arabic Transparent" pitchFamily="2" charset="0"/>
              </a:rPr>
              <a:t>النمو الكمي</a:t>
            </a:r>
            <a:r>
              <a:rPr lang="ar-SA" dirty="0">
                <a:solidFill>
                  <a:prstClr val="black"/>
                </a:solidFill>
                <a:latin typeface="Arial" pitchFamily="34" charset="0"/>
                <a:cs typeface="Arabic Transparent" pitchFamily="2" charset="0"/>
              </a:rPr>
              <a:t> لتطور التجارة الإلكترونية بين: </a:t>
            </a:r>
          </a:p>
          <a:p>
            <a:pPr marL="0" indent="0" rtl="1">
              <a:spcBef>
                <a:spcPct val="0"/>
              </a:spcBef>
              <a:buFont typeface="Wingdings" pitchFamily="2" charset="2"/>
              <a:buChar char="q"/>
              <a:defRPr/>
            </a:pPr>
            <a:r>
              <a:rPr lang="ar-SA" dirty="0">
                <a:solidFill>
                  <a:prstClr val="black"/>
                </a:solidFill>
                <a:latin typeface="Arial" pitchFamily="34" charset="0"/>
                <a:cs typeface="Arabic Transparent" pitchFamily="2" charset="0"/>
              </a:rPr>
              <a:t> </a:t>
            </a:r>
            <a:r>
              <a:rPr lang="ar-SA" b="1" dirty="0">
                <a:solidFill>
                  <a:prstClr val="black"/>
                </a:solidFill>
                <a:latin typeface="Arial" pitchFamily="34" charset="0"/>
                <a:cs typeface="Arabic Transparent" pitchFamily="2" charset="0"/>
              </a:rPr>
              <a:t>قطاعات الأعمال</a:t>
            </a:r>
            <a:r>
              <a:rPr lang="ar-SA" dirty="0">
                <a:solidFill>
                  <a:prstClr val="black"/>
                </a:solidFill>
                <a:latin typeface="Arial" pitchFamily="34" charset="0"/>
                <a:cs typeface="Arabic Transparent" pitchFamily="2" charset="0"/>
              </a:rPr>
              <a:t> </a:t>
            </a:r>
            <a:r>
              <a:rPr lang="ar-SA" b="1" i="1" dirty="0">
                <a:solidFill>
                  <a:prstClr val="black"/>
                </a:solidFill>
                <a:latin typeface="Times New Roman" pitchFamily="18" charset="0"/>
                <a:cs typeface="Times New Roman" pitchFamily="18" charset="0"/>
              </a:rPr>
              <a:t>(</a:t>
            </a:r>
            <a:r>
              <a:rPr lang="en-US" b="1" i="1" dirty="0">
                <a:solidFill>
                  <a:prstClr val="black"/>
                </a:solidFill>
                <a:latin typeface="Times New Roman" pitchFamily="18" charset="0"/>
                <a:cs typeface="Times New Roman" pitchFamily="18" charset="0"/>
              </a:rPr>
              <a:t>B2B</a:t>
            </a:r>
            <a:r>
              <a:rPr lang="ar-SA" b="1" i="1" dirty="0">
                <a:solidFill>
                  <a:prstClr val="black"/>
                </a:solidFill>
                <a:latin typeface="Times New Roman" pitchFamily="18" charset="0"/>
                <a:cs typeface="Times New Roman" pitchFamily="18" charset="0"/>
              </a:rPr>
              <a:t>) </a:t>
            </a:r>
          </a:p>
          <a:p>
            <a:pPr marL="0" indent="0" rtl="1">
              <a:spcBef>
                <a:spcPct val="0"/>
              </a:spcBef>
              <a:buFont typeface="Wingdings" pitchFamily="2" charset="2"/>
              <a:buChar char="q"/>
              <a:defRPr/>
            </a:pPr>
            <a:r>
              <a:rPr lang="ar-SA" dirty="0">
                <a:solidFill>
                  <a:prstClr val="black"/>
                </a:solidFill>
                <a:latin typeface="Arial" pitchFamily="34" charset="0"/>
                <a:cs typeface="Arabic Transparent" pitchFamily="2" charset="0"/>
              </a:rPr>
              <a:t> و كذلك بين </a:t>
            </a:r>
            <a:r>
              <a:rPr lang="ar-SA" b="1" dirty="0">
                <a:solidFill>
                  <a:prstClr val="black"/>
                </a:solidFill>
                <a:latin typeface="Arial" pitchFamily="34" charset="0"/>
                <a:cs typeface="Arabic Transparent" pitchFamily="2" charset="0"/>
              </a:rPr>
              <a:t>الأعمال و المستهلكين</a:t>
            </a:r>
            <a:r>
              <a:rPr lang="ar-SA" dirty="0">
                <a:solidFill>
                  <a:prstClr val="black"/>
                </a:solidFill>
                <a:latin typeface="Arial" pitchFamily="34" charset="0"/>
                <a:cs typeface="Arabic Transparent" pitchFamily="2" charset="0"/>
              </a:rPr>
              <a:t> </a:t>
            </a:r>
            <a:r>
              <a:rPr lang="ar-SA" b="1" i="1" dirty="0">
                <a:solidFill>
                  <a:prstClr val="black"/>
                </a:solidFill>
                <a:latin typeface="Times New Roman" pitchFamily="18" charset="0"/>
                <a:cs typeface="Times New Roman" pitchFamily="18" charset="0"/>
              </a:rPr>
              <a:t>(</a:t>
            </a:r>
            <a:r>
              <a:rPr lang="en-US" b="1" i="1" dirty="0">
                <a:solidFill>
                  <a:prstClr val="black"/>
                </a:solidFill>
                <a:latin typeface="Times New Roman" pitchFamily="18" charset="0"/>
                <a:cs typeface="Times New Roman" pitchFamily="18" charset="0"/>
              </a:rPr>
              <a:t>B2C</a:t>
            </a:r>
            <a:r>
              <a:rPr lang="ar-SA" b="1" i="1" dirty="0">
                <a:solidFill>
                  <a:prstClr val="black"/>
                </a:solidFill>
                <a:latin typeface="Times New Roman" pitchFamily="18" charset="0"/>
                <a:cs typeface="Times New Roman" pitchFamily="18" charset="0"/>
              </a:rPr>
              <a:t>)</a:t>
            </a:r>
            <a:r>
              <a:rPr lang="ar-SA" dirty="0">
                <a:solidFill>
                  <a:prstClr val="black"/>
                </a:solidFill>
                <a:latin typeface="Arial" pitchFamily="34" charset="0"/>
                <a:cs typeface="Arabic Transparent" pitchFamily="2" charset="0"/>
              </a:rPr>
              <a:t> منذ عام 2002م بحسب المناطق الجغرافية المختلفة،. </a:t>
            </a:r>
          </a:p>
          <a:p>
            <a:pPr>
              <a:defRPr/>
            </a:pPr>
            <a:endParaRPr lang="en-US" dirty="0"/>
          </a:p>
        </p:txBody>
      </p:sp>
      <p:sp>
        <p:nvSpPr>
          <p:cNvPr id="4" name="Rectangle 3"/>
          <p:cNvSpPr>
            <a:spLocks noChangeArrowheads="1"/>
          </p:cNvSpPr>
          <p:nvPr/>
        </p:nvSpPr>
        <p:spPr bwMode="auto">
          <a:xfrm>
            <a:off x="304800" y="5054600"/>
            <a:ext cx="9448800" cy="954088"/>
          </a:xfrm>
          <a:prstGeom prst="rect">
            <a:avLst/>
          </a:prstGeom>
          <a:solidFill>
            <a:schemeClr val="accent3">
              <a:lumMod val="20000"/>
              <a:lumOff val="80000"/>
            </a:schemeClr>
          </a:solidFill>
          <a:ln w="12700" cap="sq">
            <a:noFill/>
            <a:miter lim="800000"/>
            <a:headEnd type="none" w="sm" len="sm"/>
            <a:tailEnd type="none" w="sm" len="sm"/>
          </a:ln>
          <a:effectLst/>
        </p:spPr>
        <p:txBody>
          <a:bodyPr>
            <a:spAutoFit/>
          </a:bodyPr>
          <a:lstStyle/>
          <a:p>
            <a:pPr algn="r" rtl="1">
              <a:defRPr/>
            </a:pPr>
            <a:r>
              <a:rPr lang="ar-SA" sz="2800" b="1" dirty="0">
                <a:latin typeface="Arial" charset="0"/>
                <a:cs typeface="Arabic Transparent" pitchFamily="2" charset="-78"/>
              </a:rPr>
              <a:t>كما </a:t>
            </a:r>
            <a:r>
              <a:rPr lang="ar-SA" sz="2800" b="1" dirty="0">
                <a:latin typeface="Arial" charset="0"/>
                <a:cs typeface="Arabic Transparent" pitchFamily="2" charset="-78"/>
              </a:rPr>
              <a:t>تشير الدراسات </a:t>
            </a:r>
            <a:r>
              <a:rPr lang="ar-SA" sz="2800" b="1" dirty="0">
                <a:latin typeface="Arial" charset="0"/>
                <a:cs typeface="Arabic Transparent" pitchFamily="2" charset="-78"/>
              </a:rPr>
              <a:t>أيضا إلى أن إجمالي حجم التجارة الإلكترونية يتضاعف تقريباً كل عام مند 2002،</a:t>
            </a:r>
            <a:endParaRPr lang="en-US" sz="2800" b="1" dirty="0">
              <a:latin typeface="Arial" charset="0"/>
              <a:cs typeface="Arabic Transparent" pitchFamily="2" charset="-78"/>
            </a:endParaRPr>
          </a:p>
        </p:txBody>
      </p:sp>
    </p:spTree>
    <p:extLst>
      <p:ext uri="{BB962C8B-B14F-4D97-AF65-F5344CB8AC3E}">
        <p14:creationId xmlns:p14="http://schemas.microsoft.com/office/powerpoint/2010/main" val="26452742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rtl="1">
              <a:defRPr/>
            </a:pPr>
            <a:r>
              <a:rPr lang="ar-SA" b="1" dirty="0" smtClean="0">
                <a:solidFill>
                  <a:prstClr val="black"/>
                </a:solidFill>
                <a:cs typeface="Arabic Transparent" pitchFamily="2" charset="-78"/>
              </a:rPr>
              <a:t>2.</a:t>
            </a:r>
            <a:r>
              <a:rPr lang="ar-SA" b="1" u="sng" dirty="0" smtClean="0">
                <a:solidFill>
                  <a:prstClr val="black"/>
                </a:solidFill>
                <a:cs typeface="Arabic Transparent" pitchFamily="2" charset="-78"/>
              </a:rPr>
              <a:t>فوائد </a:t>
            </a:r>
            <a:r>
              <a:rPr lang="ar-SA" b="1" u="sng" dirty="0">
                <a:solidFill>
                  <a:prstClr val="black"/>
                </a:solidFill>
                <a:cs typeface="Arabic Transparent" pitchFamily="2" charset="-78"/>
              </a:rPr>
              <a:t>التجارة الإلكترونية: </a:t>
            </a:r>
          </a:p>
          <a:p>
            <a:pPr marL="0" indent="0" rtl="1" eaLnBrk="1" hangingPunct="1">
              <a:spcBef>
                <a:spcPct val="0"/>
              </a:spcBef>
              <a:defRPr/>
            </a:pPr>
            <a:endParaRPr lang="ar-SA" sz="3600" dirty="0" smtClean="0">
              <a:solidFill>
                <a:prstClr val="black"/>
              </a:solidFill>
              <a:latin typeface="Arial" pitchFamily="34" charset="0"/>
              <a:cs typeface="Arial" pitchFamily="34" charset="0"/>
            </a:endParaRPr>
          </a:p>
          <a:p>
            <a:pPr marL="0" indent="0" rtl="1" eaLnBrk="1" hangingPunct="1">
              <a:spcBef>
                <a:spcPct val="0"/>
              </a:spcBef>
              <a:defRPr/>
            </a:pPr>
            <a:r>
              <a:rPr lang="ar-SA" sz="3600" dirty="0" smtClean="0">
                <a:solidFill>
                  <a:prstClr val="black"/>
                </a:solidFill>
                <a:latin typeface="Arial" pitchFamily="34" charset="0"/>
                <a:cs typeface="Arial" pitchFamily="34" charset="0"/>
              </a:rPr>
              <a:t>فبناء </a:t>
            </a:r>
            <a:r>
              <a:rPr lang="ar-SA" sz="3600" dirty="0">
                <a:solidFill>
                  <a:prstClr val="black"/>
                </a:solidFill>
                <a:latin typeface="Arial" pitchFamily="34" charset="0"/>
                <a:cs typeface="Arial" pitchFamily="34" charset="0"/>
              </a:rPr>
              <a:t>على كل ما تقدم، لا شك أن الشركات المتعددة الجنسيات   و الشركات التابعة لها، هي المستفيد الأول </a:t>
            </a:r>
            <a:r>
              <a:rPr lang="ar-SA" sz="3600" dirty="0" smtClean="0">
                <a:solidFill>
                  <a:prstClr val="black"/>
                </a:solidFill>
                <a:latin typeface="Arial" pitchFamily="34" charset="0"/>
                <a:cs typeface="Arial" pitchFamily="34" charset="0"/>
              </a:rPr>
              <a:t>والمطوَر </a:t>
            </a:r>
            <a:r>
              <a:rPr lang="ar-SA" sz="3600" dirty="0">
                <a:solidFill>
                  <a:prstClr val="black"/>
                </a:solidFill>
                <a:latin typeface="Arial" pitchFamily="34" charset="0"/>
                <a:cs typeface="Arial" pitchFamily="34" charset="0"/>
              </a:rPr>
              <a:t>الأول لما يعرف حاليا بالتجارة الإلكترونية</a:t>
            </a:r>
            <a:r>
              <a:rPr lang="ar-SA" sz="3600" dirty="0" smtClean="0">
                <a:solidFill>
                  <a:prstClr val="black"/>
                </a:solidFill>
                <a:latin typeface="Arial" pitchFamily="34" charset="0"/>
                <a:cs typeface="Arial" pitchFamily="34" charset="0"/>
              </a:rPr>
              <a:t>.</a:t>
            </a:r>
          </a:p>
          <a:p>
            <a:pPr marL="0" indent="0" rtl="1" eaLnBrk="1" hangingPunct="1">
              <a:spcBef>
                <a:spcPct val="0"/>
              </a:spcBef>
              <a:defRPr/>
            </a:pPr>
            <a:r>
              <a:rPr lang="ar-SA" sz="3600" dirty="0" smtClean="0">
                <a:solidFill>
                  <a:prstClr val="black"/>
                </a:solidFill>
                <a:latin typeface="Arial" pitchFamily="34" charset="0"/>
                <a:cs typeface="Arial" pitchFamily="34" charset="0"/>
              </a:rPr>
              <a:t>ومن أهم فوائد التجارة الإلكترونية عموما :</a:t>
            </a:r>
            <a:endParaRPr lang="en-US" sz="3600" dirty="0">
              <a:solidFill>
                <a:prstClr val="black"/>
              </a:solidFill>
              <a:latin typeface="Arial" pitchFamily="34" charset="0"/>
              <a:cs typeface="Arial" pitchFamily="34" charset="0"/>
            </a:endParaRPr>
          </a:p>
          <a:p>
            <a:pPr>
              <a:defRPr/>
            </a:pPr>
            <a:endParaRPr lang="en-US" dirty="0"/>
          </a:p>
        </p:txBody>
      </p:sp>
    </p:spTree>
    <p:extLst>
      <p:ext uri="{BB962C8B-B14F-4D97-AF65-F5344CB8AC3E}">
        <p14:creationId xmlns:p14="http://schemas.microsoft.com/office/powerpoint/2010/main" val="38136892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762000"/>
            <a:ext cx="8915400" cy="5364163"/>
          </a:xfrm>
        </p:spPr>
        <p:txBody>
          <a:bodyPr/>
          <a:lstStyle/>
          <a:p>
            <a:pPr marL="0" indent="0" rtl="1" eaLnBrk="1" hangingPunct="1">
              <a:spcBef>
                <a:spcPct val="0"/>
              </a:spcBef>
              <a:buFont typeface="Calibri" pitchFamily="34" charset="0"/>
              <a:buAutoNum type="arabicPeriod"/>
              <a:defRPr/>
            </a:pPr>
            <a:r>
              <a:rPr lang="ar-SA" sz="3000" dirty="0">
                <a:solidFill>
                  <a:prstClr val="black"/>
                </a:solidFill>
                <a:latin typeface="Arial" pitchFamily="34" charset="0"/>
                <a:cs typeface="Arabic Transparent" pitchFamily="2" charset="0"/>
              </a:rPr>
              <a:t>توفير المعلومات اللازمة لدعم اتخاذ القرارات الخاصة بالأعمال الدولية على اختلاف أشكالها و أنماطها</a:t>
            </a:r>
            <a:r>
              <a:rPr lang="ar-SA" sz="3000" dirty="0" smtClean="0">
                <a:solidFill>
                  <a:prstClr val="black"/>
                </a:solidFill>
                <a:latin typeface="Arial" pitchFamily="34" charset="0"/>
                <a:cs typeface="Arabic Transparent" pitchFamily="2" charset="0"/>
              </a:rPr>
              <a:t>.</a:t>
            </a:r>
            <a:endParaRPr lang="ar-SA" sz="3000" dirty="0">
              <a:solidFill>
                <a:prstClr val="black"/>
              </a:solidFill>
              <a:latin typeface="Arial" pitchFamily="34" charset="0"/>
              <a:cs typeface="Arabic Transparent" pitchFamily="2" charset="0"/>
            </a:endParaRPr>
          </a:p>
          <a:p>
            <a:pPr marL="0" indent="0" rtl="1" eaLnBrk="1" hangingPunct="1">
              <a:spcBef>
                <a:spcPct val="0"/>
              </a:spcBef>
              <a:buFont typeface="Calibri" pitchFamily="34" charset="0"/>
              <a:buAutoNum type="arabicPeriod"/>
              <a:defRPr/>
            </a:pPr>
            <a:r>
              <a:rPr lang="ar-SA" sz="3000" dirty="0">
                <a:solidFill>
                  <a:prstClr val="black"/>
                </a:solidFill>
                <a:latin typeface="Arial" pitchFamily="34" charset="0"/>
                <a:cs typeface="Arabic Transparent" pitchFamily="2" charset="0"/>
              </a:rPr>
              <a:t> إمكانية الشراء من المكان الذي نتواجد فيه (المكتب، البيت، </a:t>
            </a:r>
            <a:r>
              <a:rPr lang="ar-SA" sz="3000" dirty="0" err="1">
                <a:solidFill>
                  <a:prstClr val="black"/>
                </a:solidFill>
                <a:latin typeface="Arial" pitchFamily="34" charset="0"/>
                <a:cs typeface="Arabic Transparent" pitchFamily="2" charset="0"/>
              </a:rPr>
              <a:t>السيارة..الخ</a:t>
            </a:r>
            <a:r>
              <a:rPr lang="ar-SA" sz="3000" dirty="0" smtClean="0">
                <a:solidFill>
                  <a:prstClr val="black"/>
                </a:solidFill>
                <a:latin typeface="Arial" pitchFamily="34" charset="0"/>
                <a:cs typeface="Arabic Transparent" pitchFamily="2" charset="0"/>
              </a:rPr>
              <a:t>)،</a:t>
            </a:r>
            <a:endParaRPr lang="ar-SA" sz="3000" dirty="0">
              <a:solidFill>
                <a:prstClr val="black"/>
              </a:solidFill>
              <a:latin typeface="Arial" pitchFamily="34" charset="0"/>
              <a:cs typeface="Arabic Transparent" pitchFamily="2" charset="0"/>
            </a:endParaRPr>
          </a:p>
          <a:p>
            <a:pPr marL="0" indent="0" rtl="1" eaLnBrk="1" hangingPunct="1">
              <a:spcBef>
                <a:spcPct val="0"/>
              </a:spcBef>
              <a:buFont typeface="Calibri" pitchFamily="34" charset="0"/>
              <a:buAutoNum type="arabicPeriod"/>
              <a:defRPr/>
            </a:pPr>
            <a:r>
              <a:rPr lang="ar-SA" sz="3000" dirty="0">
                <a:solidFill>
                  <a:prstClr val="black"/>
                </a:solidFill>
                <a:latin typeface="Arial" pitchFamily="34" charset="0"/>
                <a:cs typeface="Arabic Transparent" pitchFamily="2" charset="0"/>
              </a:rPr>
              <a:t>تمكين المستهلك الحصول على منتجات ذات جودة عالية كنتيجة لزيادة </a:t>
            </a:r>
            <a:r>
              <a:rPr lang="ar-SA" sz="3000" dirty="0" smtClean="0">
                <a:solidFill>
                  <a:prstClr val="black"/>
                </a:solidFill>
                <a:latin typeface="Arial" pitchFamily="34" charset="0"/>
                <a:cs typeface="Arabic Transparent" pitchFamily="2" charset="0"/>
              </a:rPr>
              <a:t>المنافسة </a:t>
            </a:r>
            <a:r>
              <a:rPr lang="ar-SA" sz="3000" dirty="0">
                <a:solidFill>
                  <a:prstClr val="black"/>
                </a:solidFill>
                <a:latin typeface="Arial" pitchFamily="34" charset="0"/>
                <a:cs typeface="Arabic Transparent" pitchFamily="2" charset="0"/>
              </a:rPr>
              <a:t>في الأسواق (المحلية و الدولية</a:t>
            </a:r>
            <a:r>
              <a:rPr lang="ar-SA" sz="3000" dirty="0" smtClean="0">
                <a:solidFill>
                  <a:prstClr val="black"/>
                </a:solidFill>
                <a:latin typeface="Arial" pitchFamily="34" charset="0"/>
                <a:cs typeface="Arabic Transparent" pitchFamily="2" charset="0"/>
              </a:rPr>
              <a:t>)،</a:t>
            </a:r>
          </a:p>
          <a:p>
            <a:pPr marL="514350" indent="-514350" rtl="1" eaLnBrk="1" hangingPunct="1">
              <a:spcBef>
                <a:spcPct val="0"/>
              </a:spcBef>
              <a:buFont typeface="+mj-lt"/>
              <a:buAutoNum type="arabicPeriod" startAt="4"/>
              <a:defRPr/>
            </a:pPr>
            <a:r>
              <a:rPr lang="ar-SA" dirty="0">
                <a:solidFill>
                  <a:prstClr val="black"/>
                </a:solidFill>
                <a:latin typeface="Arial" pitchFamily="34" charset="0"/>
                <a:cs typeface="Arabic Transparent" pitchFamily="2" charset="-78"/>
              </a:rPr>
              <a:t>معاينة المنتجات مباشرة (اللون، </a:t>
            </a:r>
            <a:r>
              <a:rPr lang="ar-SA" dirty="0" err="1">
                <a:solidFill>
                  <a:prstClr val="black"/>
                </a:solidFill>
                <a:latin typeface="Arial" pitchFamily="34" charset="0"/>
                <a:cs typeface="Arabic Transparent" pitchFamily="2" charset="-78"/>
              </a:rPr>
              <a:t>الشكل..الخ</a:t>
            </a:r>
            <a:r>
              <a:rPr lang="ar-SA" dirty="0">
                <a:solidFill>
                  <a:prstClr val="black"/>
                </a:solidFill>
                <a:latin typeface="Arial" pitchFamily="34" charset="0"/>
                <a:cs typeface="Arabic Transparent" pitchFamily="2" charset="-78"/>
              </a:rPr>
              <a:t>)،</a:t>
            </a:r>
            <a:endParaRPr lang="ar-DZ" dirty="0">
              <a:solidFill>
                <a:prstClr val="black"/>
              </a:solidFill>
              <a:latin typeface="Arial" pitchFamily="34" charset="0"/>
              <a:cs typeface="Arabic Transparent" pitchFamily="2" charset="-78"/>
            </a:endParaRPr>
          </a:p>
          <a:p>
            <a:pPr marL="457200" indent="-457200" rtl="1" eaLnBrk="1" hangingPunct="1">
              <a:spcBef>
                <a:spcPct val="0"/>
              </a:spcBef>
              <a:buFont typeface="Calibri" pitchFamily="34" charset="0"/>
              <a:buAutoNum type="arabicPeriod" startAt="4"/>
              <a:defRPr/>
            </a:pPr>
            <a:r>
              <a:rPr lang="ar-SA" dirty="0">
                <a:solidFill>
                  <a:prstClr val="black"/>
                </a:solidFill>
                <a:latin typeface="Arial" pitchFamily="34" charset="0"/>
                <a:cs typeface="Arabic Transparent" pitchFamily="2" charset="-78"/>
              </a:rPr>
              <a:t>تمكين الشركات من التخفيض في التكاليف التسويقية (التوزيع </a:t>
            </a:r>
            <a:r>
              <a:rPr lang="ar-SA" dirty="0" smtClean="0">
                <a:solidFill>
                  <a:prstClr val="black"/>
                </a:solidFill>
                <a:latin typeface="Arial" pitchFamily="34" charset="0"/>
                <a:cs typeface="Arabic Transparent" pitchFamily="2" charset="-78"/>
              </a:rPr>
              <a:t>والإعلان</a:t>
            </a:r>
            <a:r>
              <a:rPr lang="ar-SA" dirty="0">
                <a:solidFill>
                  <a:prstClr val="black"/>
                </a:solidFill>
                <a:latin typeface="Arial" pitchFamily="34" charset="0"/>
                <a:cs typeface="Arabic Transparent" pitchFamily="2" charset="-78"/>
              </a:rPr>
              <a:t>).</a:t>
            </a:r>
          </a:p>
          <a:p>
            <a:pPr marL="457200" indent="-457200" rtl="1" eaLnBrk="1" hangingPunct="1">
              <a:spcBef>
                <a:spcPct val="0"/>
              </a:spcBef>
              <a:buFont typeface="Calibri" pitchFamily="34" charset="0"/>
              <a:buAutoNum type="arabicPeriod" startAt="4"/>
              <a:defRPr/>
            </a:pPr>
            <a:r>
              <a:rPr lang="ar-SA" dirty="0">
                <a:solidFill>
                  <a:prstClr val="black"/>
                </a:solidFill>
                <a:latin typeface="Arial" pitchFamily="34" charset="0"/>
                <a:cs typeface="Arabic Transparent" pitchFamily="2" charset="-78"/>
              </a:rPr>
              <a:t>تمكين الاتصال السريع و تسهل عملية التفاوض (تقليل الجهد)،</a:t>
            </a:r>
          </a:p>
          <a:p>
            <a:pPr marL="0" indent="0" rtl="1" eaLnBrk="1" hangingPunct="1">
              <a:spcBef>
                <a:spcPct val="0"/>
              </a:spcBef>
              <a:buFont typeface="Calibri" pitchFamily="34" charset="0"/>
              <a:buAutoNum type="arabicPeriod"/>
              <a:defRPr/>
            </a:pPr>
            <a:endParaRPr lang="ar-SA" sz="3000" dirty="0">
              <a:solidFill>
                <a:prstClr val="black"/>
              </a:solidFill>
              <a:latin typeface="Arial" pitchFamily="34" charset="0"/>
              <a:cs typeface="Arabic Transparent" pitchFamily="2" charset="0"/>
            </a:endParaRPr>
          </a:p>
        </p:txBody>
      </p:sp>
    </p:spTree>
    <p:extLst>
      <p:ext uri="{BB962C8B-B14F-4D97-AF65-F5344CB8AC3E}">
        <p14:creationId xmlns:p14="http://schemas.microsoft.com/office/powerpoint/2010/main" val="20073293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247</TotalTime>
  <Words>1676</Words>
  <Application>Microsoft Office PowerPoint</Application>
  <PresentationFormat>A4 Paper (210x297 mm)</PresentationFormat>
  <Paragraphs>160</Paragraphs>
  <Slides>32</Slides>
  <Notes>0</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32</vt:i4>
      </vt:variant>
    </vt:vector>
  </HeadingPairs>
  <TitlesOfParts>
    <vt:vector size="48" baseType="lpstr">
      <vt:lpstr>Batang</vt:lpstr>
      <vt:lpstr>Gulim</vt:lpstr>
      <vt:lpstr>Malgun Gothic</vt:lpstr>
      <vt:lpstr>ae_AlMateen</vt:lpstr>
      <vt:lpstr>Arabic Transparent</vt:lpstr>
      <vt:lpstr>Arial</vt:lpstr>
      <vt:lpstr>AYM Wadiy S_U normal.</vt:lpstr>
      <vt:lpstr>Calibri</vt:lpstr>
      <vt:lpstr>Comic Sans MS</vt:lpstr>
      <vt:lpstr>Courier New</vt:lpstr>
      <vt:lpstr>Georgia</vt:lpstr>
      <vt:lpstr>PT Bold Heading</vt:lpstr>
      <vt:lpstr>Simplified Arabic</vt:lpstr>
      <vt:lpstr>Times New Roman</vt:lpstr>
      <vt:lpstr>Wingdings</vt:lpstr>
      <vt:lpstr>Office Theme</vt:lpstr>
      <vt:lpstr>PowerPoint Presentation</vt:lpstr>
      <vt:lpstr>المحاضرة الثالثة عشر</vt:lpstr>
      <vt:lpstr>أهداف المحاضرة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ثالثا: موضوعات خاصة التسويقي الدولي  (2-التجارة الإلكترونية):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Ibrahim Mohammed Khalifa</cp:lastModifiedBy>
  <cp:revision>27</cp:revision>
  <dcterms:created xsi:type="dcterms:W3CDTF">2014-09-11T06:47:01Z</dcterms:created>
  <dcterms:modified xsi:type="dcterms:W3CDTF">2015-09-07T07:50:34Z</dcterms:modified>
</cp:coreProperties>
</file>