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310" r:id="rId3"/>
    <p:sldId id="311" r:id="rId4"/>
    <p:sldId id="312" r:id="rId5"/>
    <p:sldId id="313" r:id="rId6"/>
    <p:sldId id="314" r:id="rId7"/>
    <p:sldId id="315" r:id="rId8"/>
    <p:sldId id="316" r:id="rId9"/>
    <p:sldId id="317" r:id="rId10"/>
    <p:sldId id="318" r:id="rId11"/>
    <p:sldId id="319" r:id="rId12"/>
    <p:sldId id="320" r:id="rId13"/>
    <p:sldId id="321" r:id="rId14"/>
    <p:sldId id="322" r:id="rId15"/>
    <p:sldId id="323" r:id="rId16"/>
    <p:sldId id="324" r:id="rId17"/>
    <p:sldId id="325" r:id="rId18"/>
    <p:sldId id="326" r:id="rId19"/>
    <p:sldId id="327" r:id="rId20"/>
    <p:sldId id="328" r:id="rId21"/>
    <p:sldId id="329" r:id="rId22"/>
    <p:sldId id="330" r:id="rId23"/>
    <p:sldId id="331" r:id="rId24"/>
    <p:sldId id="332" r:id="rId25"/>
    <p:sldId id="333" r:id="rId26"/>
    <p:sldId id="334" r:id="rId27"/>
    <p:sldId id="335" r:id="rId28"/>
    <p:sldId id="336" r:id="rId29"/>
    <p:sldId id="337" r:id="rId30"/>
    <p:sldId id="338" r:id="rId31"/>
    <p:sldId id="339" r:id="rId32"/>
    <p:sldId id="340" r:id="rId33"/>
    <p:sldId id="341" r:id="rId34"/>
    <p:sldId id="266" r:id="rId3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009900"/>
    <a:srgbClr val="AD9968"/>
    <a:srgbClr val="D9791B"/>
    <a:srgbClr val="AB1A25"/>
    <a:srgbClr val="00263A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75" autoAdjust="0"/>
    <p:restoredTop sz="94664" autoAdjust="0"/>
  </p:normalViewPr>
  <p:slideViewPr>
    <p:cSldViewPr>
      <p:cViewPr varScale="1">
        <p:scale>
          <a:sx n="77" d="100"/>
          <a:sy n="77" d="100"/>
        </p:scale>
        <p:origin x="90" y="94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9/7/2015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113665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1412776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3"/>
          <p:cNvSpPr>
            <a:spLocks noChangeArrowheads="1"/>
          </p:cNvSpPr>
          <p:nvPr userDrawn="1"/>
        </p:nvSpPr>
        <p:spPr bwMode="auto">
          <a:xfrm>
            <a:off x="4876800" y="6367463"/>
            <a:ext cx="6810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600">
                <a:solidFill>
                  <a:schemeClr val="bg1"/>
                </a:solidFill>
                <a:latin typeface="Calibri" panose="020F0502020204030204" pitchFamily="34" charset="0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113665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309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أعمال الدولية</a:t>
            </a:r>
          </a:p>
          <a:p>
            <a:pPr algn="ctr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</a:t>
            </a:r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أحمد عبد الرحمن </a:t>
            </a:r>
            <a:r>
              <a:rPr lang="ar-SA" sz="2800" b="1" dirty="0" err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بلالي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</a:t>
            </a:r>
            <a:r>
              <a:rPr lang="ar-SA" sz="2400" b="1" u="sng" dirty="0" smtClean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إدارة الأعمال</a:t>
            </a:r>
            <a:endParaRPr lang="en-US" sz="2400" b="1" u="sng" dirty="0">
              <a:solidFill>
                <a:srgbClr val="013E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r>
              <a:rPr lang="ar-EG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 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الرابعة عشر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مراجعة عامة لمفردات المقرر</a:t>
            </a:r>
            <a:endParaRPr lang="ar-SA" sz="4000" b="1" spc="50" dirty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إدارة أعمال الدولية</a:t>
            </a:r>
            <a:r>
              <a:rPr lang="ar-SA" sz="2000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                                                                    </a:t>
            </a:r>
            <a:r>
              <a:rPr lang="ar-EG" sz="2000" dirty="0" smtClean="0">
                <a:solidFill>
                  <a:schemeClr val="accent1">
                    <a:lumMod val="75000"/>
                  </a:schemeClr>
                </a:solidFill>
              </a:rPr>
              <a:t>     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المحاضرة 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الرابعة عشر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 eaLnBrk="1" hangingPunct="1">
              <a:defRPr/>
            </a:pPr>
            <a:r>
              <a:rPr lang="ar-SA" b="1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هدف </a:t>
            </a:r>
            <a:r>
              <a:rPr lang="ar-SA" b="1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المقرر </a:t>
            </a:r>
            <a:r>
              <a:rPr lang="ar-SA" b="1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العام</a:t>
            </a:r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4876800" y="6356350"/>
            <a:ext cx="482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792A9F6-1FE4-4E8B-8CBA-103CFB5928FB}" type="slidenum">
              <a:rPr lang="ar-SA" altLang="ar-SA" smtClean="0">
                <a:solidFill>
                  <a:schemeClr val="bg1"/>
                </a:solidFill>
                <a:latin typeface="Calibri" panose="020F0502020204030204" pitchFamily="34" charset="0"/>
              </a:rPr>
              <a:pPr eaLnBrk="1" hangingPunct="1"/>
              <a:t>3</a:t>
            </a:fld>
            <a:endParaRPr lang="en-US" altLang="ar-SA" smtClean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228600" y="1371600"/>
            <a:ext cx="81534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rtl="1">
              <a:defRPr/>
            </a:pPr>
            <a:r>
              <a:rPr lang="ar-SA" sz="3200" dirty="0">
                <a:solidFill>
                  <a:prstClr val="black"/>
                </a:solidFill>
                <a:cs typeface="Arabic Transparent" pitchFamily="2" charset="-78"/>
              </a:rPr>
              <a:t>صمم هذا المقرر لتعريف الطالب بإدارة الأعمال الدولية.</a:t>
            </a:r>
            <a:r>
              <a:rPr lang="en-US" sz="3200" dirty="0">
                <a:solidFill>
                  <a:prstClr val="black"/>
                </a:solidFill>
                <a:cs typeface="Arabic Transparent" pitchFamily="2" charset="-78"/>
              </a:rPr>
              <a:t> </a:t>
            </a:r>
            <a:r>
              <a:rPr lang="ar-SA" sz="3200" dirty="0">
                <a:solidFill>
                  <a:prstClr val="black"/>
                </a:solidFill>
                <a:cs typeface="Arabic Transparent" pitchFamily="2" charset="-78"/>
              </a:rPr>
              <a:t>فهو يهدف</a:t>
            </a:r>
            <a:r>
              <a:rPr lang="en-US" sz="3200" dirty="0">
                <a:solidFill>
                  <a:prstClr val="black"/>
                </a:solidFill>
                <a:cs typeface="Arabic Transparent" pitchFamily="2" charset="-78"/>
              </a:rPr>
              <a:t> </a:t>
            </a:r>
            <a:r>
              <a:rPr lang="ar-SA" sz="3200" dirty="0">
                <a:solidFill>
                  <a:prstClr val="black"/>
                </a:solidFill>
                <a:cs typeface="Arabic Transparent" pitchFamily="2" charset="-78"/>
              </a:rPr>
              <a:t>إلى: </a:t>
            </a:r>
          </a:p>
          <a:p>
            <a:pPr marL="514350" indent="-514350" algn="just" rtl="1">
              <a:buFont typeface="+mj-lt"/>
              <a:buAutoNum type="arabicPeriod"/>
              <a:defRPr/>
            </a:pPr>
            <a:r>
              <a:rPr lang="ar-SA" sz="3200" dirty="0">
                <a:solidFill>
                  <a:prstClr val="black"/>
                </a:solidFill>
                <a:cs typeface="Arabic Transparent" pitchFamily="2" charset="-78"/>
              </a:rPr>
              <a:t>دراسة المفاهيم، والمبادئ، والنظريات الخاصة بالقضايا  و المحاور الأساسية لإدارة الأعمال الدولية، وبيان اختلافها عن إدارة الأعمال المحلية.</a:t>
            </a:r>
          </a:p>
          <a:p>
            <a:pPr marL="514350" indent="-514350" algn="just" rtl="1">
              <a:buFont typeface="+mj-lt"/>
              <a:buAutoNum type="arabicPeriod"/>
              <a:defRPr/>
            </a:pPr>
            <a:endParaRPr lang="ar-SA" sz="800" dirty="0">
              <a:solidFill>
                <a:prstClr val="black"/>
              </a:solidFill>
              <a:cs typeface="Arabic Transparent" pitchFamily="2" charset="-78"/>
            </a:endParaRPr>
          </a:p>
          <a:p>
            <a:pPr marL="514350" indent="-514350" algn="just" rtl="1">
              <a:buFont typeface="+mj-lt"/>
              <a:buAutoNum type="arabicPeriod"/>
              <a:defRPr/>
            </a:pPr>
            <a:r>
              <a:rPr lang="ar-SA" sz="3200" dirty="0">
                <a:solidFill>
                  <a:prstClr val="black"/>
                </a:solidFill>
                <a:cs typeface="Arabic Transparent" pitchFamily="2" charset="-78"/>
              </a:rPr>
              <a:t>إبراز أهمية ودور التجارة  الدولية</a:t>
            </a:r>
            <a:r>
              <a:rPr lang="ar-SA" sz="3200" dirty="0">
                <a:solidFill>
                  <a:prstClr val="black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SA" sz="24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International Trade</a:t>
            </a:r>
            <a:r>
              <a:rPr lang="ar-SA" sz="24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ar-SA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3200" dirty="0">
                <a:solidFill>
                  <a:prstClr val="black"/>
                </a:solidFill>
                <a:cs typeface="Arabic Transparent" pitchFamily="2" charset="-78"/>
              </a:rPr>
              <a:t>والاستثمار الأجنبي </a:t>
            </a:r>
            <a:r>
              <a:rPr lang="ar-SA" sz="3200" b="1" i="1" dirty="0">
                <a:solidFill>
                  <a:prstClr val="black"/>
                </a:solidFill>
              </a:rPr>
              <a:t>(</a:t>
            </a:r>
            <a:r>
              <a:rPr lang="en-US" sz="24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Foreign Investment</a:t>
            </a:r>
            <a:r>
              <a:rPr lang="ar-SA" sz="24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ar-SA" sz="3200" dirty="0">
                <a:solidFill>
                  <a:prstClr val="black"/>
                </a:solidFill>
                <a:cs typeface="Arabic Transparent" pitchFamily="2" charset="-78"/>
              </a:rPr>
              <a:t>في اقتصاديات الدول والمنظمات،  و تحليل الأسباب التي دفعت والدول   المنظمات للقيام بالمبادلات الدولية. </a:t>
            </a:r>
            <a:endParaRPr lang="en-US" sz="3200" dirty="0">
              <a:solidFill>
                <a:prstClr val="black"/>
              </a:solidFill>
              <a:cs typeface="Arabic Transparen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88152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4876800" y="6356350"/>
            <a:ext cx="482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50A46A8-B2B5-4BED-9EE1-E8FA19BD517A}" type="slidenum">
              <a:rPr lang="ar-SA" altLang="ar-SA" smtClean="0">
                <a:solidFill>
                  <a:schemeClr val="bg1"/>
                </a:solidFill>
                <a:latin typeface="Calibri" panose="020F0502020204030204" pitchFamily="34" charset="0"/>
              </a:rPr>
              <a:pPr eaLnBrk="1" hangingPunct="1"/>
              <a:t>4</a:t>
            </a:fld>
            <a:endParaRPr lang="en-US" altLang="ar-SA" smtClean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6387" name="Rectangle 5"/>
          <p:cNvSpPr>
            <a:spLocks noChangeArrowheads="1"/>
          </p:cNvSpPr>
          <p:nvPr/>
        </p:nvSpPr>
        <p:spPr bwMode="auto">
          <a:xfrm>
            <a:off x="228600" y="1371600"/>
            <a:ext cx="8382000" cy="477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buFont typeface="Calibri" panose="020F0502020204030204" pitchFamily="34" charset="0"/>
              <a:buAutoNum type="arabicPeriod" startAt="3"/>
            </a:pPr>
            <a:r>
              <a:rPr lang="ar-SA" altLang="ar-SA" sz="3200">
                <a:solidFill>
                  <a:srgbClr val="000000"/>
                </a:solidFill>
                <a:cs typeface="Arabic Transparent" panose="020B0604020202020204" pitchFamily="34" charset="0"/>
              </a:rPr>
              <a:t>دراسة المنظمات العالمية و التكتلات الاقتصادية الإقليمية   ودورها في الإشراف على المبادلات الدولية وتنظيمها؛</a:t>
            </a:r>
          </a:p>
          <a:p>
            <a:pPr algn="r" rtl="1" eaLnBrk="1" hangingPunct="1">
              <a:buFont typeface="Calibri" panose="020F0502020204030204" pitchFamily="34" charset="0"/>
              <a:buAutoNum type="arabicPeriod" startAt="3"/>
            </a:pPr>
            <a:endParaRPr lang="en-US" altLang="ar-SA" sz="800">
              <a:solidFill>
                <a:srgbClr val="000000"/>
              </a:solidFill>
              <a:cs typeface="Arabic Transparent" panose="020B0604020202020204" pitchFamily="34" charset="0"/>
            </a:endParaRPr>
          </a:p>
          <a:p>
            <a:pPr algn="r" rtl="1" eaLnBrk="1" hangingPunct="1">
              <a:buFont typeface="Calibri" panose="020F0502020204030204" pitchFamily="34" charset="0"/>
              <a:buAutoNum type="arabicPeriod" startAt="3"/>
            </a:pPr>
            <a:r>
              <a:rPr lang="ar-SA" altLang="ar-SA" sz="3200">
                <a:solidFill>
                  <a:srgbClr val="000000"/>
                </a:solidFill>
                <a:cs typeface="Arabic Transparent" panose="020B0604020202020204" pitchFamily="34" charset="0"/>
              </a:rPr>
              <a:t>تسليط الضوء على الآثار التي تحدثها العوامل البيئية (السياسية، والاقتصادية، و الاجتماعية، و القانونية، والتكنولوجية) على الأعمال الدولية وبالتالي على الاقتصاديات والمنظمات.</a:t>
            </a:r>
          </a:p>
          <a:p>
            <a:pPr algn="r" rtl="1" eaLnBrk="1" hangingPunct="1">
              <a:buFont typeface="Calibri" panose="020F0502020204030204" pitchFamily="34" charset="0"/>
              <a:buAutoNum type="arabicPeriod" startAt="3"/>
            </a:pPr>
            <a:endParaRPr lang="en-US" altLang="ar-SA" sz="800">
              <a:solidFill>
                <a:srgbClr val="000000"/>
              </a:solidFill>
              <a:cs typeface="Arabic Transparent" panose="020B0604020202020204" pitchFamily="34" charset="0"/>
            </a:endParaRPr>
          </a:p>
          <a:p>
            <a:pPr algn="r" rtl="1" eaLnBrk="1" hangingPunct="1">
              <a:buFont typeface="Calibri" panose="020F0502020204030204" pitchFamily="34" charset="0"/>
              <a:buAutoNum type="arabicPeriod" startAt="3"/>
            </a:pPr>
            <a:r>
              <a:rPr lang="ar-SA" altLang="ar-SA" sz="3200">
                <a:solidFill>
                  <a:srgbClr val="000000"/>
                </a:solidFill>
                <a:cs typeface="Arabic Transparent" panose="020B0604020202020204" pitchFamily="34" charset="0"/>
              </a:rPr>
              <a:t>التركز على إدارة المنظمة الدولية لأعمالها من حيث التخطيط، و التنظيم  للوظيفة المالية و التسويق و الموارد البشرية.</a:t>
            </a:r>
            <a:endParaRPr lang="en-US" altLang="ar-SA" sz="3200">
              <a:solidFill>
                <a:srgbClr val="000000"/>
              </a:solidFill>
              <a:cs typeface="Arabic Transparent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5305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محاور وموضوعات المقرر</a:t>
            </a:r>
            <a:endParaRPr lang="en-US" dirty="0"/>
          </a:p>
        </p:txBody>
      </p:sp>
      <p:pic>
        <p:nvPicPr>
          <p:cNvPr id="1741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1447800"/>
            <a:ext cx="9144000" cy="46783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9494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2992720-3684-4A90-8C79-38E6D83A8654}" type="slidenum">
              <a:rPr lang="ar-SA" altLang="ar-SA">
                <a:solidFill>
                  <a:schemeClr val="bg1"/>
                </a:solidFill>
                <a:latin typeface="Calibri" panose="020F0502020204030204" pitchFamily="34" charset="0"/>
              </a:rPr>
              <a:pPr eaLnBrk="1" hangingPunct="1"/>
              <a:t>6</a:t>
            </a:fld>
            <a:endParaRPr lang="en-US" altLang="ar-SA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8435" name="Title 4"/>
          <p:cNvSpPr>
            <a:spLocks noGrp="1"/>
          </p:cNvSpPr>
          <p:nvPr>
            <p:ph type="ctrTitle"/>
          </p:nvPr>
        </p:nvSpPr>
        <p:spPr>
          <a:xfrm>
            <a:off x="762000" y="2492375"/>
            <a:ext cx="8420100" cy="2536825"/>
          </a:xfrm>
        </p:spPr>
        <p:txBody>
          <a:bodyPr/>
          <a:lstStyle/>
          <a:p>
            <a:pPr rtl="1"/>
            <a:r>
              <a:rPr lang="ar-SA" altLang="ar-SA" sz="4000" b="1" u="sng" smtClean="0">
                <a:solidFill>
                  <a:schemeClr val="tx1"/>
                </a:solidFill>
                <a:cs typeface="Arabic Transparent" panose="020B0604020202020204" pitchFamily="34" charset="0"/>
              </a:rPr>
              <a:t>المحاضرة الأولى:</a:t>
            </a:r>
            <a:r>
              <a:rPr lang="ar-SA" altLang="ar-SA" sz="4000" b="1" smtClean="0">
                <a:solidFill>
                  <a:srgbClr val="000099"/>
                </a:solidFill>
                <a:cs typeface="Arabic Transparent" panose="020B0604020202020204" pitchFamily="34" charset="0"/>
              </a:rPr>
              <a:t/>
            </a:r>
            <a:br>
              <a:rPr lang="ar-SA" altLang="ar-SA" sz="4000" b="1" smtClean="0">
                <a:solidFill>
                  <a:srgbClr val="000099"/>
                </a:solidFill>
                <a:cs typeface="Arabic Transparent" panose="020B0604020202020204" pitchFamily="34" charset="0"/>
              </a:rPr>
            </a:br>
            <a:r>
              <a:rPr lang="ar-SA" altLang="ar-SA" sz="4800" b="1" smtClean="0">
                <a:solidFill>
                  <a:srgbClr val="000099"/>
                </a:solidFill>
                <a:cs typeface="Arabic Transparent" panose="020B0604020202020204" pitchFamily="34" charset="0"/>
              </a:rPr>
              <a:t> </a:t>
            </a:r>
            <a:r>
              <a:rPr lang="ar-SA" altLang="ar-SA" sz="4800" b="1" smtClean="0">
                <a:solidFill>
                  <a:schemeClr val="tx1"/>
                </a:solidFill>
                <a:cs typeface="Arabic Transparent" panose="020B0604020202020204" pitchFamily="34" charset="0"/>
              </a:rPr>
              <a:t>الأعمال الدولية، مفهومها، طبيعتها ومجالاتها</a:t>
            </a:r>
            <a:br>
              <a:rPr lang="ar-SA" altLang="ar-SA" sz="4800" b="1" smtClean="0">
                <a:solidFill>
                  <a:schemeClr val="tx1"/>
                </a:solidFill>
                <a:cs typeface="Arabic Transparent" panose="020B0604020202020204" pitchFamily="34" charset="0"/>
              </a:rPr>
            </a:br>
            <a:r>
              <a:rPr lang="ar-DZ" altLang="ar-SA" sz="4800" b="1" smtClean="0">
                <a:solidFill>
                  <a:schemeClr val="tx1"/>
                </a:solidFill>
                <a:cs typeface="Arabic Transparent" panose="020B0604020202020204" pitchFamily="34" charset="0"/>
              </a:rPr>
              <a:t> </a:t>
            </a:r>
            <a:endParaRPr lang="ar-SA" altLang="ar-SA" sz="4000" b="1" smtClean="0">
              <a:solidFill>
                <a:srgbClr val="0000CC"/>
              </a:solidFill>
              <a:cs typeface="Arabic Transparent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6089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عنوان 1"/>
          <p:cNvSpPr>
            <a:spLocks noGrp="1"/>
          </p:cNvSpPr>
          <p:nvPr>
            <p:ph type="title"/>
          </p:nvPr>
        </p:nvSpPr>
        <p:spPr>
          <a:ln>
            <a:miter lim="800000"/>
            <a:headEnd/>
            <a:tailEnd/>
          </a:ln>
          <a:extLst/>
        </p:spPr>
        <p:txBody>
          <a:bodyPr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r-SA" dirty="0" smtClean="0">
                <a:solidFill>
                  <a:srgbClr val="006666"/>
                </a:solidFill>
                <a:cs typeface="PT Bold Heading" pitchFamily="2" charset="-78"/>
              </a:rPr>
              <a:t>أهداف الفصل 01</a:t>
            </a:r>
          </a:p>
        </p:txBody>
      </p:sp>
      <p:sp>
        <p:nvSpPr>
          <p:cNvPr id="19459" name="مستطيل 3"/>
          <p:cNvSpPr>
            <a:spLocks noChangeArrowheads="1"/>
          </p:cNvSpPr>
          <p:nvPr/>
        </p:nvSpPr>
        <p:spPr bwMode="auto">
          <a:xfrm>
            <a:off x="533400" y="2149475"/>
            <a:ext cx="8686800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QA" altLang="ar-SA" sz="2800">
                <a:latin typeface="Times New Roman" panose="02020603050405020304" pitchFamily="18" charset="0"/>
                <a:cs typeface="Times New Roman" panose="02020603050405020304" pitchFamily="18" charset="0"/>
              </a:rPr>
              <a:t>تعريف الطالب </a:t>
            </a:r>
            <a:r>
              <a:rPr lang="ar-SA" altLang="ar-SA" sz="2800">
                <a:latin typeface="Times New Roman" panose="02020603050405020304" pitchFamily="18" charset="0"/>
                <a:cs typeface="Times New Roman" panose="02020603050405020304" pitchFamily="18" charset="0"/>
              </a:rPr>
              <a:t>بـ:</a:t>
            </a:r>
          </a:p>
          <a:p>
            <a:pPr algn="r" rtl="1" eaLnBrk="1" hangingPunct="1">
              <a:buFont typeface="Calibri" panose="020F0502020204030204" pitchFamily="34" charset="0"/>
              <a:buAutoNum type="arabicPeriod"/>
            </a:pPr>
            <a:r>
              <a:rPr lang="ar-SA" altLang="ar-SA" sz="2800">
                <a:latin typeface="Times New Roman" panose="02020603050405020304" pitchFamily="18" charset="0"/>
                <a:cs typeface="Times New Roman" panose="02020603050405020304" pitchFamily="18" charset="0"/>
              </a:rPr>
              <a:t>طبيعة إدارة الأعمال الدولية (</a:t>
            </a:r>
            <a:r>
              <a:rPr lang="en-US" altLang="ar-SA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The Nature of International Business</a:t>
            </a:r>
            <a:r>
              <a:rPr lang="ar-SA" altLang="ar-SA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ar-SA" sz="2800" b="1" i="1"/>
              <a:t> </a:t>
            </a:r>
            <a:r>
              <a:rPr lang="ar-SA" altLang="ar-SA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r" rtl="1" eaLnBrk="1" hangingPunct="1">
              <a:buFont typeface="Calibri" panose="020F0502020204030204" pitchFamily="34" charset="0"/>
              <a:buAutoNum type="arabicPeriod"/>
            </a:pPr>
            <a:r>
              <a:rPr lang="ar-SA" altLang="ar-SA" sz="2800">
                <a:latin typeface="Times New Roman" panose="02020603050405020304" pitchFamily="18" charset="0"/>
                <a:cs typeface="Times New Roman" panose="02020603050405020304" pitchFamily="18" charset="0"/>
              </a:rPr>
              <a:t>أنو</a:t>
            </a:r>
            <a:r>
              <a:rPr lang="ar-SA" altLang="ar-SA" sz="2800"/>
              <a:t>اع و أشكال إدارة الأعمال الدولية  و خصوصية الأعمال الدولية؛</a:t>
            </a:r>
            <a:endParaRPr lang="ar-SA" altLang="ar-SA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 eaLnBrk="1" hangingPunct="1">
              <a:buFont typeface="Calibri" panose="020F0502020204030204" pitchFamily="34" charset="0"/>
              <a:buAutoNum type="arabicPeriod"/>
            </a:pPr>
            <a:r>
              <a:rPr lang="ar-SA" altLang="ar-SA" sz="2800"/>
              <a:t>أهمية الأعمال الدولية (الدولة، و المنظمة)</a:t>
            </a:r>
            <a:r>
              <a:rPr lang="ar-SA" altLang="ar-SA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ar-SA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 eaLnBrk="1" hangingPunct="1">
              <a:buFont typeface="Calibri" panose="020F0502020204030204" pitchFamily="34" charset="0"/>
              <a:buAutoNum type="arabicPeriod"/>
            </a:pPr>
            <a:r>
              <a:rPr lang="ar-SA" altLang="ar-SA" sz="2800">
                <a:cs typeface="Arabic Transparent" panose="020B0604020202020204" pitchFamily="34" charset="0"/>
              </a:rPr>
              <a:t>أشكال الاحتكارات و التكتلات في الأعمال الدولية.</a:t>
            </a:r>
          </a:p>
        </p:txBody>
      </p:sp>
    </p:spTree>
    <p:extLst>
      <p:ext uri="{BB962C8B-B14F-4D97-AF65-F5344CB8AC3E}">
        <p14:creationId xmlns:p14="http://schemas.microsoft.com/office/powerpoint/2010/main" val="1795841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CE9176E-D39C-41F7-BD00-86323C1DA356}" type="slidenum">
              <a:rPr lang="ar-SA" altLang="ar-SA">
                <a:solidFill>
                  <a:schemeClr val="bg1"/>
                </a:solidFill>
                <a:latin typeface="Calibri" panose="020F0502020204030204" pitchFamily="34" charset="0"/>
              </a:rPr>
              <a:pPr eaLnBrk="1" hangingPunct="1"/>
              <a:t>8</a:t>
            </a:fld>
            <a:endParaRPr lang="en-US" altLang="ar-SA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0483" name="Title 4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8496300" cy="2667000"/>
          </a:xfrm>
        </p:spPr>
        <p:txBody>
          <a:bodyPr/>
          <a:lstStyle/>
          <a:p>
            <a:pPr rtl="1"/>
            <a:r>
              <a:rPr lang="en-US" altLang="ar-SA" sz="4000" b="1" smtClean="0">
                <a:solidFill>
                  <a:srgbClr val="002060"/>
                </a:solidFill>
                <a:cs typeface="Arial" panose="020B0604020202020204" pitchFamily="34" charset="0"/>
              </a:rPr>
              <a:t/>
            </a:r>
            <a:br>
              <a:rPr lang="en-US" altLang="ar-SA" sz="4000" b="1" smtClean="0">
                <a:solidFill>
                  <a:srgbClr val="002060"/>
                </a:solidFill>
                <a:cs typeface="Arial" panose="020B0604020202020204" pitchFamily="34" charset="0"/>
              </a:rPr>
            </a:br>
            <a:r>
              <a:rPr lang="ar-SA" altLang="ar-SA" sz="4000" b="1" smtClean="0">
                <a:solidFill>
                  <a:srgbClr val="002060"/>
                </a:solidFill>
                <a:cs typeface="Arial" panose="020B0604020202020204" pitchFamily="34" charset="0"/>
              </a:rPr>
              <a:t>المحاضرة الثانية:</a:t>
            </a:r>
            <a:r>
              <a:rPr lang="en-US" altLang="ar-SA" sz="4000" b="1" smtClean="0">
                <a:solidFill>
                  <a:srgbClr val="002060"/>
                </a:solidFill>
                <a:cs typeface="Arial" panose="020B0604020202020204" pitchFamily="34" charset="0"/>
              </a:rPr>
              <a:t/>
            </a:r>
            <a:br>
              <a:rPr lang="en-US" altLang="ar-SA" sz="4000" b="1" smtClean="0">
                <a:solidFill>
                  <a:srgbClr val="002060"/>
                </a:solidFill>
                <a:cs typeface="Arial" panose="020B0604020202020204" pitchFamily="34" charset="0"/>
              </a:rPr>
            </a:br>
            <a:r>
              <a:rPr lang="ar-SA" altLang="ar-SA" sz="4000" b="1" smtClean="0">
                <a:solidFill>
                  <a:srgbClr val="002060"/>
                </a:solidFill>
                <a:cs typeface="Arial" panose="020B0604020202020204" pitchFamily="34" charset="0"/>
              </a:rPr>
              <a:t/>
            </a:r>
            <a:br>
              <a:rPr lang="ar-SA" altLang="ar-SA" sz="4000" b="1" smtClean="0">
                <a:solidFill>
                  <a:srgbClr val="002060"/>
                </a:solidFill>
                <a:cs typeface="Arial" panose="020B0604020202020204" pitchFamily="34" charset="0"/>
              </a:rPr>
            </a:br>
            <a:r>
              <a:rPr lang="ar-SA" altLang="ar-SA" sz="5400" b="1" smtClean="0">
                <a:solidFill>
                  <a:srgbClr val="002060"/>
                </a:solidFill>
                <a:cs typeface="Arial" panose="020B0604020202020204" pitchFamily="34" charset="0"/>
              </a:rPr>
              <a:t>نظريات التجارة الدولية</a:t>
            </a:r>
            <a:br>
              <a:rPr lang="ar-SA" altLang="ar-SA" sz="5400" b="1" smtClean="0">
                <a:solidFill>
                  <a:srgbClr val="002060"/>
                </a:solidFill>
                <a:cs typeface="Arial" panose="020B0604020202020204" pitchFamily="34" charset="0"/>
              </a:rPr>
            </a:br>
            <a:r>
              <a:rPr lang="ar-SA" altLang="ar-SA" sz="4000" b="1" u="sng" smtClean="0">
                <a:solidFill>
                  <a:srgbClr val="645773"/>
                </a:solidFill>
                <a:cs typeface="Arial" panose="020B0604020202020204" pitchFamily="34" charset="0"/>
              </a:rPr>
              <a:t> </a:t>
            </a:r>
            <a:endParaRPr lang="ar-SA" altLang="ar-SA" sz="4000" b="1" u="sng" smtClean="0">
              <a:solidFill>
                <a:srgbClr val="008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2449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1"/>
          <p:cNvSpPr>
            <a:spLocks noGrp="1"/>
          </p:cNvSpPr>
          <p:nvPr>
            <p:ph type="title"/>
          </p:nvPr>
        </p:nvSpPr>
        <p:spPr>
          <a:ln>
            <a:miter lim="800000"/>
            <a:headEnd/>
            <a:tailEnd/>
          </a:ln>
          <a:extLst/>
        </p:spPr>
        <p:txBody>
          <a:bodyPr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r-SA" dirty="0" smtClean="0">
                <a:solidFill>
                  <a:srgbClr val="006666"/>
                </a:solidFill>
                <a:cs typeface="PT Bold Heading" pitchFamily="2" charset="-78"/>
              </a:rPr>
              <a:t>أهداف المحاضرة</a:t>
            </a:r>
          </a:p>
        </p:txBody>
      </p:sp>
      <p:sp>
        <p:nvSpPr>
          <p:cNvPr id="21507" name="مستطيل 6"/>
          <p:cNvSpPr>
            <a:spLocks noChangeArrowheads="1"/>
          </p:cNvSpPr>
          <p:nvPr/>
        </p:nvSpPr>
        <p:spPr bwMode="auto">
          <a:xfrm>
            <a:off x="304800" y="1371600"/>
            <a:ext cx="8534400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QA" altLang="ar-SA" sz="2800">
                <a:latin typeface="Times New Roman" panose="02020603050405020304" pitchFamily="18" charset="0"/>
                <a:cs typeface="Times New Roman" panose="02020603050405020304" pitchFamily="18" charset="0"/>
              </a:rPr>
              <a:t>تعريف الطالب </a:t>
            </a:r>
            <a:r>
              <a:rPr lang="ar-SA" altLang="ar-SA" sz="2800">
                <a:latin typeface="Times New Roman" panose="02020603050405020304" pitchFamily="18" charset="0"/>
                <a:cs typeface="Times New Roman" panose="02020603050405020304" pitchFamily="18" charset="0"/>
              </a:rPr>
              <a:t>بـ:</a:t>
            </a:r>
          </a:p>
          <a:p>
            <a:pPr algn="r" rtl="1" eaLnBrk="1" hangingPunct="1">
              <a:buFont typeface="Calibri" panose="020F0502020204030204" pitchFamily="34" charset="0"/>
              <a:buAutoNum type="arabicPeriod"/>
            </a:pPr>
            <a:r>
              <a:rPr lang="ar-SA" altLang="ar-SA" sz="2800">
                <a:latin typeface="Times New Roman" panose="02020603050405020304" pitchFamily="18" charset="0"/>
                <a:cs typeface="Times New Roman" panose="02020603050405020304" pitchFamily="18" charset="0"/>
              </a:rPr>
              <a:t>مضمون و نظريات التجارة الدولية.</a:t>
            </a:r>
          </a:p>
          <a:p>
            <a:pPr algn="r" rtl="1" eaLnBrk="1" hangingPunct="1">
              <a:buFont typeface="Calibri" panose="020F0502020204030204" pitchFamily="34" charset="0"/>
              <a:buAutoNum type="arabicPeriod"/>
            </a:pPr>
            <a:r>
              <a:rPr lang="ar-SA" altLang="ar-SA" sz="2800">
                <a:latin typeface="Times New Roman" panose="02020603050405020304" pitchFamily="18" charset="0"/>
                <a:cs typeface="Times New Roman" panose="02020603050405020304" pitchFamily="18" charset="0"/>
              </a:rPr>
              <a:t>أهداف و أهمية التجارة الدولية.</a:t>
            </a:r>
          </a:p>
          <a:p>
            <a:pPr algn="r" rtl="1" eaLnBrk="1" hangingPunct="1">
              <a:buFont typeface="Calibri" panose="020F0502020204030204" pitchFamily="34" charset="0"/>
              <a:buAutoNum type="arabicPeriod"/>
            </a:pPr>
            <a:r>
              <a:rPr lang="ar-SA" altLang="ar-SA" sz="2800">
                <a:latin typeface="Times New Roman" panose="02020603050405020304" pitchFamily="18" charset="0"/>
                <a:cs typeface="Times New Roman" panose="02020603050405020304" pitchFamily="18" charset="0"/>
              </a:rPr>
              <a:t>العلاقة المتواجدة بين التجارة الدولية  و الأعمال الدولية.</a:t>
            </a:r>
            <a:endParaRPr lang="ar-QA" altLang="ar-SA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 eaLnBrk="1" hangingPunct="1">
              <a:buFont typeface="Calibri" panose="020F0502020204030204" pitchFamily="34" charset="0"/>
              <a:buAutoNum type="arabicPeriod"/>
            </a:pPr>
            <a:r>
              <a:rPr lang="ar-QA" altLang="ar-SA" sz="2800">
                <a:latin typeface="Times New Roman" panose="02020603050405020304" pitchFamily="18" charset="0"/>
                <a:cs typeface="Times New Roman" panose="02020603050405020304" pitchFamily="18" charset="0"/>
              </a:rPr>
              <a:t>توضيح </a:t>
            </a:r>
            <a:r>
              <a:rPr lang="ar-SA" altLang="ar-SA" sz="2800">
                <a:latin typeface="Times New Roman" panose="02020603050405020304" pitchFamily="18" charset="0"/>
                <a:cs typeface="Times New Roman" panose="02020603050405020304" pitchFamily="18" charset="0"/>
              </a:rPr>
              <a:t>أسباب قيام الدول و المنظمات بالأعمال الدولية.</a:t>
            </a:r>
          </a:p>
          <a:p>
            <a:pPr algn="r" rtl="1" eaLnBrk="1" hangingPunct="1">
              <a:buFont typeface="Calibri" panose="020F0502020204030204" pitchFamily="34" charset="0"/>
              <a:buAutoNum type="arabicPeriod"/>
            </a:pPr>
            <a:r>
              <a:rPr lang="ar-SA" altLang="ar-SA" sz="2800">
                <a:latin typeface="Times New Roman" panose="02020603050405020304" pitchFamily="18" charset="0"/>
                <a:cs typeface="Times New Roman" panose="02020603050405020304" pitchFamily="18" charset="0"/>
              </a:rPr>
              <a:t>أهمية التجارة الدولية و السياسات الاقتصادية.</a:t>
            </a:r>
          </a:p>
          <a:p>
            <a:pPr algn="r" rtl="1" eaLnBrk="1" hangingPunct="1">
              <a:buFont typeface="Calibri" panose="020F0502020204030204" pitchFamily="34" charset="0"/>
              <a:buAutoNum type="arabicPeriod"/>
            </a:pPr>
            <a:r>
              <a:rPr lang="ar-SA" altLang="ar-SA" sz="2800">
                <a:latin typeface="Times New Roman" panose="02020603050405020304" pitchFamily="18" charset="0"/>
                <a:cs typeface="Times New Roman" panose="02020603050405020304" pitchFamily="18" charset="0"/>
              </a:rPr>
              <a:t>مضمون التجارة الحرة و السياسات التجارية.</a:t>
            </a:r>
          </a:p>
          <a:p>
            <a:pPr algn="r" rtl="1" eaLnBrk="1" hangingPunct="1">
              <a:buFont typeface="Calibri" panose="020F0502020204030204" pitchFamily="34" charset="0"/>
              <a:buAutoNum type="arabicPeriod"/>
            </a:pPr>
            <a:r>
              <a:rPr lang="ar-SA" altLang="ar-SA" sz="2800">
                <a:latin typeface="Times New Roman" panose="02020603050405020304" pitchFamily="18" charset="0"/>
                <a:cs typeface="Times New Roman" panose="02020603050405020304" pitchFamily="18" charset="0"/>
              </a:rPr>
              <a:t>أشكال المنظمات العالمية و أثرها على المعاملات الدولية.</a:t>
            </a:r>
          </a:p>
          <a:p>
            <a:pPr algn="r" rtl="1" eaLnBrk="1" hangingPunct="1">
              <a:buFont typeface="Calibri" panose="020F0502020204030204" pitchFamily="34" charset="0"/>
              <a:buAutoNum type="arabicPeriod"/>
            </a:pPr>
            <a:r>
              <a:rPr lang="ar-SA" altLang="ar-SA" sz="2800">
                <a:latin typeface="Times New Roman" panose="02020603050405020304" pitchFamily="18" charset="0"/>
                <a:cs typeface="Times New Roman" panose="02020603050405020304" pitchFamily="18" charset="0"/>
              </a:rPr>
              <a:t>أهمية التكامل الاقتصادي في الأعمال الدولية.</a:t>
            </a:r>
          </a:p>
          <a:p>
            <a:pPr algn="r" rtl="1" eaLnBrk="1" hangingPunct="1">
              <a:buFont typeface="Calibri" panose="020F0502020204030204" pitchFamily="34" charset="0"/>
              <a:buAutoNum type="arabicPeriod"/>
            </a:pPr>
            <a:r>
              <a:rPr lang="ar-SA" altLang="ar-SA" sz="2800">
                <a:latin typeface="Times New Roman" panose="02020603050405020304" pitchFamily="18" charset="0"/>
                <a:cs typeface="Times New Roman" panose="02020603050405020304" pitchFamily="18" charset="0"/>
              </a:rPr>
              <a:t>العولمة التجارية والاقتصادية وانعكاساتها على الأعمال الدولية</a:t>
            </a:r>
          </a:p>
        </p:txBody>
      </p:sp>
    </p:spTree>
    <p:extLst>
      <p:ext uri="{BB962C8B-B14F-4D97-AF65-F5344CB8AC3E}">
        <p14:creationId xmlns:p14="http://schemas.microsoft.com/office/powerpoint/2010/main" val="9292719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85825" y="1600200"/>
            <a:ext cx="8134350" cy="3962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73575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>
                <a:solidFill>
                  <a:srgbClr val="006666"/>
                </a:solidFill>
                <a:cs typeface="PT Bold Heading" pitchFamily="2" charset="-78"/>
              </a:rPr>
              <a:t>أهداف ال</a:t>
            </a:r>
            <a:r>
              <a:rPr lang="ar-DZ" dirty="0">
                <a:solidFill>
                  <a:srgbClr val="006666"/>
                </a:solidFill>
                <a:cs typeface="PT Bold Heading" pitchFamily="2" charset="-78"/>
              </a:rPr>
              <a:t>محاضرة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rtl="1" eaLnBrk="1" fontAlgn="auto" hangingPunct="1">
              <a:spcBef>
                <a:spcPct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ar-SA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فهم وإدراك</a:t>
            </a:r>
            <a:r>
              <a:rPr lang="ar-QA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الطالب </a:t>
            </a:r>
            <a:r>
              <a:rPr lang="ar-SA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لظاهرة العولمة وتأثيراتها المختلفة على الأعمال الدولية.</a:t>
            </a:r>
          </a:p>
          <a:p>
            <a:pPr marL="514350" indent="-514350" rtl="1" eaLnBrk="1" fontAlgn="auto" hangingPunct="1">
              <a:spcBef>
                <a:spcPct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ar-SA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تعريف الطالب بالمنظمة العالمية لتجارة وأثرها البالغ في تحرير وعولمة التجارة</a:t>
            </a:r>
            <a:r>
              <a:rPr lang="ar-DZ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ar-SA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rtl="1" eaLnBrk="1" fontAlgn="auto" hangingPunct="1">
              <a:spcBef>
                <a:spcPct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ar-SA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إدراك الطالب لأهمية التكتلات الإقليمية والدولية القائمة في ظل العولمة والمنظمة العالمية للتجارة وتأثيراتها المختلفة على الأعمال الدولية.</a:t>
            </a:r>
            <a:endParaRPr lang="ar-DZ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7158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5BF5394-4A4C-4A5A-98D3-ED9FE8B06747}" type="slidenum">
              <a:rPr lang="ar-SA" altLang="ar-SA">
                <a:solidFill>
                  <a:schemeClr val="bg1"/>
                </a:solidFill>
                <a:latin typeface="Calibri" panose="020F0502020204030204" pitchFamily="34" charset="0"/>
              </a:rPr>
              <a:pPr eaLnBrk="1" hangingPunct="1"/>
              <a:t>12</a:t>
            </a:fld>
            <a:endParaRPr lang="en-US" altLang="ar-SA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4579" name="Title 4"/>
          <p:cNvSpPr>
            <a:spLocks noGrp="1"/>
          </p:cNvSpPr>
          <p:nvPr>
            <p:ph type="ctrTitle"/>
          </p:nvPr>
        </p:nvSpPr>
        <p:spPr>
          <a:xfrm>
            <a:off x="1219200" y="1905000"/>
            <a:ext cx="7543800" cy="3810000"/>
          </a:xfrm>
        </p:spPr>
        <p:txBody>
          <a:bodyPr/>
          <a:lstStyle/>
          <a:p>
            <a:pPr rtl="1"/>
            <a:r>
              <a:rPr lang="ar-DZ" altLang="en-US" sz="4000" b="1" u="sng" smtClean="0">
                <a:solidFill>
                  <a:srgbClr val="0000CC"/>
                </a:solidFill>
                <a:cs typeface="Arial" panose="020B0604020202020204" pitchFamily="34" charset="0"/>
              </a:rPr>
              <a:t>ا</a:t>
            </a:r>
            <a:r>
              <a:rPr lang="ar-SA" altLang="en-US" sz="4000" b="1" u="sng" smtClean="0">
                <a:solidFill>
                  <a:srgbClr val="0000CC"/>
                </a:solidFill>
                <a:cs typeface="Arial" panose="020B0604020202020204" pitchFamily="34" charset="0"/>
              </a:rPr>
              <a:t>لمحاضرة الرابعة</a:t>
            </a:r>
            <a:r>
              <a:rPr lang="ar-SA" altLang="en-US" sz="4000" b="1" smtClean="0">
                <a:solidFill>
                  <a:srgbClr val="0000CC"/>
                </a:solidFill>
                <a:cs typeface="Arial" panose="020B0604020202020204" pitchFamily="34" charset="0"/>
              </a:rPr>
              <a:t/>
            </a:r>
            <a:br>
              <a:rPr lang="ar-SA" altLang="en-US" sz="4000" b="1" smtClean="0">
                <a:solidFill>
                  <a:srgbClr val="0000CC"/>
                </a:solidFill>
                <a:cs typeface="Arial" panose="020B0604020202020204" pitchFamily="34" charset="0"/>
              </a:rPr>
            </a:br>
            <a:r>
              <a:rPr lang="ar-DZ" altLang="en-US" sz="4000" b="1" smtClean="0">
                <a:solidFill>
                  <a:srgbClr val="0000CC"/>
                </a:solidFill>
                <a:cs typeface="Arial" panose="020B0604020202020204" pitchFamily="34" charset="0"/>
              </a:rPr>
              <a:t> </a:t>
            </a:r>
            <a:r>
              <a:rPr lang="ar-SA" altLang="en-US" sz="4000" b="1" smtClean="0">
                <a:solidFill>
                  <a:srgbClr val="0000CC"/>
                </a:solidFill>
                <a:cs typeface="Arial" panose="020B0604020202020204" pitchFamily="34" charset="0"/>
              </a:rPr>
              <a:t/>
            </a:r>
            <a:br>
              <a:rPr lang="ar-SA" altLang="en-US" sz="4000" b="1" smtClean="0">
                <a:solidFill>
                  <a:srgbClr val="0000CC"/>
                </a:solidFill>
                <a:cs typeface="Arial" panose="020B0604020202020204" pitchFamily="34" charset="0"/>
              </a:rPr>
            </a:br>
            <a:r>
              <a:rPr lang="ar-SA" altLang="en-US" sz="4800" b="1" smtClean="0">
                <a:solidFill>
                  <a:srgbClr val="0000CC"/>
                </a:solidFill>
                <a:cs typeface="Arial" panose="020B0604020202020204" pitchFamily="34" charset="0"/>
              </a:rPr>
              <a:t>ميزان</a:t>
            </a:r>
            <a:r>
              <a:rPr lang="en-US" altLang="en-US" sz="4800" b="1" smtClean="0">
                <a:solidFill>
                  <a:srgbClr val="0000CC"/>
                </a:solidFill>
                <a:cs typeface="Arial" panose="020B0604020202020204" pitchFamily="34" charset="0"/>
              </a:rPr>
              <a:t> </a:t>
            </a:r>
            <a:r>
              <a:rPr lang="ar-SA" altLang="en-US" sz="4800" b="1" smtClean="0">
                <a:solidFill>
                  <a:srgbClr val="0000CC"/>
                </a:solidFill>
                <a:cs typeface="Arial" panose="020B0604020202020204" pitchFamily="34" charset="0"/>
              </a:rPr>
              <a:t>المدفوعات و أسعار صرف العملات</a:t>
            </a:r>
            <a:r>
              <a:rPr lang="ar-SA" altLang="en-US" sz="6000" b="1" smtClean="0">
                <a:solidFill>
                  <a:srgbClr val="0000CC"/>
                </a:solidFill>
                <a:cs typeface="Arial" panose="020B0604020202020204" pitchFamily="34" charset="0"/>
              </a:rPr>
              <a:t/>
            </a:r>
            <a:br>
              <a:rPr lang="ar-SA" altLang="en-US" sz="6000" b="1" smtClean="0">
                <a:solidFill>
                  <a:srgbClr val="0000CC"/>
                </a:solidFill>
                <a:cs typeface="Arial" panose="020B0604020202020204" pitchFamily="34" charset="0"/>
              </a:rPr>
            </a:br>
            <a:r>
              <a:rPr lang="ar-SA" altLang="en-US" b="1" u="sng" smtClean="0">
                <a:solidFill>
                  <a:srgbClr val="4F4D52"/>
                </a:solidFill>
                <a:cs typeface="Arial" panose="020B0604020202020204" pitchFamily="34" charset="0"/>
              </a:rPr>
              <a:t> </a:t>
            </a:r>
            <a:endParaRPr lang="ar-SA" altLang="ar-SA" b="1" smtClean="0">
              <a:solidFill>
                <a:srgbClr val="0000CC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7488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وان 1"/>
          <p:cNvSpPr>
            <a:spLocks noGrp="1"/>
          </p:cNvSpPr>
          <p:nvPr>
            <p:ph type="title"/>
          </p:nvPr>
        </p:nvSpPr>
        <p:spPr>
          <a:ln>
            <a:miter lim="800000"/>
            <a:headEnd/>
            <a:tailEnd/>
          </a:ln>
          <a:extLst/>
        </p:spPr>
        <p:txBody>
          <a:bodyPr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r-SA" dirty="0" smtClean="0">
                <a:solidFill>
                  <a:srgbClr val="006666"/>
                </a:solidFill>
                <a:cs typeface="PT Bold Heading" pitchFamily="2" charset="-78"/>
              </a:rPr>
              <a:t>أهداف المحاضرة</a:t>
            </a:r>
          </a:p>
        </p:txBody>
      </p:sp>
      <p:sp>
        <p:nvSpPr>
          <p:cNvPr id="7" name="مستطيل 6"/>
          <p:cNvSpPr/>
          <p:nvPr/>
        </p:nvSpPr>
        <p:spPr>
          <a:xfrm>
            <a:off x="685800" y="1752600"/>
            <a:ext cx="8229600" cy="31083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 algn="r" rtl="1">
              <a:defRPr/>
            </a:pPr>
            <a:r>
              <a:rPr lang="ar-QA" sz="2800" dirty="0">
                <a:solidFill>
                  <a:srgbClr val="000000"/>
                </a:solidFill>
              </a:rPr>
              <a:t>تعريف الطالب </a:t>
            </a:r>
            <a:r>
              <a:rPr lang="ar-SA" sz="2800" dirty="0" err="1">
                <a:solidFill>
                  <a:srgbClr val="000000"/>
                </a:solidFill>
              </a:rPr>
              <a:t>بـ</a:t>
            </a:r>
            <a:r>
              <a:rPr lang="ar-SA" sz="2800" dirty="0">
                <a:solidFill>
                  <a:srgbClr val="000000"/>
                </a:solidFill>
              </a:rPr>
              <a:t>:</a:t>
            </a:r>
          </a:p>
          <a:p>
            <a:pPr marL="514350" indent="-514350" algn="r" rtl="1">
              <a:buFont typeface="Calibri" pitchFamily="34" charset="0"/>
              <a:buAutoNum type="arabicPeriod"/>
              <a:defRPr/>
            </a:pPr>
            <a:r>
              <a:rPr lang="ar-SA" sz="2800" dirty="0">
                <a:solidFill>
                  <a:srgbClr val="000000"/>
                </a:solidFill>
              </a:rPr>
              <a:t>مفهوم ميزان المدفوعات (القواعد).</a:t>
            </a:r>
            <a:endParaRPr lang="en-US" sz="2800" dirty="0">
              <a:solidFill>
                <a:srgbClr val="000000"/>
              </a:solidFill>
              <a:cs typeface="Arial" charset="0"/>
            </a:endParaRPr>
          </a:p>
          <a:p>
            <a:pPr marL="514350" indent="-514350" algn="r" rtl="1">
              <a:buFont typeface="Calibri" pitchFamily="34" charset="0"/>
              <a:buAutoNum type="arabicPeriod"/>
              <a:defRPr/>
            </a:pPr>
            <a:r>
              <a:rPr lang="ar-SA" sz="2800" dirty="0">
                <a:solidFill>
                  <a:srgbClr val="000000"/>
                </a:solidFill>
              </a:rPr>
              <a:t>عدد من </a:t>
            </a:r>
            <a:r>
              <a:rPr lang="ar-SA" sz="2800">
                <a:solidFill>
                  <a:srgbClr val="000000"/>
                </a:solidFill>
              </a:rPr>
              <a:t>المفاهيم والأدوات </a:t>
            </a:r>
            <a:r>
              <a:rPr lang="ar-SA" sz="2800" dirty="0">
                <a:solidFill>
                  <a:srgbClr val="000000"/>
                </a:solidFill>
              </a:rPr>
              <a:t>المالية. </a:t>
            </a:r>
            <a:endParaRPr lang="ar-SA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514350" indent="-514350" algn="r" rtl="1">
              <a:buFont typeface="Calibri" pitchFamily="34" charset="0"/>
              <a:buAutoNum type="arabicPeriod"/>
              <a:defRPr/>
            </a:pPr>
            <a:r>
              <a:rPr lang="ar-SA" sz="2800" dirty="0">
                <a:solidFill>
                  <a:srgbClr val="000000"/>
                </a:solidFill>
              </a:rPr>
              <a:t>مضمون المبادئ والقواعد المالية المستعملة في الأعمال الدولية.</a:t>
            </a:r>
          </a:p>
          <a:p>
            <a:pPr marL="514350" indent="-514350" algn="r" rtl="1">
              <a:buFont typeface="Calibri" pitchFamily="34" charset="0"/>
              <a:buAutoNum type="arabicPeriod"/>
              <a:defRPr/>
            </a:pPr>
            <a:r>
              <a:rPr lang="ar-SA" sz="2800" dirty="0">
                <a:solidFill>
                  <a:srgbClr val="000000"/>
                </a:solidFill>
              </a:rPr>
              <a:t>أهمية </a:t>
            </a:r>
            <a:r>
              <a:rPr lang="ar-SA" sz="2800" dirty="0" err="1">
                <a:solidFill>
                  <a:srgbClr val="000000"/>
                </a:solidFill>
              </a:rPr>
              <a:t>و</a:t>
            </a:r>
            <a:r>
              <a:rPr lang="ar-SA" sz="2800" dirty="0">
                <a:solidFill>
                  <a:srgbClr val="000000"/>
                </a:solidFill>
              </a:rPr>
              <a:t> دور سوق الصرف </a:t>
            </a:r>
            <a:r>
              <a:rPr lang="ar-SA" sz="2800" dirty="0" err="1">
                <a:solidFill>
                  <a:srgbClr val="000000"/>
                </a:solidFill>
              </a:rPr>
              <a:t>و</a:t>
            </a:r>
            <a:r>
              <a:rPr lang="ar-SA" sz="2800" dirty="0">
                <a:solidFill>
                  <a:srgbClr val="000000"/>
                </a:solidFill>
              </a:rPr>
              <a:t> العملات لإتمام المبادلات الدولية. </a:t>
            </a:r>
          </a:p>
          <a:p>
            <a:pPr marL="514350" indent="-514350" algn="r" rtl="1">
              <a:buFont typeface="Calibri" pitchFamily="34" charset="0"/>
              <a:buAutoNum type="arabicPeriod"/>
              <a:defRPr/>
            </a:pPr>
            <a:r>
              <a:rPr lang="ar-SA" sz="2800" dirty="0">
                <a:solidFill>
                  <a:srgbClr val="000000"/>
                </a:solidFill>
              </a:rPr>
              <a:t>طرق و أساليب تحديد سعر الصرف </a:t>
            </a:r>
            <a:r>
              <a:rPr lang="ar-SA" sz="2800" dirty="0" err="1">
                <a:solidFill>
                  <a:srgbClr val="000000"/>
                </a:solidFill>
              </a:rPr>
              <a:t>و</a:t>
            </a:r>
            <a:r>
              <a:rPr lang="ar-SA" sz="2800" dirty="0">
                <a:solidFill>
                  <a:srgbClr val="000000"/>
                </a:solidFill>
              </a:rPr>
              <a:t> قيم العملات </a:t>
            </a:r>
            <a:r>
              <a:rPr lang="ar-SA" sz="2800" dirty="0" err="1">
                <a:solidFill>
                  <a:srgbClr val="000000"/>
                </a:solidFill>
              </a:rPr>
              <a:t>و</a:t>
            </a:r>
            <a:r>
              <a:rPr lang="ar-SA" sz="2800" dirty="0">
                <a:solidFill>
                  <a:srgbClr val="000000"/>
                </a:solidFill>
              </a:rPr>
              <a:t> تطبيقاتها في الحياة العملية.</a:t>
            </a:r>
          </a:p>
        </p:txBody>
      </p:sp>
    </p:spTree>
    <p:extLst>
      <p:ext uri="{BB962C8B-B14F-4D97-AF65-F5344CB8AC3E}">
        <p14:creationId xmlns:p14="http://schemas.microsoft.com/office/powerpoint/2010/main" val="1028529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9036743-9DE5-4928-B1AA-03EAD4D7CA5A}" type="slidenum">
              <a:rPr lang="ar-SA" altLang="ar-SA">
                <a:solidFill>
                  <a:schemeClr val="bg1"/>
                </a:solidFill>
                <a:latin typeface="Calibri" panose="020F0502020204030204" pitchFamily="34" charset="0"/>
              </a:rPr>
              <a:pPr eaLnBrk="1" hangingPunct="1"/>
              <a:t>14</a:t>
            </a:fld>
            <a:endParaRPr lang="en-US" altLang="ar-SA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6627" name="Title 4"/>
          <p:cNvSpPr>
            <a:spLocks noGrp="1"/>
          </p:cNvSpPr>
          <p:nvPr>
            <p:ph type="ctrTitle"/>
          </p:nvPr>
        </p:nvSpPr>
        <p:spPr>
          <a:xfrm>
            <a:off x="762000" y="1981200"/>
            <a:ext cx="8420100" cy="3352800"/>
          </a:xfrm>
        </p:spPr>
        <p:txBody>
          <a:bodyPr/>
          <a:lstStyle/>
          <a:p>
            <a:pPr rtl="1"/>
            <a:r>
              <a:rPr lang="ar-SA" altLang="en-US" sz="4000" b="1" u="sng" smtClean="0">
                <a:solidFill>
                  <a:srgbClr val="002060"/>
                </a:solidFill>
                <a:cs typeface="Arial" panose="020B0604020202020204" pitchFamily="34" charset="0"/>
              </a:rPr>
              <a:t>المحاضرة الخامسة</a:t>
            </a:r>
            <a:br>
              <a:rPr lang="ar-SA" altLang="en-US" sz="4000" b="1" u="sng" smtClean="0">
                <a:solidFill>
                  <a:srgbClr val="002060"/>
                </a:solidFill>
                <a:cs typeface="Arial" panose="020B0604020202020204" pitchFamily="34" charset="0"/>
              </a:rPr>
            </a:br>
            <a:r>
              <a:rPr lang="ar-SA" altLang="en-US" sz="4000" b="1" smtClean="0">
                <a:solidFill>
                  <a:srgbClr val="0000CC"/>
                </a:solidFill>
                <a:cs typeface="Arial" panose="020B0604020202020204" pitchFamily="34" charset="0"/>
              </a:rPr>
              <a:t/>
            </a:r>
            <a:br>
              <a:rPr lang="ar-SA" altLang="en-US" sz="4000" b="1" smtClean="0">
                <a:solidFill>
                  <a:srgbClr val="0000CC"/>
                </a:solidFill>
                <a:cs typeface="Arial" panose="020B0604020202020204" pitchFamily="34" charset="0"/>
              </a:rPr>
            </a:br>
            <a:r>
              <a:rPr lang="ar-DZ" altLang="en-US" sz="4000" b="1" smtClean="0">
                <a:solidFill>
                  <a:srgbClr val="0000CC"/>
                </a:solidFill>
                <a:cs typeface="Arial" panose="020B0604020202020204" pitchFamily="34" charset="0"/>
              </a:rPr>
              <a:t> </a:t>
            </a:r>
            <a:r>
              <a:rPr lang="ar-SA" altLang="en-US" sz="5400" b="1" smtClean="0">
                <a:solidFill>
                  <a:srgbClr val="0000FF"/>
                </a:solidFill>
                <a:cs typeface="Arial" panose="020B0604020202020204" pitchFamily="34" charset="0"/>
              </a:rPr>
              <a:t>الاستثمار الأجنبي </a:t>
            </a:r>
            <a:r>
              <a:rPr lang="en-US" altLang="en-US" b="1" smtClean="0">
                <a:solidFill>
                  <a:srgbClr val="0000FF"/>
                </a:solidFill>
                <a:cs typeface="Arial" panose="020B0604020202020204" pitchFamily="34" charset="0"/>
              </a:rPr>
              <a:t/>
            </a:r>
            <a:br>
              <a:rPr lang="en-US" altLang="en-US" b="1" smtClean="0">
                <a:solidFill>
                  <a:srgbClr val="0000FF"/>
                </a:solidFill>
                <a:cs typeface="Arial" panose="020B0604020202020204" pitchFamily="34" charset="0"/>
              </a:rPr>
            </a:br>
            <a:r>
              <a:rPr lang="en-US" altLang="en-US" b="1" smtClean="0">
                <a:solidFill>
                  <a:srgbClr val="0000FF"/>
                </a:solidFill>
                <a:cs typeface="Arial" panose="020B0604020202020204" pitchFamily="34" charset="0"/>
              </a:rPr>
              <a:t>)</a:t>
            </a:r>
            <a:r>
              <a:rPr lang="ar-SA" altLang="en-US" b="1" smtClean="0">
                <a:solidFill>
                  <a:srgbClr val="0000FF"/>
                </a:solidFill>
                <a:cs typeface="Arial" panose="020B0604020202020204" pitchFamily="34" charset="0"/>
              </a:rPr>
              <a:t>أنواعه،</a:t>
            </a:r>
            <a:r>
              <a:rPr lang="en-US" altLang="en-US" b="1" smtClean="0">
                <a:solidFill>
                  <a:srgbClr val="0000FF"/>
                </a:solidFill>
                <a:cs typeface="Arial" panose="020B0604020202020204" pitchFamily="34" charset="0"/>
              </a:rPr>
              <a:t> </a:t>
            </a:r>
            <a:r>
              <a:rPr lang="ar-SA" altLang="en-US" b="1" smtClean="0">
                <a:solidFill>
                  <a:srgbClr val="0000FF"/>
                </a:solidFill>
                <a:cs typeface="Arial" panose="020B0604020202020204" pitchFamily="34" charset="0"/>
              </a:rPr>
              <a:t>نظرياته و</a:t>
            </a:r>
            <a:r>
              <a:rPr lang="en-US" altLang="en-US" b="1" smtClean="0">
                <a:solidFill>
                  <a:srgbClr val="0000FF"/>
                </a:solidFill>
                <a:cs typeface="Arial" panose="020B0604020202020204" pitchFamily="34" charset="0"/>
              </a:rPr>
              <a:t> </a:t>
            </a:r>
            <a:r>
              <a:rPr lang="ar-SA" altLang="en-US" b="1" smtClean="0">
                <a:solidFill>
                  <a:srgbClr val="0000FF"/>
                </a:solidFill>
                <a:cs typeface="Arial" panose="020B0604020202020204" pitchFamily="34" charset="0"/>
              </a:rPr>
              <a:t>سياساته).</a:t>
            </a:r>
            <a:br>
              <a:rPr lang="ar-SA" altLang="en-US" b="1" smtClean="0">
                <a:solidFill>
                  <a:srgbClr val="0000FF"/>
                </a:solidFill>
                <a:cs typeface="Arial" panose="020B0604020202020204" pitchFamily="34" charset="0"/>
              </a:rPr>
            </a:br>
            <a:r>
              <a:rPr lang="ar-SA" altLang="en-US" b="1" u="sng" smtClean="0">
                <a:solidFill>
                  <a:srgbClr val="595959"/>
                </a:solidFill>
                <a:cs typeface="Arial" panose="020B0604020202020204" pitchFamily="34" charset="0"/>
              </a:rPr>
              <a:t> </a:t>
            </a:r>
            <a:endParaRPr lang="ar-SA" altLang="ar-SA" b="1" smtClean="0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7537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ln>
            <a:miter lim="800000"/>
            <a:headEnd/>
            <a:tailEnd/>
          </a:ln>
          <a:extLst/>
        </p:spPr>
        <p:txBody>
          <a:bodyPr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r-SA" dirty="0" smtClean="0">
                <a:solidFill>
                  <a:srgbClr val="006666"/>
                </a:solidFill>
                <a:cs typeface="PT Bold Heading" pitchFamily="2" charset="-78"/>
              </a:rPr>
              <a:t>أهداف المحاضرة</a:t>
            </a:r>
          </a:p>
        </p:txBody>
      </p:sp>
      <p:sp>
        <p:nvSpPr>
          <p:cNvPr id="27651" name="مستطيل 4"/>
          <p:cNvSpPr>
            <a:spLocks noChangeArrowheads="1"/>
          </p:cNvSpPr>
          <p:nvPr/>
        </p:nvSpPr>
        <p:spPr bwMode="auto">
          <a:xfrm>
            <a:off x="990600" y="1600200"/>
            <a:ext cx="8077200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QA" altLang="ar-SA" sz="2800">
                <a:latin typeface="Times New Roman" panose="02020603050405020304" pitchFamily="18" charset="0"/>
                <a:cs typeface="Times New Roman" panose="02020603050405020304" pitchFamily="18" charset="0"/>
              </a:rPr>
              <a:t>تعريف الطالب </a:t>
            </a:r>
            <a:r>
              <a:rPr lang="ar-SA" altLang="ar-SA" sz="2800">
                <a:latin typeface="Times New Roman" panose="02020603050405020304" pitchFamily="18" charset="0"/>
                <a:cs typeface="Times New Roman" panose="02020603050405020304" pitchFamily="18" charset="0"/>
              </a:rPr>
              <a:t>بـ:</a:t>
            </a:r>
          </a:p>
          <a:p>
            <a:pPr algn="r" rtl="1" eaLnBrk="1" hangingPunct="1">
              <a:buFont typeface="Calibri" panose="020F0502020204030204" pitchFamily="34" charset="0"/>
              <a:buAutoNum type="arabicPeriod"/>
            </a:pPr>
            <a:r>
              <a:rPr lang="ar-SA" altLang="ar-SA" sz="2800">
                <a:latin typeface="Times New Roman" panose="02020603050405020304" pitchFamily="18" charset="0"/>
                <a:cs typeface="Times New Roman" panose="02020603050405020304" pitchFamily="18" charset="0"/>
              </a:rPr>
              <a:t>مضمون الاستثمار الأجنبي.</a:t>
            </a:r>
          </a:p>
          <a:p>
            <a:pPr algn="r" rtl="1" eaLnBrk="1" hangingPunct="1">
              <a:buFont typeface="Calibri" panose="020F0502020204030204" pitchFamily="34" charset="0"/>
              <a:buAutoNum type="arabicPeriod"/>
            </a:pPr>
            <a:r>
              <a:rPr lang="ar-SA" altLang="ar-SA" sz="2800">
                <a:latin typeface="Times New Roman" panose="02020603050405020304" pitchFamily="18" charset="0"/>
                <a:cs typeface="Times New Roman" panose="02020603050405020304" pitchFamily="18" charset="0"/>
              </a:rPr>
              <a:t>أنواع و أشكال الاستثمار الأجنبي. </a:t>
            </a:r>
          </a:p>
          <a:p>
            <a:pPr algn="r" rtl="1" eaLnBrk="1" hangingPunct="1">
              <a:buFont typeface="Calibri" panose="020F0502020204030204" pitchFamily="34" charset="0"/>
              <a:buAutoNum type="arabicPeriod"/>
            </a:pPr>
            <a:r>
              <a:rPr lang="ar-SA" altLang="ar-SA" sz="2800">
                <a:latin typeface="Times New Roman" panose="02020603050405020304" pitchFamily="18" charset="0"/>
                <a:cs typeface="Times New Roman" panose="02020603050405020304" pitchFamily="18" charset="0"/>
              </a:rPr>
              <a:t>دور و أهمية الاستثمار الأجنبي كأداة للأعمال الدولية. </a:t>
            </a:r>
          </a:p>
          <a:p>
            <a:pPr algn="r" rtl="1" eaLnBrk="1" hangingPunct="1">
              <a:buFont typeface="Calibri" panose="020F0502020204030204" pitchFamily="34" charset="0"/>
              <a:buAutoNum type="arabicPeriod"/>
            </a:pPr>
            <a:r>
              <a:rPr lang="ar-SA" altLang="ar-SA" sz="2800">
                <a:latin typeface="Times New Roman" panose="02020603050405020304" pitchFamily="18" charset="0"/>
                <a:cs typeface="Times New Roman" panose="02020603050405020304" pitchFamily="18" charset="0"/>
              </a:rPr>
              <a:t>النظريات و السياسات الخاصة بالاستثمار الأجنبي.</a:t>
            </a:r>
            <a:endParaRPr lang="ar-QA" altLang="ar-SA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15318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674BB14-5802-4F81-869D-EC75A96F61AE}" type="slidenum">
              <a:rPr lang="ar-SA" altLang="ar-SA">
                <a:solidFill>
                  <a:schemeClr val="bg1"/>
                </a:solidFill>
                <a:latin typeface="Calibri" panose="020F0502020204030204" pitchFamily="34" charset="0"/>
              </a:rPr>
              <a:pPr eaLnBrk="1" hangingPunct="1"/>
              <a:t>16</a:t>
            </a:fld>
            <a:endParaRPr lang="en-US" altLang="ar-SA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8675" name="Title 4"/>
          <p:cNvSpPr>
            <a:spLocks noGrp="1"/>
          </p:cNvSpPr>
          <p:nvPr>
            <p:ph type="ctrTitle"/>
          </p:nvPr>
        </p:nvSpPr>
        <p:spPr>
          <a:xfrm>
            <a:off x="762000" y="1143000"/>
            <a:ext cx="8420100" cy="3962400"/>
          </a:xfrm>
        </p:spPr>
        <p:txBody>
          <a:bodyPr/>
          <a:lstStyle/>
          <a:p>
            <a:pPr rtl="1" eaLnBrk="1" hangingPunct="1"/>
            <a:r>
              <a:rPr lang="ar-SA" altLang="en-US" sz="4000" b="1" u="sng" smtClean="0">
                <a:solidFill>
                  <a:srgbClr val="002060"/>
                </a:solidFill>
                <a:cs typeface="Arabic Transparent" panose="020B0604020202020204" pitchFamily="34" charset="0"/>
              </a:rPr>
              <a:t/>
            </a:r>
            <a:br>
              <a:rPr lang="ar-SA" altLang="en-US" sz="4000" b="1" u="sng" smtClean="0">
                <a:solidFill>
                  <a:srgbClr val="002060"/>
                </a:solidFill>
                <a:cs typeface="Arabic Transparent" panose="020B0604020202020204" pitchFamily="34" charset="0"/>
              </a:rPr>
            </a:br>
            <a:r>
              <a:rPr lang="ar-SA" altLang="en-US" sz="4000" b="1" u="sng" smtClean="0">
                <a:solidFill>
                  <a:srgbClr val="002060"/>
                </a:solidFill>
                <a:cs typeface="Arabic Transparent" panose="020B0604020202020204" pitchFamily="34" charset="0"/>
              </a:rPr>
              <a:t>المحاضرة السادسة</a:t>
            </a:r>
            <a:br>
              <a:rPr lang="ar-SA" altLang="en-US" sz="4000" b="1" u="sng" smtClean="0">
                <a:solidFill>
                  <a:srgbClr val="002060"/>
                </a:solidFill>
                <a:cs typeface="Arabic Transparent" panose="020B0604020202020204" pitchFamily="34" charset="0"/>
              </a:rPr>
            </a:br>
            <a:r>
              <a:rPr lang="ar-SA" altLang="en-US" sz="4000" b="1" u="sng" smtClean="0">
                <a:solidFill>
                  <a:srgbClr val="002060"/>
                </a:solidFill>
                <a:cs typeface="Arabic Transparent" panose="020B0604020202020204" pitchFamily="34" charset="0"/>
              </a:rPr>
              <a:t/>
            </a:r>
            <a:br>
              <a:rPr lang="ar-SA" altLang="en-US" sz="4000" b="1" u="sng" smtClean="0">
                <a:solidFill>
                  <a:srgbClr val="002060"/>
                </a:solidFill>
                <a:cs typeface="Arabic Transparent" panose="020B0604020202020204" pitchFamily="34" charset="0"/>
              </a:rPr>
            </a:br>
            <a:r>
              <a:rPr lang="ar-SA" altLang="en-US" sz="5400" b="1" smtClean="0">
                <a:solidFill>
                  <a:srgbClr val="0000FF"/>
                </a:solidFill>
                <a:cs typeface="Arabic Transparent" panose="020B0604020202020204" pitchFamily="34" charset="0"/>
              </a:rPr>
              <a:t>بيئة الأعمال الدولية 1: </a:t>
            </a:r>
            <a:r>
              <a:rPr lang="en-US" altLang="en-US" sz="6000" b="1" smtClean="0">
                <a:solidFill>
                  <a:srgbClr val="0000FF"/>
                </a:solidFill>
                <a:cs typeface="Arabic Transparent" panose="020B0604020202020204" pitchFamily="34" charset="0"/>
              </a:rPr>
              <a:t/>
            </a:r>
            <a:br>
              <a:rPr lang="en-US" altLang="en-US" sz="6000" b="1" smtClean="0">
                <a:solidFill>
                  <a:srgbClr val="0000FF"/>
                </a:solidFill>
                <a:cs typeface="Arabic Transparent" panose="020B0604020202020204" pitchFamily="34" charset="0"/>
              </a:rPr>
            </a:br>
            <a:r>
              <a:rPr lang="ar-SA" altLang="en-US" sz="3600" b="1" smtClean="0">
                <a:solidFill>
                  <a:srgbClr val="0000FF"/>
                </a:solidFill>
                <a:cs typeface="Arabic Transparent" panose="020B0604020202020204" pitchFamily="34" charset="0"/>
              </a:rPr>
              <a:t>تحليل المخاطر (السياسية، القانونية و الاجتماعية).</a:t>
            </a:r>
            <a:br>
              <a:rPr lang="ar-SA" altLang="en-US" sz="3600" b="1" smtClean="0">
                <a:solidFill>
                  <a:srgbClr val="0000FF"/>
                </a:solidFill>
                <a:cs typeface="Arabic Transparent" panose="020B0604020202020204" pitchFamily="34" charset="0"/>
              </a:rPr>
            </a:br>
            <a:endParaRPr lang="ar-SA" altLang="ar-SA" b="1" smtClean="0">
              <a:solidFill>
                <a:srgbClr val="002060"/>
              </a:solidFill>
              <a:cs typeface="Arabic Transparent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12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مستطيل 5"/>
          <p:cNvSpPr>
            <a:spLocks noChangeArrowheads="1"/>
          </p:cNvSpPr>
          <p:nvPr/>
        </p:nvSpPr>
        <p:spPr bwMode="auto">
          <a:xfrm>
            <a:off x="457200" y="1752600"/>
            <a:ext cx="8610600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QA" altLang="ar-SA" sz="2800">
                <a:latin typeface="Times New Roman" panose="02020603050405020304" pitchFamily="18" charset="0"/>
                <a:cs typeface="Times New Roman" panose="02020603050405020304" pitchFamily="18" charset="0"/>
              </a:rPr>
              <a:t>تعريف الطالب </a:t>
            </a:r>
            <a:r>
              <a:rPr lang="ar-SA" altLang="ar-SA" sz="2800">
                <a:latin typeface="Times New Roman" panose="02020603050405020304" pitchFamily="18" charset="0"/>
                <a:cs typeface="Times New Roman" panose="02020603050405020304" pitchFamily="18" charset="0"/>
              </a:rPr>
              <a:t>بـ:</a:t>
            </a:r>
          </a:p>
          <a:p>
            <a:pPr algn="r" rtl="1" eaLnBrk="1" hangingPunct="1">
              <a:buFont typeface="Calibri" panose="020F0502020204030204" pitchFamily="34" charset="0"/>
              <a:buAutoNum type="arabicPeriod"/>
            </a:pPr>
            <a:r>
              <a:rPr lang="ar-SA" altLang="ar-SA" sz="2800">
                <a:latin typeface="Times New Roman" panose="02020603050405020304" pitchFamily="18" charset="0"/>
                <a:cs typeface="Times New Roman" panose="02020603050405020304" pitchFamily="18" charset="0"/>
              </a:rPr>
              <a:t>مفهوم  و مضمون المخاطرة.</a:t>
            </a:r>
          </a:p>
          <a:p>
            <a:pPr algn="r" rtl="1" eaLnBrk="1" hangingPunct="1">
              <a:buFont typeface="Calibri" panose="020F0502020204030204" pitchFamily="34" charset="0"/>
              <a:buAutoNum type="arabicPeriod"/>
            </a:pPr>
            <a:r>
              <a:rPr lang="ar-SA" altLang="ar-SA" sz="2800">
                <a:latin typeface="Times New Roman" panose="02020603050405020304" pitchFamily="18" charset="0"/>
                <a:cs typeface="Times New Roman" panose="02020603050405020304" pitchFamily="18" charset="0"/>
              </a:rPr>
              <a:t>أهمية دراسة بيئة الأعمال الدولية.</a:t>
            </a:r>
          </a:p>
          <a:p>
            <a:pPr algn="r" rtl="1" eaLnBrk="1" hangingPunct="1">
              <a:buFont typeface="Calibri" panose="020F0502020204030204" pitchFamily="34" charset="0"/>
              <a:buAutoNum type="arabicPeriod"/>
            </a:pPr>
            <a:r>
              <a:rPr lang="ar-SA" altLang="ar-SA" sz="2800">
                <a:latin typeface="Times New Roman" panose="02020603050405020304" pitchFamily="18" charset="0"/>
                <a:cs typeface="Times New Roman" panose="02020603050405020304" pitchFamily="18" charset="0"/>
              </a:rPr>
              <a:t>أبعاد الأعمال الدولية و أنواع  و أشكال المخاطر المترتبة عنها (البلد، التجاري، المالية، الاجتماعي). </a:t>
            </a:r>
          </a:p>
          <a:p>
            <a:pPr algn="r" rtl="1" eaLnBrk="1" hangingPunct="1">
              <a:buFont typeface="Calibri" panose="020F0502020204030204" pitchFamily="34" charset="0"/>
              <a:buAutoNum type="arabicPeriod"/>
            </a:pPr>
            <a:r>
              <a:rPr lang="ar-SA" altLang="ar-SA" sz="2800">
                <a:latin typeface="Times New Roman" panose="02020603050405020304" pitchFamily="18" charset="0"/>
                <a:cs typeface="Times New Roman" panose="02020603050405020304" pitchFamily="18" charset="0"/>
              </a:rPr>
              <a:t>الآثار التي تحدثها المخاطر على الأعمال الدولية. </a:t>
            </a:r>
          </a:p>
        </p:txBody>
      </p:sp>
      <p:sp>
        <p:nvSpPr>
          <p:cNvPr id="7" name="عنوان 1"/>
          <p:cNvSpPr>
            <a:spLocks noGrp="1"/>
          </p:cNvSpPr>
          <p:nvPr>
            <p:ph type="title"/>
          </p:nvPr>
        </p:nvSpPr>
        <p:spPr>
          <a:ln>
            <a:miter lim="800000"/>
            <a:headEnd/>
            <a:tailEnd/>
          </a:ln>
          <a:extLst/>
        </p:spPr>
        <p:txBody>
          <a:bodyPr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r-SA" dirty="0" smtClean="0">
                <a:solidFill>
                  <a:srgbClr val="006666"/>
                </a:solidFill>
                <a:cs typeface="PT Bold Heading" pitchFamily="2" charset="-78"/>
              </a:rPr>
              <a:t>أهداف المحاضرة</a:t>
            </a:r>
          </a:p>
        </p:txBody>
      </p:sp>
    </p:spTree>
    <p:extLst>
      <p:ext uri="{BB962C8B-B14F-4D97-AF65-F5344CB8AC3E}">
        <p14:creationId xmlns:p14="http://schemas.microsoft.com/office/powerpoint/2010/main" val="2141665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FA1E98C-3456-446F-80E6-6B99090BC911}" type="slidenum">
              <a:rPr lang="ar-SA" altLang="ar-SA">
                <a:solidFill>
                  <a:schemeClr val="bg1"/>
                </a:solidFill>
                <a:latin typeface="Calibri" panose="020F0502020204030204" pitchFamily="34" charset="0"/>
              </a:rPr>
              <a:pPr eaLnBrk="1" hangingPunct="1"/>
              <a:t>18</a:t>
            </a:fld>
            <a:endParaRPr lang="en-US" altLang="ar-SA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4339" name="Title 4"/>
          <p:cNvSpPr>
            <a:spLocks noGrp="1"/>
          </p:cNvSpPr>
          <p:nvPr>
            <p:ph type="ctrTitle"/>
          </p:nvPr>
        </p:nvSpPr>
        <p:spPr>
          <a:xfrm>
            <a:off x="762000" y="1447800"/>
            <a:ext cx="8420100" cy="4267200"/>
          </a:xfrm>
        </p:spPr>
        <p:txBody>
          <a:bodyPr/>
          <a:lstStyle/>
          <a:p>
            <a:pPr rtl="1">
              <a:defRPr/>
            </a:pPr>
            <a:r>
              <a:rPr lang="ar-SA" altLang="en-US" sz="4000" b="1" u="sng" dirty="0" smtClean="0">
                <a:solidFill>
                  <a:srgbClr val="002060"/>
                </a:solidFill>
                <a:cs typeface="Arabic Transparent" pitchFamily="2" charset="-78"/>
              </a:rPr>
              <a:t/>
            </a:r>
            <a:br>
              <a:rPr lang="ar-SA" altLang="en-US" sz="4000" b="1" u="sng" dirty="0" smtClean="0">
                <a:solidFill>
                  <a:srgbClr val="002060"/>
                </a:solidFill>
                <a:cs typeface="Arabic Transparent" pitchFamily="2" charset="-78"/>
              </a:rPr>
            </a:br>
            <a:r>
              <a:rPr lang="ar-SA" altLang="en-US" sz="4000" b="1" u="sng" dirty="0" smtClean="0">
                <a:solidFill>
                  <a:srgbClr val="002060"/>
                </a:solidFill>
                <a:cs typeface="Arabic Transparent" pitchFamily="2" charset="-78"/>
              </a:rPr>
              <a:t>المحاضرة السابعة:</a:t>
            </a:r>
            <a:br>
              <a:rPr lang="ar-SA" altLang="en-US" sz="4000" b="1" u="sng" dirty="0" smtClean="0">
                <a:solidFill>
                  <a:srgbClr val="002060"/>
                </a:solidFill>
                <a:cs typeface="Arabic Transparent" pitchFamily="2" charset="-78"/>
              </a:rPr>
            </a:br>
            <a:r>
              <a:rPr lang="ar-SA" sz="5400" b="1" dirty="0" smtClean="0">
                <a:solidFill>
                  <a:srgbClr val="FF0000"/>
                </a:solidFill>
              </a:rPr>
              <a:t/>
            </a:r>
            <a:br>
              <a:rPr lang="ar-SA" sz="5400" b="1" dirty="0" smtClean="0">
                <a:solidFill>
                  <a:srgbClr val="FF0000"/>
                </a:solidFill>
              </a:rPr>
            </a:br>
            <a:r>
              <a:rPr lang="ar-SA" sz="5400" b="1" dirty="0" smtClean="0">
                <a:solidFill>
                  <a:srgbClr val="0000FF"/>
                </a:solidFill>
              </a:rPr>
              <a:t>البيئة المالية الدولية2</a:t>
            </a:r>
            <a:r>
              <a:rPr lang="ar-SA" b="1" dirty="0" smtClean="0">
                <a:solidFill>
                  <a:srgbClr val="0000FF"/>
                </a:solidFill>
              </a:rPr>
              <a:t/>
            </a:r>
            <a:br>
              <a:rPr lang="ar-SA" b="1" dirty="0" smtClean="0">
                <a:solidFill>
                  <a:srgbClr val="0000FF"/>
                </a:solidFill>
              </a:rPr>
            </a:br>
            <a:r>
              <a:rPr lang="ar-SA" sz="3600" b="1" dirty="0" smtClean="0">
                <a:solidFill>
                  <a:srgbClr val="0000FF"/>
                </a:solidFill>
              </a:rPr>
              <a:t>(ا-المنظمات المالية الدولية)</a:t>
            </a:r>
            <a:br>
              <a:rPr lang="ar-SA" sz="3600" b="1" dirty="0" smtClean="0">
                <a:solidFill>
                  <a:srgbClr val="0000FF"/>
                </a:solidFill>
              </a:rPr>
            </a:br>
            <a:r>
              <a:rPr lang="ar-SA" altLang="en-US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abic Transparent" pitchFamily="2" charset="-78"/>
              </a:rPr>
              <a:t> </a:t>
            </a:r>
            <a:endParaRPr lang="ar-SA" b="1" dirty="0" smtClean="0">
              <a:solidFill>
                <a:srgbClr val="002060"/>
              </a:solidFill>
              <a:cs typeface="Arabic Transparen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47666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ln>
            <a:miter lim="800000"/>
            <a:headEnd/>
            <a:tailEnd/>
          </a:ln>
          <a:extLst/>
        </p:spPr>
        <p:txBody>
          <a:bodyPr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r-SA" dirty="0" smtClean="0">
                <a:solidFill>
                  <a:srgbClr val="006666"/>
                </a:solidFill>
                <a:cs typeface="PT Bold Heading" pitchFamily="2" charset="-78"/>
              </a:rPr>
              <a:t>أهداف المحاضرة</a:t>
            </a:r>
          </a:p>
        </p:txBody>
      </p:sp>
      <p:sp>
        <p:nvSpPr>
          <p:cNvPr id="31747" name="مستطيل 4"/>
          <p:cNvSpPr>
            <a:spLocks noChangeArrowheads="1"/>
          </p:cNvSpPr>
          <p:nvPr/>
        </p:nvSpPr>
        <p:spPr bwMode="auto">
          <a:xfrm>
            <a:off x="914400" y="1600200"/>
            <a:ext cx="7543800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QA" altLang="ar-SA" sz="2800">
                <a:latin typeface="Times New Roman" panose="02020603050405020304" pitchFamily="18" charset="0"/>
                <a:cs typeface="Times New Roman" panose="02020603050405020304" pitchFamily="18" charset="0"/>
              </a:rPr>
              <a:t>تعريف الطالب </a:t>
            </a:r>
            <a:r>
              <a:rPr lang="ar-SA" altLang="ar-SA" sz="2800">
                <a:latin typeface="Times New Roman" panose="02020603050405020304" pitchFamily="18" charset="0"/>
                <a:cs typeface="Times New Roman" panose="02020603050405020304" pitchFamily="18" charset="0"/>
              </a:rPr>
              <a:t>بـ:</a:t>
            </a:r>
          </a:p>
          <a:p>
            <a:pPr algn="r" rtl="1" eaLnBrk="1" hangingPunct="1">
              <a:buFont typeface="Calibri" panose="020F0502020204030204" pitchFamily="34" charset="0"/>
              <a:buAutoNum type="arabicPeriod"/>
            </a:pPr>
            <a:r>
              <a:rPr lang="ar-SA" altLang="ar-SA" sz="2800">
                <a:latin typeface="Times New Roman" panose="02020603050405020304" pitchFamily="18" charset="0"/>
                <a:cs typeface="Times New Roman" panose="02020603050405020304" pitchFamily="18" charset="0"/>
              </a:rPr>
              <a:t>المنظمات المالية الدولية التي تساعد على تطوير الأعمال الدولية.</a:t>
            </a:r>
          </a:p>
          <a:p>
            <a:pPr algn="r" rtl="1" eaLnBrk="1" hangingPunct="1">
              <a:buFont typeface="Calibri" panose="020F0502020204030204" pitchFamily="34" charset="0"/>
              <a:buAutoNum type="arabicPeriod"/>
            </a:pPr>
            <a:r>
              <a:rPr lang="ar-SA" altLang="ar-SA" sz="2800">
                <a:latin typeface="Times New Roman" panose="02020603050405020304" pitchFamily="18" charset="0"/>
                <a:cs typeface="Times New Roman" panose="02020603050405020304" pitchFamily="18" charset="0"/>
              </a:rPr>
              <a:t>أهمية و دور المنظمات المالية الدولية في القيام بالأعمال الدولية و تحقيق التنمية.</a:t>
            </a:r>
          </a:p>
        </p:txBody>
      </p:sp>
    </p:spTree>
    <p:extLst>
      <p:ext uri="{BB962C8B-B14F-4D97-AF65-F5344CB8AC3E}">
        <p14:creationId xmlns:p14="http://schemas.microsoft.com/office/powerpoint/2010/main" val="42598868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1571229-6DCD-4C9F-89C2-6B7F6A8EA1F7}" type="slidenum">
              <a:rPr lang="ar-SA" altLang="ar-SA">
                <a:solidFill>
                  <a:schemeClr val="bg1"/>
                </a:solidFill>
                <a:latin typeface="Calibri" panose="020F0502020204030204" pitchFamily="34" charset="0"/>
              </a:rPr>
              <a:pPr eaLnBrk="1" hangingPunct="1"/>
              <a:t>20</a:t>
            </a:fld>
            <a:endParaRPr lang="en-US" altLang="ar-SA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2771" name="Title 4"/>
          <p:cNvSpPr>
            <a:spLocks noGrp="1"/>
          </p:cNvSpPr>
          <p:nvPr>
            <p:ph type="ctrTitle"/>
          </p:nvPr>
        </p:nvSpPr>
        <p:spPr>
          <a:xfrm>
            <a:off x="762000" y="1219200"/>
            <a:ext cx="8420100" cy="4038600"/>
          </a:xfrm>
        </p:spPr>
        <p:txBody>
          <a:bodyPr/>
          <a:lstStyle/>
          <a:p>
            <a:pPr rtl="1"/>
            <a:r>
              <a:rPr lang="ar-SA" altLang="en-US" sz="4000" b="1" u="sng" smtClean="0">
                <a:solidFill>
                  <a:srgbClr val="002060"/>
                </a:solidFill>
                <a:cs typeface="Arabic Transparent" panose="020B0604020202020204" pitchFamily="34" charset="0"/>
              </a:rPr>
              <a:t/>
            </a:r>
            <a:br>
              <a:rPr lang="ar-SA" altLang="en-US" sz="4000" b="1" u="sng" smtClean="0">
                <a:solidFill>
                  <a:srgbClr val="002060"/>
                </a:solidFill>
                <a:cs typeface="Arabic Transparent" panose="020B0604020202020204" pitchFamily="34" charset="0"/>
              </a:rPr>
            </a:br>
            <a:r>
              <a:rPr lang="ar-SA" altLang="en-US" sz="4000" b="1" u="sng" smtClean="0">
                <a:solidFill>
                  <a:srgbClr val="002060"/>
                </a:solidFill>
                <a:cs typeface="Arabic Transparent" panose="020B0604020202020204" pitchFamily="34" charset="0"/>
              </a:rPr>
              <a:t>المحاضرة الثامنة:</a:t>
            </a:r>
            <a:br>
              <a:rPr lang="ar-SA" altLang="en-US" sz="4000" b="1" u="sng" smtClean="0">
                <a:solidFill>
                  <a:srgbClr val="002060"/>
                </a:solidFill>
                <a:cs typeface="Arabic Transparent" panose="020B0604020202020204" pitchFamily="34" charset="0"/>
              </a:rPr>
            </a:br>
            <a:r>
              <a:rPr lang="ar-SA" altLang="ar-SA" sz="5400" b="1" smtClean="0">
                <a:solidFill>
                  <a:srgbClr val="FF0000"/>
                </a:solidFill>
                <a:cs typeface="Arial" panose="020B0604020202020204" pitchFamily="34" charset="0"/>
              </a:rPr>
              <a:t/>
            </a:r>
            <a:br>
              <a:rPr lang="ar-SA" altLang="ar-SA" sz="5400" b="1" smtClean="0">
                <a:solidFill>
                  <a:srgbClr val="FF0000"/>
                </a:solidFill>
                <a:cs typeface="Arial" panose="020B0604020202020204" pitchFamily="34" charset="0"/>
              </a:rPr>
            </a:br>
            <a:r>
              <a:rPr lang="ar-SA" altLang="ar-SA" sz="5400" b="1" smtClean="0">
                <a:solidFill>
                  <a:srgbClr val="0000FF"/>
                </a:solidFill>
                <a:cs typeface="Arial" panose="020B0604020202020204" pitchFamily="34" charset="0"/>
              </a:rPr>
              <a:t>البيئة المالية الدولية2</a:t>
            </a:r>
            <a:r>
              <a:rPr lang="ar-SA" altLang="ar-SA" b="1" smtClean="0">
                <a:solidFill>
                  <a:srgbClr val="0000FF"/>
                </a:solidFill>
                <a:cs typeface="Arial" panose="020B0604020202020204" pitchFamily="34" charset="0"/>
              </a:rPr>
              <a:t/>
            </a:r>
            <a:br>
              <a:rPr lang="ar-SA" altLang="ar-SA" b="1" smtClean="0">
                <a:solidFill>
                  <a:srgbClr val="0000FF"/>
                </a:solidFill>
                <a:cs typeface="Arial" panose="020B0604020202020204" pitchFamily="34" charset="0"/>
              </a:rPr>
            </a:br>
            <a:r>
              <a:rPr lang="ar-SA" altLang="ar-SA" sz="3600" b="1" smtClean="0">
                <a:solidFill>
                  <a:srgbClr val="0000FF"/>
                </a:solidFill>
                <a:cs typeface="Arial" panose="020B0604020202020204" pitchFamily="34" charset="0"/>
              </a:rPr>
              <a:t>(ب-الأسواق المالية و النقدية)</a:t>
            </a:r>
            <a:br>
              <a:rPr lang="ar-SA" altLang="ar-SA" sz="3600" b="1" smtClean="0">
                <a:solidFill>
                  <a:srgbClr val="0000FF"/>
                </a:solidFill>
                <a:cs typeface="Arial" panose="020B0604020202020204" pitchFamily="34" charset="0"/>
              </a:rPr>
            </a:br>
            <a:endParaRPr lang="ar-SA" altLang="ar-SA" b="1" smtClean="0">
              <a:solidFill>
                <a:srgbClr val="002060"/>
              </a:solidFill>
              <a:cs typeface="Arabic Transparent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7906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ln>
            <a:miter lim="800000"/>
            <a:headEnd/>
            <a:tailEnd/>
          </a:ln>
          <a:extLst/>
        </p:spPr>
        <p:txBody>
          <a:bodyPr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r-SA" dirty="0" smtClean="0">
                <a:solidFill>
                  <a:srgbClr val="006666"/>
                </a:solidFill>
                <a:cs typeface="PT Bold Heading" pitchFamily="2" charset="-78"/>
              </a:rPr>
              <a:t>أهداف المحاضرة</a:t>
            </a:r>
          </a:p>
        </p:txBody>
      </p:sp>
      <p:sp>
        <p:nvSpPr>
          <p:cNvPr id="33795" name="مستطيل 4"/>
          <p:cNvSpPr>
            <a:spLocks noChangeArrowheads="1"/>
          </p:cNvSpPr>
          <p:nvPr/>
        </p:nvSpPr>
        <p:spPr bwMode="auto">
          <a:xfrm>
            <a:off x="838200" y="1828800"/>
            <a:ext cx="7772400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QA" altLang="ar-SA" sz="3200">
                <a:latin typeface="Times New Roman" panose="02020603050405020304" pitchFamily="18" charset="0"/>
                <a:cs typeface="Times New Roman" panose="02020603050405020304" pitchFamily="18" charset="0"/>
              </a:rPr>
              <a:t>تعريف الطالب </a:t>
            </a:r>
            <a:r>
              <a:rPr lang="ar-SA" altLang="ar-SA" sz="3200">
                <a:latin typeface="Times New Roman" panose="02020603050405020304" pitchFamily="18" charset="0"/>
                <a:cs typeface="Times New Roman" panose="02020603050405020304" pitchFamily="18" charset="0"/>
              </a:rPr>
              <a:t>بـ:</a:t>
            </a:r>
          </a:p>
          <a:p>
            <a:pPr algn="r" rtl="1" eaLnBrk="1" hangingPunct="1">
              <a:buFont typeface="Calibri" panose="020F0502020204030204" pitchFamily="34" charset="0"/>
              <a:buAutoNum type="arabicPeriod"/>
            </a:pPr>
            <a:r>
              <a:rPr lang="ar-SA" altLang="ar-SA" sz="3200">
                <a:latin typeface="Times New Roman" panose="02020603050405020304" pitchFamily="18" charset="0"/>
                <a:cs typeface="Times New Roman" panose="02020603050405020304" pitchFamily="18" charset="0"/>
              </a:rPr>
              <a:t>البيئة المالية الدولية.</a:t>
            </a:r>
          </a:p>
          <a:p>
            <a:pPr algn="r" rtl="1" eaLnBrk="1" hangingPunct="1">
              <a:buFont typeface="Calibri" panose="020F0502020204030204" pitchFamily="34" charset="0"/>
              <a:buAutoNum type="arabicPeriod"/>
            </a:pPr>
            <a:r>
              <a:rPr lang="ar-SA" altLang="ar-SA" sz="3200">
                <a:latin typeface="Times New Roman" panose="02020603050405020304" pitchFamily="18" charset="0"/>
                <a:cs typeface="Times New Roman" panose="02020603050405020304" pitchFamily="18" charset="0"/>
              </a:rPr>
              <a:t>الأسواق المالية و النقدية .</a:t>
            </a:r>
            <a:endParaRPr lang="en-US" altLang="ar-SA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 eaLnBrk="1" hangingPunct="1">
              <a:buFont typeface="Calibri" panose="020F0502020204030204" pitchFamily="34" charset="0"/>
              <a:buAutoNum type="arabicPeriod"/>
            </a:pPr>
            <a:r>
              <a:rPr lang="ar-SA" altLang="ar-SA" sz="3200">
                <a:latin typeface="Times New Roman" panose="02020603050405020304" pitchFamily="18" charset="0"/>
                <a:cs typeface="Times New Roman" panose="02020603050405020304" pitchFamily="18" charset="0"/>
              </a:rPr>
              <a:t>أهمية السوق  النقدية و أسواق رأس المال الدولية التي تساعد على تطوير الأعمال الدولية.</a:t>
            </a:r>
          </a:p>
          <a:p>
            <a:pPr algn="r" rtl="1" eaLnBrk="1" hangingPunct="1">
              <a:buFont typeface="Calibri" panose="020F0502020204030204" pitchFamily="34" charset="0"/>
              <a:buAutoNum type="arabicPeriod"/>
            </a:pPr>
            <a:r>
              <a:rPr lang="ar-SA" altLang="ar-SA" sz="3200">
                <a:latin typeface="Times New Roman" panose="02020603050405020304" pitchFamily="18" charset="0"/>
                <a:cs typeface="Times New Roman" panose="02020603050405020304" pitchFamily="18" charset="0"/>
              </a:rPr>
              <a:t>أنواع و خصوصيات الأدوات المالية القصيرة و الطويلة الأجل المتداولة في سوق المالية الدولية.</a:t>
            </a:r>
          </a:p>
        </p:txBody>
      </p:sp>
    </p:spTree>
    <p:extLst>
      <p:ext uri="{BB962C8B-B14F-4D97-AF65-F5344CB8AC3E}">
        <p14:creationId xmlns:p14="http://schemas.microsoft.com/office/powerpoint/2010/main" val="11408421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2950" y="2628900"/>
            <a:ext cx="8420100" cy="24685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46431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>
                <a:solidFill>
                  <a:srgbClr val="006666"/>
                </a:solidFill>
                <a:cs typeface="PT Bold Heading" pitchFamily="2" charset="-78"/>
              </a:rPr>
              <a:t>أهداف المحاضرة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rtl="1" eaLnBrk="1" fontAlgn="auto" hangingPunct="1">
              <a:spcBef>
                <a:spcPct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ar-QA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تعريف الطالب </a:t>
            </a:r>
            <a:r>
              <a:rPr lang="ar-SA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بخصوصية التنظيم في مجال  الأعمال الدولية</a:t>
            </a:r>
            <a:r>
              <a:rPr lang="ar-SA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514350" indent="-514350" rtl="1" eaLnBrk="1" fontAlgn="auto" hangingPunct="1">
              <a:spcBef>
                <a:spcPct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ar-SA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إدراك و استيعاب الطالب لأنو</a:t>
            </a:r>
            <a:r>
              <a:rPr lang="ar-SA" dirty="0">
                <a:solidFill>
                  <a:prstClr val="black"/>
                </a:solidFill>
                <a:cs typeface="Arial"/>
              </a:rPr>
              <a:t>اع و أشكال الهياكل التنظيمية للشركات متعددة الجنسيات ودواعي استخدام كل منها؛</a:t>
            </a:r>
            <a:endParaRPr lang="ar-SA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rtl="1" eaLnBrk="1" fontAlgn="auto" hangingPunct="1">
              <a:spcBef>
                <a:spcPct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ar-SA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إبراز أهم الاعتبارات التي على أساسها يتم اختيار الهياكل التنظيمية وربط كل منها بمجال الأعمال الدولية</a:t>
            </a:r>
            <a:r>
              <a:rPr lang="ar-SA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1462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20750" y="1600200"/>
            <a:ext cx="8064500" cy="3200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77093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>
                <a:solidFill>
                  <a:srgbClr val="006666"/>
                </a:solidFill>
                <a:cs typeface="PT Bold Heading" pitchFamily="2" charset="-78"/>
              </a:rPr>
              <a:t>أهداف </a:t>
            </a:r>
            <a:r>
              <a:rPr lang="ar-SA" dirty="0" smtClean="0">
                <a:solidFill>
                  <a:srgbClr val="006666"/>
                </a:solidFill>
                <a:cs typeface="PT Bold Heading" pitchFamily="2" charset="-78"/>
              </a:rPr>
              <a:t>المحاضرة</a:t>
            </a:r>
            <a:endParaRPr lang="en-US" dirty="0"/>
          </a:p>
        </p:txBody>
      </p:sp>
      <p:sp>
        <p:nvSpPr>
          <p:cNvPr id="37891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905000"/>
            <a:ext cx="8915400" cy="3581400"/>
          </a:xfrm>
        </p:spPr>
        <p:txBody>
          <a:bodyPr/>
          <a:lstStyle/>
          <a:p>
            <a:pPr marL="514350" indent="-514350" rtl="1" eaLnBrk="1" hangingPunct="1">
              <a:spcBef>
                <a:spcPct val="0"/>
              </a:spcBef>
              <a:buFont typeface="Calibri" panose="020F0502020204030204" pitchFamily="34" charset="0"/>
              <a:buAutoNum type="arabicPeriod"/>
            </a:pPr>
            <a:r>
              <a:rPr lang="ar-QA" altLang="ar-SA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تعريف الطالب </a:t>
            </a:r>
            <a:r>
              <a:rPr lang="ar-SA" altLang="ar-SA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بمفهوم  و مضمون التخطيط الاستراتيجي في الأعمال الدولية.</a:t>
            </a:r>
          </a:p>
          <a:p>
            <a:pPr marL="514350" indent="-514350" rtl="1" eaLnBrk="1" hangingPunct="1">
              <a:spcBef>
                <a:spcPct val="0"/>
              </a:spcBef>
              <a:buFont typeface="Calibri" panose="020F0502020204030204" pitchFamily="34" charset="0"/>
              <a:buAutoNum type="arabicPeriod"/>
            </a:pPr>
            <a:r>
              <a:rPr lang="ar-SA" altLang="ar-SA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أهمية إعداد خطة واستراتيجية بعيدة المدى في الأعمال الدولية.</a:t>
            </a:r>
          </a:p>
          <a:p>
            <a:pPr marL="514350" indent="-514350" rtl="1" eaLnBrk="1" hangingPunct="1">
              <a:spcBef>
                <a:spcPct val="0"/>
              </a:spcBef>
              <a:buFont typeface="Calibri" panose="020F0502020204030204" pitchFamily="34" charset="0"/>
              <a:buAutoNum type="arabicPeriod"/>
            </a:pPr>
            <a:r>
              <a:rPr lang="ar-SA" altLang="ar-SA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إدراك الطالب لطرق وأساليب الدخول إلى الأسواق الخارجية.</a:t>
            </a:r>
            <a:endParaRPr lang="en-US" altLang="ar-SA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rtl="1" eaLnBrk="1" hangingPunct="1">
              <a:spcBef>
                <a:spcPct val="0"/>
              </a:spcBef>
              <a:buFont typeface="Calibri" panose="020F0502020204030204" pitchFamily="34" charset="0"/>
              <a:buAutoNum type="arabicPeriod"/>
            </a:pPr>
            <a:r>
              <a:rPr lang="ar-SA" altLang="ar-SA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استيعاب الطالب لأبعاد وأشكال التحالفات الاستراتيجية</a:t>
            </a:r>
            <a:endParaRPr lang="en-US" altLang="ar-SA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12542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47F74FD-4281-4E37-B448-9D41DA1F584E}" type="slidenum">
              <a:rPr lang="ar-SA" altLang="ar-SA">
                <a:solidFill>
                  <a:schemeClr val="bg1"/>
                </a:solidFill>
                <a:latin typeface="Calibri" panose="020F0502020204030204" pitchFamily="34" charset="0"/>
              </a:rPr>
              <a:pPr eaLnBrk="1" hangingPunct="1"/>
              <a:t>26</a:t>
            </a:fld>
            <a:endParaRPr lang="en-US" altLang="ar-SA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4339" name="Title 4"/>
          <p:cNvSpPr>
            <a:spLocks noGrp="1"/>
          </p:cNvSpPr>
          <p:nvPr>
            <p:ph type="ctrTitle"/>
          </p:nvPr>
        </p:nvSpPr>
        <p:spPr>
          <a:xfrm>
            <a:off x="762000" y="1828800"/>
            <a:ext cx="8420100" cy="4419600"/>
          </a:xfrm>
        </p:spPr>
        <p:txBody>
          <a:bodyPr/>
          <a:lstStyle/>
          <a:p>
            <a:pPr rtl="1">
              <a:defRPr/>
            </a:pPr>
            <a:r>
              <a:rPr lang="ar-SA" altLang="en-US" sz="4000" b="1" u="sng" dirty="0" smtClean="0">
                <a:solidFill>
                  <a:srgbClr val="002060"/>
                </a:solidFill>
                <a:cs typeface="Arabic Transparent" pitchFamily="2" charset="-78"/>
              </a:rPr>
              <a:t/>
            </a:r>
            <a:br>
              <a:rPr lang="ar-SA" altLang="en-US" sz="4000" b="1" u="sng" dirty="0" smtClean="0">
                <a:solidFill>
                  <a:srgbClr val="002060"/>
                </a:solidFill>
                <a:cs typeface="Arabic Transparent" pitchFamily="2" charset="-78"/>
              </a:rPr>
            </a:br>
            <a:r>
              <a:rPr lang="ar-SA" altLang="en-US" sz="4000" b="1" u="sng" dirty="0">
                <a:solidFill>
                  <a:srgbClr val="002060"/>
                </a:solidFill>
                <a:cs typeface="Arabic Transparent" pitchFamily="2" charset="-78"/>
              </a:rPr>
              <a:t/>
            </a:r>
            <a:br>
              <a:rPr lang="ar-SA" altLang="en-US" sz="4000" b="1" u="sng" dirty="0">
                <a:solidFill>
                  <a:srgbClr val="002060"/>
                </a:solidFill>
                <a:cs typeface="Arabic Transparent" pitchFamily="2" charset="-78"/>
              </a:rPr>
            </a:br>
            <a:r>
              <a:rPr lang="ar-SA" altLang="en-US" sz="4000" b="1" u="sng" dirty="0" smtClean="0">
                <a:solidFill>
                  <a:srgbClr val="002060"/>
                </a:solidFill>
                <a:cs typeface="Arabic Transparent" pitchFamily="2" charset="-78"/>
              </a:rPr>
              <a:t>المحاضرة الحادية عشر:</a:t>
            </a:r>
            <a:r>
              <a:rPr lang="ar-SA" altLang="en-US" sz="4000" b="1" u="sng" dirty="0">
                <a:solidFill>
                  <a:srgbClr val="002060"/>
                </a:solidFill>
                <a:cs typeface="Arabic Transparent" pitchFamily="2" charset="-78"/>
              </a:rPr>
              <a:t/>
            </a:r>
            <a:br>
              <a:rPr lang="ar-SA" altLang="en-US" sz="4000" b="1" u="sng" dirty="0">
                <a:solidFill>
                  <a:srgbClr val="002060"/>
                </a:solidFill>
                <a:cs typeface="Arabic Transparent" pitchFamily="2" charset="-78"/>
              </a:rPr>
            </a:br>
            <a:r>
              <a:rPr lang="ar-SA" sz="5400" b="1" dirty="0" smtClean="0">
                <a:solidFill>
                  <a:srgbClr val="FF0000"/>
                </a:solidFill>
              </a:rPr>
              <a:t/>
            </a:r>
            <a:br>
              <a:rPr lang="ar-SA" sz="5400" b="1" dirty="0" smtClean="0">
                <a:solidFill>
                  <a:srgbClr val="FF0000"/>
                </a:solidFill>
              </a:rPr>
            </a:br>
            <a:r>
              <a:rPr lang="ar-SA" sz="5400" b="1" dirty="0" smtClean="0">
                <a:solidFill>
                  <a:srgbClr val="0000FF"/>
                </a:solidFill>
              </a:rPr>
              <a:t>إدارة الموارد البشرية الدولية</a:t>
            </a:r>
            <a:br>
              <a:rPr lang="ar-SA" sz="5400" b="1" dirty="0" smtClean="0">
                <a:solidFill>
                  <a:srgbClr val="0000FF"/>
                </a:solidFill>
              </a:rPr>
            </a:br>
            <a:r>
              <a:rPr lang="ar-SA" sz="4000" b="1" dirty="0" smtClean="0">
                <a:solidFill>
                  <a:srgbClr val="0000FF"/>
                </a:solidFill>
              </a:rPr>
              <a:t>(تنمية الموارد البشرية في الأعمال الدولية)</a:t>
            </a:r>
            <a:br>
              <a:rPr lang="ar-SA" sz="4000" b="1" dirty="0" smtClean="0">
                <a:solidFill>
                  <a:srgbClr val="0000FF"/>
                </a:solidFill>
              </a:rPr>
            </a:br>
            <a:r>
              <a:rPr lang="ar-SA" altLang="en-US" sz="54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abic Transparent" pitchFamily="2" charset="-78"/>
              </a:rPr>
              <a:t> </a:t>
            </a:r>
            <a:r>
              <a:rPr lang="ar-SA" sz="5400" b="1" dirty="0" smtClean="0">
                <a:solidFill>
                  <a:srgbClr val="0000FF"/>
                </a:solidFill>
              </a:rPr>
              <a:t/>
            </a:r>
            <a:br>
              <a:rPr lang="ar-SA" sz="5400" b="1" dirty="0" smtClean="0">
                <a:solidFill>
                  <a:srgbClr val="0000FF"/>
                </a:solidFill>
              </a:rPr>
            </a:br>
            <a:endParaRPr lang="ar-SA" sz="5400" b="1" dirty="0" smtClean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299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وان 1"/>
          <p:cNvSpPr>
            <a:spLocks noGrp="1"/>
          </p:cNvSpPr>
          <p:nvPr>
            <p:ph type="title"/>
          </p:nvPr>
        </p:nvSpPr>
        <p:spPr>
          <a:ln>
            <a:miter lim="800000"/>
            <a:headEnd/>
            <a:tailEnd/>
          </a:ln>
          <a:extLst/>
        </p:spPr>
        <p:txBody>
          <a:bodyPr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r-SA" dirty="0" smtClean="0">
                <a:solidFill>
                  <a:srgbClr val="006666"/>
                </a:solidFill>
                <a:cs typeface="PT Bold Heading" pitchFamily="2" charset="-78"/>
              </a:rPr>
              <a:t>أهداف المحاضرة</a:t>
            </a:r>
          </a:p>
        </p:txBody>
      </p:sp>
      <p:sp>
        <p:nvSpPr>
          <p:cNvPr id="39939" name="مستطيل 6"/>
          <p:cNvSpPr>
            <a:spLocks noChangeArrowheads="1"/>
          </p:cNvSpPr>
          <p:nvPr/>
        </p:nvSpPr>
        <p:spPr bwMode="auto">
          <a:xfrm>
            <a:off x="685800" y="1676400"/>
            <a:ext cx="8305800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QA" altLang="ar-SA" sz="3200">
                <a:latin typeface="Times New Roman" panose="02020603050405020304" pitchFamily="18" charset="0"/>
                <a:cs typeface="Arabic Transparent" panose="020B0604020202020204" pitchFamily="34" charset="0"/>
              </a:rPr>
              <a:t>تعريف الطالب </a:t>
            </a:r>
            <a:r>
              <a:rPr lang="ar-SA" altLang="ar-SA" sz="3200">
                <a:latin typeface="Times New Roman" panose="02020603050405020304" pitchFamily="18" charset="0"/>
                <a:cs typeface="Arabic Transparent" panose="020B0604020202020204" pitchFamily="34" charset="0"/>
              </a:rPr>
              <a:t>بـ:</a:t>
            </a:r>
          </a:p>
          <a:p>
            <a:pPr algn="r" rtl="1" eaLnBrk="1" hangingPunct="1">
              <a:buFont typeface="Calibri" panose="020F0502020204030204" pitchFamily="34" charset="0"/>
              <a:buAutoNum type="arabicPeriod"/>
            </a:pPr>
            <a:r>
              <a:rPr lang="ar-SA" altLang="ar-SA" sz="3200">
                <a:latin typeface="Times New Roman" panose="02020603050405020304" pitchFamily="18" charset="0"/>
                <a:cs typeface="Arabic Transparent" panose="020B0604020202020204" pitchFamily="34" charset="0"/>
              </a:rPr>
              <a:t>أهمية إدارة الموارد البشرية في الشركات التي تعمل في الأعمال الدولية.</a:t>
            </a:r>
          </a:p>
          <a:p>
            <a:pPr algn="r" rtl="1" eaLnBrk="1" hangingPunct="1">
              <a:buFont typeface="Calibri" panose="020F0502020204030204" pitchFamily="34" charset="0"/>
              <a:buAutoNum type="arabicPeriod"/>
            </a:pPr>
            <a:r>
              <a:rPr lang="ar-SA" altLang="ar-SA" sz="3200">
                <a:latin typeface="Times New Roman" panose="02020603050405020304" pitchFamily="18" charset="0"/>
                <a:cs typeface="Arabic Transparent" panose="020B0604020202020204" pitchFamily="34" charset="0"/>
              </a:rPr>
              <a:t>أهمية العناية بالمورد البشري و دوره  في تحقيق الميزة التنافسية للشركة العاملة في الأعمال الدولية.</a:t>
            </a:r>
          </a:p>
          <a:p>
            <a:pPr algn="r" rtl="1" eaLnBrk="1" hangingPunct="1">
              <a:buFont typeface="Calibri" panose="020F0502020204030204" pitchFamily="34" charset="0"/>
              <a:buAutoNum type="arabicPeriod"/>
            </a:pPr>
            <a:r>
              <a:rPr lang="ar-SA" altLang="ar-SA" sz="3200">
                <a:latin typeface="Times New Roman" panose="02020603050405020304" pitchFamily="18" charset="0"/>
                <a:cs typeface="Arabic Transparent" panose="020B0604020202020204" pitchFamily="34" charset="0"/>
              </a:rPr>
              <a:t>مختلف الاستراتيجيات و السياسات الخاصة بتوظيف، و تطوير،   و تدريب الموظفين و المدراء الدوليين.</a:t>
            </a:r>
          </a:p>
        </p:txBody>
      </p:sp>
    </p:spTree>
    <p:extLst>
      <p:ext uri="{BB962C8B-B14F-4D97-AF65-F5344CB8AC3E}">
        <p14:creationId xmlns:p14="http://schemas.microsoft.com/office/powerpoint/2010/main" val="1542163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90600" y="1524000"/>
            <a:ext cx="8064500" cy="4525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31442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>
                <a:solidFill>
                  <a:srgbClr val="006666"/>
                </a:solidFill>
                <a:cs typeface="PT Bold Heading" pitchFamily="2" charset="-78"/>
              </a:rPr>
              <a:t>أهداف ال</a:t>
            </a:r>
            <a:r>
              <a:rPr lang="ar-DZ" dirty="0">
                <a:solidFill>
                  <a:srgbClr val="006666"/>
                </a:solidFill>
                <a:cs typeface="PT Bold Heading" pitchFamily="2" charset="-78"/>
              </a:rPr>
              <a:t>محاضرة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rtl="1" eaLnBrk="1" fontAlgn="auto" hangingPunct="1">
              <a:spcBef>
                <a:spcPct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ar-SA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فهم وإدراك</a:t>
            </a:r>
            <a:r>
              <a:rPr lang="ar-QA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الطالب </a:t>
            </a:r>
            <a:r>
              <a:rPr lang="ar-SA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لمدلول وأهمية الإدارة المالية الدولية بشقيها المتعلقين بتمويل الشركات وإدارة الاستثمار؛</a:t>
            </a:r>
          </a:p>
          <a:p>
            <a:pPr marL="514350" indent="-514350" rtl="1" eaLnBrk="1" fontAlgn="auto" hangingPunct="1">
              <a:spcBef>
                <a:spcPct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ar-SA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الوقوف على خصوصية الإدارة المالية الدولية مقارنة بالإدارة المالية في البيئة المحلية.</a:t>
            </a:r>
          </a:p>
          <a:p>
            <a:pPr marL="514350" indent="-514350" rtl="1" eaLnBrk="1" fontAlgn="auto" hangingPunct="1">
              <a:spcBef>
                <a:spcPct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ar-SA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إحاطته علما بمختلف أساليب التمويل الدولي للشركات</a:t>
            </a:r>
            <a:r>
              <a:rPr lang="ar-DZ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ar-SA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rtl="1" eaLnBrk="1" fontAlgn="auto" hangingPunct="1">
              <a:spcBef>
                <a:spcPct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ar-SA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تعريفه بمختلف المخاطر المالية في البيئة الدولية وسبل إدارتها.</a:t>
            </a:r>
            <a:endParaRPr lang="ar-DZ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1473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F018750-AC0A-40E5-B7EC-F9B0A769D72C}" type="slidenum">
              <a:rPr lang="ar-SA" altLang="ar-SA">
                <a:solidFill>
                  <a:schemeClr val="bg1"/>
                </a:solidFill>
                <a:latin typeface="Calibri" panose="020F0502020204030204" pitchFamily="34" charset="0"/>
              </a:rPr>
              <a:pPr eaLnBrk="1" hangingPunct="1"/>
              <a:t>30</a:t>
            </a:fld>
            <a:endParaRPr lang="en-US" altLang="ar-SA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43011" name="Title 4"/>
          <p:cNvSpPr>
            <a:spLocks noGrp="1"/>
          </p:cNvSpPr>
          <p:nvPr>
            <p:ph type="ctrTitle"/>
          </p:nvPr>
        </p:nvSpPr>
        <p:spPr>
          <a:xfrm>
            <a:off x="762000" y="2362200"/>
            <a:ext cx="8420100" cy="4038600"/>
          </a:xfrm>
        </p:spPr>
        <p:txBody>
          <a:bodyPr/>
          <a:lstStyle/>
          <a:p>
            <a:pPr rtl="1"/>
            <a:r>
              <a:rPr lang="ar-SA" altLang="en-US" sz="4000" b="1" u="sng" smtClean="0">
                <a:solidFill>
                  <a:srgbClr val="002060"/>
                </a:solidFill>
                <a:cs typeface="Arabic Transparent" panose="020B0604020202020204" pitchFamily="34" charset="0"/>
              </a:rPr>
              <a:t>الفصل الثالثة عشر:</a:t>
            </a:r>
            <a:r>
              <a:rPr lang="ar-SA" altLang="ar-SA" sz="5400" b="1" smtClean="0">
                <a:solidFill>
                  <a:srgbClr val="FF0000"/>
                </a:solidFill>
                <a:cs typeface="Arial" panose="020B0604020202020204" pitchFamily="34" charset="0"/>
              </a:rPr>
              <a:t/>
            </a:r>
            <a:br>
              <a:rPr lang="ar-SA" altLang="ar-SA" sz="5400" b="1" smtClean="0">
                <a:solidFill>
                  <a:srgbClr val="FF0000"/>
                </a:solidFill>
                <a:cs typeface="Arial" panose="020B0604020202020204" pitchFamily="34" charset="0"/>
              </a:rPr>
            </a:br>
            <a:r>
              <a:rPr lang="ar-SA" altLang="ar-SA" sz="5400" b="1" smtClean="0">
                <a:solidFill>
                  <a:srgbClr val="0000FF"/>
                </a:solidFill>
                <a:cs typeface="Arial" panose="020B0604020202020204" pitchFamily="34" charset="0"/>
              </a:rPr>
              <a:t>موضوعات في التسويق الدولي</a:t>
            </a:r>
            <a:br>
              <a:rPr lang="ar-SA" altLang="ar-SA" sz="5400" b="1" smtClean="0">
                <a:solidFill>
                  <a:srgbClr val="0000FF"/>
                </a:solidFill>
                <a:cs typeface="Arial" panose="020B0604020202020204" pitchFamily="34" charset="0"/>
              </a:rPr>
            </a:br>
            <a:r>
              <a:rPr lang="ar-SA" altLang="ar-SA" sz="4000" b="1" smtClean="0">
                <a:solidFill>
                  <a:srgbClr val="0000FF"/>
                </a:solidFill>
                <a:cs typeface="Arial" panose="020B0604020202020204" pitchFamily="34" charset="0"/>
              </a:rPr>
              <a:t>(مناطق التجارة الحرة و التجارة الإلكترونية)</a:t>
            </a:r>
            <a:r>
              <a:rPr lang="ar-SA" altLang="ar-SA" sz="5400" b="1" smtClean="0">
                <a:solidFill>
                  <a:srgbClr val="0000FF"/>
                </a:solidFill>
                <a:cs typeface="Arial" panose="020B0604020202020204" pitchFamily="34" charset="0"/>
              </a:rPr>
              <a:t> </a:t>
            </a:r>
            <a:r>
              <a:rPr lang="ar-SA" altLang="ar-SA" sz="4000" b="1" smtClean="0">
                <a:solidFill>
                  <a:srgbClr val="0000FF"/>
                </a:solidFill>
                <a:cs typeface="Arial" panose="020B0604020202020204" pitchFamily="34" charset="0"/>
              </a:rPr>
              <a:t/>
            </a:r>
            <a:br>
              <a:rPr lang="ar-SA" altLang="ar-SA" sz="4000" b="1" smtClean="0">
                <a:solidFill>
                  <a:srgbClr val="0000FF"/>
                </a:solidFill>
                <a:cs typeface="Arial" panose="020B0604020202020204" pitchFamily="34" charset="0"/>
              </a:rPr>
            </a:br>
            <a:r>
              <a:rPr lang="ar-SA" altLang="ar-SA" sz="5400" b="1" smtClean="0">
                <a:solidFill>
                  <a:srgbClr val="0000FF"/>
                </a:solidFill>
                <a:cs typeface="Arial" panose="020B0604020202020204" pitchFamily="34" charset="0"/>
              </a:rPr>
              <a:t/>
            </a:r>
            <a:br>
              <a:rPr lang="ar-SA" altLang="ar-SA" sz="5400" b="1" smtClean="0">
                <a:solidFill>
                  <a:srgbClr val="0000FF"/>
                </a:solidFill>
                <a:cs typeface="Arial" panose="020B0604020202020204" pitchFamily="34" charset="0"/>
              </a:rPr>
            </a:br>
            <a:endParaRPr lang="ar-SA" altLang="ar-SA" sz="5400" b="1" smtClean="0">
              <a:solidFill>
                <a:srgbClr val="0000FF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0677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عنوان 1"/>
          <p:cNvSpPr>
            <a:spLocks noGrp="1"/>
          </p:cNvSpPr>
          <p:nvPr>
            <p:ph type="title"/>
          </p:nvPr>
        </p:nvSpPr>
        <p:spPr>
          <a:ln>
            <a:miter lim="800000"/>
            <a:headEnd/>
            <a:tailEnd/>
          </a:ln>
          <a:extLst/>
        </p:spPr>
        <p:txBody>
          <a:bodyPr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r-SA" dirty="0" smtClean="0">
                <a:solidFill>
                  <a:srgbClr val="006666"/>
                </a:solidFill>
                <a:cs typeface="PT Bold Heading" pitchFamily="2" charset="-78"/>
              </a:rPr>
              <a:t>أهداف الفصل 10</a:t>
            </a:r>
          </a:p>
        </p:txBody>
      </p:sp>
      <p:sp>
        <p:nvSpPr>
          <p:cNvPr id="44035" name="مستطيل 4"/>
          <p:cNvSpPr>
            <a:spLocks noChangeArrowheads="1"/>
          </p:cNvSpPr>
          <p:nvPr/>
        </p:nvSpPr>
        <p:spPr bwMode="auto">
          <a:xfrm>
            <a:off x="381000" y="1371600"/>
            <a:ext cx="7924800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QA" altLang="ar-SA" sz="2800">
                <a:latin typeface="Times New Roman" panose="02020603050405020304" pitchFamily="18" charset="0"/>
                <a:cs typeface="Times New Roman" panose="02020603050405020304" pitchFamily="18" charset="0"/>
              </a:rPr>
              <a:t>تعريف الطالب </a:t>
            </a:r>
            <a:r>
              <a:rPr lang="ar-SA" altLang="ar-SA" sz="2800">
                <a:latin typeface="Times New Roman" panose="02020603050405020304" pitchFamily="18" charset="0"/>
                <a:cs typeface="Times New Roman" panose="02020603050405020304" pitchFamily="18" charset="0"/>
              </a:rPr>
              <a:t>بـ:</a:t>
            </a:r>
          </a:p>
          <a:p>
            <a:pPr algn="r" rtl="1" eaLnBrk="1" hangingPunct="1">
              <a:buFont typeface="Calibri" panose="020F0502020204030204" pitchFamily="34" charset="0"/>
              <a:buAutoNum type="arabicPeriod"/>
            </a:pPr>
            <a:r>
              <a:rPr lang="ar-DZ" altLang="ar-SA" sz="2800">
                <a:latin typeface="Times New Roman" panose="02020603050405020304" pitchFamily="18" charset="0"/>
                <a:cs typeface="Times New Roman" panose="02020603050405020304" pitchFamily="18" charset="0"/>
              </a:rPr>
              <a:t>ماهية و طبيعة التسويق الدولي</a:t>
            </a:r>
            <a:r>
              <a:rPr lang="ar-SA" altLang="ar-SA" sz="28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r" rtl="1" eaLnBrk="1" hangingPunct="1">
              <a:buFont typeface="Calibri" panose="020F0502020204030204" pitchFamily="34" charset="0"/>
              <a:buAutoNum type="arabicPeriod"/>
            </a:pPr>
            <a:r>
              <a:rPr lang="ar-DZ" altLang="ar-SA" sz="2800">
                <a:latin typeface="Times New Roman" panose="02020603050405020304" pitchFamily="18" charset="0"/>
                <a:cs typeface="Times New Roman" panose="02020603050405020304" pitchFamily="18" charset="0"/>
              </a:rPr>
              <a:t>أهمية و دور مناطق التجارة الحرة في دعم  و ترقية المعاملات الدولية.</a:t>
            </a:r>
            <a:endParaRPr lang="ar-SA" altLang="ar-SA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 eaLnBrk="1" hangingPunct="1">
              <a:buFont typeface="Calibri" panose="020F0502020204030204" pitchFamily="34" charset="0"/>
              <a:buAutoNum type="arabicPeriod"/>
            </a:pPr>
            <a:r>
              <a:rPr lang="ar-SA" altLang="ar-SA" sz="2800">
                <a:latin typeface="Times New Roman" panose="02020603050405020304" pitchFamily="18" charset="0"/>
                <a:cs typeface="Times New Roman" panose="02020603050405020304" pitchFamily="18" charset="0"/>
              </a:rPr>
              <a:t>أهمية، </a:t>
            </a:r>
            <a:r>
              <a:rPr lang="ar-DZ" altLang="ar-SA" sz="2800">
                <a:latin typeface="Times New Roman" panose="02020603050405020304" pitchFamily="18" charset="0"/>
                <a:cs typeface="Times New Roman" panose="02020603050405020304" pitchFamily="18" charset="0"/>
              </a:rPr>
              <a:t>و </a:t>
            </a:r>
            <a:r>
              <a:rPr lang="ar-SA" altLang="ar-SA" sz="2800">
                <a:latin typeface="Times New Roman" panose="02020603050405020304" pitchFamily="18" charset="0"/>
                <a:cs typeface="Times New Roman" panose="02020603050405020304" pitchFamily="18" charset="0"/>
              </a:rPr>
              <a:t>أهداف و مزايا مناطق التجارة الحرة بالنسبة للشركات المتعددة الجنسيات.</a:t>
            </a:r>
          </a:p>
          <a:p>
            <a:pPr algn="r" rtl="1" eaLnBrk="1" hangingPunct="1">
              <a:buFont typeface="Calibri" panose="020F0502020204030204" pitchFamily="34" charset="0"/>
              <a:buAutoNum type="arabicPeriod"/>
            </a:pPr>
            <a:r>
              <a:rPr lang="ar-SA" altLang="ar-SA" sz="2800">
                <a:latin typeface="Times New Roman" panose="02020603050405020304" pitchFamily="18" charset="0"/>
                <a:cs typeface="Times New Roman" panose="02020603050405020304" pitchFamily="18" charset="0"/>
              </a:rPr>
              <a:t>مفهوم التجارة الإلكترونية.</a:t>
            </a:r>
          </a:p>
          <a:p>
            <a:pPr algn="r" rtl="1" eaLnBrk="1" hangingPunct="1">
              <a:buFont typeface="Calibri" panose="020F0502020204030204" pitchFamily="34" charset="0"/>
              <a:buAutoNum type="arabicPeriod"/>
            </a:pPr>
            <a:r>
              <a:rPr lang="ar-SA" altLang="ar-SA" sz="2800">
                <a:latin typeface="Times New Roman" panose="02020603050405020304" pitchFamily="18" charset="0"/>
                <a:cs typeface="Times New Roman" panose="02020603050405020304" pitchFamily="18" charset="0"/>
              </a:rPr>
              <a:t>مراحل تطور التجارة الإلكترونية</a:t>
            </a:r>
            <a:endParaRPr lang="ar-DZ" altLang="ar-SA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 eaLnBrk="1" hangingPunct="1">
              <a:buFont typeface="Calibri" panose="020F0502020204030204" pitchFamily="34" charset="0"/>
              <a:buAutoNum type="arabicPeriod"/>
            </a:pPr>
            <a:r>
              <a:rPr lang="ar-DZ" altLang="ar-SA" sz="2800">
                <a:latin typeface="Times New Roman" panose="02020603050405020304" pitchFamily="18" charset="0"/>
                <a:cs typeface="Times New Roman" panose="02020603050405020304" pitchFamily="18" charset="0"/>
              </a:rPr>
              <a:t>تطبيقات التجارة الإلكترونية و الآثار التي أحدثتها على تطوير </a:t>
            </a:r>
            <a:r>
              <a:rPr lang="ar-SA" altLang="ar-SA" sz="2800">
                <a:latin typeface="Times New Roman" panose="02020603050405020304" pitchFamily="18" charset="0"/>
                <a:cs typeface="Times New Roman" panose="02020603050405020304" pitchFamily="18" charset="0"/>
              </a:rPr>
              <a:t>حجم و سرعة </a:t>
            </a:r>
            <a:r>
              <a:rPr lang="ar-DZ" altLang="ar-SA" sz="2800">
                <a:latin typeface="Times New Roman" panose="02020603050405020304" pitchFamily="18" charset="0"/>
                <a:cs typeface="Times New Roman" panose="02020603050405020304" pitchFamily="18" charset="0"/>
              </a:rPr>
              <a:t>المعاملات الدولية.</a:t>
            </a:r>
          </a:p>
        </p:txBody>
      </p:sp>
    </p:spTree>
    <p:extLst>
      <p:ext uri="{BB962C8B-B14F-4D97-AF65-F5344CB8AC3E}">
        <p14:creationId xmlns:p14="http://schemas.microsoft.com/office/powerpoint/2010/main" val="3360886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5"/>
          <p:cNvSpPr>
            <a:spLocks noChangeArrowheads="1"/>
          </p:cNvSpPr>
          <p:nvPr/>
        </p:nvSpPr>
        <p:spPr bwMode="auto">
          <a:xfrm>
            <a:off x="609600" y="1371600"/>
            <a:ext cx="7924800" cy="390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rtl="1">
              <a:defRPr/>
            </a:pPr>
            <a:r>
              <a:rPr lang="ar-SA" sz="3200" dirty="0">
                <a:solidFill>
                  <a:prstClr val="black"/>
                </a:solidFill>
                <a:cs typeface="Arabic Transparent" pitchFamily="2" charset="-78"/>
              </a:rPr>
              <a:t>وبالانتهاء من تدريس هذا المقرر تكون للطالب القدرة على:</a:t>
            </a:r>
          </a:p>
          <a:p>
            <a:pPr algn="just" rtl="1">
              <a:defRPr/>
            </a:pPr>
            <a:endParaRPr lang="en-US" sz="800" dirty="0">
              <a:solidFill>
                <a:prstClr val="black"/>
              </a:solidFill>
              <a:cs typeface="Arabic Transparent" pitchFamily="2" charset="-78"/>
            </a:endParaRPr>
          </a:p>
          <a:p>
            <a:pPr marL="514350" indent="-514350" algn="just" rtl="1">
              <a:buFont typeface="+mj-lt"/>
              <a:buAutoNum type="arabicPeriod"/>
              <a:defRPr/>
            </a:pPr>
            <a:r>
              <a:rPr lang="ar-SA" sz="3200" dirty="0">
                <a:solidFill>
                  <a:prstClr val="black"/>
                </a:solidFill>
                <a:cs typeface="Arabic Transparent" pitchFamily="2" charset="-78"/>
              </a:rPr>
              <a:t>فهم واستيعاب طبيعة ومجالات ونظريات التجارة والأعمال الدولية المختلفة و تطورها؛</a:t>
            </a:r>
          </a:p>
          <a:p>
            <a:pPr marL="514350" indent="-514350" algn="just" rtl="1">
              <a:buFont typeface="+mj-lt"/>
              <a:buAutoNum type="arabicPeriod"/>
              <a:defRPr/>
            </a:pPr>
            <a:endParaRPr lang="en-US" sz="800" dirty="0">
              <a:solidFill>
                <a:prstClr val="black"/>
              </a:solidFill>
              <a:cs typeface="Arabic Transparent" pitchFamily="2" charset="-78"/>
            </a:endParaRPr>
          </a:p>
          <a:p>
            <a:pPr marL="514350" indent="-514350" algn="just" rtl="1">
              <a:buFont typeface="+mj-lt"/>
              <a:buAutoNum type="arabicPeriod"/>
              <a:defRPr/>
            </a:pPr>
            <a:r>
              <a:rPr lang="ar-SA" sz="3200" dirty="0">
                <a:solidFill>
                  <a:prstClr val="black"/>
                </a:solidFill>
                <a:cs typeface="Arabic Transparent" pitchFamily="2" charset="-78"/>
              </a:rPr>
              <a:t>الإحاطة بظاهرة العولمة وفهم تأثيراتها المختلفة على مجال الأعمال؛</a:t>
            </a:r>
          </a:p>
          <a:p>
            <a:pPr marL="514350" indent="-514350" algn="just" rtl="1">
              <a:buFont typeface="+mj-lt"/>
              <a:buAutoNum type="arabicPeriod"/>
              <a:defRPr/>
            </a:pPr>
            <a:endParaRPr lang="en-US" sz="800" dirty="0">
              <a:solidFill>
                <a:prstClr val="black"/>
              </a:solidFill>
              <a:cs typeface="Arabic Transparent" pitchFamily="2" charset="-78"/>
            </a:endParaRPr>
          </a:p>
          <a:p>
            <a:pPr marL="514350" indent="-514350" algn="just" rtl="1">
              <a:buFont typeface="+mj-lt"/>
              <a:buAutoNum type="arabicPeriod"/>
              <a:defRPr/>
            </a:pPr>
            <a:r>
              <a:rPr lang="ar-SA" sz="3200" dirty="0">
                <a:solidFill>
                  <a:prstClr val="black"/>
                </a:solidFill>
                <a:cs typeface="Arabic Transparent" pitchFamily="2" charset="-78"/>
              </a:rPr>
              <a:t>إدراك خصوصية المنظمة الدولية وطرق تنظيمها وإدارتها؛</a:t>
            </a:r>
            <a:endParaRPr lang="en-US" sz="3200" dirty="0">
              <a:solidFill>
                <a:prstClr val="black"/>
              </a:solidFill>
              <a:cs typeface="Arabic Transparen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5568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5"/>
          <p:cNvSpPr>
            <a:spLocks noChangeArrowheads="1"/>
          </p:cNvSpPr>
          <p:nvPr/>
        </p:nvSpPr>
        <p:spPr bwMode="auto">
          <a:xfrm>
            <a:off x="685800" y="1371600"/>
            <a:ext cx="8229600" cy="42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rtl="1" eaLnBrk="1" hangingPunct="1">
              <a:buFont typeface="Calibri" panose="020F0502020204030204" pitchFamily="34" charset="0"/>
              <a:buAutoNum type="arabicPeriod" startAt="4"/>
            </a:pPr>
            <a:r>
              <a:rPr lang="ar-SA" altLang="ar-SA" sz="3200">
                <a:solidFill>
                  <a:srgbClr val="000000"/>
                </a:solidFill>
                <a:cs typeface="Arabic Transparent" panose="020B0604020202020204" pitchFamily="34" charset="0"/>
              </a:rPr>
              <a:t>التعامل مع بيئة الأعمال الدولية و أخذ تغيراتها و تقلباتها بعين الاعتبار؛</a:t>
            </a:r>
          </a:p>
          <a:p>
            <a:pPr algn="just" rtl="1" eaLnBrk="1" hangingPunct="1">
              <a:buFont typeface="Calibri" panose="020F0502020204030204" pitchFamily="34" charset="0"/>
              <a:buAutoNum type="arabicPeriod" startAt="4"/>
            </a:pPr>
            <a:endParaRPr lang="en-US" altLang="ar-SA" sz="800">
              <a:solidFill>
                <a:srgbClr val="000000"/>
              </a:solidFill>
              <a:cs typeface="Arabic Transparent" panose="020B0604020202020204" pitchFamily="34" charset="0"/>
            </a:endParaRPr>
          </a:p>
          <a:p>
            <a:pPr algn="just" rtl="1" eaLnBrk="1" hangingPunct="1">
              <a:buFont typeface="Calibri" panose="020F0502020204030204" pitchFamily="34" charset="0"/>
              <a:buAutoNum type="arabicPeriod" startAt="4"/>
            </a:pPr>
            <a:r>
              <a:rPr lang="ar-SA" altLang="ar-SA" sz="3200">
                <a:solidFill>
                  <a:srgbClr val="000000"/>
                </a:solidFill>
                <a:cs typeface="Arabic Transparent" panose="020B0604020202020204" pitchFamily="34" charset="0"/>
              </a:rPr>
              <a:t>استيعاب و إدراك إدارة الأعمال الدولية بصورة علمية رصينة، و اتخاذ القرارات الخاصة بإدارتها وفق الأساليب المناسبة؛</a:t>
            </a:r>
          </a:p>
          <a:p>
            <a:pPr algn="just" rtl="1" eaLnBrk="1" hangingPunct="1">
              <a:buFont typeface="Calibri" panose="020F0502020204030204" pitchFamily="34" charset="0"/>
              <a:buAutoNum type="arabicPeriod" startAt="4"/>
            </a:pPr>
            <a:endParaRPr lang="en-US" altLang="ar-SA" sz="800">
              <a:solidFill>
                <a:srgbClr val="000000"/>
              </a:solidFill>
              <a:cs typeface="Arabic Transparent" panose="020B0604020202020204" pitchFamily="34" charset="0"/>
            </a:endParaRPr>
          </a:p>
          <a:p>
            <a:pPr algn="just" rtl="1" eaLnBrk="1" hangingPunct="1">
              <a:buFont typeface="Calibri" panose="020F0502020204030204" pitchFamily="34" charset="0"/>
              <a:buAutoNum type="arabicPeriod" startAt="4"/>
            </a:pPr>
            <a:r>
              <a:rPr lang="ar-SA" altLang="ar-SA" sz="3200">
                <a:solidFill>
                  <a:srgbClr val="000000"/>
                </a:solidFill>
                <a:cs typeface="Arabic Transparent" panose="020B0604020202020204" pitchFamily="34" charset="0"/>
              </a:rPr>
              <a:t>التعامل مع منظومة الكيان الإداري الدولي و تفسير السياسات و الاتفاقات الدولية التي تؤثر على بيئة الأعمال الدولية.</a:t>
            </a:r>
            <a:endParaRPr lang="en-US" altLang="ar-SA" sz="3200">
              <a:solidFill>
                <a:srgbClr val="000000"/>
              </a:solidFill>
              <a:cs typeface="Arabic Transparent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9339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249</TotalTime>
  <Words>934</Words>
  <Application>Microsoft Office PowerPoint</Application>
  <PresentationFormat>A4 Paper (210x297 mm)</PresentationFormat>
  <Paragraphs>140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2" baseType="lpstr">
      <vt:lpstr>ae_AlMateen</vt:lpstr>
      <vt:lpstr>Arabic Transparent</vt:lpstr>
      <vt:lpstr>Arial</vt:lpstr>
      <vt:lpstr>AYM Wadiy S_U normal.</vt:lpstr>
      <vt:lpstr>Calibri</vt:lpstr>
      <vt:lpstr>PT Bold Heading</vt:lpstr>
      <vt:lpstr>Times New Roman</vt:lpstr>
      <vt:lpstr>Office Theme</vt:lpstr>
      <vt:lpstr>PowerPoint Presentation</vt:lpstr>
      <vt:lpstr>المحاضرة الرابعة عشر</vt:lpstr>
      <vt:lpstr>هدف المقرر العام</vt:lpstr>
      <vt:lpstr>PowerPoint Presentation</vt:lpstr>
      <vt:lpstr>محاور وموضوعات المقرر</vt:lpstr>
      <vt:lpstr>المحاضرة الأولى:  الأعمال الدولية، مفهومها، طبيعتها ومجالاتها  </vt:lpstr>
      <vt:lpstr>أهداف الفصل 01</vt:lpstr>
      <vt:lpstr> المحاضرة الثانية:  نظريات التجارة الدولية  </vt:lpstr>
      <vt:lpstr>أهداف المحاضرة</vt:lpstr>
      <vt:lpstr>PowerPoint Presentation</vt:lpstr>
      <vt:lpstr>أهداف المحاضرة</vt:lpstr>
      <vt:lpstr>المحاضرة الرابعة   ميزان المدفوعات و أسعار صرف العملات  </vt:lpstr>
      <vt:lpstr>أهداف المحاضرة</vt:lpstr>
      <vt:lpstr>المحاضرة الخامسة   الاستثمار الأجنبي  )أنواعه، نظرياته و سياساته).  </vt:lpstr>
      <vt:lpstr>أهداف المحاضرة</vt:lpstr>
      <vt:lpstr> المحاضرة السادسة  بيئة الأعمال الدولية 1:  تحليل المخاطر (السياسية، القانونية و الاجتماعية). </vt:lpstr>
      <vt:lpstr>أهداف المحاضرة</vt:lpstr>
      <vt:lpstr> المحاضرة السابعة:  البيئة المالية الدولية2 (ا-المنظمات المالية الدولية)  </vt:lpstr>
      <vt:lpstr>أهداف المحاضرة</vt:lpstr>
      <vt:lpstr> المحاضرة الثامنة:  البيئة المالية الدولية2 (ب-الأسواق المالية و النقدية) </vt:lpstr>
      <vt:lpstr>أهداف المحاضرة</vt:lpstr>
      <vt:lpstr>PowerPoint Presentation</vt:lpstr>
      <vt:lpstr>أهداف المحاضرة</vt:lpstr>
      <vt:lpstr>PowerPoint Presentation</vt:lpstr>
      <vt:lpstr>أهداف المحاضرة</vt:lpstr>
      <vt:lpstr>  المحاضرة الحادية عشر:  إدارة الموارد البشرية الدولية (تنمية الموارد البشرية في الأعمال الدولية)   </vt:lpstr>
      <vt:lpstr>أهداف المحاضرة</vt:lpstr>
      <vt:lpstr>PowerPoint Presentation</vt:lpstr>
      <vt:lpstr>أهداف المحاضرة</vt:lpstr>
      <vt:lpstr>الفصل الثالثة عشر: موضوعات في التسويق الدولي (مناطق التجارة الحرة و التجارة الإلكترونية)   </vt:lpstr>
      <vt:lpstr>أهداف الفصل 10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Ibrahim Mohammed Khalifa</cp:lastModifiedBy>
  <cp:revision>28</cp:revision>
  <dcterms:created xsi:type="dcterms:W3CDTF">2014-09-11T06:47:01Z</dcterms:created>
  <dcterms:modified xsi:type="dcterms:W3CDTF">2015-09-07T07:52:48Z</dcterms:modified>
</cp:coreProperties>
</file>