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9" r:id="rId4"/>
    <p:sldId id="287" r:id="rId5"/>
    <p:sldId id="288" r:id="rId6"/>
    <p:sldId id="300" r:id="rId7"/>
    <p:sldId id="290" r:id="rId8"/>
    <p:sldId id="291" r:id="rId9"/>
    <p:sldId id="297" r:id="rId10"/>
    <p:sldId id="301" r:id="rId11"/>
    <p:sldId id="302" r:id="rId12"/>
    <p:sldId id="303" r:id="rId13"/>
    <p:sldId id="304" r:id="rId14"/>
    <p:sldId id="305" r:id="rId15"/>
    <p:sldId id="298" r:id="rId16"/>
    <p:sldId id="306" r:id="rId17"/>
    <p:sldId id="307" r:id="rId18"/>
    <p:sldId id="308" r:id="rId19"/>
    <p:sldId id="309" r:id="rId20"/>
    <p:sldId id="310" r:id="rId21"/>
    <p:sldId id="311" r:id="rId22"/>
    <p:sldId id="299" r:id="rId23"/>
    <p:sldId id="266" r:id="rId24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AD9968"/>
    <a:srgbClr val="3B84AF"/>
    <a:srgbClr val="FF3300"/>
    <a:srgbClr val="009900"/>
    <a:srgbClr val="000000"/>
    <a:srgbClr val="FF006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نمط فاتح 2 - تمييز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نمط فاتح 3 - تمييز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نمط متوسط 1 - تمييز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3C2FFA5D-87B4-456A-9821-1D502468CF0F}" styleName="نمط ذو سمات 1 - تمييز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360" autoAdjust="0"/>
    <p:restoredTop sz="94664" autoAdjust="0"/>
  </p:normalViewPr>
  <p:slideViewPr>
    <p:cSldViewPr>
      <p:cViewPr>
        <p:scale>
          <a:sx n="66" d="100"/>
          <a:sy n="66" d="100"/>
        </p:scale>
        <p:origin x="-468" y="-10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3/10/2011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34345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slide" Target="slide11.xml"/><Relationship Id="rId7" Type="http://schemas.openxmlformats.org/officeDocument/2006/relationships/image" Target="../media/image6.jpeg"/><Relationship Id="rId2" Type="http://schemas.openxmlformats.org/officeDocument/2006/relationships/slide" Target="slide7.xml"/><Relationship Id="rId1" Type="http://schemas.openxmlformats.org/officeDocument/2006/relationships/slideLayout" Target="../slideLayouts/slideLayout7.xml"/><Relationship Id="rId6" Type="http://schemas.openxmlformats.org/officeDocument/2006/relationships/slide" Target="slide16.xml"/><Relationship Id="rId5" Type="http://schemas.openxmlformats.org/officeDocument/2006/relationships/slide" Target="slide14.xml"/><Relationship Id="rId4" Type="http://schemas.openxmlformats.org/officeDocument/2006/relationships/slide" Target="slide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AD99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9718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TN" sz="4000" b="1" dirty="0" smtClean="0"/>
              <a:t>إدارة </a:t>
            </a:r>
            <a:r>
              <a:rPr lang="ar-SA" sz="4000" b="1" dirty="0" smtClean="0"/>
              <a:t>العمليات</a:t>
            </a:r>
            <a:endParaRPr lang="en-US" sz="4000" dirty="0" smtClean="0"/>
          </a:p>
          <a:p>
            <a:pPr algn="ctr"/>
            <a:r>
              <a:rPr lang="ar-EG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endParaRPr lang="en-US" sz="1700" b="1" dirty="0" smtClean="0">
              <a:solidFill>
                <a:srgbClr val="7F7F7F"/>
              </a:solidFill>
              <a:latin typeface="Calibri" pitchFamily="34" charset="0"/>
            </a:endParaRPr>
          </a:p>
          <a:p>
            <a:pPr algn="ctr"/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أ.د عيسى </a:t>
            </a:r>
            <a:r>
              <a:rPr lang="ar-SA" sz="26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حيرش</a:t>
            </a:r>
            <a:endParaRPr lang="en-US" sz="2600" b="1" dirty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  <a:p>
            <a:pPr algn="ctr"/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Title 4"/>
          <p:cNvSpPr txBox="1">
            <a:spLocks/>
          </p:cNvSpPr>
          <p:nvPr/>
        </p:nvSpPr>
        <p:spPr bwMode="auto">
          <a:xfrm>
            <a:off x="685800" y="2339975"/>
            <a:ext cx="84201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Arial" charset="0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ar-EG" b="1" spc="-150" dirty="0">
                <a:solidFill>
                  <a:srgbClr val="002060"/>
                </a:solidFill>
                <a:latin typeface="ae_AlMateen" pitchFamily="2" charset="-78"/>
                <a:cs typeface="ae_AlMateen" pitchFamily="2" charset="-78"/>
              </a:rPr>
              <a:t>المحاضرة</a:t>
            </a:r>
            <a:r>
              <a:rPr lang="ar-EG" b="1" dirty="0" smtClean="0">
                <a:solidFill>
                  <a:srgbClr val="002060"/>
                </a:solidFill>
                <a:cs typeface="Arial" pitchFamily="34" charset="0"/>
              </a:rPr>
              <a:t> </a:t>
            </a:r>
            <a:r>
              <a:rPr lang="ar-SA" b="1" spc="-150" dirty="0" smtClean="0">
                <a:solidFill>
                  <a:srgbClr val="002060"/>
                </a:solidFill>
                <a:cs typeface="ae_AlMateen" pitchFamily="2" charset="-78"/>
              </a:rPr>
              <a:t>الثانية</a:t>
            </a:r>
            <a:endParaRPr lang="en-US" b="1" spc="-150" dirty="0">
              <a:solidFill>
                <a:srgbClr val="002060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 bwMode="auto">
          <a:xfrm>
            <a:off x="1463566" y="4191000"/>
            <a:ext cx="70866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SA" sz="3600" b="1" spc="50" dirty="0" smtClean="0">
                <a:ln w="3175">
                  <a:solidFill>
                    <a:schemeClr val="tx1"/>
                  </a:solidFill>
                </a:ln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إدارة العمليات : المفهوم والإستراتيجية والتطور (2)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3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1447800" y="1600200"/>
            <a:ext cx="6192688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TN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Calibri" pitchFamily="34" charset="0"/>
                <a:cs typeface="Simplified Arabic" pitchFamily="18" charset="-78"/>
              </a:rPr>
              <a:t>الميزة التنافسية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TN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Calibri" pitchFamily="34" charset="0"/>
                <a:cs typeface="Simplified Arabic" pitchFamily="18" charset="-78"/>
              </a:rPr>
              <a:t>خصائص الم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Calibri" pitchFamily="34" charset="0"/>
                <a:cs typeface="Simplified Arabic" pitchFamily="18" charset="-78"/>
              </a:rPr>
              <a:t>ي</a:t>
            </a:r>
            <a:r>
              <a:rPr kumimoji="0" lang="ar-TN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Calibri" pitchFamily="34" charset="0"/>
                <a:cs typeface="Simplified Arabic" pitchFamily="18" charset="-78"/>
              </a:rPr>
              <a:t>زة التنافسية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TN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Calibri" pitchFamily="34" charset="0"/>
                <a:cs typeface="Simplified Arabic" pitchFamily="18" charset="-78"/>
              </a:rPr>
              <a:t>الاختلافات بين السلعة والخدمة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TN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Calibri" pitchFamily="34" charset="0"/>
                <a:cs typeface="Simplified Arabic" pitchFamily="18" charset="-78"/>
              </a:rPr>
              <a:t>المساهمات التاريخية في تطور إدارة العمليات</a:t>
            </a:r>
            <a:endParaRPr kumimoji="0" lang="ar-TN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3"/>
          <p:cNvSpPr txBox="1"/>
          <p:nvPr/>
        </p:nvSpPr>
        <p:spPr>
          <a:xfrm>
            <a:off x="5696272" y="817404"/>
            <a:ext cx="237626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المحتوى</a:t>
            </a:r>
            <a:endParaRPr lang="ar-SA" sz="2800" dirty="0"/>
          </a:p>
        </p:txBody>
      </p:sp>
      <p:sp>
        <p:nvSpPr>
          <p:cNvPr id="10" name="TextBox 3"/>
          <p:cNvSpPr txBox="1"/>
          <p:nvPr/>
        </p:nvSpPr>
        <p:spPr>
          <a:xfrm>
            <a:off x="5867400" y="3886200"/>
            <a:ext cx="237626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المراجعة :</a:t>
            </a:r>
            <a:endParaRPr lang="ar-SA" sz="2800" dirty="0"/>
          </a:p>
        </p:txBody>
      </p:sp>
      <p:sp>
        <p:nvSpPr>
          <p:cNvPr id="11" name="TextBox 3"/>
          <p:cNvSpPr txBox="1"/>
          <p:nvPr/>
        </p:nvSpPr>
        <p:spPr>
          <a:xfrm>
            <a:off x="2667000" y="4495800"/>
            <a:ext cx="504326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الكتاب المقرر </a:t>
            </a:r>
            <a:r>
              <a:rPr lang="ar-SA" sz="2800" dirty="0" err="1" smtClean="0"/>
              <a:t>ص</a:t>
            </a:r>
            <a:r>
              <a:rPr lang="ar-SA" sz="2800" dirty="0" smtClean="0"/>
              <a:t>. 26- 56  </a:t>
            </a:r>
            <a:endParaRPr lang="ar-SA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4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" name="TextBox 2"/>
          <p:cNvSpPr txBox="1"/>
          <p:nvPr/>
        </p:nvSpPr>
        <p:spPr>
          <a:xfrm>
            <a:off x="4895528" y="548680"/>
            <a:ext cx="4248472" cy="523220"/>
          </a:xfrm>
          <a:prstGeom prst="rect">
            <a:avLst/>
          </a:prstGeom>
          <a:noFill/>
        </p:spPr>
        <p:txBody>
          <a:bodyPr wrap="square" rtlCol="1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ar-SA" sz="28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الميزة التنافسية</a:t>
            </a:r>
            <a:endParaRPr lang="ar-SA" sz="2800" b="1" spc="50" dirty="0">
              <a:ln w="11430"/>
              <a:solidFill>
                <a:srgbClr val="0070C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TextBox 3"/>
          <p:cNvSpPr txBox="1"/>
          <p:nvPr/>
        </p:nvSpPr>
        <p:spPr>
          <a:xfrm>
            <a:off x="1799184" y="1556792"/>
            <a:ext cx="7272808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تعني الميزة التنافسية القدرة على تحقيق التفوق في المنافسة (ص.26)</a:t>
            </a:r>
            <a:endParaRPr lang="ar-SA" sz="2400" dirty="0"/>
          </a:p>
        </p:txBody>
      </p:sp>
      <p:sp>
        <p:nvSpPr>
          <p:cNvPr id="9" name="TextBox 4"/>
          <p:cNvSpPr txBox="1"/>
          <p:nvPr/>
        </p:nvSpPr>
        <p:spPr>
          <a:xfrm>
            <a:off x="1219200" y="2276872"/>
            <a:ext cx="7780784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تقوم إستراتيجة العمليات على الفكرة أن وظيفة العمليات  هي التي تنشئ الميزة التنافسية وتحققها. </a:t>
            </a:r>
            <a:endParaRPr lang="ar-SA" sz="2400" dirty="0"/>
          </a:p>
        </p:txBody>
      </p:sp>
      <p:sp>
        <p:nvSpPr>
          <p:cNvPr id="10" name="TextBox 5"/>
          <p:cNvSpPr txBox="1"/>
          <p:nvPr/>
        </p:nvSpPr>
        <p:spPr>
          <a:xfrm>
            <a:off x="1655168" y="3356992"/>
            <a:ext cx="7272808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ظهر هذا التوجه مع ظهور نموذج </a:t>
            </a:r>
            <a:r>
              <a:rPr lang="fr-FR" sz="2400" dirty="0" smtClean="0"/>
              <a:t>TPS</a:t>
            </a:r>
            <a:r>
              <a:rPr lang="ar-SA" sz="2400" dirty="0" smtClean="0"/>
              <a:t> الياباني  </a:t>
            </a:r>
            <a:endParaRPr lang="ar-SA" sz="2400" dirty="0"/>
          </a:p>
        </p:txBody>
      </p:sp>
      <p:sp>
        <p:nvSpPr>
          <p:cNvPr id="11" name="TextBox 6"/>
          <p:cNvSpPr txBox="1"/>
          <p:nvPr/>
        </p:nvSpPr>
        <p:spPr>
          <a:xfrm>
            <a:off x="1727176" y="4005064"/>
            <a:ext cx="7272808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يصعب على المؤسسة أن تحقق الميزة التنافسية في كل المجالات </a:t>
            </a:r>
            <a:endParaRPr lang="ar-SA" sz="2400" dirty="0"/>
          </a:p>
        </p:txBody>
      </p:sp>
      <p:sp>
        <p:nvSpPr>
          <p:cNvPr id="12" name="Left Arrow 7"/>
          <p:cNvSpPr/>
          <p:nvPr/>
        </p:nvSpPr>
        <p:spPr>
          <a:xfrm>
            <a:off x="7543800" y="4648200"/>
            <a:ext cx="936104" cy="720080"/>
          </a:xfrm>
          <a:prstGeom prst="lef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" name="TextBox 8"/>
          <p:cNvSpPr txBox="1"/>
          <p:nvPr/>
        </p:nvSpPr>
        <p:spPr>
          <a:xfrm>
            <a:off x="1524000" y="4724400"/>
            <a:ext cx="5904656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عليها أن تركز على أحد المجالات </a:t>
            </a:r>
            <a:endParaRPr lang="ar-SA" sz="2400" dirty="0"/>
          </a:p>
        </p:txBody>
      </p:sp>
      <p:sp>
        <p:nvSpPr>
          <p:cNvPr id="15" name="مستطيل 14"/>
          <p:cNvSpPr/>
          <p:nvPr/>
        </p:nvSpPr>
        <p:spPr>
          <a:xfrm>
            <a:off x="1219200" y="5486400"/>
            <a:ext cx="731642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هذه المجالات يسميها  </a:t>
            </a:r>
            <a:r>
              <a:rPr lang="fr-FR" sz="2800" dirty="0" err="1" smtClean="0"/>
              <a:t>Wheelwright</a:t>
            </a:r>
            <a:r>
              <a:rPr lang="ar-SA" sz="2800" dirty="0" smtClean="0"/>
              <a:t>  أسبقيات الأداء، وهي:</a:t>
            </a:r>
            <a:endParaRPr lang="ar-SA" sz="2800" dirty="0"/>
          </a:p>
        </p:txBody>
      </p:sp>
      <p:pic>
        <p:nvPicPr>
          <p:cNvPr id="16" name="Picture 6" descr="http://t0.gstatic.com/images?q=tbn:ANd9GcTQVQljYcaizsPvSuzh6gMatoGSm0iNd7BHXKuwvb8z7yQMjAuGD14fFgpcTQ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9487449">
            <a:off x="210377" y="492038"/>
            <a:ext cx="2743200" cy="1600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 animBg="1"/>
      <p:bldP spid="13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5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" name="TextBox 2"/>
          <p:cNvSpPr txBox="1"/>
          <p:nvPr/>
        </p:nvSpPr>
        <p:spPr>
          <a:xfrm>
            <a:off x="4200872" y="879103"/>
            <a:ext cx="2938993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التكلفة </a:t>
            </a:r>
            <a:r>
              <a:rPr lang="en-US" sz="2400" dirty="0" smtClean="0"/>
              <a:t>/ </a:t>
            </a:r>
            <a:r>
              <a:rPr lang="ar-SA" sz="2400" dirty="0" smtClean="0"/>
              <a:t>السعر الأدنى</a:t>
            </a:r>
            <a:endParaRPr lang="ar-SA" sz="2400" dirty="0"/>
          </a:p>
        </p:txBody>
      </p:sp>
      <p:sp>
        <p:nvSpPr>
          <p:cNvPr id="8" name="TextBox 3"/>
          <p:cNvSpPr txBox="1"/>
          <p:nvPr/>
        </p:nvSpPr>
        <p:spPr>
          <a:xfrm>
            <a:off x="1752600" y="1383159"/>
            <a:ext cx="5472608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الأداء العالي للمنتجات والخدمات (الجودة العالية)</a:t>
            </a:r>
            <a:endParaRPr lang="ar-SA" sz="2400" dirty="0"/>
          </a:p>
        </p:txBody>
      </p:sp>
      <p:sp>
        <p:nvSpPr>
          <p:cNvPr id="9" name="TextBox 4"/>
          <p:cNvSpPr txBox="1"/>
          <p:nvPr/>
        </p:nvSpPr>
        <p:spPr>
          <a:xfrm>
            <a:off x="4488904" y="1887215"/>
            <a:ext cx="273630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الاعتمادية</a:t>
            </a:r>
            <a:endParaRPr lang="ar-SA" sz="2400" dirty="0"/>
          </a:p>
        </p:txBody>
      </p:sp>
      <p:sp>
        <p:nvSpPr>
          <p:cNvPr id="10" name="TextBox 5"/>
          <p:cNvSpPr txBox="1"/>
          <p:nvPr/>
        </p:nvSpPr>
        <p:spPr>
          <a:xfrm>
            <a:off x="3120752" y="2391271"/>
            <a:ext cx="405378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المرونة </a:t>
            </a:r>
            <a:endParaRPr lang="ar-SA" sz="2400" dirty="0"/>
          </a:p>
        </p:txBody>
      </p:sp>
      <p:sp>
        <p:nvSpPr>
          <p:cNvPr id="11" name="TextBox 6"/>
          <p:cNvSpPr txBox="1"/>
          <p:nvPr/>
        </p:nvSpPr>
        <p:spPr>
          <a:xfrm>
            <a:off x="3120752" y="2895327"/>
            <a:ext cx="405378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الابتكار</a:t>
            </a:r>
            <a:endParaRPr lang="ar-SA" sz="2400" dirty="0"/>
          </a:p>
        </p:txBody>
      </p:sp>
      <p:sp>
        <p:nvSpPr>
          <p:cNvPr id="12" name="TextBox 7"/>
          <p:cNvSpPr txBox="1"/>
          <p:nvPr/>
        </p:nvSpPr>
        <p:spPr>
          <a:xfrm>
            <a:off x="4006280" y="188640"/>
            <a:ext cx="468052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أسبقيات الأداء</a:t>
            </a:r>
            <a:endParaRPr lang="ar-SA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3" name="TextBox 10"/>
          <p:cNvSpPr txBox="1"/>
          <p:nvPr/>
        </p:nvSpPr>
        <p:spPr>
          <a:xfrm>
            <a:off x="4006280" y="3501008"/>
            <a:ext cx="468052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خصائص الميزة التنافسية</a:t>
            </a:r>
            <a:endParaRPr lang="ar-SA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4" name="TextBox 11"/>
          <p:cNvSpPr txBox="1"/>
          <p:nvPr/>
        </p:nvSpPr>
        <p:spPr>
          <a:xfrm>
            <a:off x="1486000" y="4293096"/>
            <a:ext cx="712879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من الناحية الخارجية، تشتق الميزة التنافسية من رغبات وحاجات الزبون</a:t>
            </a:r>
            <a:endParaRPr lang="ar-SA" sz="2400" dirty="0"/>
          </a:p>
        </p:txBody>
      </p:sp>
      <p:sp>
        <p:nvSpPr>
          <p:cNvPr id="15" name="TextBox 12"/>
          <p:cNvSpPr txBox="1"/>
          <p:nvPr/>
        </p:nvSpPr>
        <p:spPr>
          <a:xfrm>
            <a:off x="1486000" y="4797152"/>
            <a:ext cx="712879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طويلة المدى وتحاول أن تكون صعبة التقليد من المنافسين</a:t>
            </a:r>
            <a:endParaRPr lang="ar-SA" sz="2400" dirty="0"/>
          </a:p>
        </p:txBody>
      </p:sp>
      <p:sp>
        <p:nvSpPr>
          <p:cNvPr id="16" name="TextBox 13"/>
          <p:cNvSpPr txBox="1"/>
          <p:nvPr/>
        </p:nvSpPr>
        <p:spPr>
          <a:xfrm>
            <a:off x="1413992" y="5373216"/>
            <a:ext cx="712879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تقدم التوجه والتحفيز لكل الشركة</a:t>
            </a:r>
            <a:endParaRPr lang="ar-SA" sz="2400" dirty="0"/>
          </a:p>
        </p:txBody>
      </p:sp>
      <p:pic>
        <p:nvPicPr>
          <p:cNvPr id="20484" name="Picture 4" descr="http://t1.gstatic.com/images?q=tbn:ANd9GcSsO6b8oCLfWJ_1mVd9SGBSsrkHvNQGUBuvYJp-_HCKZpX63e_-g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86800" y="4267200"/>
            <a:ext cx="457200" cy="457200"/>
          </a:xfrm>
          <a:prstGeom prst="rect">
            <a:avLst/>
          </a:prstGeom>
          <a:noFill/>
        </p:spPr>
      </p:pic>
      <p:pic>
        <p:nvPicPr>
          <p:cNvPr id="21" name="Picture 4" descr="http://t1.gstatic.com/images?q=tbn:ANd9GcSsO6b8oCLfWJ_1mVd9SGBSsrkHvNQGUBuvYJp-_HCKZpX63e_-g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86800" y="4800600"/>
            <a:ext cx="457200" cy="457200"/>
          </a:xfrm>
          <a:prstGeom prst="rect">
            <a:avLst/>
          </a:prstGeom>
          <a:noFill/>
        </p:spPr>
      </p:pic>
      <p:pic>
        <p:nvPicPr>
          <p:cNvPr id="22" name="Picture 4" descr="http://t1.gstatic.com/images?q=tbn:ANd9GcSsO6b8oCLfWJ_1mVd9SGBSsrkHvNQGUBuvYJp-_HCKZpX63e_-g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86800" y="5334000"/>
            <a:ext cx="457200" cy="457200"/>
          </a:xfrm>
          <a:prstGeom prst="rect">
            <a:avLst/>
          </a:prstGeom>
          <a:noFill/>
        </p:spPr>
      </p:pic>
      <p:pic>
        <p:nvPicPr>
          <p:cNvPr id="23" name="Picture 4" descr="http://t1.gstatic.com/images?q=tbn:ANd9GcSsO6b8oCLfWJ_1mVd9SGBSsrkHvNQGUBuvYJp-_HCKZpX63e_-g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67600" y="1371600"/>
            <a:ext cx="457200" cy="457200"/>
          </a:xfrm>
          <a:prstGeom prst="rect">
            <a:avLst/>
          </a:prstGeom>
          <a:noFill/>
        </p:spPr>
      </p:pic>
      <p:pic>
        <p:nvPicPr>
          <p:cNvPr id="24" name="Picture 4" descr="http://t1.gstatic.com/images?q=tbn:ANd9GcSsO6b8oCLfWJ_1mVd9SGBSsrkHvNQGUBuvYJp-_HCKZpX63e_-g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67600" y="1905000"/>
            <a:ext cx="457200" cy="457200"/>
          </a:xfrm>
          <a:prstGeom prst="rect">
            <a:avLst/>
          </a:prstGeom>
          <a:noFill/>
        </p:spPr>
      </p:pic>
      <p:pic>
        <p:nvPicPr>
          <p:cNvPr id="25" name="Picture 4" descr="http://t1.gstatic.com/images?q=tbn:ANd9GcSsO6b8oCLfWJ_1mVd9SGBSsrkHvNQGUBuvYJp-_HCKZpX63e_-g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67600" y="2438400"/>
            <a:ext cx="457200" cy="457200"/>
          </a:xfrm>
          <a:prstGeom prst="rect">
            <a:avLst/>
          </a:prstGeom>
          <a:noFill/>
        </p:spPr>
      </p:pic>
      <p:pic>
        <p:nvPicPr>
          <p:cNvPr id="26" name="Picture 4" descr="http://t1.gstatic.com/images?q=tbn:ANd9GcSsO6b8oCLfWJ_1mVd9SGBSsrkHvNQGUBuvYJp-_HCKZpX63e_-g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67600" y="2895600"/>
            <a:ext cx="457200" cy="457200"/>
          </a:xfrm>
          <a:prstGeom prst="rect">
            <a:avLst/>
          </a:prstGeom>
          <a:noFill/>
        </p:spPr>
      </p:pic>
      <p:pic>
        <p:nvPicPr>
          <p:cNvPr id="27" name="Picture 4" descr="http://t1.gstatic.com/images?q=tbn:ANd9GcSsO6b8oCLfWJ_1mVd9SGBSsrkHvNQGUBuvYJp-_HCKZpX63e_-g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67600" y="838200"/>
            <a:ext cx="457200" cy="457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097407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5" dur="5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0" grpId="0"/>
      <p:bldP spid="11" grpId="0"/>
      <p:bldP spid="13" grpId="0"/>
      <p:bldP spid="14" grpId="0"/>
      <p:bldP spid="15" grpId="0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4"/>
          <p:cNvSpPr txBox="1"/>
          <p:nvPr/>
        </p:nvSpPr>
        <p:spPr>
          <a:xfrm>
            <a:off x="2443336" y="152400"/>
            <a:ext cx="561662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400" dirty="0" smtClean="0"/>
              <a:t>تزايد المنافسة وعدد المنافسين الدوليين </a:t>
            </a:r>
            <a:endParaRPr lang="ar-SA" sz="2400" dirty="0"/>
          </a:p>
        </p:txBody>
      </p:sp>
      <p:sp>
        <p:nvSpPr>
          <p:cNvPr id="4" name="Down Arrow 6"/>
          <p:cNvSpPr/>
          <p:nvPr/>
        </p:nvSpPr>
        <p:spPr>
          <a:xfrm>
            <a:off x="5107632" y="800472"/>
            <a:ext cx="864096" cy="648072"/>
          </a:xfrm>
          <a:prstGeom prst="down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TextBox 7"/>
          <p:cNvSpPr txBox="1"/>
          <p:nvPr/>
        </p:nvSpPr>
        <p:spPr>
          <a:xfrm>
            <a:off x="2515344" y="1664568"/>
            <a:ext cx="561662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400" dirty="0" smtClean="0"/>
              <a:t>تزايد أهمية إستراتيجية العمليات</a:t>
            </a:r>
            <a:endParaRPr lang="ar-SA" sz="2400" dirty="0"/>
          </a:p>
        </p:txBody>
      </p:sp>
      <p:sp>
        <p:nvSpPr>
          <p:cNvPr id="6" name="Down Arrow 8"/>
          <p:cNvSpPr/>
          <p:nvPr/>
        </p:nvSpPr>
        <p:spPr>
          <a:xfrm>
            <a:off x="5179640" y="2384648"/>
            <a:ext cx="864096" cy="648072"/>
          </a:xfrm>
          <a:prstGeom prst="down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TextBox 9"/>
          <p:cNvSpPr txBox="1"/>
          <p:nvPr/>
        </p:nvSpPr>
        <p:spPr>
          <a:xfrm>
            <a:off x="2443336" y="3176736"/>
            <a:ext cx="561662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400" dirty="0" smtClean="0"/>
              <a:t>الاهتمام بخصائص جديدة</a:t>
            </a:r>
            <a:endParaRPr lang="ar-SA" sz="2400" dirty="0"/>
          </a:p>
        </p:txBody>
      </p:sp>
      <p:sp>
        <p:nvSpPr>
          <p:cNvPr id="8" name="TextBox 10"/>
          <p:cNvSpPr txBox="1"/>
          <p:nvPr/>
        </p:nvSpPr>
        <p:spPr>
          <a:xfrm>
            <a:off x="5683696" y="4832920"/>
            <a:ext cx="237626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400" dirty="0" smtClean="0"/>
              <a:t>هذه الخصائص هي</a:t>
            </a:r>
            <a:endParaRPr lang="ar-SA" sz="2400" dirty="0"/>
          </a:p>
        </p:txBody>
      </p:sp>
      <p:sp>
        <p:nvSpPr>
          <p:cNvPr id="9" name="TextBox 11"/>
          <p:cNvSpPr txBox="1"/>
          <p:nvPr/>
        </p:nvSpPr>
        <p:spPr>
          <a:xfrm>
            <a:off x="1291208" y="4112840"/>
            <a:ext cx="3600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>
                <a:hlinkClick r:id="rId2" action="ppaction://hlinksldjump"/>
              </a:rPr>
              <a:t>إدارة الجودة الشاملة</a:t>
            </a:r>
            <a:endParaRPr lang="ar-SA" sz="2400" dirty="0"/>
          </a:p>
        </p:txBody>
      </p:sp>
      <p:sp>
        <p:nvSpPr>
          <p:cNvPr id="10" name="TextBox 12"/>
          <p:cNvSpPr txBox="1"/>
          <p:nvPr/>
        </p:nvSpPr>
        <p:spPr>
          <a:xfrm>
            <a:off x="1219200" y="4544888"/>
            <a:ext cx="3672408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>
                <a:hlinkClick r:id="rId3" action="ppaction://hlinksldjump"/>
              </a:rPr>
              <a:t>العولمة</a:t>
            </a:r>
            <a:endParaRPr lang="ar-SA" sz="2400" dirty="0"/>
          </a:p>
        </p:txBody>
      </p:sp>
      <p:sp>
        <p:nvSpPr>
          <p:cNvPr id="11" name="TextBox 13"/>
          <p:cNvSpPr txBox="1"/>
          <p:nvPr/>
        </p:nvSpPr>
        <p:spPr>
          <a:xfrm>
            <a:off x="1363216" y="4976936"/>
            <a:ext cx="352839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>
                <a:hlinkClick r:id="rId4" action="ppaction://hlinksldjump"/>
              </a:rPr>
              <a:t>المنافسة القائمة على الوقت</a:t>
            </a:r>
            <a:endParaRPr lang="ar-SA" sz="2400" dirty="0"/>
          </a:p>
        </p:txBody>
      </p:sp>
      <p:sp>
        <p:nvSpPr>
          <p:cNvPr id="12" name="TextBox 14"/>
          <p:cNvSpPr txBox="1"/>
          <p:nvPr/>
        </p:nvSpPr>
        <p:spPr>
          <a:xfrm>
            <a:off x="1363216" y="5408984"/>
            <a:ext cx="352839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>
                <a:hlinkClick r:id="rId5" action="ppaction://hlinksldjump"/>
              </a:rPr>
              <a:t>المنافسة القائمة على الخدمة</a:t>
            </a:r>
            <a:endParaRPr lang="ar-SA" sz="2400" dirty="0"/>
          </a:p>
        </p:txBody>
      </p:sp>
      <p:sp>
        <p:nvSpPr>
          <p:cNvPr id="13" name="TextBox 15"/>
          <p:cNvSpPr txBox="1"/>
          <p:nvPr/>
        </p:nvSpPr>
        <p:spPr>
          <a:xfrm>
            <a:off x="1363216" y="5856039"/>
            <a:ext cx="352839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>
                <a:hlinkClick r:id="rId6" action="ppaction://hlinksldjump"/>
              </a:rPr>
              <a:t>إعادة الهندسة</a:t>
            </a:r>
            <a:endParaRPr lang="ar-SA" sz="2400" dirty="0"/>
          </a:p>
        </p:txBody>
      </p:sp>
      <p:cxnSp>
        <p:nvCxnSpPr>
          <p:cNvPr id="14" name="Straight Arrow Connector 17"/>
          <p:cNvCxnSpPr>
            <a:stCxn id="8" idx="1"/>
            <a:endCxn id="9" idx="3"/>
          </p:cNvCxnSpPr>
          <p:nvPr/>
        </p:nvCxnSpPr>
        <p:spPr>
          <a:xfrm rot="10800000">
            <a:off x="4891608" y="4343673"/>
            <a:ext cx="792088" cy="72008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5" name="Straight Arrow Connector 19"/>
          <p:cNvCxnSpPr>
            <a:stCxn id="8" idx="1"/>
            <a:endCxn id="10" idx="3"/>
          </p:cNvCxnSpPr>
          <p:nvPr/>
        </p:nvCxnSpPr>
        <p:spPr>
          <a:xfrm rot="10800000">
            <a:off x="4891608" y="4775721"/>
            <a:ext cx="792088" cy="28803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6" name="Straight Arrow Connector 21"/>
          <p:cNvCxnSpPr>
            <a:stCxn id="8" idx="1"/>
            <a:endCxn id="11" idx="3"/>
          </p:cNvCxnSpPr>
          <p:nvPr/>
        </p:nvCxnSpPr>
        <p:spPr>
          <a:xfrm rot="10800000" flipV="1">
            <a:off x="4891608" y="5063753"/>
            <a:ext cx="792088" cy="14401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7" name="Straight Arrow Connector 23"/>
          <p:cNvCxnSpPr>
            <a:stCxn id="8" idx="1"/>
            <a:endCxn id="12" idx="3"/>
          </p:cNvCxnSpPr>
          <p:nvPr/>
        </p:nvCxnSpPr>
        <p:spPr>
          <a:xfrm rot="10800000" flipV="1">
            <a:off x="4891608" y="5063753"/>
            <a:ext cx="792088" cy="57606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8" name="Straight Arrow Connector 25"/>
          <p:cNvCxnSpPr>
            <a:stCxn id="8" idx="1"/>
            <a:endCxn id="13" idx="3"/>
          </p:cNvCxnSpPr>
          <p:nvPr/>
        </p:nvCxnSpPr>
        <p:spPr>
          <a:xfrm rot="10800000" flipV="1">
            <a:off x="4891608" y="5063752"/>
            <a:ext cx="792088" cy="102311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pic>
        <p:nvPicPr>
          <p:cNvPr id="19458" name="Picture 2" descr="http://t1.gstatic.com/images?q=tbn:ANd9GcTSs9xoBpxk0JzT-tIqkhaCYBgHnukDFqIU3oqD9XDmLA4vrhXxdw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62000" y="1905000"/>
            <a:ext cx="1952625" cy="1800225"/>
          </a:xfrm>
          <a:prstGeom prst="rect">
            <a:avLst/>
          </a:prstGeom>
          <a:noFill/>
        </p:spPr>
      </p:pic>
      <p:sp>
        <p:nvSpPr>
          <p:cNvPr id="19462" name="AutoShape 6" descr="data:image/jpg;base64,/9j/4AAQSkZJRgABAQAAAQABAAD/2wCEAAkGBhQSERUUEhQUFBQWFRUUGBcYGBgWFxgYHxkXGBcVGRUXGyYeGhokGRgYHy8iJCcqLC0sFx8xNTAqNSYtLCoBCQoKBQUFDQUFDSkYEhgpKSkpKSkpKSkpKSkpKSkpKSkpKSkpKSkpKSkpKSkpKSkpKSkpKSkpKSkpKSkpKSkpKf/AABEIAOgA2QMBIgACEQEDEQH/xAAcAAEAAgIDAQAAAAAAAAAAAAAABgcEBQECAwj/xABGEAACAQMCAwYDBQYEAwYHAAABAgMABBEFIQYSMQcTIkFRYTJxgRRCUpGhFSMzYnKCCJKxwUNEgxYkU6Ky8DRjc6PR0uH/xAAUAQEAAAAAAAAAAAAAAAAAAAAA/8QAFBEBAAAAAAAAAAAAAAAAAAAAAP/aAAwDAQACEQMRAD8AvGlKUClKUClKUClK6vIBjJAycDO2T6D1O1B2pSlApSlAqP6XxF3moXlqSP3C27qPPDqS3zwcfnW/NUXo2uPHxRNM20NxcS2HN5F0WMKP8wjx/VQXrSuAa5oFKVpuL+I0sLOa5fH7tfCPxOdkT6sR9M0EP1vif7RxBZ2MZ/d2/PPNjoZBExRT/SCPq/tVk1R3ZPoMqa1JJcMWmay+0S56rJM6Ny/RDv75q8aBSlKBSlKBSlKBSlKBSlKBSlKBSlKBWl4x0Q3dlNCpKyMvNGwOCsqkPGwI3BDqN63VKCsOz3tLlMUEWp+BpeZYrnYRyMrFDDJ0CTBgRjz2Pnk2cKrq40aEX9zp1ygNrqAN3D5cs67XCqfJ9lkGOm/riuNH4ml0udbHU3LQueW1vG6MowFimbykHTJ9vI5oLHpXANc0HV2wCT5DNUHFYNPoFzeJ/Fj1GS+Rh12ZQTt5AEn+2rj411HuNPupehS3lI/q5CF/8xFRjsc01W0KFHGVlFxzD1VpJEP5qKCZcP6ut1bQ3CdJY1f5EjcfQ5H0rYVWvYzetCt1pspzJZTsFz1MTEkEe3Nk/wB4qyqAarDiJv2rrMVkPFa2OLi5/C0v/DiPkcZA+rjyqZ8acTrYWUty2CUXCKfvSHZF/Pr7A1ouyPht7ay76fJubtvtEpPXxbop+h5vmxoNfwDP32taxN1CvDAD/QGU/wDoqyarHsdPNcavJ5NfMPyMn/5qzqBSlKBSlKBSlKBSlKBSlKBSlKDq74GT0G9Yul6vDcxiWCRZYzkcynIyOoPoR6HcVmVUfaNpN1pUzapphwjkG7gxmNjn+KU9D0YjBBOQdzgLcpUM4I7TYL/ETg290FBaFz8W2eaJvvqRv649t6mdBCu1XSnezFzBtcWTi6jPsv8AEX3BTO3nygVsoktdY09GkQSQzorYPVW88EbqytkZHofKpC6AggjIIwR6+1Vl2Xymyvb3SX6Rubi3O28T4yPoCh/zelB42PEk2hTLaaizy2LHFtd4LGMAbQygDJwPr6ZHw2fa3aSIHjZXRhlWUhlI9QRsax9Y0aK6heCdA8bjDKf0II3BHUEdKpnU9I1Hhtmls3Nzp5bLRuM8n9YHwny51wDtkdBQTDt31PutIkXzmkji+mec/olSPs/se50yzjOxFvGT8yoY/qTVJcRcay8Rz2lpFbGMLLzth+82PKrOfAAqqObffqPkfouKMKoUDAAAA9hsKCquPidL1e21RQe4nH2a6x5bDDHHU8qgj/6NWpHOGUMpBUgMCDkEHcEEbEY3rW8VcOx31pLbSfDIuAepVhujj3DAGqEs+GOIFU6anfpbljGTnEIXO5EuOYRnc4HUEjHWgml1cjX9WSKPx6dYkSSHqk0u4AHqvl7gOfMVbZ2rR8F8Ixabapbxb48TvjBkc9XI8vQDyAFbi7+BsdeVv9DQVd/h+m54L1/x3Zb81B/3q16p3/DbJ/3S6HmJkP5p/wDyrioFKUoFKUoFKUoFKUoFKUoFKUoFedxbq6srAMrAqwO4IIwQR6EV6UoKdu+CoEuRptzzIj80umXSkiSI5y9rzk+LlOCoPUHrkitja8dXekssGsI0kOeWO+jBYMPISqN+bH19m61MOOuFFv7Ros8kqkSQydDHKu6MD5DyPsa1nAnES6pZvFdxqZ4Sbe6idQQXG3MVO2GwfkQfSglWn6nFcRiSGRJY26MjBgfqPP2qu+0aP7JqumX67K0n2SY+XK/wk/Rn6/hWsTWOya4s3a40O4eBju1uzZjbrsC4IPsHz86iXFGuavqIhsZ9PZZo51kLqjqDjIBJ3QLuctzY+VB9DCuroCCCAQdiDuCPMYpHnAz1xv8AOu1Bq9G4XtbTnNtBHCXOWKLgn5nrj26VtK4rTarxnZW2091BGfwl15v8gy36UG6rjFQO47b9KX/mC39MUh/1UV5x9uulE/xnHzif/YUFg1wRUZ0ztM024OI7yDPTDt3RPyEoXP0qSRyBhlSCD0IOR+YoKj7C7U29zqlqdjFMn5AyqD+WKt+sK20aGOWSZI0WWXl7xwPE+AAAT6ADpWbQKUpQKUpQKUpQKUpQKUrgmg5zXVXB6EH5VVKQz69fXI+0TQ6bbP3AETFDPIPiOcYI+fQcmBuTWTe8F/sRTe6fJM0ceDc28j84khyOdkONpFHiB9M/IhZ9K8LG8WWNJEOUkVXU+qsAyn8iK96Aaq/ihP2XrVvfKMW96Ra3PkA+3JJ+gP8AY3rVoVB+2iBG0e4L7FO7dD5iTnULj/MR9aCcUrW8N33fWlvKeskEUh+bIrH/AFrJ1LUo7eJ5ZnWONAWZmOAB/wC9sDcmgyGYAZJwBVc8SdskSSm20+F7+6yRiPJjB8/EoJbHnjb+YVHrzUr7iOVorUta6WrFHlI8UuMZGOp/oGAPvHO1WJwtwvZaaogtwiyMMksymaTHViTuR7AYHpQQqLgTV9RJbU7020R/5e3Iz8iV8P5lzUi0jsb0yDf7OJm/FMTJn5qfB+lTYUZcgg+e1BW2q9o+i2MhgCRsUPKwghRlQ+YLYAJHtn86luiT2V9As0CQyxv/APLXIPmrKRkMPQ1GYOwfS1BDRyud92lcH6cuBWvtuEjod7FLau5sLh0t542PMY3duWKXPmOYhfUZ887BJtU7K9MuBh7OJTv4ox3R+f7vGfrmond9j91Z/vNHv5oiMnuZWyh26ZA5c7feQj3GKtmlBUul9sU1pMLbW7Zrd/KdQeRh+IoM5X+ZC3yFWpaXaSoskbq6MMqykMpHqCNjWDxDw1BfQtDcxh0PTyZT5MrDdT8v1qlJLm84XvFQs1xp0rEqD6Z3xnASYZzts3+gX/SsHRtYiuoEngYPHIOZT/qCDuCDsR5EVnUClKUClKUClKUCvK7YhGI6hWI+eNv1r1rg0EF7E41Gj25Xcs0rMfPm7xgc/kB9Kml9aiWN42+F1ZD8mBU/oarvsmuvs899pj7G3uHliB6mFyMYHoPCf+pVl0ER7KJ2bSrdX+OLvIG9jG7Jj6AAVLqhXZtLytqMB6xajOw/pkxIv6lvyqa0CtXxHw9DfW7W9wCY3KkgHlPhYMMEdNx+praUoPGGFYkCqAqIoAHQKoGAPkAKp66lk4kv2hRnTS7VhzMNu/fyx88HH4V36sK3HbBxLIxi0qzybm7IV8fdiJxg+nNg5Pkqt61N+FOGorC1jt4R4UG583c/E59yfy2HlQRrtJ4kGjaYotESNiVghAGybEl8eZCg9fMjOfOE9lPZncy3EWqXsrDfvUUljLIdwHcn4UPUDckeg6zbtF4Y+33mmwuMxLLNLL6FUVDyn5nC/U1zxx2hPaypZ2Fubq8ZQ3dgHljTyLcvTywNhjckbZCditDxlxnBptuZpyTk8qRrjnkb0UH06k+Q+gNcy9pus2PLJqVgv2cnlZk8JXJGDzBmA64APX1rN4TCa1qs9/IA9raEQ2qMPCX6mUqfPz3/ABL+Gg7Q63xHcr38NvawRnxJDJ8bL5Z5jkH58tSHgzjddQ7y1u4O4vIcGWBxkEAgiRM9RnlPtlSCQQammKrDtitTaNa6rAMTW8yo+PvxNkFWPp1X5OaC0KV5284dFdTlWAYH1BGQfyNelArXa/w/DewPBcIHjcY9wfJlPkw6g1saUFA8LatLw7qjWN05azmIZXOygMcJOM9OhVx7Z8hm/QagvbBwUL+xZkH7+ANJGfMjGXj/ALgNvdR714difFn2zTlRzmW2IhbO5KYzG3+Xw/NDQWFSuM0zQc0pSgUpSgVDe0rtETSoFbl7yeXmESdF2xzO58lGRsNySB6kePaX2i/s1EjhjMt3PkRJjIG4HMwBydzgKOp9KrniHSdTs3tNS1Job10k7tLYnDLI4YoAEXlYq+D4c/CuNhsGCV1pb1dYls2HKAzqihMwgYZWjJL45MjJBIwD5V9BabqKTxJLEwaORQ6sN8g/71E9J/bc0aySvYW7Nv3RhlkKjyDsJh4vlWu1rjW+01EjfToW53EcTwS8lvzMfCpVkDRkseh2PkTQcaLcfZuJLyA7LeQRXCe7IOU4/wDuf5asiqX17hjXL64hve5tLWa2z3QEmZCOvKx8SsM5GDgeJs9an3APGn2+JxInc3UDd1cQnPgfcZGfunlOOuMEe5CVVj6hfLDFJLIcJGjSMfRVBJ/QVkVXHb1rfcaW0YOGuJEi9+UeN/0UD+6g0vY1YPfXd1q9wPE7mKIfhG3Nj2VORAf6quGo/wAA6ELPTraDGGWJWf8Arbxv/wCYn6AVIKDyuHVQXbHhVjn0GMnf6fpUD7JbXv459TkA769mdgfwwoxSOMegHKfyX0qZ65AXtp0Xq0Mqj5lGA/1qNdj8obRrTHkjqfmsjg/qKCV31ik0bRyqrxuCrKwyCPQioz2c8Jfs6K4hAPIbqR4yepjKpyk/LcfSof2u8V3ltqVhHbu6RsVYquwlbvQpRsfEMADH8x9as6+1mOGWGKQkNO7JHt4SyqXwW6AkDb1oIzxx2mJp1za25iMhnYcxBxyRluTmAweZs7422HXesLt3mA0aUH70kKj584b/AEU1tuJ+z2K9vLS7d2VrZgeUAESANzqpz0w2+fQ4qNdrB+33VlpcR5naYXE+D/DiUEZb0JVmIHsvqKCe8KqRY2oPUW8IPz7ta2teE88cMZZ2WONBuzEKqjpuTsBXpFIGAZSCCAQQcgg7ggjqMUHelKUHSWQKCWIAAySTgAeZJPSvmnhviOay1S8/ZEP2yOQsqKqOVClwUbCjIC5K74G/Wvo7VdLjuYXhmXnjkUq65IyPTKkEfSmmaVDbxiOCNIkHRUUKP06n3oKn5eKbrfMNopHw/uh/s7g1jXuvcQaSvfXfdXdupAc+E4zgDxKqsu+wJBGTV2V53ECurKwDKwKsDuCCMEH2IoNRwhxXFqNqlxDkA+FlPVHGOZD8s9fMEHzrd1THZTdJp2rX2mM4CNJzQ8x6kdF36sY2X58lXPQKUpQV3xRd27cQaZE3KZUjuXPTbKHugc+eVYjzzg+deXa+5hk027YZgt7xTL6KG5cMfbY7+uPWoVwdw9NqjajfAkXsdwjWztnlV0Jbu9/u8oRN+gIq0NC4httXtpIJk5ZAO6ubV/C6N97bry56MPQdCMUEsVwQCDkHcH1HrXS4gV1Kuqsp6hgGB89wdutVre8H3+nRyNaaqIrVAzBLpBIIx15e8YHbJxsM79Cadmhn1W3NxfXbzIszxiGMLDCwXlOZVRVZ85B5SQMYyDnFBZynI2qmpNfjseLJud1iiniRJCxwvOY0ZWY9B4lxk/iq5VXHSq31LsiS8vb64vCCsypHByk80eEUGU9BnmGAu4IznrQWQrZ6VTXbmTNf6XbeTSEke7SRoP0B/Os/sb4lkikn0m7b99bMyxZOeaNdmRSeoXZl/lb0FYXa2vLrekSH4e8Qf5Z0J/8AUKCfcc8VPYQIYYGuJpZBDFGvm5DNk43wAp6fp1qF2+m6lHfWF3qV1gS3DRG3jOIoi8T92hweVizjlPXfG5qXcdSd3Jp8vkmoRKfYSJLCCfbLiu/aTpTz6dL3We9i5bmLHXniYSDHuQCPrQSiq64XvRpmpTadL4YLh2ubNj0yx/eQZ6ZDdB/+wqbaBrCXVtFPGQVljV9vIkbj5g5HzFYfF3CMOoW/czcwIIdJFOHjcdHU/wC3nQbK606KRkZ40dozzIzKCUbplSeh+VQrii5j1Sd9NhJ5oV797lSf+7Tqy9wAR1c+LIBBAB8wca2Xsw1Nh3Ta1OYOhHIRIV9CwfJOPU1OOFuE7fT4RDbJyrnLMd3dvxO3mf0Hligg08fEvKLdTZdAv2oHxH+Yq3RvXEfyqS8BcAppyO7uZ7uY8007ZJY9eVc78oO++5O58gJZioynEUg1hrJgDE1mtyh6MrCTkdfcEEH25fegyeOOHft1hPbDAZ08JPQOpDJn25gPzqJ9jfFSm2Gn3GY7y15ozG+zMgJIKjz5VIB+WehqyqqDt/0SNYYLyIMl338cKuhKswKuwB5fvAqMHqOlBb2a5qv9K4T1hEQPqw6DmBto5CpxuA7dcepqfINh50HbNVtxf23W1meWKKW4JLKHHggLLswWUjx4OM8oI361ZBXNUx222KPeaTbAKqF2XGyqql4lx6AYzQSLhztKuDqP2DUrZLWWReeEq/MrdSFLZIOQGAII3UjGasKe5VFLuwVVBZmJwABuSSegqitQ0Fdd127UXXdC3jj7l4+WTIUrkqQw6OzHY7E1L73spuroKl9qs88IK5jVFj5gOnMckE+5B9aCMw8Fx6/f3l6rSw24KxQSrjLyoAplAPVBjPUHcbgggb3sj4ouFnuNLvmLz25ZkdiWLICARzNuw3VlJ8m9qsjS9LjtoY4YV5I41CKvoB6nzPmSdySTVRdoXDV7Lq0l1pRKzW8EHe4blZmbvCAobwv+7VMqTvtsc0F0UqvOy/tQ/aAa3uVEV5FnmXBVXAOCwUnKsDsy+XUeYFh0FR6ZfLoutzwTeC01AiaJyfCkhJyG9BzFl9soeh2nuucD2l3IsssZEy/DNGzRSj/qRkH866cb8EQanb91NkMuWjkHxRtjGfceq+f5EVzp9txJpidzFHFewr4YyzByqjpjLo4GPI5x0G1BYKcD2aPG8plmZWXuvtFxLMA43UqkjlefAPQZ2NVzwjrqaJq13YXJ7u2nk72Fz8Cc3wEnOylcIT5GMZwM4wLHj26t9Uil16GRFCuIcIVSFm2aRUXIk8JKk+JgDVganxPod8i/aJrOUAHl7wgMoPUDmwy9B+VBOY5AwBBBBAII3BB6EHzFdqr7gjXtOFw9tpUbsijmkkDsIEG/wLK+WJP4Fx55xWv7S+2SG1RoLN1luWBUup5kh2+LPRn9FHTG/oQ1F72eDVdU1C5huHtjDNHCkiDOZljAlyQwI5TyjIPmfStB2g8N6vDBHNfSRXMVnKGSVT+9wzKPEeUEglU65IJG5q2ey2G2j06JLWZZwBzSODuZW8TllO6nO2DvgCt7xHpYubSeAjPexOn1KkA/nigxdY09NRsCobAmjSSNxvyv4ZIpAR1wwU/StHBxJqNwohisu6mUck085xbq42YxKvinB6jGBvgmsHsQ4j7+w+zyH99aN3LA9eTfuz8gAU/sqxQKDQ8GcLfs+27gSGTxvJnARVLHJWNB8KZ6DJ6mt/So/NrTQXyxTMO5uQBAxwOWZR44CcfeXDrnqQ49BQajinXJoNX02PnKW03fow6B5eXCK35jA9T61Ns1o+L+EIdSt+5n5gAQ6OpwyOAQGUnboSMH1qJR8Fa1AvJb6ssiDZe+iywGPxnmOaCc65r8FnEZbmVYkHmx3J9FUbsfYAmq97MtbXVNTvr/AJcBEit4M9Vjy7Nn+ZiAT6ZxVRcRcMavPdslzDdTzAlQ3KzoRk7o2OUJ57YFXv2R8CvplmVmx38r95IAchdsKmRscDJJG2WPXGSE5qAcZQ/a9W0606rCXv5R7LhYs/N8j61NdT1KO3ieaVgkcal2Y+QH+/kB5moh2aWUk3f6lOpWW9YGNTuY7Zdok+o8XvsaCc0pSg4NfPPEVhPxJqr/AGXC21uBD3rfAACxLbfEWbOAN8cucYNXRx7qLQabdyr8SwSYPTBI5Qc+2c1ruyfQVtdKtlUANIgnc/iZwDk/28o/toIfB2O3GmPDdaXN308fMJY5iqJMh6qmB4fkxO+DkYwZjpnaVbuyxXKTWc7ME7ueNlBc9FWUDkbJ6bgn0qX1WfbBrTQT6UEO/wBtV8eoHKhH5SEUEq4n4tWyms0cDkuZjCXJxyHlyp98tgfWt+sYBJAALHJONycAZPrsAPpVb9vulmTTBIo8UE8b7dcHMZxj3Zal3AupSXGnWsswIkeFC2diTjHNj+bHN/dQVL2v6S+nanb6pbjCu6l8dBIuzA+0keR9Gq2/+11v+KtH20wK2jXXPjwiNlPo3eoBj55I/uqkPsVz6P8AnQfU9cYrmlBharo0NzGYriJJYz91wCM+o9D7jeoeew/SubPcN/T3snL+XNU9pQV7xB2I6fctGY1a15BynuOVedfLmDAjm/m6+udq2fD/AGVadaIypbrIXUo7S/vGZfNdxgD5AVL6UFXat2IRrJ3+mXMtjN5BSzR/LIIcD2yw9qjvFtlxMIO5Zu+jxhntuUSOPRsYk+fKN/erzpQfLHAWsT6LfpJcwzRRSfuZQ6MvhODzDmxkqQG+QPrX1HBMHUMpDKwDKQcggjIIPmCN60fHPCSajZyW74DEc0b/AIJB8LfLyPsTVR8A9o82kztp2qBhGjciucsYfToMvCRggjoOmRsAvysHWtGiuoWimXmRsHqQysN1dWG6sDuCOlZFpdpKivG6ujDmVlIZWHqGGxFe1BAV4ruNLPdakrzW+cR3yLzeHyW4jTJVh+IDB/Oplp2rw3CB4JY5VPmjBh+h2rLZc9dxUQ1Hsn06V+cQdy/XmgZod/I4Qhcg79KCXkVqeIOK7WyQvczJHtkKTl29lQeJj8hUfXsrjH/PamV/D9rfHy2rYaP2cWNs/eJAHl/8WUtNJn1DSE4PuMUFHce9qUmoXMUbI0Nmksbd0+zSDmB55R5jl6L0GfPrX0tGgAwAABsANgB6VXnbB2d/b7cTQIDdxY5cAAyJneMk46Z5hn0I86sKL4RnrgZ+dB3pXhY3yTRrJEwdGyVYdDuRkfUV7mgqLt51uV1g022BeWc966L8RRc8i4z5srH/AKdbjsX41ju7GO3ZgLi2URsh+JoxskgHmMYU+hG/UZjvZ637R4gvb4+JIAY4vQZ/dIR/Yrn+7NYfbd2fLbj9o2YMR5x34Q8uCxwsy4Phy2xx1LA+tBaGi8T97f3toxBaAwumMfA8a5B91fOf6xXpxTwbBfm3abnBt5lmQqQMkEEqcg+E4HvtUC4J4PS0msdQs5JporpGjuTJhmzIvMjnlG2JVCHJO+N96tsUArnrTFc1AO0ftFFqDaWmZdQlwkaJuYy3R2/mxuF+R2G9Bre0+9+33VtpEB5i8izXRU/w4l35W9+rYPonqKsL9iw/+Gv5Cor2X9nf7NhZ5iJLubeV855R17sMeu+5PmfYCpzQKUpQKUpQKUpQKUpQKi3HPZ7banHyzDllUHu5lA519j+Jc/dP0wd6lNKD5sZdX4bk2Je1LfzPbtv6dYnPTyJ98VafBXbLZ32Eci2n28EjDlY/ySbA/I4PtU9lhVgVYBlOxBGQR6EHrVW8Z9gltc5ksyLWXc8mCYWP9PWP+3I9qC1M1zXzlpnGmq6DKILxHkgBwFc5Uj1hn38vLcDzANXfwnxrbajF3ls+cfGh2kQ+jL5ex6HyNBvqUpQa/U9dhtzGJ3EfeNyIzZCFvJS/wgnyBIzjatVxrx1b6dbtJK6lyP3cYILuxG2Bn4fVugHvgVuNZ0eK6geCdA8cg5WB/Qg+RB3B8iKoW+4X0qxveWNrjVZwf3domGAYHYSyoDkD8IHzFBcHZrbGLSbNX2PcKxz/ADZbf6GtVxt2r2VtFLEk4luSjqiRfvCHKkLzMPCMNjbOfatUODNU1PfU7j7Jbn/lLY7kejuCR+Zb5Cpfw5wDY2IH2e3RWH/EYc8nl/xGyR06DA9qCt/8ON7EqXUBOLgurlCMExqOXI+TEgjyyPWrd1fSkuYJIJRmOVGRvXBGMj3HUfKqL1CI2PFqNGfDNMjEAg7TArICB0w/McH0Br6BoKZ4a4ubh9WsNSimaJHZoLiNeZHRjnGCRjfJxkkcxHkCcmb/ABEwd4RFZ3EkYJ8eVB+YTB/UirbeMMMEAj0IzXVIFHRVHyAFBWE3+IG0aIiCG4e5IwkJTq52CllJ2z6DPpW67N+Cmt1ku7wK1/csZZGOCYw2/dKfu9dwDjYDooqXrpUIk7wRRiT8YRef/NjNZVApSlApSlApSlApSlApSlApSlApSlBhaxo0N1E0NxGskbDBVv8AUHqCPIjcV8/8X8F3XD90t7Yuxt+bAbryZP8ABmH3kPQHz9mwT9G1i6npsdxE8Uyh45FKsp6EH/Q+efI0Gr4K4tj1G0S4j8OfC6ZyUcfEhPn6g+YIrz4u47tdOTM75kYeCFPFK58uVfIZ8zgVT3BmmalZX9/p+nFGAKK00g8EQ6pKV3BcoxHLg5I6Hlq1OFezaC0czyM11eMctcTbtn+RTkIPlk+9BoU0zU9Y3umbTbE/8BP/AImVfSRyMoCPLb+k9amfD/CtrYR8ltEkQAyzdWbzJdzufqcD2rz1PiyOPvBHyyGL+IxYJDD697McgH+VQzewzVS8R9pT3btFZr9rKjLyyr3dnGozl+4Y45c48c7EDGwzvQTjiztpsbLKoWuZcbLH8HnuZj4cZGPDzdD6VA9R4u1O/CG4lOm20v8ADihVmupwendp/EYfzkom/n0r34O4FmupPtGRKzdb2deZB7WdswAbHlI4CjHhXbedapqWnaFG0khL3EgJLMe8upz6l23C5+SjyoIXw3p9tpurWQks5o2uYmEcs03PKshLrl0Ucodl5RgE47weecXeK+fLrXp7+7t9Qvx9ntrctPb2yAvPIq+MsiAcxTwDmlblQAbVc/BvFkeo2q3MQKhiylWxzKwOCDjbpg/Wg3lKUoFKUoFKUoFKUoFKUoFKUoFKUoFKUoFKUoFDSlBVvZxe9xrGq2k20kk32mPPV0JJ2/sdDj5+lZnaZxxFaLyzSsM9LaFuW4mHrJKN4Ijj7vjOdiNxWdx52Zi/miuYZ2tbmLAEqgnKg5GcEHIOcHPng1UvGHZwzalFaW873d7IpmuZJThVG3KWxkqOXyyTgrjyoNZNez6iIzckw2oJW2s7ZQGkbPwQQj3zmVwQDnGT4atTgvssARXvEWKJTzpZK3MgbfElzIf48o9/CvkANhueFuDbbSIGuLmVXmCDvbiTACqBtHGPuINgANzgewFf67xdea/JJbWQ+z2CbzTueReQblpW8htkIN9t/PAb7jTtfPeCy0dO/uCeTvEUOiHpiNcYcgeZ8Ax5+UU4Z4HluLgtzpeXgbM1xLmW0tm2PKD0urgZ+H+GvnnqJTwnwAjRmKzLRWbDE150ubz1SE4/dW38w+LG2R4juuK+OLfSI47KxhEtyVVYreMEhc/Cz43JPXHxN1OM5oMi6tNP0a1ke5cu0wZJJZP3k9xkYKAfhwccowoHX1rT/wCHeIjS5Cc4a6kK/Lu4RkfUEfSqxit57nXbeLUz9od5E72INkRhgT3JA8K8owSq9PXNfTVpapGipGqoigBVUBVA9AB0FB7UpSgUpSgUpSgUpSgUpSgUpSgUpSgUpSgUpSgUpSgGqT4o1ddH4k+1yI5guYAGKjJBwFYjJ3IaNCR6NV2VpeK9Ms5YS9/HG8MOZcyDIXA3P5bY8+m9BQmscXHXLpvtVwLPToB3vISOcqDyjlUbyTNnG2Qudv5rP4X4bF3BGGhNrpiYaG0+/ceYmuW68pOGEed+rZGK0fZ/2ZJcXUmpXMCxxSOZba2xsqk5SR16DbBC++cdBW+4742maYabpnK97KDzvzDlt0A8TE+T439vQkgUDjTtAkSX9n6VGZr0gA8oBjt12GW+6CARsfCMjPoc7gHs1jsMzTN9ovZMmSdsk5PxKnNuB6sd288dBquCOEb7S4mDfs887mSa4aSbvCOu5aMAgDPUgbk9SasGw1GOZOeKRJU3HMjBlyOoyDigpPgLQx/2ovO/b95E1xNGDnxc7AA7+kcmfy9KvYVTGoXKnjCHuDk90Emxvv3UgYH5J3f1FXMKDmlKUClKUClKUClKUClKUClKUClKUClKUClKUClKUCsLWNJjuYJIJhzRyIUYex8x6EHcHyIpSgqfQtV1mySbTUtXuHj8FtckYjVCfCzO3hZQu4GcgjlIIG3Vf8O5c95LqEhnbxSMEzlzuxDFwTvnc1zSg2q9gFo0ZWa4u5X+6xcYT0whUg/X9KhDQaroEstlbL36XW8LqjMebZS6qPhkC4BByPhO4pSgsjsp7O2sEee5Ia9nyZGzzcik83JzeZLeJiOpx6ZNgUpQKUpQKUpQKUpQf//Z"/>
          <p:cNvSpPr>
            <a:spLocks noChangeAspect="1" noChangeArrowheads="1"/>
          </p:cNvSpPr>
          <p:nvPr/>
        </p:nvSpPr>
        <p:spPr bwMode="auto">
          <a:xfrm>
            <a:off x="9440863" y="-669925"/>
            <a:ext cx="1314450" cy="140017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19464" name="AutoShape 8" descr="data:image/jpg;base64,/9j/4AAQSkZJRgABAQAAAQABAAD/2wCEAAkGBhQSERUUEhQUFBQWFRUUGBcYGBgWFxgYHxkXGBcVGRUXGyYeGhokGRgYHy8iJCcqLC0sFx8xNTAqNSYtLCoBCQoKBQUFDQUFDSkYEhgpKSkpKSkpKSkpKSkpKSkpKSkpKSkpKSkpKSkpKSkpKSkpKSkpKSkpKSkpKSkpKSkpKf/AABEIAOgA2QMBIgACEQEDEQH/xAAcAAEAAgIDAQAAAAAAAAAAAAAABgcEBQECAwj/xABGEAACAQMCAwYDBQYEAwYHAAABAgMABBEFIQYSMQcTIkFRYTJxgRRCUpGhFSMzYnKCCJKxwUNEgxYkU6Ky8DRjc6PR0uH/xAAUAQEAAAAAAAAAAAAAAAAAAAAA/8QAFBEBAAAAAAAAAAAAAAAAAAAAAP/aAAwDAQACEQMRAD8AvGlKUClKUClKUClK6vIBjJAycDO2T6D1O1B2pSlApSlAqP6XxF3moXlqSP3C27qPPDqS3zwcfnW/NUXo2uPHxRNM20NxcS2HN5F0WMKP8wjx/VQXrSuAa5oFKVpuL+I0sLOa5fH7tfCPxOdkT6sR9M0EP1vif7RxBZ2MZ/d2/PPNjoZBExRT/SCPq/tVk1R3ZPoMqa1JJcMWmay+0S56rJM6Ny/RDv75q8aBSlKBSlKBSlKBSlKBSlKBSlKBSlKBWl4x0Q3dlNCpKyMvNGwOCsqkPGwI3BDqN63VKCsOz3tLlMUEWp+BpeZYrnYRyMrFDDJ0CTBgRjz2Pnk2cKrq40aEX9zp1ygNrqAN3D5cs67XCqfJ9lkGOm/riuNH4ml0udbHU3LQueW1vG6MowFimbykHTJ9vI5oLHpXANc0HV2wCT5DNUHFYNPoFzeJ/Fj1GS+Rh12ZQTt5AEn+2rj411HuNPupehS3lI/q5CF/8xFRjsc01W0KFHGVlFxzD1VpJEP5qKCZcP6ut1bQ3CdJY1f5EjcfQ5H0rYVWvYzetCt1pspzJZTsFz1MTEkEe3Nk/wB4qyqAarDiJv2rrMVkPFa2OLi5/C0v/DiPkcZA+rjyqZ8acTrYWUty2CUXCKfvSHZF/Pr7A1ouyPht7ay76fJubtvtEpPXxbop+h5vmxoNfwDP32taxN1CvDAD/QGU/wDoqyarHsdPNcavJ5NfMPyMn/5qzqBSlKBSlKBSlKBSlKBSlKBSlKDq74GT0G9Yul6vDcxiWCRZYzkcynIyOoPoR6HcVmVUfaNpN1pUzapphwjkG7gxmNjn+KU9D0YjBBOQdzgLcpUM4I7TYL/ETg290FBaFz8W2eaJvvqRv649t6mdBCu1XSnezFzBtcWTi6jPsv8AEX3BTO3nygVsoktdY09GkQSQzorYPVW88EbqytkZHofKpC6AggjIIwR6+1Vl2Xymyvb3SX6Rubi3O28T4yPoCh/zelB42PEk2hTLaaizy2LHFtd4LGMAbQygDJwPr6ZHw2fa3aSIHjZXRhlWUhlI9QRsax9Y0aK6heCdA8bjDKf0II3BHUEdKpnU9I1Hhtmls3Nzp5bLRuM8n9YHwny51wDtkdBQTDt31PutIkXzmkji+mec/olSPs/se50yzjOxFvGT8yoY/qTVJcRcay8Rz2lpFbGMLLzth+82PKrOfAAqqObffqPkfouKMKoUDAAAA9hsKCquPidL1e21RQe4nH2a6x5bDDHHU8qgj/6NWpHOGUMpBUgMCDkEHcEEbEY3rW8VcOx31pLbSfDIuAepVhujj3DAGqEs+GOIFU6anfpbljGTnEIXO5EuOYRnc4HUEjHWgml1cjX9WSKPx6dYkSSHqk0u4AHqvl7gOfMVbZ2rR8F8Ixabapbxb48TvjBkc9XI8vQDyAFbi7+BsdeVv9DQVd/h+m54L1/x3Zb81B/3q16p3/DbJ/3S6HmJkP5p/wDyrioFKUoFKUoFKUoFKUoFKUoFKUoFedxbq6srAMrAqwO4IIwQR6EV6UoKdu+CoEuRptzzIj80umXSkiSI5y9rzk+LlOCoPUHrkitja8dXekssGsI0kOeWO+jBYMPISqN+bH19m61MOOuFFv7Ros8kqkSQydDHKu6MD5DyPsa1nAnES6pZvFdxqZ4Sbe6idQQXG3MVO2GwfkQfSglWn6nFcRiSGRJY26MjBgfqPP2qu+0aP7JqumX67K0n2SY+XK/wk/Rn6/hWsTWOya4s3a40O4eBju1uzZjbrsC4IPsHz86iXFGuavqIhsZ9PZZo51kLqjqDjIBJ3QLuctzY+VB9DCuroCCCAQdiDuCPMYpHnAz1xv8AOu1Bq9G4XtbTnNtBHCXOWKLgn5nrj26VtK4rTarxnZW2091BGfwl15v8gy36UG6rjFQO47b9KX/mC39MUh/1UV5x9uulE/xnHzif/YUFg1wRUZ0ztM024OI7yDPTDt3RPyEoXP0qSRyBhlSCD0IOR+YoKj7C7U29zqlqdjFMn5AyqD+WKt+sK20aGOWSZI0WWXl7xwPE+AAAT6ADpWbQKUpQKUpQKUpQKUpQKUrgmg5zXVXB6EH5VVKQz69fXI+0TQ6bbP3AETFDPIPiOcYI+fQcmBuTWTe8F/sRTe6fJM0ceDc28j84khyOdkONpFHiB9M/IhZ9K8LG8WWNJEOUkVXU+qsAyn8iK96Aaq/ihP2XrVvfKMW96Ra3PkA+3JJ+gP8AY3rVoVB+2iBG0e4L7FO7dD5iTnULj/MR9aCcUrW8N33fWlvKeskEUh+bIrH/AFrJ1LUo7eJ5ZnWONAWZmOAB/wC9sDcmgyGYAZJwBVc8SdskSSm20+F7+6yRiPJjB8/EoJbHnjb+YVHrzUr7iOVorUta6WrFHlI8UuMZGOp/oGAPvHO1WJwtwvZaaogtwiyMMksymaTHViTuR7AYHpQQqLgTV9RJbU7020R/5e3Iz8iV8P5lzUi0jsb0yDf7OJm/FMTJn5qfB+lTYUZcgg+e1BW2q9o+i2MhgCRsUPKwghRlQ+YLYAJHtn86luiT2V9As0CQyxv/APLXIPmrKRkMPQ1GYOwfS1BDRyud92lcH6cuBWvtuEjod7FLau5sLh0t542PMY3duWKXPmOYhfUZ887BJtU7K9MuBh7OJTv4ox3R+f7vGfrmond9j91Z/vNHv5oiMnuZWyh26ZA5c7feQj3GKtmlBUul9sU1pMLbW7Zrd/KdQeRh+IoM5X+ZC3yFWpaXaSoskbq6MMqykMpHqCNjWDxDw1BfQtDcxh0PTyZT5MrDdT8v1qlJLm84XvFQs1xp0rEqD6Z3xnASYZzts3+gX/SsHRtYiuoEngYPHIOZT/qCDuCDsR5EVnUClKUClKUClKUCvK7YhGI6hWI+eNv1r1rg0EF7E41Gj25Xcs0rMfPm7xgc/kB9Kml9aiWN42+F1ZD8mBU/oarvsmuvs899pj7G3uHliB6mFyMYHoPCf+pVl0ER7KJ2bSrdX+OLvIG9jG7Jj6AAVLqhXZtLytqMB6xajOw/pkxIv6lvyqa0CtXxHw9DfW7W9wCY3KkgHlPhYMMEdNx+praUoPGGFYkCqAqIoAHQKoGAPkAKp66lk4kv2hRnTS7VhzMNu/fyx88HH4V36sK3HbBxLIxi0qzybm7IV8fdiJxg+nNg5Pkqt61N+FOGorC1jt4R4UG583c/E59yfy2HlQRrtJ4kGjaYotESNiVghAGybEl8eZCg9fMjOfOE9lPZncy3EWqXsrDfvUUljLIdwHcn4UPUDckeg6zbtF4Y+33mmwuMxLLNLL6FUVDyn5nC/U1zxx2hPaypZ2Fubq8ZQ3dgHljTyLcvTywNhjckbZCditDxlxnBptuZpyTk8qRrjnkb0UH06k+Q+gNcy9pus2PLJqVgv2cnlZk8JXJGDzBmA64APX1rN4TCa1qs9/IA9raEQ2qMPCX6mUqfPz3/ABL+Gg7Q63xHcr38NvawRnxJDJ8bL5Z5jkH58tSHgzjddQ7y1u4O4vIcGWBxkEAgiRM9RnlPtlSCQQammKrDtitTaNa6rAMTW8yo+PvxNkFWPp1X5OaC0KV5284dFdTlWAYH1BGQfyNelArXa/w/DewPBcIHjcY9wfJlPkw6g1saUFA8LatLw7qjWN05azmIZXOygMcJOM9OhVx7Z8hm/QagvbBwUL+xZkH7+ANJGfMjGXj/ALgNvdR714difFn2zTlRzmW2IhbO5KYzG3+Xw/NDQWFSuM0zQc0pSgUpSgVDe0rtETSoFbl7yeXmESdF2xzO58lGRsNySB6kePaX2i/s1EjhjMt3PkRJjIG4HMwBydzgKOp9KrniHSdTs3tNS1Job10k7tLYnDLI4YoAEXlYq+D4c/CuNhsGCV1pb1dYls2HKAzqihMwgYZWjJL45MjJBIwD5V9BabqKTxJLEwaORQ6sN8g/71E9J/bc0aySvYW7Nv3RhlkKjyDsJh4vlWu1rjW+01EjfToW53EcTwS8lvzMfCpVkDRkseh2PkTQcaLcfZuJLyA7LeQRXCe7IOU4/wDuf5asiqX17hjXL64hve5tLWa2z3QEmZCOvKx8SsM5GDgeJs9an3APGn2+JxInc3UDd1cQnPgfcZGfunlOOuMEe5CVVj6hfLDFJLIcJGjSMfRVBJ/QVkVXHb1rfcaW0YOGuJEi9+UeN/0UD+6g0vY1YPfXd1q9wPE7mKIfhG3Nj2VORAf6quGo/wAA6ELPTraDGGWJWf8Arbxv/wCYn6AVIKDyuHVQXbHhVjn0GMnf6fpUD7JbXv459TkA769mdgfwwoxSOMegHKfyX0qZ65AXtp0Xq0Mqj5lGA/1qNdj8obRrTHkjqfmsjg/qKCV31ik0bRyqrxuCrKwyCPQioz2c8Jfs6K4hAPIbqR4yepjKpyk/LcfSof2u8V3ltqVhHbu6RsVYquwlbvQpRsfEMADH8x9as6+1mOGWGKQkNO7JHt4SyqXwW6AkDb1oIzxx2mJp1za25iMhnYcxBxyRluTmAweZs7422HXesLt3mA0aUH70kKj584b/AEU1tuJ+z2K9vLS7d2VrZgeUAESANzqpz0w2+fQ4qNdrB+33VlpcR5naYXE+D/DiUEZb0JVmIHsvqKCe8KqRY2oPUW8IPz7ta2teE88cMZZ2WONBuzEKqjpuTsBXpFIGAZSCCAQQcgg7ggjqMUHelKUHSWQKCWIAAySTgAeZJPSvmnhviOay1S8/ZEP2yOQsqKqOVClwUbCjIC5K74G/Wvo7VdLjuYXhmXnjkUq65IyPTKkEfSmmaVDbxiOCNIkHRUUKP06n3oKn5eKbrfMNopHw/uh/s7g1jXuvcQaSvfXfdXdupAc+E4zgDxKqsu+wJBGTV2V53ECurKwDKwKsDuCCMEH2IoNRwhxXFqNqlxDkA+FlPVHGOZD8s9fMEHzrd1THZTdJp2rX2mM4CNJzQ8x6kdF36sY2X58lXPQKUpQV3xRd27cQaZE3KZUjuXPTbKHugc+eVYjzzg+deXa+5hk027YZgt7xTL6KG5cMfbY7+uPWoVwdw9NqjajfAkXsdwjWztnlV0Jbu9/u8oRN+gIq0NC4httXtpIJk5ZAO6ubV/C6N97bry56MPQdCMUEsVwQCDkHcH1HrXS4gV1Kuqsp6hgGB89wdutVre8H3+nRyNaaqIrVAzBLpBIIx15e8YHbJxsM79Cadmhn1W3NxfXbzIszxiGMLDCwXlOZVRVZ85B5SQMYyDnFBZynI2qmpNfjseLJud1iiniRJCxwvOY0ZWY9B4lxk/iq5VXHSq31LsiS8vb64vCCsypHByk80eEUGU9BnmGAu4IznrQWQrZ6VTXbmTNf6XbeTSEke7SRoP0B/Os/sb4lkikn0m7b99bMyxZOeaNdmRSeoXZl/lb0FYXa2vLrekSH4e8Qf5Z0J/8AUKCfcc8VPYQIYYGuJpZBDFGvm5DNk43wAp6fp1qF2+m6lHfWF3qV1gS3DRG3jOIoi8T92hweVizjlPXfG5qXcdSd3Jp8vkmoRKfYSJLCCfbLiu/aTpTz6dL3We9i5bmLHXniYSDHuQCPrQSiq64XvRpmpTadL4YLh2ubNj0yx/eQZ6ZDdB/+wqbaBrCXVtFPGQVljV9vIkbj5g5HzFYfF3CMOoW/czcwIIdJFOHjcdHU/wC3nQbK606KRkZ40dozzIzKCUbplSeh+VQrii5j1Sd9NhJ5oV797lSf+7Tqy9wAR1c+LIBBAB8wca2Xsw1Nh3Ta1OYOhHIRIV9CwfJOPU1OOFuE7fT4RDbJyrnLMd3dvxO3mf0Hligg08fEvKLdTZdAv2oHxH+Yq3RvXEfyqS8BcAppyO7uZ7uY8007ZJY9eVc78oO++5O58gJZioynEUg1hrJgDE1mtyh6MrCTkdfcEEH25fegyeOOHft1hPbDAZ08JPQOpDJn25gPzqJ9jfFSm2Gn3GY7y15ozG+zMgJIKjz5VIB+WehqyqqDt/0SNYYLyIMl338cKuhKswKuwB5fvAqMHqOlBb2a5qv9K4T1hEQPqw6DmBto5CpxuA7dcepqfINh50HbNVtxf23W1meWKKW4JLKHHggLLswWUjx4OM8oI361ZBXNUx222KPeaTbAKqF2XGyqql4lx6AYzQSLhztKuDqP2DUrZLWWReeEq/MrdSFLZIOQGAII3UjGasKe5VFLuwVVBZmJwABuSSegqitQ0Fdd127UXXdC3jj7l4+WTIUrkqQw6OzHY7E1L73spuroKl9qs88IK5jVFj5gOnMckE+5B9aCMw8Fx6/f3l6rSw24KxQSrjLyoAplAPVBjPUHcbgggb3sj4ouFnuNLvmLz25ZkdiWLICARzNuw3VlJ8m9qsjS9LjtoY4YV5I41CKvoB6nzPmSdySTVRdoXDV7Lq0l1pRKzW8EHe4blZmbvCAobwv+7VMqTvtsc0F0UqvOy/tQ/aAa3uVEV5FnmXBVXAOCwUnKsDsy+XUeYFh0FR6ZfLoutzwTeC01AiaJyfCkhJyG9BzFl9soeh2nuucD2l3IsssZEy/DNGzRSj/qRkH866cb8EQanb91NkMuWjkHxRtjGfceq+f5EVzp9txJpidzFHFewr4YyzByqjpjLo4GPI5x0G1BYKcD2aPG8plmZWXuvtFxLMA43UqkjlefAPQZ2NVzwjrqaJq13YXJ7u2nk72Fz8Cc3wEnOylcIT5GMZwM4wLHj26t9Uil16GRFCuIcIVSFm2aRUXIk8JKk+JgDVganxPod8i/aJrOUAHl7wgMoPUDmwy9B+VBOY5AwBBBBAII3BB6EHzFdqr7gjXtOFw9tpUbsijmkkDsIEG/wLK+WJP4Fx55xWv7S+2SG1RoLN1luWBUup5kh2+LPRn9FHTG/oQ1F72eDVdU1C5huHtjDNHCkiDOZljAlyQwI5TyjIPmfStB2g8N6vDBHNfSRXMVnKGSVT+9wzKPEeUEglU65IJG5q2ey2G2j06JLWZZwBzSODuZW8TllO6nO2DvgCt7xHpYubSeAjPexOn1KkA/nigxdY09NRsCobAmjSSNxvyv4ZIpAR1wwU/StHBxJqNwohisu6mUck085xbq42YxKvinB6jGBvgmsHsQ4j7+w+zyH99aN3LA9eTfuz8gAU/sqxQKDQ8GcLfs+27gSGTxvJnARVLHJWNB8KZ6DJ6mt/So/NrTQXyxTMO5uQBAxwOWZR44CcfeXDrnqQ49BQajinXJoNX02PnKW03fow6B5eXCK35jA9T61Ns1o+L+EIdSt+5n5gAQ6OpwyOAQGUnboSMH1qJR8Fa1AvJb6ssiDZe+iywGPxnmOaCc65r8FnEZbmVYkHmx3J9FUbsfYAmq97MtbXVNTvr/AJcBEit4M9Vjy7Nn+ZiAT6ZxVRcRcMavPdslzDdTzAlQ3KzoRk7o2OUJ57YFXv2R8CvplmVmx38r95IAchdsKmRscDJJG2WPXGSE5qAcZQ/a9W0606rCXv5R7LhYs/N8j61NdT1KO3ieaVgkcal2Y+QH+/kB5moh2aWUk3f6lOpWW9YGNTuY7Zdok+o8XvsaCc0pSg4NfPPEVhPxJqr/AGXC21uBD3rfAACxLbfEWbOAN8cucYNXRx7qLQabdyr8SwSYPTBI5Qc+2c1ruyfQVtdKtlUANIgnc/iZwDk/28o/toIfB2O3GmPDdaXN308fMJY5iqJMh6qmB4fkxO+DkYwZjpnaVbuyxXKTWc7ME7ueNlBc9FWUDkbJ6bgn0qX1WfbBrTQT6UEO/wBtV8eoHKhH5SEUEq4n4tWyms0cDkuZjCXJxyHlyp98tgfWt+sYBJAALHJONycAZPrsAPpVb9vulmTTBIo8UE8b7dcHMZxj3Zal3AupSXGnWsswIkeFC2diTjHNj+bHN/dQVL2v6S+nanb6pbjCu6l8dBIuzA+0keR9Gq2/+11v+KtH20wK2jXXPjwiNlPo3eoBj55I/uqkPsVz6P8AnQfU9cYrmlBharo0NzGYriJJYz91wCM+o9D7jeoeew/SubPcN/T3snL+XNU9pQV7xB2I6fctGY1a15BynuOVedfLmDAjm/m6+udq2fD/AGVadaIypbrIXUo7S/vGZfNdxgD5AVL6UFXat2IRrJ3+mXMtjN5BSzR/LIIcD2yw9qjvFtlxMIO5Zu+jxhntuUSOPRsYk+fKN/erzpQfLHAWsT6LfpJcwzRRSfuZQ6MvhODzDmxkqQG+QPrX1HBMHUMpDKwDKQcggjIIPmCN60fHPCSajZyW74DEc0b/AIJB8LfLyPsTVR8A9o82kztp2qBhGjciucsYfToMvCRggjoOmRsAvysHWtGiuoWimXmRsHqQysN1dWG6sDuCOlZFpdpKivG6ujDmVlIZWHqGGxFe1BAV4ruNLPdakrzW+cR3yLzeHyW4jTJVh+IDB/Oplp2rw3CB4JY5VPmjBh+h2rLZc9dxUQ1Hsn06V+cQdy/XmgZod/I4Qhcg79KCXkVqeIOK7WyQvczJHtkKTl29lQeJj8hUfXsrjH/PamV/D9rfHy2rYaP2cWNs/eJAHl/8WUtNJn1DSE4PuMUFHce9qUmoXMUbI0Nmksbd0+zSDmB55R5jl6L0GfPrX0tGgAwAABsANgB6VXnbB2d/b7cTQIDdxY5cAAyJneMk46Z5hn0I86sKL4RnrgZ+dB3pXhY3yTRrJEwdGyVYdDuRkfUV7mgqLt51uV1g022BeWc966L8RRc8i4z5srH/AKdbjsX41ju7GO3ZgLi2URsh+JoxskgHmMYU+hG/UZjvZ637R4gvb4+JIAY4vQZ/dIR/Yrn+7NYfbd2fLbj9o2YMR5x34Q8uCxwsy4Phy2xx1LA+tBaGi8T97f3toxBaAwumMfA8a5B91fOf6xXpxTwbBfm3abnBt5lmQqQMkEEqcg+E4HvtUC4J4PS0msdQs5JporpGjuTJhmzIvMjnlG2JVCHJO+N96tsUArnrTFc1AO0ftFFqDaWmZdQlwkaJuYy3R2/mxuF+R2G9Bre0+9+33VtpEB5i8izXRU/w4l35W9+rYPonqKsL9iw/+Gv5Cor2X9nf7NhZ5iJLubeV855R17sMeu+5PmfYCpzQKUpQKUpQKUpQKUpQKi3HPZ7banHyzDllUHu5lA519j+Jc/dP0wd6lNKD5sZdX4bk2Je1LfzPbtv6dYnPTyJ98VafBXbLZ32Eci2n28EjDlY/ySbA/I4PtU9lhVgVYBlOxBGQR6EHrVW8Z9gltc5ksyLWXc8mCYWP9PWP+3I9qC1M1zXzlpnGmq6DKILxHkgBwFc5Uj1hn38vLcDzANXfwnxrbajF3ls+cfGh2kQ+jL5ex6HyNBvqUpQa/U9dhtzGJ3EfeNyIzZCFvJS/wgnyBIzjatVxrx1b6dbtJK6lyP3cYILuxG2Bn4fVugHvgVuNZ0eK6geCdA8cg5WB/Qg+RB3B8iKoW+4X0qxveWNrjVZwf3domGAYHYSyoDkD8IHzFBcHZrbGLSbNX2PcKxz/ADZbf6GtVxt2r2VtFLEk4luSjqiRfvCHKkLzMPCMNjbOfatUODNU1PfU7j7Jbn/lLY7kejuCR+Zb5Cpfw5wDY2IH2e3RWH/EYc8nl/xGyR06DA9qCt/8ON7EqXUBOLgurlCMExqOXI+TEgjyyPWrd1fSkuYJIJRmOVGRvXBGMj3HUfKqL1CI2PFqNGfDNMjEAg7TArICB0w/McH0Br6BoKZ4a4ubh9WsNSimaJHZoLiNeZHRjnGCRjfJxkkcxHkCcmb/ABEwd4RFZ3EkYJ8eVB+YTB/UirbeMMMEAj0IzXVIFHRVHyAFBWE3+IG0aIiCG4e5IwkJTq52CllJ2z6DPpW67N+Cmt1ku7wK1/csZZGOCYw2/dKfu9dwDjYDooqXrpUIk7wRRiT8YRef/NjNZVApSlApSlApSlApSlApSlApSlApSlBhaxo0N1E0NxGskbDBVv8AUHqCPIjcV8/8X8F3XD90t7Yuxt+bAbryZP8ABmH3kPQHz9mwT9G1i6npsdxE8Uyh45FKsp6EH/Q+efI0Gr4K4tj1G0S4j8OfC6ZyUcfEhPn6g+YIrz4u47tdOTM75kYeCFPFK58uVfIZ8zgVT3BmmalZX9/p+nFGAKK00g8EQ6pKV3BcoxHLg5I6Hlq1OFezaC0czyM11eMctcTbtn+RTkIPlk+9BoU0zU9Y3umbTbE/8BP/AImVfSRyMoCPLb+k9amfD/CtrYR8ltEkQAyzdWbzJdzufqcD2rz1PiyOPvBHyyGL+IxYJDD697McgH+VQzewzVS8R9pT3btFZr9rKjLyyr3dnGozl+4Y45c48c7EDGwzvQTjiztpsbLKoWuZcbLH8HnuZj4cZGPDzdD6VA9R4u1O/CG4lOm20v8ADihVmupwendp/EYfzkom/n0r34O4FmupPtGRKzdb2deZB7WdswAbHlI4CjHhXbedapqWnaFG0khL3EgJLMe8upz6l23C5+SjyoIXw3p9tpurWQks5o2uYmEcs03PKshLrl0Ucodl5RgE47weecXeK+fLrXp7+7t9Qvx9ntrctPb2yAvPIq+MsiAcxTwDmlblQAbVc/BvFkeo2q3MQKhiylWxzKwOCDjbpg/Wg3lKUoFKUoFKUoFKUoFKUoFKUoFKUoFKUoFKUoFDSlBVvZxe9xrGq2k20kk32mPPV0JJ2/sdDj5+lZnaZxxFaLyzSsM9LaFuW4mHrJKN4Ijj7vjOdiNxWdx52Zi/miuYZ2tbmLAEqgnKg5GcEHIOcHPng1UvGHZwzalFaW873d7IpmuZJThVG3KWxkqOXyyTgrjyoNZNez6iIzckw2oJW2s7ZQGkbPwQQj3zmVwQDnGT4atTgvssARXvEWKJTzpZK3MgbfElzIf48o9/CvkANhueFuDbbSIGuLmVXmCDvbiTACqBtHGPuINgANzgewFf67xdea/JJbWQ+z2CbzTueReQblpW8htkIN9t/PAb7jTtfPeCy0dO/uCeTvEUOiHpiNcYcgeZ8Ax5+UU4Z4HluLgtzpeXgbM1xLmW0tm2PKD0urgZ+H+GvnnqJTwnwAjRmKzLRWbDE150ubz1SE4/dW38w+LG2R4juuK+OLfSI47KxhEtyVVYreMEhc/Cz43JPXHxN1OM5oMi6tNP0a1ke5cu0wZJJZP3k9xkYKAfhwccowoHX1rT/wCHeIjS5Cc4a6kK/Lu4RkfUEfSqxit57nXbeLUz9od5E72INkRhgT3JA8K8owSq9PXNfTVpapGipGqoigBVUBVA9AB0FB7UpSgUpSgUpSgUpSgUpSgUpSgUpSgUpSgUpSgUpSgGqT4o1ddH4k+1yI5guYAGKjJBwFYjJ3IaNCR6NV2VpeK9Ms5YS9/HG8MOZcyDIXA3P5bY8+m9BQmscXHXLpvtVwLPToB3vISOcqDyjlUbyTNnG2Qudv5rP4X4bF3BGGhNrpiYaG0+/ceYmuW68pOGEed+rZGK0fZ/2ZJcXUmpXMCxxSOZba2xsqk5SR16DbBC++cdBW+4742maYabpnK97KDzvzDlt0A8TE+T439vQkgUDjTtAkSX9n6VGZr0gA8oBjt12GW+6CARsfCMjPoc7gHs1jsMzTN9ovZMmSdsk5PxKnNuB6sd288dBquCOEb7S4mDfs887mSa4aSbvCOu5aMAgDPUgbk9SasGw1GOZOeKRJU3HMjBlyOoyDigpPgLQx/2ovO/b95E1xNGDnxc7AA7+kcmfy9KvYVTGoXKnjCHuDk90Emxvv3UgYH5J3f1FXMKDmlKUClKUClKUClKUClKUClKUClKUClKUClKUClKUCsLWNJjuYJIJhzRyIUYex8x6EHcHyIpSgqfQtV1mySbTUtXuHj8FtckYjVCfCzO3hZQu4GcgjlIIG3Vf8O5c95LqEhnbxSMEzlzuxDFwTvnc1zSg2q9gFo0ZWa4u5X+6xcYT0whUg/X9KhDQaroEstlbL36XW8LqjMebZS6qPhkC4BByPhO4pSgsjsp7O2sEee5Ia9nyZGzzcik83JzeZLeJiOpx6ZNgUpQKUpQKUpQKUpQf//Z"/>
          <p:cNvSpPr>
            <a:spLocks noChangeAspect="1" noChangeArrowheads="1"/>
          </p:cNvSpPr>
          <p:nvPr/>
        </p:nvSpPr>
        <p:spPr bwMode="auto">
          <a:xfrm>
            <a:off x="9440863" y="-669925"/>
            <a:ext cx="1314450" cy="140017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pic>
        <p:nvPicPr>
          <p:cNvPr id="19466" name="Picture 10" descr="http://t1.gstatic.com/images?q=tbn:ANd9GcRp0RSwULoJClBvjfnMn7rfAAf49coZz0FCCYFkkNoF6yqMFBAY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696200" y="2743200"/>
            <a:ext cx="2209800" cy="20669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7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7" name="TextBox 2"/>
          <p:cNvSpPr txBox="1"/>
          <p:nvPr/>
        </p:nvSpPr>
        <p:spPr>
          <a:xfrm>
            <a:off x="4726360" y="303039"/>
            <a:ext cx="396044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u="sng" dirty="0" smtClean="0"/>
              <a:t>إدارة الجودة الشاملة</a:t>
            </a:r>
            <a:endParaRPr lang="ar-SA" sz="2400" u="sng" dirty="0"/>
          </a:p>
        </p:txBody>
      </p:sp>
      <p:sp>
        <p:nvSpPr>
          <p:cNvPr id="8" name="TextBox 5"/>
          <p:cNvSpPr txBox="1"/>
          <p:nvPr/>
        </p:nvSpPr>
        <p:spPr>
          <a:xfrm>
            <a:off x="2854152" y="1052736"/>
            <a:ext cx="5832648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في الماضي، كان الاهتمام بالتكلفة أكبر من الاهتمام بالجودة</a:t>
            </a:r>
            <a:endParaRPr lang="ar-SA" sz="2400" dirty="0"/>
          </a:p>
        </p:txBody>
      </p:sp>
      <p:sp>
        <p:nvSpPr>
          <p:cNvPr id="9" name="TextBox 6"/>
          <p:cNvSpPr txBox="1"/>
          <p:nvPr/>
        </p:nvSpPr>
        <p:spPr>
          <a:xfrm>
            <a:off x="2854152" y="1556792"/>
            <a:ext cx="5832648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كانت التكلفة هي مؤشر الكفاءة (مرحلة الكم)</a:t>
            </a:r>
            <a:endParaRPr lang="ar-SA" sz="2400" dirty="0"/>
          </a:p>
        </p:txBody>
      </p:sp>
      <p:sp>
        <p:nvSpPr>
          <p:cNvPr id="10" name="TextBox 7"/>
          <p:cNvSpPr txBox="1"/>
          <p:nvPr/>
        </p:nvSpPr>
        <p:spPr>
          <a:xfrm>
            <a:off x="2782144" y="2132856"/>
            <a:ext cx="5832648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ثم أخذت الجودة تحظى بالاهتمام حتى أصبحت </a:t>
            </a:r>
            <a:endParaRPr lang="ar-SA" sz="2400" dirty="0"/>
          </a:p>
        </p:txBody>
      </p:sp>
      <p:sp>
        <p:nvSpPr>
          <p:cNvPr id="11" name="TextBox 8"/>
          <p:cNvSpPr txBox="1"/>
          <p:nvPr/>
        </p:nvSpPr>
        <p:spPr>
          <a:xfrm>
            <a:off x="2782144" y="2780928"/>
            <a:ext cx="489654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في السبعينيات : من الاهتمامات الاساسية</a:t>
            </a:r>
            <a:endParaRPr lang="ar-SA" sz="2400" dirty="0"/>
          </a:p>
        </p:txBody>
      </p:sp>
      <p:sp>
        <p:nvSpPr>
          <p:cNvPr id="12" name="TextBox 9"/>
          <p:cNvSpPr txBox="1"/>
          <p:nvPr/>
        </p:nvSpPr>
        <p:spPr>
          <a:xfrm>
            <a:off x="2782144" y="3429000"/>
            <a:ext cx="489654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في التسعينيات : قلب الاهتمام </a:t>
            </a:r>
            <a:endParaRPr lang="ar-SA" sz="2400" dirty="0"/>
          </a:p>
        </p:txBody>
      </p:sp>
      <p:sp>
        <p:nvSpPr>
          <p:cNvPr id="13" name="Flowchart: Decision 10"/>
          <p:cNvSpPr/>
          <p:nvPr/>
        </p:nvSpPr>
        <p:spPr>
          <a:xfrm>
            <a:off x="7750696" y="2852936"/>
            <a:ext cx="720080" cy="432048"/>
          </a:xfrm>
          <a:prstGeom prst="flowChartDecision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" name="Flowchart: Decision 11"/>
          <p:cNvSpPr/>
          <p:nvPr/>
        </p:nvSpPr>
        <p:spPr>
          <a:xfrm>
            <a:off x="7750696" y="3429000"/>
            <a:ext cx="720080" cy="432048"/>
          </a:xfrm>
          <a:prstGeom prst="flowChartDecision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" name="TextBox 12"/>
          <p:cNvSpPr txBox="1"/>
          <p:nvPr/>
        </p:nvSpPr>
        <p:spPr>
          <a:xfrm>
            <a:off x="3646240" y="4293096"/>
            <a:ext cx="489654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عرفت الجودة تطورا مذهلا </a:t>
            </a:r>
            <a:endParaRPr lang="ar-SA" sz="2400" dirty="0"/>
          </a:p>
        </p:txBody>
      </p:sp>
      <p:sp>
        <p:nvSpPr>
          <p:cNvPr id="16" name="TextBox 13"/>
          <p:cNvSpPr txBox="1"/>
          <p:nvPr/>
        </p:nvSpPr>
        <p:spPr>
          <a:xfrm>
            <a:off x="1846040" y="4941168"/>
            <a:ext cx="6696744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أنشئت جوائز وطنية للجودة مثل الجائزة اليابانية ، والجائزة... الأمريكية</a:t>
            </a:r>
            <a:endParaRPr lang="ar-SA" sz="2400" dirty="0"/>
          </a:p>
        </p:txBody>
      </p:sp>
      <p:sp>
        <p:nvSpPr>
          <p:cNvPr id="18434" name="AutoShape 2" descr="data:image/jpg;base64,/9j/4AAQSkZJRgABAQAAAQABAAD/2wCEAAkGBhQSERUUEhQVFRUWFxoYFhgYGBYcHRcdGxsaGBwaHBgYIiYfHB0kGiEYIC8gIyc1LC0sGSAxNzAqNiYsLCkBCQoKDAwNFA8PFCkYFBgpKSkpKSkpKSkpKSkpKSopKSk1KSkpKSkpKSkpKSkpKSkpKSkpKSkpKSkpKSkpKSkpKf/AABEIAOIA3wMBIgACEQEDEQH/xAAcAAEAAwEBAQEBAAAAAAAAAAAABQYHBAMCAQj/xABGEAACAQMDAQYEAwUGBAILAAABAgMABBEFEiExBgcTIkFRFDJhcSOBkTNCUmKhFXKCkqKxJFNz8JPRCBYXJTRDY6PBwuH/xAAVAQEBAAAAAAAAAAAAAAAAAAAAAf/EABQRAQAAAAAAAAAAAAAAAAAAAAD/2gAMAwEAAhEDEQA/ANxpSlApSlApSlApSlApSlApSlApSlApSlApSlApSlApSlApSlApSlApSlApSlApSlApSlApSvwmg/aVTu0HeZbwExwlZ5cZx4iIg+8rcdOcDPA9Kp0mo6leBpZ7iG2tShAO4xplh0DrkyHqMhuvIHpQahf9pLaElZJo1YDJXOWx/dXLe3p61R9Y79LWElUhndh/EFjH+rLD8196qmsanpwg3tEbmVDGJJEJgWVlJUZ3csQB5iIx78ZqPsby/nINhpsUY5CuIN7AEnjxrnIHU8LjrRU8/fpcyH/h7JT7D8WQ/wCgLXq/eLrLLlLFjnpi0uQB/mOT/tXJN2Q1p4i89/4AB84a4KIi8Yz4PlyT6YxjHOeB5numuDMIZdTTxmQuEzMzEDgnkjjP64PsaDqHeRri8vYcfW1uf/1avW277bpWKT2S7wflBkQnGScblYcY9/8AavK27mrlmLDUMAMQxUSjBB8wAz6DP6CvDVdHv1Ia21FTCUjZFe6YEoVXafDuBs5GDnPJYZxQWfTu/Kzc7ZklibgZAWRfyaM5OPtVy0XtTa3Yzbzxye4B8w+6nDD8xWGalb30fN5pkcijhpFhIY9efGtCvJPHNcYmtJYo8SSWjpvEQf8AFRNxBY+JGFlXnpkMetB/SlKwbR+2Wp6eA7yC7tB1cMZkH0Eq5eM+wk/StG7Kd6dpe4Ut4Ep42SEYY/ySfK324P0oi50pSgUpSgUpSgUpSgUpSgUpSgUpUB2x7Yw6fCZJPM5B8OMHl8ev0UZGW9M/Wg7dd7QQ2cRkncKPQdWY+yr6n/b1wKzHWdQv9WG1N1vbtg4BQoY+QWnmDdeP2Q/iXIPOK1PA9+f7S1SZo7UcRqBteTHPhQJk8Z6v9Mn1ImdHS41JkS1g+HsEBVo3O2NCCp3nZh5ZOM89Dzkc0Vxf2nbWsiRafD8RcFAokcSGPIBwYoOdzMRwzeq8cGrLB2VuLiIzao5QNtVUKCSYYJfybN2x2YjhBwFxtFTMbQxQSyafGpaJkjmnEYZtuR4pjX94qmHwBtOcjd0PZa6e9yHy8wgWSKaGSbIcsv7UbMKfBZem7HzthdoWiPXsn2QsI41lghyxzl5gzSBgcNnxOUbcCCAByKje1dhcPLcL4NzNGyKYmjnMaxfhup2Kp5kEoVuUbhj7AV3aj3i2sRMVvm5mCFlih5zjjAYAjrnpnGD9qrzdqL2Z1MlxBaJtJMMW2WQ+UEDeTtzk+4wRg55oLVqugTSpIviwxieNVmJjLkMF2kodyD7FgcYHFcF5pVk1w80l8VmMiOpW5Vdnh8IojztYY3g7lOfEf3rPL7QLq8lJks7+5I8uZ5UhTy8AbRnP1YP7136d3d3oXA0+xTjC+JNO+3JBJ4dgft60GhNbQxKzG/KRTtK4DPbBD4oPyuU3YBO5cN7ZyOK9rLRYWa0aOVZEtYmjRQVbduRIwxIPUIrDGOd59qz6Tu1vMANaac6gMAoe4GATkEcqOvUce+eeIebsBcRZZtKcYOQ1rdeb06hy5xjPA+lBrOk9mPCuZ5mY7WlLwxq77E3IgkcpwC7ybz6gA8YLNnh7d9l7OS2mmlt4SyIXLnMZIXk/iRgtnGccHnHBrP8As/2jmt38M3V5E+BthvoyQedp84DHA68KvQc9asMXeiAgXUrUGFjjx4ts0LEHIyAWA9DgEnPoMchTb3sPNalJbSVraaTO2CaSJJmAC5VGRvDlXLKMMASeMZ4qLkMdxL4M1ubK6+UvHH5SxI/a24AKZP78Y4B+U9a2G7s/i/EurCa2nE0IhZJhvjAUuVxtBKkMxLIyndgDy9agdXtCm2GS1klggiW1jlMbmadyu1ykinyryu1ZBschsMu1clQuh94M+lLDBdh7iNskOrK42A7R4Mo4kAABIJ4zjy451/TNViuIxJC4dT6j0PXBHVWHqDyKw7tP2em0nCSIs9i+Ay4faXyfODkmCbGMMuBxjDDIr37I6ubIB7GIzwyHaXXPiKSd/hXEW4KGAyFlBxjpnkAN1pXBpGsJcJuTKsOHRtu+M9drhSQDjnrXfRClKUClKUClKUClK/CaDg1rWEto97cknai+rtgkKPyBOfQAn0rGZIpppZL/AFZ5Et4nwkWChmfkrDGuT5RyC3qAfqRYE1uW/wBTYNFJDFCCyvInyRruDOobBDyNgZHKhcc+apKfTGudQiSAQNb24AyVk3W4IGQqkhGZyOHIbGCfTkqC07sdNq1yZrzakEY8NY4ycRYP7JBgYIHU4yCPtjVNKWLwVES7Y+VC4x0JU5B+oPXrUFdA+IkTwMLLyxpsBYmTcCrybPMseRgMMgliXwMV46pqUOkWxigzJI7E29uz5PnYDC9X2BjnHJ5IH0I7Nd1K0sJDcucTSosQRTzNtJK+TIBK5I3noDjPSqR2ivbq9GJVIQkBbWKVVdsnK7pMrycHIIbgZCD5hww2Fxe3GYwkt0TiS6JUraAMxCpjILgHAYAdBtPBetM7Ldj4bGPEYLSMPxJW+eQ5J59hkk7Rx/vQU3Ru7a4m5vJBBCcZtoCctjAAll3EvgAdS30K+l90zs5bW4HgwomBgHGWx1+Y5PXnr15qSpQKUzUHrHbeytQTNcRrj0B3N/lTJ/pQTlKr83bGI2s88IeUwoWMe1lY8ZXgjOD/ABDI4PXBFZ12b7178zRvdQA20zMAyxlQgXO5lYnkJg7s+gPIoNZv1hbEc3htvOFR9p3HrgK3U/aqZqndNEGeWwle0kYEFAd0L5zw8bZ8ufTkfSo3RoDddpbicgFLaPahHODgRjn3yZTWo0H8/PY3Nhcjg2Fy3CyJk2lxjnDDnw/f1Ueqp1rTOyPeKLhxbXafD3WBhSfJMCMho26HI5AycjoWq26hp8c8bRSqHRwQyn1B+3I+4rHe3HYs2YJffJZZ/DaNR4tm5I5GCMoTyR0Y/wALYYlab2t1KNIhE8aSmfKKkh2xnClmMkhBCqFBOcE8cAmssTSv7KMt3bRtIhLQywSso+HZgp8OQg5kByCpAwVZWzyCZ3s7rwu0XTtTcNIdklvOv/z1RgyMGYcPkH0ycEHDZBlXjjtnlt5si2VfLFt8SXUXmHmkZyMu/iZXYvIOGJC7RRGff+tL2TwXlkzyWrZjdJCCVYkM0Ujdd/qrewGM+YVt+ha3FdwJPCco4yPcH1Uj0IPBFYpc6DHpN3JFdGU2N1Gdo2bi2DkBsHyyRE53jP28xx09jO0h0m+FvNJvtp9pWTACFWH4U4+48rfbn5OStypSlEKUpQKUpQKoHe12ikitmgt/EErJ4jMmfIiuo+YdCxyBjrg+9X13ABJ4A5NY7p97Hd3l1fXDTeDauJtjDCKUXbFHsPm37jnp6H3oJjVZbwRRQAt48ioZ5R8wfylYF2dAASzZ8vmPPmwbVpdpFptuisCFxmaUDKq2AMtzuC+gOCAF5I6mn91oLi6v5yChdnJJJIfkvhAx2hVxgbd3m+gqzWQe4vGZZna2wssbxynaWGEMDAcKFILEdW3/AMpyHxDqMNjay3OwxRyOxih8TKuxZtjIp4jMvzkLwB5iM7qzq10m7vro5Zlup1DySlCFtYjgGJOuH2HBGcgMF6u5HX2518XV5v4eG1YR28Z5E9wcNkBc7gBjg8HyDjea0nsV2a+Dt8PgzynxJ2HQu3JA+g6fXr60HfoOgQ2cKwwKFRf1Y+rE+pP9OAOBUjWIav3i3zXHnBjRJCpjX8MFo5Fzh2OZMEAH083QZraredXRXUgqwDKR6gjIP6UFQ1/vVtbZ5ogskkkI8wC4XOQoXe3U5I6A9D7VAad3uyz3ESCOKJWdkkRy5deMoQeM54GNuckD1BqDsezEKa4Y5lVoizKBll87bnjZUB3AeUrnOCQTxkVce8js+kOmvJZokDwMsoaNVUgA7WOQM/KxOevFFc/ex2omsxbbGdEk3q5RlGCChxlkPpnBBHrUH2W7oRMI7trx9sgEqBFUthhnzO+QSASD5feuCM/G9nGyxkls5t5J68tuPLdfI7cnrtNTvYDvNtIbDbdThXjkdVUqS7KTvU7Yx/MV444oKz2Ks2+PvLCVsb45LfliuTGxaJgARwB+6voenU143jatDA9pNbgwxiVmZk8gBG9m8T5doyduOcnA5GBy6z2tik1gXdoSE3wkhgVLspXICg87sAc+pz9a0/vk1ApprRoCXndYwFBJIzvbAHJ8q4/Ogx3RtKku3SHx0hM7qRksA+MrkgY3EMGAHuzc1p3dBrVwslxYXLFzbk7GJLYCuY2XceSucEewJH0H1qPdKJ9Ps0jcRXNvGuGI4JJ8Rg2ORiQsQR0yeDmpTu67vv7NEss8qyTSYBYZ2qoJOMtySTySfYfmF5r4liDKVYBlIIIIyCDwQQeoqPftFDkhCZWHURK0mPoSgKr+ZFfBvLl/kgWMe8zgn/w4twP5uKIybtp2SFjMqbnS0lkLwTZJNnOTn5uojbAzn+Hd1Tm7dktcOo27wys8N7bExyOFj8RT8viLuDKA2CDj2PoRXX2p06KSB49RvFRHHy/hRKCOVIDbnJBwfm9OlZR2f174aVLuORZDbN4FwVLHx7YkJG+McsuAvPtFn1oq7HQzdWT22oXB+JnkY2iyHLqYl2eIF2hgjsrsQRgLIB15OdWNs88ElnKhFzZF5LcHqQvM8H1IwZFHuG962ubbbzvdwxPcfFpGFWJNzsyg4PiNhUjMe352CgrkZLGs97woRb3MOqRrtkJCyKjgrHcR9VdseYFQVI4zsPvmgt/dF2tN3aeFISZrcKrZ6shHkf68Aj/Dn1q+Vgml6ounaxFLEAtpdqjj+WKXgg/9OXqP5a3uiFKUoFKUoK/271Ew2UrAOSRtGwc+5zwcDaCM49ayjtPfKmkQxhtj3jmYqMklU4jHHJDEA7scsfTPGidvNOS7aOBp0i2FJCGzk7mKAA5AXcA6huTlgAOaqGqWIudft4duYYNiIA64UQjxGygHAJGzHGcUVaLWSPS7G2tTOLeUKJHYwtKg5zJ4m35ELMQGLDp14NfvaPUTY2U02Y/iLuTCGMcEsNq4zyxEQJz6t0ByBUprnZWSeSUrPsSeJYZVKEsFUufw3Vl2k72zkEc5qndtdaS3uhGir4NlaliCc7XkKhMAnJYHwiDuBHmoj07vtJ8W8c43QWY8NGcAlpyxaRlYcEA+v0jwBtFalVe7BaR8PYwrgB3XxJMDHmfzHjjoMD8qsNBS+9HTWe2jkQhWhlUkkD5X8jDcQdvUc4x78ZIkO73V/ibCNzyVyhO7du2nAbOB1GDggY/qZLtJpPxNpPB/zI2UfQkeU/k2D+VVXup7IXWnxSpcmLbIVZVRiSpwQ2TgDkbentQV/vZaW2vIbiEuM7WIUgBjG65B4yRgJxz6HGBUF2i73by5jMMcKRrLuQqFaRmB8pAZhg5Gei8VsuvW1rIqpdiFhnKiQr16ZXPOcHHHvXNp7wxLttLVgBx5YhCv6ybcj6gGgofc52SnSG7F3E8cNwqoFcFWbhwx2nkDawAJ/wDxXzadwahzvvHMfIAWNQ20+hZiQD9l/StGKXT5y0UI/lDSt/mbaoP+E1EapfWMGTeXfiEclXlz/wDZhwp/NKDi0nsZpNjIu1VedT5d7GWQH3EYzg/ULxVmk1CVv2Vux54aVljX19tz/wCj1qnSd50KRgWNnI4JIGVW3j++5hj8sZ61xf2nrV58my2Q/wDKiLNj/qTlUP3Qmgvnw87A+LMkYIxiJQCM/wA8u7P+Udah9Xu7G3VZJg9wScKSJJ+RgkjdlE4I54H6VXbXu0Lyqby6Mk2cxiWZ5GyOSVQFACOv7wFed33h6dZDYjXFyUJXaDsXPIIKnYDzkZ2n86Cd1rtncKTHawRhuChlZuR/0kG/PTgZ6nOMVDppGr3efGuJI1I4WEC3UdP3yDN+sdRNr3i6ldeXTdPWJC3LhN3387BYwfuDXbcdrb7SLzbqDtc2s3yyBFGznHlC8ZA5ZPzUnnJX1ddgtPstsl9MgZzhdwMsjnjIBl3huSPljHUV495XZiK0a3uEBED5tboZJ/DkBw3P8ByR7FU9q+dTuk1TtBapEwkgto1lJU5B6S59uWMKn7EVoPbbRfirC4hxktGSv95fMv8AqAoKz3X3csthLZvI0c1rI0HiKFJCg+UqHBU48yjIIworw1Ps7FNBqNnBJJOQiTFnbftuQGwN+c72VEygACjH8WBXO63WMahCSeLy02t9ZbfKZP1Kpn/HWt2/Z63jkWSOCON1BAZFCnDdQduMgnnB9eetEfz3NIZ9LJAUSWE4xtwQIZ+OOvAlGc/z1ufd/rnxenW8pOW2bH/vIdhz98Z/OsisdI8LVr+wxhbmO4jQHpkjx4iPtjFWfuA1LMFxASPI6yD7SLgj8iv9aK1ilKUQpShoMq1AtN2g2qzDwpIAwC8FVieUqW9BnBwevPtUf3STG51a9uDzgORzkAyS5yB6ZAP9ak7G9lGs3R2ho08VmcAkqUjIVGJOBwTjyn5mGeteXdWyzWl98OCsrKFwWTYCySFAuF8oBJyMYGBx1orVqwua9e6vZ1ydt3qAgBzj8KHhtpHrhk+4BHrWmdiIHhhkiaGKJUctGsUquuGyduFUbSBj05JJ4qg9ntCWG6soZJHDMs9w5DqhRjkHPBBxs29epJzkURsU06RrudlRR6sQAPzPFcq63GxAj3SZ9Y1ZlH3f5P65qvS61pkUoUPHNOORy07j/G24jqPUda/W7ZPIxEUDHA6y5T8ggBY//wBoJh7q5Y4VIohnq7NI3/hx4H+uuW9RIxuvbxlHXBkWBPy2EMfsXNRZj1CYYyY1/lxEv+Zg0n+nn3qH1Ts3axtD/aFwm6RgEXYXYtkD55A/qVydqjnmgkZe3thblhawyTyD5jDCeuP35XxycepJrkHbXUrqMta2qRAsFBZvGPQ54j4U/L8wx7mrRH2bgTO2FWI3Fd/m5yeFDZC8+wqO7C9sjfLKCvhyQsAyYxtyDj5gDjIPpQQ8vY26mQG/vXwfmUuIkyeRmOM4ODxw4yM1K6X3WWsR3HLMTk7Rtz/j5k/11A97dg93NY28YTzlwS+OCSgyBnJxg9PQmpPu07UzOjWl2pWe3bwwxP7QKOmWOWZR1PqMH3oOm01eGDVPgltUjygInLeZyV3AZYZPRx85Pl6Yq61m3eBFJDd2d7HnChllJ+UBSZE3H90fOMj3NaFHdBgGAyGGQeOQeQR+VBmveHIllq9jeup2sDG5UgEEHGTkHI2ucj2U81eZuyNozSObeLfIGDvsXcdwIPJ5HU9KrHe7oZutPYpy0cgkXJA4+Q9f5WJ/KrD2O1gz2NvIwO/wwsmccOnkbOf5gaCo9zEphF3ZOwZoZdwwSf8A6bdcHhlGcj97860DV9IiuYmhnQPG4wQf6EHqCPQjkVRrWyaDX5ZArBJYl6c/Ny27J8o3qTkYyTir+0/HA/2/XHWgyTuvsEsdZvbM9Qn4TN1KqwYD2yUZSf7tbDVUm7JQ/wBoDUnlaN1TbjyKjYVlLMWGflOOCPlFdGp9vrSEZMm7+7jB+zuVQ/kaDKbHFvexYRF+H1OSHID/ACylMMMt12o2fTzHitZ7WXt2kT/Cwh8IW3+IQVK8kLGqMXJA4AxnOMisT1TUEuZrqeE+Vr61kXJAxkTL1Jwcn/s4zWs9r7djcBjHcyr8OwiWEz7RLuPLiNlXkbfnOOKKqXayx29prNwwXxBE+T08u9CPuQuPzr57uYlt9evIIw6oVlA3EHlZFIII9MFsDqK4++csl1p8h4cRjPX5ldD1+hJrs065YdqnRtuCZMEBQcGEsAxXk4Ofm5GaDYqUpRCvw1+0oMY0h3Ov30QzsxcF1G7ncvU4OMZIHvyK6u7dbd9P1FIAeUIfe21TlJMeZ28q44y2MepPJrzubMxdp95PlkYLtHU+JbleR/DuBOT6ivHutjSRdRsUVk3xOo3OWCnzxEdB03LzjPvniir5ollJGt0/wyWiNGuyJPCPmVZCzkw8c7lHXPlNZ72U7PRX62hkmG4pNlCHJJEsj7sk4ZVJI83BzyDnFazpGgrArDfNIXADGWaWXpnpvOF6noBmsm7MWPw19YdcRzXEHQHZvC7QzrhTy7c9CenNEaLZ9jrSzDSKhO1GJ6DIGDjagVf6VRk7XavdFhp1nFFEHZRIAp+U4xuchB+S1rdzBvUg+oII9weCKz7ulvAj3tr5gY52fDAcZYowBB55VT0HzDr1oIkWmsWdxHPcXQkjZ/xE3uVVRjgrjAyCwyPYEk1YO9jRDcWaOnDwSqwK88ONvAAJPmMZx9K89a7SRX2mXUsKsTbszFWADDYT5segKbiPsR1BFd3Zu4OpaKMkb5IXjY+zrlAcfcKaCa0PUhcW8Mwwd6ZPUYOeevIO7PWqtYSrb6zJHnm4Rzksvt4iDpyf2mB169R0rnYPvG+Es/hpo3kmSVwFVo+FLDg85XEhKgEAcqMj06Tp+oX2p2l29r8OIZFBO7IMakltxJ5OCwGBg56nrQdXbOEnVrWRGVpLeNSITncSWYkhR5m8uDhf4eaju0mgajcMl8QkEkGXUcqQN24MV5LEJwQevI6VdoeyEv8Aa73zSJ4ZjCKmMvkKFyWxwPm4B54qevNcgiO15UDfwg5b/IuW/pQUXVdQTWdGk8JgsihWZQc7HU52nHO1lzg49aj9Oi1mSG1jjKwRpHGrs2FchAOOQWJI9QBUvc94+nWQKQJGmTkqoWPJ9yiBpM/dK4LftrqN0f8AhLSXYf3ygiGPpJPuDf5BQWDQezMqW9xHeTeL43ibuWOwNn95/oR6Y8tduhfDQI0cEgdQ7MfOH8z+m4eUEn93jr9aq7dhNRu/NdXSQgknYoaYgcYwZDtU9flFe8Pd/psLf8RLLdSjGVkkdz+UMXOM9Bg0H3qXefCrSRwr4kiqMKDuZiCAcJHnP23A0TUdTuW3RxeFGQSPEIiOSMAMhUyDHuGHpxVh09RGu2zsRGvuwSBT+QBk/VK7Pg7l/nnWMe0KDP8Anl3A/kgoKTb92VzId95fleMHwVwQPX8eUlxXVp3ZDSIWykXxco6sd9y2f5sZRT98VbU7Nw8GRTMR6zM0nPuFclV/wgVI4Cr6BQPsABQfz9r22S5uQieHv1G2jC4UY2rINuEJAI46H1rV+8DS5pI0e3+KZ1LArbzvGSDHJtJUSIpxL4RJPOM9elZZ2ZHxV7Zt6zX890w9SqYKt+quK29e0VsZzb+PF444MW9d+SN2NucnjmgyTvnjZrrT4icv4eDz1JdB6+5HWvvTmDdrHx6M+T9oMV9d4cpn7QWUIJwpgBH18QyMf8hFfHYEeP2ju5RyFNwwP+MRL+q0VtVKUohSlKDHO95FttTsrsg9BnGAMwvu+Y+uGHp0HUendoF7aWuuSRL4oknZ8HKGNxKBOv7oYY6LgkdanO97TA9iJsHdbOJBjGcHykcgjHKkgjBA5rM9XlPhabqAXEqYhcgnG+3cbN2AxyU/M4+nJX9CZrEe1im2urtg2DBcwXYRSAShOOEzyAzR56Dye5rQGuIjcrObnwLcwi4AEpVZixALvu8oVRsGBjJk56Cqz3qWyeLa3gINvOhtpnGCPDlGUf64yWB/kHvRGn2tysiK6nKuoZT7hhkf0rL+1Gn6hZ6pJdWEHjieIKPKzCM5BYYDADzDfluPMcc5ru7Cdtkt7EQXRImtWaJh/KpO0l2wgGMqMsM7K9brvXV2KW0ZeTBKqFeRiB1wqYQ/lJ70Gedp9I1CANd3UfgRztslETYzu8x8RYSNyk7sAnqSD1ydf7J2Nrp1lGizL4bZkDuwXeX83AY5x0wOtVeYatfo8bW4jjbobhgqnGCAYYh4g558zHketfdj3VsgDXd6UUdUt1S3X+6XHmI/rRVkn1PT42a42QhywBcpGjsWxzuk2luDnPsDXzF2pndXZLZ+AhjAVvOHLDdlwnGFycKcD3JArr0/QLWOJVjiEwTgMwEjHJ5Jd+vPJ59K73e4YDYscXuXy5H+BCB/roipahoepXTv5xbp0G+QyevJEaBUIx03jPuBXme7u2jQfHXTSIpzs8kMbZ4wUTzHJ6Dd/vVubRi+PFnmfjlVbwlzjk/h4bn2LGumz0uKL9nGq+5AGT68t1P5mgrmladaQY+CsCTxhzGE+34k+HI6crmpgR3b9WhhHsoaVv8AO2xR/lNZl3udqprfUrM2koEkEbNIpDlSsjAbX2g5DbQuOuSDxwakZ/8A0gLJSqJDcSyHAARV2kn0VmYMRnodvPsKC+v2fR/2zSS/R3O37eGm1D+YNd1rZpEu2NFRfZVCj9BX7ayMyKzrsYqCy5B2kjlcjg4PGa9aBSq/2P7awajG7Qt5o2KuhIyvJ2n7MOQfuOoNWDNAqs94+tC106dycMy+GnBOWfygcYPTJ49qs1ZJ3m6w096kEamSOyXx5FAJDzEYhjwOpyVJH8LP7UHX2B0om/d2iWFLW2SNNh8oaQbn25yOHEv6811dlNM8WVSlxb3UKXT3LSiZnlLEOEVotu2MjchJUjPhjy8156RpX9n6IwuXaJ7lszyDBMZnYJuIyCQoI3bTkeYj3qa1nUHsrG5up1tvHVCkckKkeIDgR535Yec/LuYYGc+wUe3gc65cX8i5ghjmmR/3WESeEoGep9fv79a9+4HTyTd3DA5YogPueXf+pWqlpIa20WaUDMt7MsMfHPhxeeRvqCQQTj71r3dPohttMhDDDyZlYf3z5f8AQFoq4UpSiFKUoOfULFZoniflZFZG+zDBr+f9A0Vz8dpcmQ6nxIjhjiWH+H/qREj/AC+9f0RWYd6PZaXx47623b0xuCK7EMnmV/LwBgAMSMeVKDl7DXiXcCR+CJZ9PbMEb7QHjkXYMtIDgA4YttyNq4B6G4anpbX1rNZ3hiEzpvXww21BnyFS5y+1gMtgdegzWXteGzv7fUbdAkNxnxU8QHDMQJ4iCeCrEMPTG3HrWhapqEdtNDdNI9w0zNsfIEdvbEq0hVFwG48IEnLnk9FIoM3tIkSeGW+hEqxN8PdK0bMQyjZFKPLkggFTklSyP6kE7Pa71AEFqkKnrvZUx7HZEGz+ZFQPbaEyLDcRky24WRZREqybkYbtykHOdyrtK9H2n3r77D62yn4GVZt0Sjw5X5Eifu8hVK8AgKwyNrKSStBPnTJX/aXDAceWJVjH18x3P+jCvZdEhD7/AA0Z+u9gGb8mbJH5V3UoFKVVO8Ptk2nQwuiq7SzpHtbPKkEtjHRuAATwCwzxQWuojtFpMs6AQzmEjORtDJICPlcDD4+qsPrnpXSdahVQXljTPGGdAQf4TzjI6cV0Wt4kg3RurrkjKkEZHUZHqKD+XO2ujzw3Jium3XZx4Yiz4aoSSGUjnoD5duRnOfSvvu3uwur2014A4L4DjbhXYYjdtvHzkcn1OTyK2rtR3YJf6klzK7LEkcYKoSrOyu7YLA5A5Tnrxxyciav+7zT5gA9nBx0KoEI4A4aPDZ4HOeMUFirMO3Pfdb2hkggjklnUFSSpRI26clhubHXAGDjrWmouABzwMc8n9arfeB2VgvLKYSxgssbtG+DuRlVipBGCefToaD+a7TWpLSVprOdvGKAO0flB3AFvKc7xn7YYE9MGtt7otLv333WoS3JONkccsjEc+ZpNnyjgqoHUYasw0Huqu5pvFtPh5I0Ecqv4jmNs4YR7iobfgcrgbQcHGRW0dl9UntxOL22+FgjHirIZRKCSSZMyZJ6kbVIBAGOaCa7X9pFsbSSdhkgYRefM5+UcemeSfYGss7I6JJc3ggZiVV/ir9jg75T8sWfQA5BHv4o/dFd/a/tKt4ITDGWuHbNkpY8q2AJtgIAwcnDj5lz8sZq1aRo8OkWCxyGT8Qn4i4jB8jupzIzDzIg6B8ccE45NB+6l4d7PEWiu2gDskcsMzqgkUsjM6RsG2/Mok5GM9Acmnd68wY2ul2oIVNi7QQfMQEiQknccKSx/vLyKvOn64YLNpnmFym7bbMVEbzZJVFJ4RizdJAACp3YxzWa6PexwJcatcCQymRktzIFBMrjDFUyQVTJ5PopAoPLVLTx9TtNNty3h2oEO9SRhhh7iQEEebAK/f71vKrgYrMO5fszhHvpNpeYbIyFIyoOXfnnLv6n0XPrWoUClKUClKUCubUbBZonifO11KnHXn1B9xXTSgwaaF7WZ9PuyNj/s5nAKxvhhDMOMBdgKsPQA8+UVLd23aN7fxNNutizBnW3WQEhXPOx2GcI7EEY6+mdwq79v+xQv40aPatxCd0TNnaf4kfHO0/0IH1zk8OZw9lM226gYIh37Dcoh4hLMOHB5jbHOFB6LkrWNLMkU0kUsxuYfDY3DusaRwOMeRcYARkP7M5KhQSTvNV3VrQabDM0cpFvK34TojP8ADtkDcxBIPm656hf4vm8dE7XSTpBFdKFnXJEOWHjjbgI3iYUXAHmVXJDeuM5Fx7MaEy2XgXKLsYELAxEnhRYAWJ3/AH2HJJ6AnAyADREP2J7wDK62l5hbjaGjkBBjuU9HVlGOf+8HKi91kXabsDJaEGJGuLJSWKKT49uepeJiefY4GGHzq3zVIdnu8gRW8akPcRRIRLNkmRADgGWLllOMgtyhI4YdAF+1u7mihZ7eHx5B0j3qmffDNxn6evuKw/tva6vqUib4FeKOUskYXaF6DEoZtwPpz15x7DadA7VW16u62mWT3Xoy/wB5D5h+lQXbvU7q3uLN7OHx3kZ4XQ527TsfcWGNpXacEnGGagw/WYJJ9S+HEUcCl0jkZELxkZVTIQ24bQPMMAeUZPvX9NadYrDEkUYwkahVH0Ax6VUr/uzR2WSOd4nRQFAyyKwDLvCs27IRio82AOg5NW7T4nWNFkYM4UBiM4JH94k/qaDopSlAr5dAQQehGDX5LKFBZiABySTgD7k9Ko2vd7EKMYbFDeTgH5OI0/meTptHuOPdhQWe7vLbT7bLlYYYxgf+QHVmJ+5JrH+1XbSS/dC0biEsDaWoLCS5PIDuEPEZPr64IX95xzNPc6lOBxfXIOQoH/B2w58xzxIRyP4TzzJ0rQ+zGgWunTKLmdZb+4/fbr0PC/wg4IBbBbGB/CCvfsH2HNvm6usNdyKAcY2wL/y4wOFGMZxwMYHA56JLS5kmuoZ5h8HgMS0ZVykgYvGJ0dVCpgjO0ttYZPrXXoPaZpXkhliKvAWWaRceCCMFdrE5JZTkr1TBDY4LZ3247cSalKLDTcupbDkY/F+xPHhD1b14PTqRGdoNTfXL9La2ISzgB82BtVANrzEHgceVB9umTj9WA6rqUNvaZWytYwEJHyx8B5PMMGRzwCfv1Brjub42oGlaWTJPIwFzOmQ0kgIOyNhjaiYILHjG76k7B2E7Hrp1qsQO6RvNK38THrj+UdB+vUmip+3t1jRUQBVUBVA6ADgAflXpSlEKUpQKUpQKUpQKqPa7sPHOxniRRcbdpIwC4GCOf4wVXDH0GPYi3UoME1eYXkYjld1u43ADyBkVyu4LFIzHyTYGN5UA7Vyf3qtPZXvQkWQ2l7E0cgyI2kbJGB5VmIG485/EA9RwfmNn7c9gI9QiI3eFLwVcdCV6B1/eHX6j0rL9RUxyC01CO4MgyY5/w9youSTGy8yR4wTGT5QGwRRWm2Ha6SON2u1O2KETyyqmEG75YozkiZj6MhIPAIVjivFNEtbuVpI43tbsDc6spRs5HmKg7X9POjHryc8Vm/8Aa01vbkxyJd2e7LIkLKqNvDAOUZZLd1I3K2ByOrelqtu1xEBljY/ESoYo/jHjjZcLlVSULtY7juxLtLjBGepIg9f7F3MDCSa1Erbmb4qw/DkUehaFVwx6k4XnIBbipSz7xjEDGl6krjHF3E0R429XHBJ82ckYOMcddN0b/wCHiH4nCKPxTmTgAZdsncx6k5Oeua8ta0W2nQ/EwxyKoJ86BiABk4PUcD0oKfF3kXQCk2ImyMlredXA+gADZ/I+ldf/ALSyCFOn3pJH7se4D6Hoc/lXLP3a6QyJKIzCJwioQ8i7jJgqArE4Y8cYrmk7vtNtg26+liAYI2+eDhiu4KfETglTux7EGg7pu8mfz+HplydhAPiFY859QWBDAeuOlQuu9494FYq9jaoDt3u/jNnqdqxFugx1XOfToT32HYbRgys0qT7o8r4s0bKykldy8AHzAjI9a7Le30y33eDabljgFw52EqkZDsjYmOcnY+AoJ49KDOXFxqJOfjdQYEAKVMFuD7n/ALQ1bNH7opZVAvpVjhzn4W1G1P8AG/Vz9Tk/zVK9oO1s8c8yQy28UccKNGkgy8pZHdDEoK7tzqYyoyRtBGM1dU1JRCssh8JWUMfEO3bkZwc4wR7fSgr+s38OmwLDaoiPjeiY8uxGQSM7MygcELuZs7mXAY8VGXejL4csksqxWdy6XLM6sLndhXEWSMrtK5VuXUeVQu0MI7tH3qWjt/wkK3VxCrNC7J5VY7Q3h587HbknbjIU8mqbdR3MpF1rNy0EZ5jiwPGcc8QwdEHpucffPWgkNf7TXWrsbawj8G1JJc8LvBO5nlYcIvO4r1OcnJIFcFjeRwZsdJPi3EnllugF3SkcmOFW4EfHLEj3zwM+Nq9zqf8AwWmwfD2i48Tn5v57iYcu38o/Q4yNd7Ed30Gmp5PxJmGHlYcn+VR+6ufT19SaK8uxHYGOy3St5536scnw1POxM5IGeTzyfoBVupSiFKUoFKUoFKUoFKUoFKUoFc2oadHOhjlUMrDBB/8APqK6aUGV6h3SzQSeLYXDZHOHI345JTxAMupPGGP61RppYSXW/smjlXyu8UYj2KxwHaFjtZiePIFHPrxX9G14XlikqlJEV1IIIYZ4Iwf6UGB6I97CP/dt4siEcIxKPgc/sLjyZOQuY89RzUve94F6NkGp2QcZDBT4sIl64VgNySc/uEYJ25FWzXu5y3nyYppYiRgKx8VB9drEEkemW9vaoDTO7PU7N/wrsvDhgUSRlJypA/DkzGCDg59CPWivjVe1scK28UwurYwlZIoyLecLs3bSzFlfG1sAE5IUeoNTOn959hC80hklczuH4jyBsjSIhdrHjKFv8Xr1qoa1p+q+IxfTklQeVN1tbykKM4XdGA2Pz9c49Ki5hdghpNFhJPGfhbpTgYHQScfQ4FBcJO0GnPZw7ku5RA8irLHAFI353qcnCqyuBn3AOQQK59X74LZZXdbKYtJEIGEjqisiliBhdwPLMMg9DUBa2d42Xj0e3GWCljb3BbzjOSHkJI654I/UZ7YdM1tvLb2yQBeAY4LaIfdTIocenX2oP2Htvq10F+Bs1iVVEaukRYqoHC+NN5cCofUtNDt4mqaipcdI43+IlHrjykRRnPrnFWJe6fVbsg3t5gezSSSkf4RhB+Rq2aH3M2cK4lLTnABzhF4Oeic8+uWOQAD0oMw0vW2Mnh6PZN4v/PkHjT/fJ/DhH1A/Ortovc407i41GRt5Ys0SyFyecqHlPPA4wvoBz1rT7DTIoECQxpGg/dRQo/QV00RzadpsUEaxwosaL0VQAB+nr9a6aUoFKUoFKUoFKUoFKUoFKUoFKUoFKUoFKUoFKUoFKUoFMUpQKUpQKUpQKUpQKUpQKUpQKUpQKUpQKUpQKUpQKUpQKUpQKUpQKUpQKUpQKUpQKUpQKUpQKUpQKUpQKUpQf//Z"/>
          <p:cNvSpPr>
            <a:spLocks noChangeAspect="1" noChangeArrowheads="1"/>
          </p:cNvSpPr>
          <p:nvPr/>
        </p:nvSpPr>
        <p:spPr bwMode="auto">
          <a:xfrm>
            <a:off x="9275763" y="-1028700"/>
            <a:ext cx="2124075" cy="21526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pic>
        <p:nvPicPr>
          <p:cNvPr id="18436" name="Picture 4" descr="http://t2.gstatic.com/images?q=tbn:ANd9GcQqqhL8m0Y9ghLXrbG4JL_QVyRjDV0izXREc2q5eEauIlHlhYn6_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4899657">
            <a:off x="677480" y="372680"/>
            <a:ext cx="2143125" cy="2143125"/>
          </a:xfrm>
          <a:prstGeom prst="rect">
            <a:avLst/>
          </a:prstGeom>
          <a:noFill/>
        </p:spPr>
      </p:pic>
      <p:pic>
        <p:nvPicPr>
          <p:cNvPr id="18438" name="Picture 6" descr="http://t2.gstatic.com/images?q=tbn:ANd9GcS74UYcxO2_MkPG7aFq2xZFSm3koeky6RpQhg5uRw2Thn4NU8E47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8739457">
            <a:off x="138081" y="3673373"/>
            <a:ext cx="2819400" cy="161925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097407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18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 animBg="1"/>
      <p:bldP spid="14" grpId="0" animBg="1"/>
      <p:bldP spid="15" grpId="0"/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8</a:t>
            </a:fld>
            <a:endParaRPr lang="en-US" dirty="0" smtClean="0">
              <a:cs typeface="Arial" pitchFamily="34" charset="0"/>
            </a:endParaRPr>
          </a:p>
        </p:txBody>
      </p:sp>
      <p:graphicFrame>
        <p:nvGraphicFramePr>
          <p:cNvPr id="4" name="Table 4"/>
          <p:cNvGraphicFramePr>
            <a:graphicFrameLocks noGrp="1"/>
          </p:cNvGraphicFramePr>
          <p:nvPr/>
        </p:nvGraphicFramePr>
        <p:xfrm>
          <a:off x="1676400" y="1219200"/>
          <a:ext cx="6936432" cy="3749040"/>
        </p:xfrm>
        <a:graphic>
          <a:graphicData uri="http://schemas.openxmlformats.org/drawingml/2006/table">
            <a:tbl>
              <a:tblPr rtl="1" firstRow="1" bandRow="1">
                <a:tableStyleId>{3C2FFA5D-87B4-456A-9821-1D502468CF0F}</a:tableStyleId>
              </a:tblPr>
              <a:tblGrid>
                <a:gridCol w="1672389"/>
                <a:gridCol w="3306146"/>
                <a:gridCol w="1957897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السنة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الحدث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المكان</a:t>
                      </a:r>
                      <a:endParaRPr lang="ar-SA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1951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ظهور مصطلح </a:t>
                      </a:r>
                      <a:r>
                        <a:rPr lang="fr-FR" sz="2400" dirty="0" smtClean="0"/>
                        <a:t>TQC Total </a:t>
                      </a:r>
                      <a:r>
                        <a:rPr lang="fr-FR" sz="2400" dirty="0" err="1" smtClean="0"/>
                        <a:t>Quality</a:t>
                      </a:r>
                      <a:r>
                        <a:rPr lang="fr-FR" sz="2400" baseline="0" dirty="0" smtClean="0"/>
                        <a:t> Control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الولايات المتحدة</a:t>
                      </a:r>
                      <a:endParaRPr lang="ar-SA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1951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إنشاء جائزة </a:t>
                      </a:r>
                      <a:r>
                        <a:rPr lang="fr-FR" sz="2400" dirty="0" err="1" smtClean="0"/>
                        <a:t>Demming</a:t>
                      </a:r>
                      <a:r>
                        <a:rPr lang="fr-FR" sz="2400" dirty="0" smtClean="0"/>
                        <a:t> </a:t>
                      </a:r>
                      <a:r>
                        <a:rPr lang="ar-SA" sz="2400" dirty="0" smtClean="0"/>
                        <a:t> للجودة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اليابان</a:t>
                      </a:r>
                      <a:endParaRPr lang="ar-SA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1987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إنشاء جائزة  </a:t>
                      </a:r>
                      <a:r>
                        <a:rPr lang="fr-FR" sz="2400" dirty="0" smtClean="0"/>
                        <a:t>Malcom</a:t>
                      </a:r>
                      <a:r>
                        <a:rPr lang="fr-FR" sz="2400" baseline="0" dirty="0" smtClean="0"/>
                        <a:t> </a:t>
                      </a:r>
                      <a:r>
                        <a:rPr lang="fr-FR" sz="2400" baseline="0" dirty="0" err="1" smtClean="0"/>
                        <a:t>Baldridge</a:t>
                      </a:r>
                      <a:r>
                        <a:rPr lang="fr-FR" sz="2400" baseline="0" dirty="0" smtClean="0"/>
                        <a:t> National </a:t>
                      </a:r>
                      <a:r>
                        <a:rPr lang="fr-FR" sz="2400" baseline="0" dirty="0" err="1" smtClean="0"/>
                        <a:t>Quality</a:t>
                      </a:r>
                      <a:r>
                        <a:rPr lang="fr-FR" sz="2400" baseline="0" dirty="0" smtClean="0"/>
                        <a:t> </a:t>
                      </a:r>
                      <a:r>
                        <a:rPr lang="fr-FR" sz="2400" baseline="0" dirty="0" err="1" smtClean="0"/>
                        <a:t>Award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الولايات المتحدة</a:t>
                      </a:r>
                      <a:endParaRPr lang="ar-SA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1992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إنشاء الجائزة الفرنسية للجودة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فرنسا</a:t>
                      </a:r>
                      <a:endParaRPr lang="ar-SA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1676400" y="5467672"/>
            <a:ext cx="69127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b="1" dirty="0"/>
              <a:t>http://www.qualiteonline.com/rubriques/rub_3/dossier-1.html</a:t>
            </a:r>
            <a:endParaRPr lang="ar-SA" dirty="0"/>
          </a:p>
        </p:txBody>
      </p:sp>
      <p:sp>
        <p:nvSpPr>
          <p:cNvPr id="7" name="TextBox 6"/>
          <p:cNvSpPr txBox="1"/>
          <p:nvPr/>
        </p:nvSpPr>
        <p:spPr>
          <a:xfrm>
            <a:off x="5636840" y="5035624"/>
            <a:ext cx="3024336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/>
              <a:t>المرجع بتصرف</a:t>
            </a:r>
            <a:endParaRPr lang="ar-SA" sz="2000" dirty="0"/>
          </a:p>
        </p:txBody>
      </p:sp>
      <p:pic>
        <p:nvPicPr>
          <p:cNvPr id="17410" name="Picture 2" descr="http://t3.gstatic.com/images?q=tbn:ANd9GcTBy99RYhyqlQXeMLkB7ohjG_bBhxW8AbFNwWWtHOzkUvkRNEq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628775" cy="160972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097407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rtl="0" eaLnBrk="1" hangingPunct="1"/>
            <a:fld id="{0EC59580-0F2C-494C-ACBF-06E035FB03D9}" type="slidenum">
              <a:rPr lang="ar-SA" sz="1200" b="0">
                <a:solidFill>
                  <a:schemeClr val="bg1"/>
                </a:solidFill>
                <a:latin typeface="Calibri" pitchFamily="34" charset="0"/>
              </a:rPr>
              <a:pPr rtl="0" eaLnBrk="1" hangingPunct="1"/>
              <a:t>9</a:t>
            </a:fld>
            <a:endParaRPr lang="en-US" sz="1200" b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339" name="Title 1"/>
          <p:cNvSpPr>
            <a:spLocks/>
          </p:cNvSpPr>
          <p:nvPr/>
        </p:nvSpPr>
        <p:spPr bwMode="auto">
          <a:xfrm>
            <a:off x="838200" y="546100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14340" name="Content Placeholder 2"/>
          <p:cNvSpPr>
            <a:spLocks/>
          </p:cNvSpPr>
          <p:nvPr/>
        </p:nvSpPr>
        <p:spPr bwMode="auto">
          <a:xfrm>
            <a:off x="990600" y="1371600"/>
            <a:ext cx="8504238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73050" indent="-273050" algn="just">
              <a:lnSpc>
                <a:spcPct val="110000"/>
              </a:lnSpc>
              <a:spcBef>
                <a:spcPct val="20000"/>
              </a:spcBef>
              <a:buFont typeface="Arial" pitchFamily="34" charset="0"/>
              <a:buChar char="•"/>
            </a:pPr>
            <a:endParaRPr lang="ar-SA" sz="2500" b="0">
              <a:solidFill>
                <a:srgbClr val="376092"/>
              </a:solidFill>
              <a:latin typeface="Calibri" pitchFamily="34" charset="0"/>
              <a:cs typeface="AL-Mohanad Bold" pitchFamily="2" charset="-78"/>
            </a:endParaRPr>
          </a:p>
        </p:txBody>
      </p:sp>
      <p:sp>
        <p:nvSpPr>
          <p:cNvPr id="9" name="TextBox 4"/>
          <p:cNvSpPr txBox="1"/>
          <p:nvPr/>
        </p:nvSpPr>
        <p:spPr>
          <a:xfrm>
            <a:off x="2667000" y="228600"/>
            <a:ext cx="5688632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منذ الخمسينيات ظهرت الحاجة إلى المشاركة الشاملة في الرقابة على الجودة دون حصر ذلك على قسم واحد </a:t>
            </a:r>
            <a:endParaRPr lang="ar-SA" sz="2400" dirty="0"/>
          </a:p>
        </p:txBody>
      </p:sp>
      <p:sp>
        <p:nvSpPr>
          <p:cNvPr id="10" name="TextBox 5"/>
          <p:cNvSpPr txBox="1"/>
          <p:nvPr/>
        </p:nvSpPr>
        <p:spPr>
          <a:xfrm>
            <a:off x="5433864" y="1296144"/>
            <a:ext cx="288032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التوجه نحو التسويق</a:t>
            </a:r>
            <a:endParaRPr lang="ar-SA" sz="2400" dirty="0"/>
          </a:p>
        </p:txBody>
      </p:sp>
      <p:sp>
        <p:nvSpPr>
          <p:cNvPr id="11" name="TextBox 6"/>
          <p:cNvSpPr txBox="1"/>
          <p:nvPr/>
        </p:nvSpPr>
        <p:spPr>
          <a:xfrm>
            <a:off x="5577880" y="2232248"/>
            <a:ext cx="288032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التوجه نحو الزبون</a:t>
            </a:r>
            <a:endParaRPr lang="ar-SA" sz="2400" dirty="0"/>
          </a:p>
        </p:txBody>
      </p:sp>
      <p:sp>
        <p:nvSpPr>
          <p:cNvPr id="12" name="TextBox 7"/>
          <p:cNvSpPr txBox="1"/>
          <p:nvPr/>
        </p:nvSpPr>
        <p:spPr>
          <a:xfrm>
            <a:off x="6946032" y="1800200"/>
            <a:ext cx="864096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400" b="1" dirty="0" smtClean="0"/>
              <a:t>+</a:t>
            </a:r>
            <a:endParaRPr lang="ar-SA" sz="2400" b="1" dirty="0"/>
          </a:p>
        </p:txBody>
      </p:sp>
      <p:sp>
        <p:nvSpPr>
          <p:cNvPr id="13" name="TextBox 8"/>
          <p:cNvSpPr txBox="1"/>
          <p:nvPr/>
        </p:nvSpPr>
        <p:spPr>
          <a:xfrm>
            <a:off x="1545432" y="1728192"/>
            <a:ext cx="3672408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400" dirty="0" smtClean="0"/>
              <a:t>تأكد اتجاه الجودة الشاملة</a:t>
            </a:r>
            <a:endParaRPr lang="ar-SA" sz="2400" dirty="0"/>
          </a:p>
        </p:txBody>
      </p:sp>
      <p:sp>
        <p:nvSpPr>
          <p:cNvPr id="14" name="Left Brace 9"/>
          <p:cNvSpPr/>
          <p:nvPr/>
        </p:nvSpPr>
        <p:spPr>
          <a:xfrm>
            <a:off x="5793904" y="1440160"/>
            <a:ext cx="216024" cy="1080120"/>
          </a:xfrm>
          <a:prstGeom prst="leftBrace">
            <a:avLst/>
          </a:prstGeom>
          <a:noFill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" name="Left Arrow 10"/>
          <p:cNvSpPr/>
          <p:nvPr/>
        </p:nvSpPr>
        <p:spPr>
          <a:xfrm>
            <a:off x="4929808" y="1872208"/>
            <a:ext cx="648072" cy="216024"/>
          </a:xfrm>
          <a:prstGeom prst="lef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6" name="TextBox 11"/>
          <p:cNvSpPr txBox="1"/>
          <p:nvPr/>
        </p:nvSpPr>
        <p:spPr>
          <a:xfrm>
            <a:off x="3561656" y="3057435"/>
            <a:ext cx="4176464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400" dirty="0" smtClean="0"/>
              <a:t>بدأت الجودة تبرز كجانب من الجوانب الأساسية للميزة التنافسية</a:t>
            </a:r>
            <a:endParaRPr lang="ar-SA" sz="2400" dirty="0"/>
          </a:p>
        </p:txBody>
      </p:sp>
      <p:sp>
        <p:nvSpPr>
          <p:cNvPr id="17" name="TextBox 12"/>
          <p:cNvSpPr txBox="1"/>
          <p:nvPr/>
        </p:nvSpPr>
        <p:spPr>
          <a:xfrm>
            <a:off x="3489648" y="3993539"/>
            <a:ext cx="4248472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400" dirty="0" smtClean="0"/>
              <a:t>وأصبح التطور واضحا نحو إدارة جودة شاملة  </a:t>
            </a:r>
            <a:r>
              <a:rPr lang="fr-FR" sz="2400" dirty="0" smtClean="0"/>
              <a:t>TQM</a:t>
            </a:r>
            <a:endParaRPr lang="ar-SA" sz="2400" dirty="0"/>
          </a:p>
        </p:txBody>
      </p:sp>
      <p:sp>
        <p:nvSpPr>
          <p:cNvPr id="18" name="Left Arrow 14"/>
          <p:cNvSpPr/>
          <p:nvPr/>
        </p:nvSpPr>
        <p:spPr>
          <a:xfrm>
            <a:off x="7810128" y="3240360"/>
            <a:ext cx="648072" cy="1296144"/>
          </a:xfrm>
          <a:prstGeom prst="lef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9" name="TextBox 15"/>
          <p:cNvSpPr txBox="1"/>
          <p:nvPr/>
        </p:nvSpPr>
        <p:spPr>
          <a:xfrm>
            <a:off x="1113384" y="5105400"/>
            <a:ext cx="7272808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u="sng" dirty="0" smtClean="0">
                <a:solidFill>
                  <a:srgbClr val="0070C0"/>
                </a:solidFill>
              </a:rPr>
              <a:t>إدارة الجودة الشاملة</a:t>
            </a:r>
            <a:r>
              <a:rPr lang="ar-SA" sz="2400" dirty="0" smtClean="0"/>
              <a:t>: مدخل للإدارة المتكاملة من أجل التحسين المستمر والطويل المدى للجودة في جميع المراحل والمستويات والوظائف في المؤسسة بما يحقق رضا الزبون</a:t>
            </a:r>
            <a:endParaRPr lang="ar-SA" sz="2400" dirty="0"/>
          </a:p>
        </p:txBody>
      </p:sp>
      <p:pic>
        <p:nvPicPr>
          <p:cNvPr id="16386" name="Picture 2" descr="http://t0.gstatic.com/images?q=tbn:ANd9GcRm3WFdGEG1exTSxl1-wnRyK_-QjuqCAttysS_b3IYIVvmjTJVQTYmiWoMQ7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2514600"/>
            <a:ext cx="2590800" cy="183816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4190612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 animBg="1"/>
      <p:bldP spid="15" grpId="0" animBg="1"/>
      <p:bldP spid="16" grpId="0"/>
      <p:bldP spid="17" grpId="0"/>
      <p:bldP spid="18" grpId="0" animBg="1"/>
      <p:bldP spid="1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"/>
          <p:cNvSpPr txBox="1"/>
          <p:nvPr/>
        </p:nvSpPr>
        <p:spPr>
          <a:xfrm>
            <a:off x="3491880" y="404664"/>
            <a:ext cx="424847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العناصر الاساسية للجودة الشاملة</a:t>
            </a:r>
            <a:endParaRPr lang="ar-SA" sz="2400" dirty="0"/>
          </a:p>
        </p:txBody>
      </p:sp>
      <p:sp>
        <p:nvSpPr>
          <p:cNvPr id="3" name="TextBox 5"/>
          <p:cNvSpPr txBox="1"/>
          <p:nvPr/>
        </p:nvSpPr>
        <p:spPr>
          <a:xfrm>
            <a:off x="1143000" y="2636912"/>
            <a:ext cx="587727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قياس الجودة يرتبط بالشروط  الفعلية للسوق وبحاجة الزبون</a:t>
            </a:r>
            <a:endParaRPr lang="ar-SA" sz="2400" dirty="0"/>
          </a:p>
        </p:txBody>
      </p:sp>
      <p:sp>
        <p:nvSpPr>
          <p:cNvPr id="4" name="TextBox 6"/>
          <p:cNvSpPr txBox="1"/>
          <p:nvPr/>
        </p:nvSpPr>
        <p:spPr>
          <a:xfrm>
            <a:off x="2771800" y="1916832"/>
            <a:ext cx="424847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مشاركة الجميع في إدارة الجودة</a:t>
            </a:r>
            <a:endParaRPr lang="ar-SA" sz="2400" dirty="0"/>
          </a:p>
        </p:txBody>
      </p:sp>
      <p:sp>
        <p:nvSpPr>
          <p:cNvPr id="5" name="TextBox 7"/>
          <p:cNvSpPr txBox="1"/>
          <p:nvPr/>
        </p:nvSpPr>
        <p:spPr>
          <a:xfrm>
            <a:off x="2699792" y="1340768"/>
            <a:ext cx="424847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الرؤية الإستراتيجية للجودة</a:t>
            </a:r>
            <a:endParaRPr lang="ar-SA" sz="2400" dirty="0"/>
          </a:p>
        </p:txBody>
      </p:sp>
      <p:sp>
        <p:nvSpPr>
          <p:cNvPr id="6" name="TextBox 8"/>
          <p:cNvSpPr txBox="1"/>
          <p:nvPr/>
        </p:nvSpPr>
        <p:spPr>
          <a:xfrm>
            <a:off x="2699792" y="3933056"/>
            <a:ext cx="424847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التحسين المستمر</a:t>
            </a:r>
            <a:endParaRPr lang="ar-SA" sz="2400" dirty="0"/>
          </a:p>
        </p:txBody>
      </p:sp>
      <p:sp>
        <p:nvSpPr>
          <p:cNvPr id="7" name="TextBox 9"/>
          <p:cNvSpPr txBox="1"/>
          <p:nvPr/>
        </p:nvSpPr>
        <p:spPr>
          <a:xfrm>
            <a:off x="2699792" y="3356992"/>
            <a:ext cx="424847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مدخل الزبون</a:t>
            </a:r>
            <a:endParaRPr lang="ar-SA" sz="2400" dirty="0"/>
          </a:p>
        </p:txBody>
      </p:sp>
      <p:pic>
        <p:nvPicPr>
          <p:cNvPr id="12290" name="Picture 2" descr="http://t1.gstatic.com/images?q=tbn:ANd9GcSBa2l0X2ylnAI7NIS8MSyXaIzLhkojd3nI2xVP-fjD4aRBnht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2800" y="1295400"/>
            <a:ext cx="457200" cy="457200"/>
          </a:xfrm>
          <a:prstGeom prst="rect">
            <a:avLst/>
          </a:prstGeom>
          <a:noFill/>
        </p:spPr>
      </p:pic>
      <p:pic>
        <p:nvPicPr>
          <p:cNvPr id="9" name="Picture 2" descr="http://t1.gstatic.com/images?q=tbn:ANd9GcSBa2l0X2ylnAI7NIS8MSyXaIzLhkojd3nI2xVP-fjD4aRBnht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2800" y="1905000"/>
            <a:ext cx="457200" cy="457200"/>
          </a:xfrm>
          <a:prstGeom prst="rect">
            <a:avLst/>
          </a:prstGeom>
          <a:noFill/>
        </p:spPr>
      </p:pic>
      <p:pic>
        <p:nvPicPr>
          <p:cNvPr id="10" name="Picture 2" descr="http://t1.gstatic.com/images?q=tbn:ANd9GcSBa2l0X2ylnAI7NIS8MSyXaIzLhkojd3nI2xVP-fjD4aRBnht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2800" y="2590800"/>
            <a:ext cx="457200" cy="457200"/>
          </a:xfrm>
          <a:prstGeom prst="rect">
            <a:avLst/>
          </a:prstGeom>
          <a:noFill/>
        </p:spPr>
      </p:pic>
      <p:pic>
        <p:nvPicPr>
          <p:cNvPr id="11" name="Picture 2" descr="http://t1.gstatic.com/images?q=tbn:ANd9GcSBa2l0X2ylnAI7NIS8MSyXaIzLhkojd3nI2xVP-fjD4aRBnht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2800" y="3276600"/>
            <a:ext cx="457200" cy="457200"/>
          </a:xfrm>
          <a:prstGeom prst="rect">
            <a:avLst/>
          </a:prstGeom>
          <a:noFill/>
        </p:spPr>
      </p:pic>
      <p:pic>
        <p:nvPicPr>
          <p:cNvPr id="12" name="Picture 2" descr="http://t1.gstatic.com/images?q=tbn:ANd9GcSBa2l0X2ylnAI7NIS8MSyXaIzLhkojd3nI2xVP-fjD4aRBnht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2800" y="3886200"/>
            <a:ext cx="457200" cy="457200"/>
          </a:xfrm>
          <a:prstGeom prst="rect">
            <a:avLst/>
          </a:prstGeom>
          <a:noFill/>
        </p:spPr>
      </p:pic>
      <p:sp>
        <p:nvSpPr>
          <p:cNvPr id="13" name="Up Arrow 12">
            <a:hlinkClick r:id="rId3" action="ppaction://hlinksldjump"/>
          </p:cNvPr>
          <p:cNvSpPr/>
          <p:nvPr/>
        </p:nvSpPr>
        <p:spPr>
          <a:xfrm>
            <a:off x="7848600" y="4343400"/>
            <a:ext cx="914400" cy="762000"/>
          </a:xfrm>
          <a:prstGeom prst="up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"/>
          <p:cNvSpPr txBox="1"/>
          <p:nvPr/>
        </p:nvSpPr>
        <p:spPr>
          <a:xfrm>
            <a:off x="5378624" y="0"/>
            <a:ext cx="3384376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u="sng" dirty="0" smtClean="0"/>
              <a:t>العولمة</a:t>
            </a:r>
            <a:endParaRPr lang="ar-SA" sz="2400" u="sng" dirty="0"/>
          </a:p>
        </p:txBody>
      </p:sp>
      <p:sp>
        <p:nvSpPr>
          <p:cNvPr id="3" name="TextBox 5"/>
          <p:cNvSpPr txBox="1"/>
          <p:nvPr/>
        </p:nvSpPr>
        <p:spPr>
          <a:xfrm>
            <a:off x="3290392" y="864096"/>
            <a:ext cx="5400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تشير العولمة إلى النطاق الدولي للأعمال</a:t>
            </a:r>
            <a:endParaRPr lang="ar-SA" sz="2400" dirty="0"/>
          </a:p>
        </p:txBody>
      </p:sp>
      <p:sp>
        <p:nvSpPr>
          <p:cNvPr id="4" name="TextBox 6"/>
          <p:cNvSpPr txBox="1"/>
          <p:nvPr/>
        </p:nvSpPr>
        <p:spPr>
          <a:xfrm>
            <a:off x="3290392" y="1440160"/>
            <a:ext cx="5400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أصبحت العولمة شيئا ملموسا : </a:t>
            </a:r>
            <a:endParaRPr lang="ar-SA" sz="2400" dirty="0"/>
          </a:p>
        </p:txBody>
      </p:sp>
      <p:sp>
        <p:nvSpPr>
          <p:cNvPr id="5" name="TextBox 7"/>
          <p:cNvSpPr txBox="1"/>
          <p:nvPr/>
        </p:nvSpPr>
        <p:spPr>
          <a:xfrm>
            <a:off x="2786336" y="2232248"/>
            <a:ext cx="489654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الإنتاج أصبح عالميا (مثل تصنيع السارات)  </a:t>
            </a:r>
            <a:endParaRPr lang="ar-SA" sz="2400" dirty="0"/>
          </a:p>
        </p:txBody>
      </p:sp>
      <p:sp>
        <p:nvSpPr>
          <p:cNvPr id="6" name="TextBox 8"/>
          <p:cNvSpPr txBox="1"/>
          <p:nvPr/>
        </p:nvSpPr>
        <p:spPr>
          <a:xfrm>
            <a:off x="4298504" y="3816424"/>
            <a:ext cx="3672408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المنافسة أصبحت عالمية  </a:t>
            </a:r>
            <a:endParaRPr lang="ar-SA" sz="2400" dirty="0"/>
          </a:p>
        </p:txBody>
      </p:sp>
      <p:sp>
        <p:nvSpPr>
          <p:cNvPr id="7" name="TextBox 9"/>
          <p:cNvSpPr txBox="1"/>
          <p:nvPr/>
        </p:nvSpPr>
        <p:spPr>
          <a:xfrm>
            <a:off x="1346176" y="2952328"/>
            <a:ext cx="633670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السوق أصبحت عالمية (الشركات تسوق في جميع أنحاء العالم)  </a:t>
            </a:r>
            <a:endParaRPr lang="ar-SA" sz="2400" dirty="0"/>
          </a:p>
        </p:txBody>
      </p:sp>
      <p:sp>
        <p:nvSpPr>
          <p:cNvPr id="8" name="Curved Left Arrow 12"/>
          <p:cNvSpPr/>
          <p:nvPr/>
        </p:nvSpPr>
        <p:spPr>
          <a:xfrm>
            <a:off x="8186936" y="2880320"/>
            <a:ext cx="576064" cy="1224136"/>
          </a:xfrm>
          <a:prstGeom prst="curvedLef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9" name="Right Brace 13"/>
          <p:cNvSpPr/>
          <p:nvPr/>
        </p:nvSpPr>
        <p:spPr>
          <a:xfrm>
            <a:off x="7754888" y="2376264"/>
            <a:ext cx="216024" cy="936104"/>
          </a:xfrm>
          <a:prstGeom prst="rightBrac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TextBox 15"/>
          <p:cNvSpPr txBox="1"/>
          <p:nvPr/>
        </p:nvSpPr>
        <p:spPr>
          <a:xfrm>
            <a:off x="1562200" y="4623048"/>
            <a:ext cx="5544616" cy="52322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square" rtlCol="1">
            <a:spAutoFit/>
          </a:bodyPr>
          <a:lstStyle/>
          <a:p>
            <a:r>
              <a:rPr lang="ar-SA" sz="2800" dirty="0" smtClean="0">
                <a:solidFill>
                  <a:schemeClr val="bg1"/>
                </a:solidFill>
              </a:rPr>
              <a:t>على الميزة التنافسية أن تكون ذات سمة عالمية</a:t>
            </a:r>
            <a:endParaRPr lang="ar-SA" sz="2800" dirty="0">
              <a:solidFill>
                <a:schemeClr val="bg1"/>
              </a:solidFill>
            </a:endParaRPr>
          </a:p>
        </p:txBody>
      </p:sp>
      <p:sp>
        <p:nvSpPr>
          <p:cNvPr id="11" name="TextBox 17"/>
          <p:cNvSpPr txBox="1"/>
          <p:nvPr/>
        </p:nvSpPr>
        <p:spPr>
          <a:xfrm>
            <a:off x="1562200" y="5631160"/>
            <a:ext cx="5544616" cy="52322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square" rtlCol="1">
            <a:spAutoFit/>
          </a:bodyPr>
          <a:lstStyle/>
          <a:p>
            <a:r>
              <a:rPr lang="ar-SA" sz="2800" dirty="0" smtClean="0">
                <a:solidFill>
                  <a:schemeClr val="bg1"/>
                </a:solidFill>
              </a:rPr>
              <a:t>على العمليات أن تكون عالمية المستوى</a:t>
            </a:r>
            <a:endParaRPr lang="ar-SA" sz="2800" dirty="0">
              <a:solidFill>
                <a:schemeClr val="bg1"/>
              </a:solidFill>
            </a:endParaRPr>
          </a:p>
        </p:txBody>
      </p:sp>
      <p:sp>
        <p:nvSpPr>
          <p:cNvPr id="12" name="Rectangle 18"/>
          <p:cNvSpPr/>
          <p:nvPr/>
        </p:nvSpPr>
        <p:spPr>
          <a:xfrm>
            <a:off x="7106816" y="4191000"/>
            <a:ext cx="1055097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dirty="0" smtClean="0">
                <a:solidFill>
                  <a:srgbClr val="7030A0"/>
                </a:solidFill>
                <a:sym typeface="Wingdings"/>
              </a:rPr>
              <a:t></a:t>
            </a:r>
            <a:endParaRPr lang="ar-SA" sz="7200" dirty="0">
              <a:solidFill>
                <a:srgbClr val="7030A0"/>
              </a:solidFill>
            </a:endParaRPr>
          </a:p>
        </p:txBody>
      </p:sp>
      <p:sp>
        <p:nvSpPr>
          <p:cNvPr id="13" name="Rectangle 19"/>
          <p:cNvSpPr/>
          <p:nvPr/>
        </p:nvSpPr>
        <p:spPr>
          <a:xfrm>
            <a:off x="7106816" y="5267543"/>
            <a:ext cx="1055097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dirty="0" smtClean="0">
                <a:solidFill>
                  <a:srgbClr val="7030A0"/>
                </a:solidFill>
                <a:sym typeface="Wingdings"/>
              </a:rPr>
              <a:t></a:t>
            </a:r>
            <a:endParaRPr lang="ar-SA" sz="7200" dirty="0">
              <a:solidFill>
                <a:srgbClr val="7030A0"/>
              </a:solidFill>
            </a:endParaRPr>
          </a:p>
        </p:txBody>
      </p:sp>
      <p:pic>
        <p:nvPicPr>
          <p:cNvPr id="11266" name="Picture 2" descr="http://t0.gstatic.com/images?q=tbn:ANd9GcR-xzxcOr3UI9mZM6loQDe0UR6RmaNtZhfojOm59b5RtLDIcn5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381000"/>
            <a:ext cx="2162175" cy="21145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 animBg="1"/>
      <p:bldP spid="9" grpId="0" animBg="1"/>
      <p:bldP spid="10" grpId="0" animBg="1"/>
      <p:bldP spid="11" grpId="0" animBg="1"/>
      <p:bldP spid="12" grpId="0"/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341712" y="476672"/>
            <a:ext cx="6192688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التصنيع عالمي المستوى يتميز بـ : </a:t>
            </a:r>
            <a:endParaRPr lang="ar-SA" sz="2400" dirty="0"/>
          </a:p>
        </p:txBody>
      </p:sp>
      <p:sp>
        <p:nvSpPr>
          <p:cNvPr id="3" name="مربع نص 8"/>
          <p:cNvSpPr txBox="1"/>
          <p:nvPr/>
        </p:nvSpPr>
        <p:spPr>
          <a:xfrm>
            <a:off x="1066800" y="2438400"/>
            <a:ext cx="7215238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/>
            <a:r>
              <a:rPr lang="ar-SA" sz="2400" dirty="0" smtClean="0"/>
              <a:t>تكامل مع الموردين الذين لديهم قدرات لدعم أهداف الشركة وتعاملهم كشركاء</a:t>
            </a:r>
            <a:endParaRPr lang="en-US" sz="2400" dirty="0" smtClean="0"/>
          </a:p>
        </p:txBody>
      </p:sp>
      <p:sp>
        <p:nvSpPr>
          <p:cNvPr id="4" name="Rectangle 6"/>
          <p:cNvSpPr/>
          <p:nvPr/>
        </p:nvSpPr>
        <p:spPr>
          <a:xfrm>
            <a:off x="2485728" y="1268760"/>
            <a:ext cx="56925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SA" sz="2400" dirty="0" smtClean="0"/>
              <a:t>تكنولوجيا التشغيل تزيد من قدرة التصنيع والتطوير داخليا</a:t>
            </a:r>
            <a:endParaRPr lang="en-US" sz="2400" dirty="0" smtClean="0"/>
          </a:p>
        </p:txBody>
      </p:sp>
      <p:sp>
        <p:nvSpPr>
          <p:cNvPr id="5" name="Rectangle 7"/>
          <p:cNvSpPr/>
          <p:nvPr/>
        </p:nvSpPr>
        <p:spPr>
          <a:xfrm>
            <a:off x="3797598" y="1844824"/>
            <a:ext cx="442621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SA" sz="2400" dirty="0" smtClean="0"/>
              <a:t>التركيز على تطوير كفاءات الموارد البشرية</a:t>
            </a:r>
            <a:endParaRPr lang="en-US" sz="2400" dirty="0" smtClean="0"/>
          </a:p>
        </p:txBody>
      </p:sp>
      <p:pic>
        <p:nvPicPr>
          <p:cNvPr id="6" name="Picture 2" descr="http://t1.gstatic.com/images?q=tbn:ANd9GcSBa2l0X2ylnAI7NIS8MSyXaIzLhkojd3nI2xVP-fjD4aRBnht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0" y="1295400"/>
            <a:ext cx="457200" cy="457200"/>
          </a:xfrm>
          <a:prstGeom prst="rect">
            <a:avLst/>
          </a:prstGeom>
          <a:noFill/>
        </p:spPr>
      </p:pic>
      <p:pic>
        <p:nvPicPr>
          <p:cNvPr id="7" name="Picture 2" descr="http://t1.gstatic.com/images?q=tbn:ANd9GcSBa2l0X2ylnAI7NIS8MSyXaIzLhkojd3nI2xVP-fjD4aRBnht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0" y="1828800"/>
            <a:ext cx="457200" cy="457200"/>
          </a:xfrm>
          <a:prstGeom prst="rect">
            <a:avLst/>
          </a:prstGeom>
          <a:noFill/>
        </p:spPr>
      </p:pic>
      <p:pic>
        <p:nvPicPr>
          <p:cNvPr id="8" name="Picture 2" descr="http://t1.gstatic.com/images?q=tbn:ANd9GcSBa2l0X2ylnAI7NIS8MSyXaIzLhkojd3nI2xVP-fjD4aRBnht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0" y="2438400"/>
            <a:ext cx="457200" cy="457200"/>
          </a:xfrm>
          <a:prstGeom prst="rect">
            <a:avLst/>
          </a:prstGeom>
          <a:noFill/>
        </p:spPr>
      </p:pic>
      <p:pic>
        <p:nvPicPr>
          <p:cNvPr id="9" name="Picture 2" descr="http://t1.gstatic.com/images?q=tbn:ANd9GcSBa2l0X2ylnAI7NIS8MSyXaIzLhkojd3nI2xVP-fjD4aRBnht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0" y="3200400"/>
            <a:ext cx="457200" cy="457200"/>
          </a:xfrm>
          <a:prstGeom prst="rect">
            <a:avLst/>
          </a:prstGeom>
          <a:noFill/>
        </p:spPr>
      </p:pic>
      <p:sp>
        <p:nvSpPr>
          <p:cNvPr id="10" name="مستطيل 9"/>
          <p:cNvSpPr/>
          <p:nvPr/>
        </p:nvSpPr>
        <p:spPr>
          <a:xfrm>
            <a:off x="7696200" y="3581400"/>
            <a:ext cx="48282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SA" sz="2800" dirty="0" smtClean="0"/>
              <a:t>...</a:t>
            </a:r>
            <a:endParaRPr lang="en-US" sz="2800" dirty="0"/>
          </a:p>
        </p:txBody>
      </p:sp>
      <p:pic>
        <p:nvPicPr>
          <p:cNvPr id="11" name="Picture 2" descr="http://t1.gstatic.com/images?q=tbn:ANd9GcSBa2l0X2ylnAI7NIS8MSyXaIzLhkojd3nI2xVP-fjD4aRBnht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0" y="3657600"/>
            <a:ext cx="457200" cy="457200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/>
        </p:nvSpPr>
        <p:spPr>
          <a:xfrm>
            <a:off x="6154912" y="3276600"/>
            <a:ext cx="20794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SA" sz="2400" dirty="0" smtClean="0"/>
              <a:t>التركيز على الجودة</a:t>
            </a:r>
            <a:endParaRPr lang="en-US" sz="2400" dirty="0" smtClean="0"/>
          </a:p>
        </p:txBody>
      </p:sp>
      <p:sp>
        <p:nvSpPr>
          <p:cNvPr id="13" name="Up Arrow 12">
            <a:hlinkClick r:id="rId3" action="ppaction://hlinksldjump"/>
          </p:cNvPr>
          <p:cNvSpPr/>
          <p:nvPr/>
        </p:nvSpPr>
        <p:spPr>
          <a:xfrm>
            <a:off x="8229600" y="4876800"/>
            <a:ext cx="914400" cy="762000"/>
          </a:xfrm>
          <a:prstGeom prst="up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10" grpId="0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>
            <a:spLocks noChangeArrowheads="1"/>
          </p:cNvSpPr>
          <p:nvPr/>
        </p:nvSpPr>
        <p:spPr bwMode="auto">
          <a:xfrm>
            <a:off x="1219200" y="228600"/>
            <a:ext cx="7128792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lvl="1"/>
            <a:r>
              <a:rPr lang="ar-SA" sz="2800" u="sng" dirty="0">
                <a:latin typeface="Calibri" pitchFamily="34" charset="0"/>
              </a:rPr>
              <a:t>المنافسة القائمة على الوقت </a:t>
            </a:r>
            <a:r>
              <a:rPr lang="fr-FR" sz="2400" u="sng" dirty="0">
                <a:latin typeface="Calibri" pitchFamily="34" charset="0"/>
              </a:rPr>
              <a:t>Time </a:t>
            </a:r>
            <a:r>
              <a:rPr lang="fr-FR" sz="2400" u="sng" dirty="0" err="1">
                <a:latin typeface="Calibri" pitchFamily="34" charset="0"/>
              </a:rPr>
              <a:t>Based</a:t>
            </a:r>
            <a:r>
              <a:rPr lang="fr-FR" sz="2400" u="sng" dirty="0">
                <a:latin typeface="Calibri" pitchFamily="34" charset="0"/>
              </a:rPr>
              <a:t> </a:t>
            </a:r>
            <a:r>
              <a:rPr lang="fr-FR" sz="2400" u="sng" dirty="0" err="1">
                <a:latin typeface="Calibri" pitchFamily="34" charset="0"/>
              </a:rPr>
              <a:t>Competition</a:t>
            </a:r>
            <a:endParaRPr lang="en-US" sz="2400" u="sng" dirty="0">
              <a:latin typeface="Calibri" pitchFamily="34" charset="0"/>
            </a:endParaRPr>
          </a:p>
          <a:p>
            <a:endParaRPr lang="ar-SA" sz="2400" dirty="0">
              <a:latin typeface="Calibri" pitchFamily="34" charset="0"/>
            </a:endParaRPr>
          </a:p>
        </p:txBody>
      </p:sp>
      <p:sp>
        <p:nvSpPr>
          <p:cNvPr id="3" name="مربع نص 2"/>
          <p:cNvSpPr txBox="1">
            <a:spLocks noChangeArrowheads="1"/>
          </p:cNvSpPr>
          <p:nvPr/>
        </p:nvSpPr>
        <p:spPr bwMode="auto">
          <a:xfrm>
            <a:off x="3276600" y="2057400"/>
            <a:ext cx="576064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sz="2400" dirty="0">
                <a:latin typeface="Calibri" pitchFamily="34" charset="0"/>
              </a:rPr>
              <a:t>المرونة والاستجابة السريعة للتغيرات في السوق ولتلبية حاجات </a:t>
            </a:r>
            <a:r>
              <a:rPr lang="ar-SA" sz="2400" dirty="0" smtClean="0">
                <a:latin typeface="Calibri" pitchFamily="34" charset="0"/>
              </a:rPr>
              <a:t>الزبون = فرصة أكبر لكسب الزبون</a:t>
            </a:r>
          </a:p>
          <a:p>
            <a:endParaRPr lang="ar-SA" sz="2400" dirty="0">
              <a:latin typeface="Calibri" pitchFamily="34" charset="0"/>
            </a:endParaRPr>
          </a:p>
        </p:txBody>
      </p:sp>
      <p:sp>
        <p:nvSpPr>
          <p:cNvPr id="4" name="مربع نص 3"/>
          <p:cNvSpPr txBox="1">
            <a:spLocks noChangeArrowheads="1"/>
          </p:cNvSpPr>
          <p:nvPr/>
        </p:nvSpPr>
        <p:spPr bwMode="auto">
          <a:xfrm>
            <a:off x="2169096" y="3352801"/>
            <a:ext cx="453650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sz="2400" dirty="0">
                <a:latin typeface="Calibri" pitchFamily="34" charset="0"/>
              </a:rPr>
              <a:t>الاستجابة = عامل أساسي لزيادة حصة المؤسسة من </a:t>
            </a:r>
            <a:r>
              <a:rPr lang="ar-SA" sz="2400" dirty="0" smtClean="0">
                <a:latin typeface="Calibri" pitchFamily="34" charset="0"/>
              </a:rPr>
              <a:t>السوق</a:t>
            </a:r>
            <a:endParaRPr lang="ar-SA" sz="2400" dirty="0">
              <a:latin typeface="Calibri" pitchFamily="34" charset="0"/>
            </a:endParaRPr>
          </a:p>
        </p:txBody>
      </p:sp>
      <p:sp>
        <p:nvSpPr>
          <p:cNvPr id="5" name="مربع نص 4"/>
          <p:cNvSpPr txBox="1">
            <a:spLocks noChangeArrowheads="1"/>
          </p:cNvSpPr>
          <p:nvPr/>
        </p:nvSpPr>
        <p:spPr bwMode="auto">
          <a:xfrm>
            <a:off x="2529136" y="4653136"/>
            <a:ext cx="417646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sz="2400" dirty="0" smtClean="0">
                <a:latin typeface="Calibri" pitchFamily="34" charset="0"/>
              </a:rPr>
              <a:t>سرعة الاستجابة = ميزة أساسية </a:t>
            </a:r>
            <a:r>
              <a:rPr lang="ar-SA" sz="2400" dirty="0">
                <a:latin typeface="Calibri" pitchFamily="34" charset="0"/>
              </a:rPr>
              <a:t>في التركيز على الوقت</a:t>
            </a:r>
          </a:p>
        </p:txBody>
      </p:sp>
      <p:sp>
        <p:nvSpPr>
          <p:cNvPr id="6" name="Left Arrow 15"/>
          <p:cNvSpPr/>
          <p:nvPr/>
        </p:nvSpPr>
        <p:spPr>
          <a:xfrm>
            <a:off x="7581528" y="3933056"/>
            <a:ext cx="648072" cy="864096"/>
          </a:xfrm>
          <a:prstGeom prst="lef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9218" name="Picture 2" descr="http://t1.gstatic.com/images?q=tbn:ANd9GcRkwkHrIR7GSqwHKldO3WkXMg1thSAK13KdyU0FuDvQ7XaED3q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295400"/>
            <a:ext cx="2402237" cy="1828800"/>
          </a:xfrm>
          <a:prstGeom prst="rect">
            <a:avLst/>
          </a:prstGeom>
          <a:noFill/>
        </p:spPr>
      </p:pic>
      <p:sp>
        <p:nvSpPr>
          <p:cNvPr id="8" name="Up Arrow 7">
            <a:hlinkClick r:id="rId3" action="ppaction://hlinksldjump"/>
          </p:cNvPr>
          <p:cNvSpPr/>
          <p:nvPr/>
        </p:nvSpPr>
        <p:spPr>
          <a:xfrm>
            <a:off x="3352800" y="5334000"/>
            <a:ext cx="914400" cy="762000"/>
          </a:xfrm>
          <a:prstGeom prst="up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6"/>
          <p:cNvSpPr txBox="1">
            <a:spLocks noChangeArrowheads="1"/>
          </p:cNvSpPr>
          <p:nvPr/>
        </p:nvSpPr>
        <p:spPr bwMode="auto">
          <a:xfrm>
            <a:off x="228600" y="609600"/>
            <a:ext cx="788436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1"/>
            <a:r>
              <a:rPr lang="ar-SA" sz="2800" u="sng" dirty="0">
                <a:latin typeface="Calibri" pitchFamily="34" charset="0"/>
              </a:rPr>
              <a:t>المنافسة القائمة على الخدمة </a:t>
            </a:r>
            <a:r>
              <a:rPr lang="fr-FR" sz="2400" u="sng" dirty="0">
                <a:latin typeface="Calibri" pitchFamily="34" charset="0"/>
              </a:rPr>
              <a:t>Service </a:t>
            </a:r>
            <a:r>
              <a:rPr lang="fr-FR" sz="2400" u="sng" dirty="0" err="1">
                <a:latin typeface="Calibri" pitchFamily="34" charset="0"/>
              </a:rPr>
              <a:t>Driven</a:t>
            </a:r>
            <a:r>
              <a:rPr lang="fr-FR" sz="2400" u="sng" dirty="0">
                <a:latin typeface="Calibri" pitchFamily="34" charset="0"/>
              </a:rPr>
              <a:t> </a:t>
            </a:r>
            <a:r>
              <a:rPr lang="fr-FR" sz="2400" u="sng" dirty="0" err="1">
                <a:latin typeface="Calibri" pitchFamily="34" charset="0"/>
              </a:rPr>
              <a:t>Competition</a:t>
            </a:r>
            <a:endParaRPr lang="en-US" sz="2400" u="sng" dirty="0">
              <a:latin typeface="Calibri" pitchFamily="34" charset="0"/>
            </a:endParaRPr>
          </a:p>
        </p:txBody>
      </p:sp>
      <p:sp>
        <p:nvSpPr>
          <p:cNvPr id="3" name="مربع نص 7"/>
          <p:cNvSpPr txBox="1">
            <a:spLocks noChangeArrowheads="1"/>
          </p:cNvSpPr>
          <p:nvPr/>
        </p:nvSpPr>
        <p:spPr bwMode="auto">
          <a:xfrm>
            <a:off x="762000" y="1981200"/>
            <a:ext cx="70104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1"/>
            <a:r>
              <a:rPr lang="ar-SA" sz="2400" dirty="0">
                <a:latin typeface="Calibri" pitchFamily="34" charset="0"/>
              </a:rPr>
              <a:t>حتى وقت قريب </a:t>
            </a:r>
            <a:r>
              <a:rPr lang="ar-SA" sz="2400" dirty="0" smtClean="0">
                <a:latin typeface="Calibri" pitchFamily="34" charset="0"/>
              </a:rPr>
              <a:t>كانت </a:t>
            </a:r>
            <a:r>
              <a:rPr lang="ar-SA" sz="2400" dirty="0">
                <a:latin typeface="Calibri" pitchFamily="34" charset="0"/>
              </a:rPr>
              <a:t>أغلب القيمة المضافة للمنتج تأتي من عمليات الإنتاج</a:t>
            </a:r>
            <a:endParaRPr lang="en-US" sz="2400" dirty="0">
              <a:latin typeface="Calibri" pitchFamily="34" charset="0"/>
            </a:endParaRPr>
          </a:p>
        </p:txBody>
      </p:sp>
      <p:sp>
        <p:nvSpPr>
          <p:cNvPr id="4" name="مربع نص 8"/>
          <p:cNvSpPr txBox="1">
            <a:spLocks noChangeArrowheads="1"/>
          </p:cNvSpPr>
          <p:nvPr/>
        </p:nvSpPr>
        <p:spPr bwMode="auto">
          <a:xfrm>
            <a:off x="533400" y="3200400"/>
            <a:ext cx="67818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sz="2400" dirty="0">
                <a:latin typeface="Calibri" pitchFamily="34" charset="0"/>
              </a:rPr>
              <a:t>التوجه الجديد يتمثل في التركيز على قوة الخدمة ذات العلاقة بمنتج المؤسسة</a:t>
            </a:r>
            <a:endParaRPr lang="en-US" sz="2400" dirty="0">
              <a:latin typeface="Calibri" pitchFamily="34" charset="0"/>
            </a:endParaRPr>
          </a:p>
        </p:txBody>
      </p:sp>
      <p:sp>
        <p:nvSpPr>
          <p:cNvPr id="5" name="مربع نص 9"/>
          <p:cNvSpPr txBox="1">
            <a:spLocks noChangeArrowheads="1"/>
          </p:cNvSpPr>
          <p:nvPr/>
        </p:nvSpPr>
        <p:spPr bwMode="auto">
          <a:xfrm>
            <a:off x="1066801" y="4572000"/>
            <a:ext cx="61722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sz="2400" dirty="0">
                <a:latin typeface="Calibri" pitchFamily="34" charset="0"/>
              </a:rPr>
              <a:t>فالقيمة المضافة حاليا تأتي بشكل متزايد من التحسينات التكنولوجية، الأسلوب، صورة المنتج... والخصائص الأخرى التي </a:t>
            </a:r>
            <a:r>
              <a:rPr lang="ar-SA" sz="2400" dirty="0" smtClean="0">
                <a:latin typeface="Calibri" pitchFamily="34" charset="0"/>
              </a:rPr>
              <a:t>توجدها </a:t>
            </a:r>
            <a:r>
              <a:rPr lang="ar-SA" sz="2400" dirty="0">
                <a:latin typeface="Calibri" pitchFamily="34" charset="0"/>
              </a:rPr>
              <a:t>الخدمة </a:t>
            </a:r>
            <a:r>
              <a:rPr lang="ar-SA" sz="2400" dirty="0" smtClean="0">
                <a:latin typeface="Calibri" pitchFamily="34" charset="0"/>
              </a:rPr>
              <a:t>فقط</a:t>
            </a:r>
            <a:endParaRPr lang="en-US" sz="2400" dirty="0">
              <a:latin typeface="Calibri" pitchFamily="34" charset="0"/>
            </a:endParaRPr>
          </a:p>
        </p:txBody>
      </p:sp>
      <p:sp>
        <p:nvSpPr>
          <p:cNvPr id="8194" name="AutoShape 2" descr="data:image/jpg;base64,/9j/4AAQSkZJRgABAQAAAQABAAD/2wBDAAkGBwgHBgkIBwgKCgkLDRYPDQwMDRsUFRAWIB0iIiAdHx8kKDQsJCYxJx8fLT0tMTU3Ojo6Iys/RD84QzQ5Ojf/2wBDAQoKCg0MDRoPDxo3JR8lNzc3Nzc3Nzc3Nzc3Nzc3Nzc3Nzc3Nzc3Nzc3Nzc3Nzc3Nzc3Nzc3Nzc3Nzc3Nzc3Nzf/wAARCACTAIUDASIAAhEBAxEB/8QAHAAAAQQDAQAAAAAAAAAAAAAAAAEFBgcDBAgC/8QARhAAAQMDAwEFAwoDBQUJAAAAAQIDBAAFEQYSITEHE0FRcSJhgQgUFRcykZKUodIWU1UjM1JisTRCVHKCQ0WEoqSywcLR/8QAFAEBAAAAAAAAAAAAAAAAAAAAAP/EABQRAQAAAAAAAAAAAAAAAAAAAAD/2gAMAwEAAhEDEQA/ALxoopKBaKSigWikpp1HqK1abtyp13loYaHCQeVOHySkck0DsTijI8KoO99s98vE1EDSMER+9XsaUtsOvOHwwn7I9OfWpNaezvU12ZTI1hq26BaxkxIcggJz4FXT4BOPfQWtn1+6jPNV8rsns6UHubrfmnMcLTcDkH7qjOprPr3Q8Zy42TUUy621obnG5QDq2kjxIVnI8ykgjyoLooqnNIdt0WW43D1NGTDeVx87ZyWs/wCZPJT68j0q3mHmpDKHWHEONrSFJWhQIUD0II6igy0UlFAtFJQKBaKKKApKWkoCiiigadU36JpqySrpPP8AZMoyEg8uKP2Uj3k1yfqzVFx1TdnLhcXSSeG2gfYZT/hSPAfqepqyPlE39b11g2JtR7mO384dAPVashP3JB/FVOJ680F8/J80u2iC9qSW0lTzylMxCR9hA4Woep4/6T51dAGOlMWhbei16Os0NCdpRDbKgRj2iNyv1Jp9oCvK0BQIUMgjBHnXqig5T7WdNI0vq6QxFRshyQJEcDolKs5T8FAj0xTv2Q9oT2nri1abm8VWeQvAK1f7Ms9FDyTnqPj55lvykoKVW6zXAJG5t9xlSvEhSQof+01Q4JB60Hb6TkZpahfZDfF33Q0J59RXIjExXVHqSjGCfftKamlAUCigUC0UUUBSUtJQFFFFByl2yPLe7R7xvP2FoQn0DacVCxVh9u1tVC18+/tIRMYbeSfMhOw/qn9arwUHbFtSE26KkdAygD8IrZrRsb6ZNlt8hByl2M2sH3FINNGt9Z23RtvblTwt1x5RSyw1jc4R168ADxPvFBJaKrfRva/ZtR3NFufjPW+Q6raz3q0qQ4rwTuGMHyBHPnVkA5oKr+UUkHRUVXim4t4+Lblc5eNdC/KOkBGl7bHzhTs7fjPUJQr91c9eNB0F8nB5StPXVok4TMSRnpygf/lW/VX/ACfLeuLot6UsEfPJi1oPmlICc/eFVaFAUCigUC0UUUBSUtJQFFFFBXHbZpBzUenUzIDZXPt25aEJGS42ftpHmeAR6EeNczgFCua7eIz1qm+03si+kXnbtpdKESVkqehEhKXCepQegJ8jx5YoJV2M3tu8aEgt7wXoKTFdTnkbfsn4pIqI/KKs02Qxa7uyhS4scONP457vcQUk+44xnzx51AtA6pn9neoXGbhGfTGdIRNirSUrGOigD/vDn1BI9Oj7ReLPqi299AfjzYricLRwrGeqVpPIPuIoOOG1racS4hSkLSQQocEHwNdnaflOTbDbpb+O9kRWnV46blIBP6mqK7VOzdi26gtZsLfdsXZ/uBHSMhlzI+z/AJSCTjwwfDpZ2stc2fRFpTEQ4h+ehsNx4aFZVwMArx9lPr18KCrvlD3pE3UcS1sqCkwGSpzHg45g4+CQn76rrTlkl6hvMa2QEFT76wAcZCB4qPuA5NOVrsOoteXp9+KwuS++6VyJKwUtoJPJUroPQc+Qrors70FA0ZBPdqEi4PpAkSSnGf8AKkeCf1PU+GAkVhtbFltES2xBhmM0ltGepwOp95OT8a36KKAoFFAoFooooCkpaSgKKKKAqJaz7QrFpHa1PdW9LWncmLHAUvHgVc4SPX4A1I7pIVDtsuS2jetlhbiUf4ilJOP0rlCBpzVOtpEm5QoD85TrpU9IUoJTvPJG5RA8enhxQTe89sFovig1eNGR5ccE4LskFaR7js4+BrDaF9l9zkh2NMvOm5Z+yRIIQk+5eFY+JFRG79nWqbPBcnXC1KaitDK3O/aUE+uFVGnYz7G3vWXG94ynekp3DzGeooLx05odGrZL89eo789ZI7pagPOy8uOqHDiwSPZSeQOMnn0qXWvsk0fBc71cFya5nO6W8VjPoMA/EGubLRfrvY3++tM+REc8e6WQD6jofjmrHsHbnfIiUN3iHGuCR1Wn+xcPxGU/+UUHQUSKzEZQxGabZZQMIbbQEpSPcBwKyqUE9TVSNdvdjLWXbTcUuf4U92offuH+lNkjXmoO0eZ9AaWhLt0V7iVKUrctDZ6kkYCRjwHJ6A0Fs6ev0TUDMqRbwtUdiSuOHVY2ulOMqT/lySM+6nam+wWmLYrRFtkFGyPGQEIHifMn3k5J9acKAoFFAoFooooA8UmfWg9Oai6tA6aUoqNvJJOSfnT376CUUVFvq/0z/Tlfmnv30fV/pn+nq/NPfvoJOoBQII4IwahH1ctQpTz+nL7dLIl5wuOR4qwpkq8whQ4px+r/AEz/AE5X5p799J9X+mf6er8y9++g1YfZ5B+eNzL9cbjfX2lbmk3B3c02fMNgbc+tSmZAiTmCxNisSWT/ANm+0Fp+4imD6vtM/wBOV+ae/fSHs80seTbP/UvfvoGy+9kekbsCpuCq3unouErYPwnKf0qHyPk/tlwmNqJSUeCXYW4j4hY/0qwvq80sP+7Mf+Je/fXr6v8ATI4FuV+ae/fQQK19gcFp8Lul7fktA5LbEcNE/wDUSr/SrTsNhtmn4KYVoiNxmByQgcqPmo9VH3mmr6vtM/05X5p799eVdnumD1t7nwmPj/70EqoqKfV3pf8A4B789I/fR9Xel/8AgHfz0j99BK/voBqKfV3pf+nvfnpH76ebFY7fYmHGLYytptxe9QU6twk4x1WSfCgc6KKKDys4STVdlbw7ORqwqH0x83+ki8Ccnnf3f/Js9jb0xz15qxSMiq/fgraZY0G6pKITrSltySrBXFQ4CWQPFYSQknONvtdeKBz0002/qPVRUNyPnLCQlXOEqjtqIx4Akk+pppuUx222fTj0VwoZghiXMSOd7SilpWT6OrVz12VII9vuEC8XWXBajvtXJbboK3SjulobSjkbTlOEg8c9R761ndMKkw7lFmxIryHIiYkVwkFSUBBT4p9k7lKVwT1FBknNNntBtSdvW3SXDzxuS4yEnHTIClY9TXi8NJXr2yJHVUCWv3bkqZ2nHiRuVj1NJGtV8RdLTPkNw3HYltciv4kKHeOKLZKk+weMt+PPte7lYlrvi71aLlcREUuMxJakd26rq64lQ2ZTyEhAHOCaBnOmof8AEabFlzuDYFArK1bi53oT3vX7XvrPKhJtOoHrehvczf4wQydpPdutjDnoCg7/AFQrxNPptk/+MRdglj5oIPzXHeHfnfv3YxjHh1pbvbJsu/2WcwmP3EFbqnd7igpW9BR7ICSOM55NAmoYMpjTTkWxIw60hsNshzYVoSoFSArwKkBSc+Z+NRS8ybbI0bqOZaHH2FhtvvYawptyG8kjqjqhRGOnBxkZyanN8auDkIG0qbEpDrawlxZQlxIUCpBIBxlORnBqNag0xcbuzeX2m4zEq4xGYiW1unalKFqUVrUE8n2sAAdB154DMmHbpAvEuExIjKZiORnWFpU2lRKUrCtp6EdAr3+6mPTzTd1h2CLbHnRm3I+mVhahlDjHsZz1WV+0FDkYVz4GVzGL5KeeSGIjcdcNxspTIJLjqtoST7AwlICvPOelaFp0/c7YuxPtiP30SALfOSHDh5tKRsUk46hQJwccLUM0HjS+LjbbC1KQDIiJdTI5P941llWfPKiVc+VMulXXJpsdpdecLMlU+TJytRU6GnihtBJ52+0Mjx2AHjOZfaLK7bLpe5qVBaJj6XWGs42ewNw925e4/GmayaYuVti2l8hj5/bXZIKQ6Sh5l5ZUpOcDCgdpBxjKT4HIDFqm2s2ePDLC3e4ev0ZYbTuV3aVYStCQMnacE7R/iPFSPTKIampcuAmQ22++oKbe3DapB2HCVcpzt6Uz3a1X+5906puKC3dWJbbDkk4baaA4yEH2lHceBgZ6mpJbDNJf+eR2GE7x3SWnCskY5Kjgc5zQb1FFFAh6U1IegXeVLhPx23jEdCVJebCk5KQQRnw5Iz5pUPCnVXSm6JChRZS5LKwHXEBC1F0q3AKUoZyeuVq5680DglKUJCUgAAYAA4FLXjvmv5iPxCjvmv5iPxCgab/fm7M/FbejuuCQcJWggAHchODn/nz6AnwpziPGRHbeKCjekKCVdRmtS62+23dlLNxbZfaSSQlauhKVJJ6+SiPjW4lxpIx3iPxCgy0E8V475r+Yj8QpO+a/mI/EKDXhXFiZJmR2ie8iO904CMc7QrI93OM+YNblNsOBChyXJDKwHHUJQsl3O4JUpQ8euVq599b/AHzX8xH4hQe6Zr1fmrTLjR3WXHFSASjYU5JCm04APKj/AGgOB5Gnbvmv5iPxCm652y3XN1pyWUqW0khCg6UlOVJVkYI53NoOfDbQOYPxpaxh1oD+9R+IUvfNfzUfiFB4myBEiPSVJKktNqWQOpAGf/itWzXVu6NuFDa2ltbN6F4ONyErHI68KHxzWxKEeVHcYdcSW3EFCgF4yCMGsdrgxYTbiYgHtlO87txO1ISMn3JSBQbtFFFAiulUtdrS7ab5AmTtIafTY51yTBRGEcGSgKUUoWo9MnBVgeGB76uknAqpdQa+tb+r0IdjTpbdpdKYUdln2ZEs+xvUo8AJyQng8lR8qDQvUe1tP32427TdjNosEhtiQyuHuclHI70pVkBG0EY4OfGvV7i2pybfHdPadsRg2CM0/JS/D3KlFSd5Sk5GzCATnB591e74xIt8fWWmERJDk6+Tkv27a0pSXkuFO47gMDZg5z0r3dGXtNPautCo8h9y+QmUWzumVLDy+6LSk5A4IJB58OaDBqq1pTbF37TelNPossaM3JUZkbLkpKkhZ246BIIB6HOfKp1adH6TuFsiTf4ZtzXzhhDvdqYTlO5IOD6ZqI6nv9ssVus+i7mZK48eKyLmqMyXCtKUpIZHT7Z5J8E8dVcTew6wg3KTAgKYfiTZkITGo7rZwGyem7pnGDjwoITrvTS7eJkvT+ldPIt9ujh99cyNlUg8lSUAdAlI5PGScCsb1vtF4k2O2WDTlkhzrhbPpJ9cqGHAy3gbUhORnKjjPgBTx2n6ut0V9rTkxcoMSAFz1RmStXc/yx0wV9CfBOfEitL6Yaiams2tJMCVFtM20LhhAaKywpLhU2CEjjcMY4oGuMmxX6Jp2HZ9N2aJdLt3xkOOww6iKGcheE5GcqHHPSnC2N6VVo9+5ztKWs3ONIXBXFYjjD0pKtoSjxwrg+4Z8qb7BbJOkl6U1Bd47zUciWmaA2paopeJU2VJAJHgDxwa3dNaSvciGq+tTW4BelTJrUOXCLhQXTgLI3pwrYMDOcBR86Bz7ONP6f1Fo6Bdblp60GS/3m/uoqUp9lxSRgegFMuvLAu0fPrlaNJ6eRaLaEF0So+XJWQCoox0SMgeByD1rP2e2XUc/s3tTdu1D9E7XXVI2QwpQRvWClW48+1lQOBwcVm1zqqBBcg6Xvj8uY0y225dXmI2TJKdqg3jgDcQFK54HHicBrXO12q4XRm2ab05ZY8hFqFykGXEDn2sbGcAjBJ6q8B0rAzHseo/oGHpvT9liy7jBXNfdkRA6llKDt2hIIzlYIyegGa33bqq1an/AIpmwJTEW92NKWUJbLikPpwUtHaOCpOMdPHyrQ07bXtBS9NXW8MvIjqtDsSSW21OFh5TheSlQAJGd231FARLEdU2i0ytNab09BWtt0T3JUXehDqFhGxIGTyQo+mOfOYdkjC06VMlyPBZMiS6pJhMd0haUq2BWPftJz5EU1WFm46c7JpLq2HW7nL711pnadyHH17WwR4H2kk+XPlU9slubtFohW1j+7iMIZSfPaAM/pmg3qKKKApMev30UUBijFFFAYpnYisu6kkTHEqW+wwhppSlkhtKuVbRnAJKU5OMnAoooHfHr99LiiigMUYoooAUY9fvoooDAoxRRQLRRRQFFFFB/9k="/>
          <p:cNvSpPr>
            <a:spLocks noChangeAspect="1" noChangeArrowheads="1"/>
          </p:cNvSpPr>
          <p:nvPr/>
        </p:nvSpPr>
        <p:spPr bwMode="auto">
          <a:xfrm>
            <a:off x="9463088" y="-623888"/>
            <a:ext cx="1190625" cy="13144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8196" name="AutoShape 4" descr="data:image/jpg;base64,/9j/4AAQSkZJRgABAQAAAQABAAD/2wBDAAkGBwgHBgkIBwgKCgkLDRYPDQwMDRsUFRAWIB0iIiAdHx8kKDQsJCYxJx8fLT0tMTU3Ojo6Iys/RD84QzQ5Ojf/2wBDAQoKCg0MDRoPDxo3JR8lNzc3Nzc3Nzc3Nzc3Nzc3Nzc3Nzc3Nzc3Nzc3Nzc3Nzc3Nzc3Nzc3Nzc3Nzc3Nzc3Nzf/wAARCACTAIUDASIAAhEBAxEB/8QAHAAAAQQDAQAAAAAAAAAAAAAAAAEFBgcDBAgC/8QARhAAAQMDAwEFAwoDBQUJAAAAAQIDBAAFEQYSITEHE0FRcSJhgQgUFRcykZKUodIWU1UjM1JisTRCVHKCQ0WEoqSywcLR/8QAFAEBAAAAAAAAAAAAAAAAAAAAAP/EABQRAQAAAAAAAAAAAAAAAAAAAAD/2gAMAwEAAhEDEQA/ALxoopKBaKSigWikpp1HqK1abtyp13loYaHCQeVOHySkck0DsTijI8KoO99s98vE1EDSMER+9XsaUtsOvOHwwn7I9OfWpNaezvU12ZTI1hq26BaxkxIcggJz4FXT4BOPfQWtn1+6jPNV8rsns6UHubrfmnMcLTcDkH7qjOprPr3Q8Zy42TUUy621obnG5QDq2kjxIVnI8ykgjyoLooqnNIdt0WW43D1NGTDeVx87ZyWs/wCZPJT68j0q3mHmpDKHWHEONrSFJWhQIUD0II6igy0UlFAtFJQKBaKKKApKWkoCiiigadU36JpqySrpPP8AZMoyEg8uKP2Uj3k1yfqzVFx1TdnLhcXSSeG2gfYZT/hSPAfqepqyPlE39b11g2JtR7mO384dAPVashP3JB/FVOJ680F8/J80u2iC9qSW0lTzylMxCR9hA4Woep4/6T51dAGOlMWhbei16Os0NCdpRDbKgRj2iNyv1Jp9oCvK0BQIUMgjBHnXqig5T7WdNI0vq6QxFRshyQJEcDolKs5T8FAj0xTv2Q9oT2nri1abm8VWeQvAK1f7Ms9FDyTnqPj55lvykoKVW6zXAJG5t9xlSvEhSQof+01Q4JB60Hb6TkZpahfZDfF33Q0J59RXIjExXVHqSjGCfftKamlAUCigUC0UUUBSUtJQFFFFByl2yPLe7R7xvP2FoQn0DacVCxVh9u1tVC18+/tIRMYbeSfMhOw/qn9arwUHbFtSE26KkdAygD8IrZrRsb6ZNlt8hByl2M2sH3FINNGt9Z23RtvblTwt1x5RSyw1jc4R168ADxPvFBJaKrfRva/ZtR3NFufjPW+Q6raz3q0qQ4rwTuGMHyBHPnVkA5oKr+UUkHRUVXim4t4+Lblc5eNdC/KOkBGl7bHzhTs7fjPUJQr91c9eNB0F8nB5StPXVok4TMSRnpygf/lW/VX/ACfLeuLot6UsEfPJi1oPmlICc/eFVaFAUCigUC0UUUBSUtJQFFFFBXHbZpBzUenUzIDZXPt25aEJGS42ftpHmeAR6EeNczgFCua7eIz1qm+03si+kXnbtpdKESVkqehEhKXCepQegJ8jx5YoJV2M3tu8aEgt7wXoKTFdTnkbfsn4pIqI/KKs02Qxa7uyhS4scONP457vcQUk+44xnzx51AtA6pn9neoXGbhGfTGdIRNirSUrGOigD/vDn1BI9Oj7ReLPqi299AfjzYricLRwrGeqVpPIPuIoOOG1racS4hSkLSQQocEHwNdnaflOTbDbpb+O9kRWnV46blIBP6mqK7VOzdi26gtZsLfdsXZ/uBHSMhlzI+z/AJSCTjwwfDpZ2stc2fRFpTEQ4h+ehsNx4aFZVwMArx9lPr18KCrvlD3pE3UcS1sqCkwGSpzHg45g4+CQn76rrTlkl6hvMa2QEFT76wAcZCB4qPuA5NOVrsOoteXp9+KwuS++6VyJKwUtoJPJUroPQc+Qrors70FA0ZBPdqEi4PpAkSSnGf8AKkeCf1PU+GAkVhtbFltES2xBhmM0ltGepwOp95OT8a36KKAoFFAoFooooCkpaSgKKKKAqJaz7QrFpHa1PdW9LWncmLHAUvHgVc4SPX4A1I7pIVDtsuS2jetlhbiUf4ilJOP0rlCBpzVOtpEm5QoD85TrpU9IUoJTvPJG5RA8enhxQTe89sFovig1eNGR5ccE4LskFaR7js4+BrDaF9l9zkh2NMvOm5Z+yRIIQk+5eFY+JFRG79nWqbPBcnXC1KaitDK3O/aUE+uFVGnYz7G3vWXG94ynekp3DzGeooLx05odGrZL89eo789ZI7pagPOy8uOqHDiwSPZSeQOMnn0qXWvsk0fBc71cFya5nO6W8VjPoMA/EGubLRfrvY3++tM+REc8e6WQD6jofjmrHsHbnfIiUN3iHGuCR1Wn+xcPxGU/+UUHQUSKzEZQxGabZZQMIbbQEpSPcBwKyqUE9TVSNdvdjLWXbTcUuf4U92offuH+lNkjXmoO0eZ9AaWhLt0V7iVKUrctDZ6kkYCRjwHJ6A0Fs6ev0TUDMqRbwtUdiSuOHVY2ulOMqT/lySM+6nam+wWmLYrRFtkFGyPGQEIHifMn3k5J9acKAoFFAoFooooA8UmfWg9Oai6tA6aUoqNvJJOSfnT376CUUVFvq/0z/Tlfmnv30fV/pn+nq/NPfvoJOoBQII4IwahH1ctQpTz+nL7dLIl5wuOR4qwpkq8whQ4px+r/AEz/AE5X5p799J9X+mf6er8y9++g1YfZ5B+eNzL9cbjfX2lbmk3B3c02fMNgbc+tSmZAiTmCxNisSWT/ANm+0Fp+4imD6vtM/wBOV+ae/fSHs80seTbP/UvfvoGy+9kekbsCpuCq3unouErYPwnKf0qHyPk/tlwmNqJSUeCXYW4j4hY/0qwvq80sP+7Mf+Je/fXr6v8ATI4FuV+ae/fQQK19gcFp8Lul7fktA5LbEcNE/wDUSr/SrTsNhtmn4KYVoiNxmByQgcqPmo9VH3mmr6vtM/05X5p799eVdnumD1t7nwmPj/70EqoqKfV3pf8A4B789I/fR9Xel/8AgHfz0j99BK/voBqKfV3pf+nvfnpH76ebFY7fYmHGLYytptxe9QU6twk4x1WSfCgc6KKKDys4STVdlbw7ORqwqH0x83+ki8Ccnnf3f/Js9jb0xz15qxSMiq/fgraZY0G6pKITrSltySrBXFQ4CWQPFYSQknONvtdeKBz0002/qPVRUNyPnLCQlXOEqjtqIx4Akk+pppuUx222fTj0VwoZghiXMSOd7SilpWT6OrVz12VII9vuEC8XWXBajvtXJbboK3SjulobSjkbTlOEg8c9R761ndMKkw7lFmxIryHIiYkVwkFSUBBT4p9k7lKVwT1FBknNNntBtSdvW3SXDzxuS4yEnHTIClY9TXi8NJXr2yJHVUCWv3bkqZ2nHiRuVj1NJGtV8RdLTPkNw3HYltciv4kKHeOKLZKk+weMt+PPte7lYlrvi71aLlcREUuMxJakd26rq64lQ2ZTyEhAHOCaBnOmof8AEabFlzuDYFArK1bi53oT3vX7XvrPKhJtOoHrehvczf4wQydpPdutjDnoCg7/AFQrxNPptk/+MRdglj5oIPzXHeHfnfv3YxjHh1pbvbJsu/2WcwmP3EFbqnd7igpW9BR7ICSOM55NAmoYMpjTTkWxIw60hsNshzYVoSoFSArwKkBSc+Z+NRS8ybbI0bqOZaHH2FhtvvYawptyG8kjqjqhRGOnBxkZyanN8auDkIG0qbEpDrawlxZQlxIUCpBIBxlORnBqNag0xcbuzeX2m4zEq4xGYiW1unalKFqUVrUE8n2sAAdB154DMmHbpAvEuExIjKZiORnWFpU2lRKUrCtp6EdAr3+6mPTzTd1h2CLbHnRm3I+mVhahlDjHsZz1WV+0FDkYVz4GVzGL5KeeSGIjcdcNxspTIJLjqtoST7AwlICvPOelaFp0/c7YuxPtiP30SALfOSHDh5tKRsUk46hQJwccLUM0HjS+LjbbC1KQDIiJdTI5P941llWfPKiVc+VMulXXJpsdpdecLMlU+TJytRU6GnihtBJ52+0Mjx2AHjOZfaLK7bLpe5qVBaJj6XWGs42ewNw925e4/GmayaYuVti2l8hj5/bXZIKQ6Sh5l5ZUpOcDCgdpBxjKT4HIDFqm2s2ePDLC3e4ev0ZYbTuV3aVYStCQMnacE7R/iPFSPTKIampcuAmQ22++oKbe3DapB2HCVcpzt6Uz3a1X+5906puKC3dWJbbDkk4baaA4yEH2lHceBgZ6mpJbDNJf+eR2GE7x3SWnCskY5Kjgc5zQb1FFFAh6U1IegXeVLhPx23jEdCVJebCk5KQQRnw5Iz5pUPCnVXSm6JChRZS5LKwHXEBC1F0q3AKUoZyeuVq5680DglKUJCUgAAYAA4FLXjvmv5iPxCjvmv5iPxCgab/fm7M/FbejuuCQcJWggAHchODn/nz6AnwpziPGRHbeKCjekKCVdRmtS62+23dlLNxbZfaSSQlauhKVJJ6+SiPjW4lxpIx3iPxCgy0E8V475r+Yj8QpO+a/mI/EKDXhXFiZJmR2ie8iO904CMc7QrI93OM+YNblNsOBChyXJDKwHHUJQsl3O4JUpQ8euVq599b/AHzX8xH4hQe6Zr1fmrTLjR3WXHFSASjYU5JCm04APKj/AGgOB5Gnbvmv5iPxCm652y3XN1pyWUqW0khCg6UlOVJVkYI53NoOfDbQOYPxpaxh1oD+9R+IUvfNfzUfiFB4myBEiPSVJKktNqWQOpAGf/itWzXVu6NuFDa2ltbN6F4ONyErHI68KHxzWxKEeVHcYdcSW3EFCgF4yCMGsdrgxYTbiYgHtlO87txO1ISMn3JSBQbtFFFAiulUtdrS7ab5AmTtIafTY51yTBRGEcGSgKUUoWo9MnBVgeGB76uknAqpdQa+tb+r0IdjTpbdpdKYUdln2ZEs+xvUo8AJyQng8lR8qDQvUe1tP32427TdjNosEhtiQyuHuclHI70pVkBG0EY4OfGvV7i2pybfHdPadsRg2CM0/JS/D3KlFSd5Sk5GzCATnB591e74xIt8fWWmERJDk6+Tkv27a0pSXkuFO47gMDZg5z0r3dGXtNPautCo8h9y+QmUWzumVLDy+6LSk5A4IJB58OaDBqq1pTbF37TelNPossaM3JUZkbLkpKkhZ246BIIB6HOfKp1adH6TuFsiTf4ZtzXzhhDvdqYTlO5IOD6ZqI6nv9ssVus+i7mZK48eKyLmqMyXCtKUpIZHT7Z5J8E8dVcTew6wg3KTAgKYfiTZkITGo7rZwGyem7pnGDjwoITrvTS7eJkvT+ldPIt9ujh99cyNlUg8lSUAdAlI5PGScCsb1vtF4k2O2WDTlkhzrhbPpJ9cqGHAy3gbUhORnKjjPgBTx2n6ut0V9rTkxcoMSAFz1RmStXc/yx0wV9CfBOfEitL6Yaiams2tJMCVFtM20LhhAaKywpLhU2CEjjcMY4oGuMmxX6Jp2HZ9N2aJdLt3xkOOww6iKGcheE5GcqHHPSnC2N6VVo9+5ztKWs3ONIXBXFYjjD0pKtoSjxwrg+4Z8qb7BbJOkl6U1Bd47zUciWmaA2paopeJU2VJAJHgDxwa3dNaSvciGq+tTW4BelTJrUOXCLhQXTgLI3pwrYMDOcBR86Bz7ONP6f1Fo6Bdblp60GS/3m/uoqUp9lxSRgegFMuvLAu0fPrlaNJ6eRaLaEF0So+XJWQCoox0SMgeByD1rP2e2XUc/s3tTdu1D9E7XXVI2QwpQRvWClW48+1lQOBwcVm1zqqBBcg6Xvj8uY0y225dXmI2TJKdqg3jgDcQFK54HHicBrXO12q4XRm2ab05ZY8hFqFykGXEDn2sbGcAjBJ6q8B0rAzHseo/oGHpvT9liy7jBXNfdkRA6llKDt2hIIzlYIyegGa33bqq1an/AIpmwJTEW92NKWUJbLikPpwUtHaOCpOMdPHyrQ07bXtBS9NXW8MvIjqtDsSSW21OFh5TheSlQAJGd231FARLEdU2i0ytNab09BWtt0T3JUXehDqFhGxIGTyQo+mOfOYdkjC06VMlyPBZMiS6pJhMd0haUq2BWPftJz5EU1WFm46c7JpLq2HW7nL711pnadyHH17WwR4H2kk+XPlU9slubtFohW1j+7iMIZSfPaAM/pmg3qKKKApMev30UUBijFFFAYpnYisu6kkTHEqW+wwhppSlkhtKuVbRnAJKU5OMnAoooHfHr99LiiigMUYoooAUY9fvoooDAoxRRQLRRRQFFFFB/9k="/>
          <p:cNvSpPr>
            <a:spLocks noChangeAspect="1" noChangeArrowheads="1"/>
          </p:cNvSpPr>
          <p:nvPr/>
        </p:nvSpPr>
        <p:spPr bwMode="auto">
          <a:xfrm>
            <a:off x="9463088" y="-623888"/>
            <a:ext cx="1190625" cy="13144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pic>
        <p:nvPicPr>
          <p:cNvPr id="8198" name="Picture 6" descr="http://t2.gstatic.com/images?q=tbn:ANd9GcRJaX2zV48oCKlGoZ9mYurakXuZC4HuU4zEyfepF9z0cPANpyH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67650" y="1143000"/>
            <a:ext cx="2038350" cy="22479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rtl="0" eaLnBrk="1" hangingPunct="1"/>
            <a:fld id="{0F2CE5AF-F6F2-4F5C-BE59-FB2036321267}" type="slidenum">
              <a:rPr lang="ar-SA" sz="1200" b="0">
                <a:solidFill>
                  <a:schemeClr val="bg1"/>
                </a:solidFill>
                <a:latin typeface="Calibri" pitchFamily="34" charset="0"/>
              </a:rPr>
              <a:pPr rtl="0" eaLnBrk="1" hangingPunct="1"/>
              <a:t>15</a:t>
            </a:fld>
            <a:endParaRPr lang="en-US" sz="1200" b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5363" name="Title 1"/>
          <p:cNvSpPr>
            <a:spLocks/>
          </p:cNvSpPr>
          <p:nvPr/>
        </p:nvSpPr>
        <p:spPr bwMode="auto">
          <a:xfrm>
            <a:off x="838200" y="120650"/>
            <a:ext cx="85344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9" name="مربع نص 2"/>
          <p:cNvSpPr txBox="1">
            <a:spLocks noChangeArrowheads="1"/>
          </p:cNvSpPr>
          <p:nvPr/>
        </p:nvSpPr>
        <p:spPr bwMode="auto">
          <a:xfrm>
            <a:off x="2228727" y="1461120"/>
            <a:ext cx="652648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sz="2400" dirty="0" smtClean="0">
                <a:latin typeface="Calibri" pitchFamily="34" charset="0"/>
              </a:rPr>
              <a:t>لكن لا </a:t>
            </a:r>
            <a:r>
              <a:rPr lang="ar-SA" sz="2400" dirty="0">
                <a:latin typeface="Calibri" pitchFamily="34" charset="0"/>
              </a:rPr>
              <a:t>يمكن لمؤسسة مهما كانت أن يكون لديها كل المعرفة وكل المهارات في كل مجالات الخدمة</a:t>
            </a:r>
            <a:endParaRPr lang="en-US" sz="2400" dirty="0">
              <a:latin typeface="Calibri" pitchFamily="34" charset="0"/>
            </a:endParaRPr>
          </a:p>
        </p:txBody>
      </p:sp>
      <p:sp>
        <p:nvSpPr>
          <p:cNvPr id="10" name="مربع نص 3"/>
          <p:cNvSpPr txBox="1">
            <a:spLocks noChangeArrowheads="1"/>
          </p:cNvSpPr>
          <p:nvPr/>
        </p:nvSpPr>
        <p:spPr bwMode="auto">
          <a:xfrm>
            <a:off x="2012703" y="2541240"/>
            <a:ext cx="5338861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sz="2400" dirty="0">
                <a:latin typeface="Calibri" pitchFamily="34" charset="0"/>
              </a:rPr>
              <a:t>لهذا يكون دائما خارج المؤسسة من لديهم معارف ومهارات أكبر من تلك التي توجد بالمؤسسة </a:t>
            </a:r>
            <a:endParaRPr lang="en-US" sz="2400" dirty="0">
              <a:latin typeface="Calibri" pitchFamily="34" charset="0"/>
            </a:endParaRPr>
          </a:p>
        </p:txBody>
      </p:sp>
      <p:sp>
        <p:nvSpPr>
          <p:cNvPr id="11" name="مربع نص 4"/>
          <p:cNvSpPr txBox="1">
            <a:spLocks noChangeArrowheads="1"/>
          </p:cNvSpPr>
          <p:nvPr/>
        </p:nvSpPr>
        <p:spPr bwMode="auto">
          <a:xfrm>
            <a:off x="1364631" y="5421560"/>
            <a:ext cx="7474569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sz="2400" dirty="0">
                <a:latin typeface="Calibri" pitchFamily="34" charset="0"/>
              </a:rPr>
              <a:t>ولهذا تقوم المؤسسات عموما بتطوير التعاون مع موردين، ووكالات الإعلان، وشبكات قوية للتوزيع، ... لتضمن فعالية وكفاءة أكبر في المنافسة</a:t>
            </a:r>
            <a:endParaRPr lang="en-US" sz="2400" dirty="0">
              <a:latin typeface="Calibri" pitchFamily="34" charset="0"/>
            </a:endParaRPr>
          </a:p>
        </p:txBody>
      </p:sp>
      <p:sp>
        <p:nvSpPr>
          <p:cNvPr id="12" name="مربع نص 11"/>
          <p:cNvSpPr txBox="1">
            <a:spLocks noChangeArrowheads="1"/>
          </p:cNvSpPr>
          <p:nvPr/>
        </p:nvSpPr>
        <p:spPr bwMode="auto">
          <a:xfrm>
            <a:off x="2300735" y="3549352"/>
            <a:ext cx="518457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sz="2400" dirty="0">
                <a:latin typeface="Calibri" pitchFamily="34" charset="0"/>
              </a:rPr>
              <a:t>فالاكتفاء بمعارفها الداخلية يعرض المؤسسة إلى التضحية بالميزة التنافسية </a:t>
            </a:r>
            <a:endParaRPr lang="en-US" sz="2400" dirty="0">
              <a:latin typeface="Calibri" pitchFamily="34" charset="0"/>
            </a:endParaRPr>
          </a:p>
        </p:txBody>
      </p:sp>
      <p:sp>
        <p:nvSpPr>
          <p:cNvPr id="13" name="Rectangle 16"/>
          <p:cNvSpPr/>
          <p:nvPr/>
        </p:nvSpPr>
        <p:spPr>
          <a:xfrm>
            <a:off x="2804791" y="381000"/>
            <a:ext cx="598138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400" dirty="0" smtClean="0">
                <a:solidFill>
                  <a:prstClr val="black"/>
                </a:solidFill>
                <a:latin typeface="Calibri" pitchFamily="34" charset="0"/>
              </a:rPr>
              <a:t>في الوقت الحالي أصبحت المؤسسات تبني إستراتيجياتها على </a:t>
            </a:r>
            <a:r>
              <a:rPr lang="ar-SA" sz="2400" smtClean="0">
                <a:latin typeface="Calibri" pitchFamily="34" charset="0"/>
              </a:rPr>
              <a:t>معرفة ومهارات </a:t>
            </a:r>
            <a:r>
              <a:rPr lang="ar-SA" sz="2400" dirty="0" smtClean="0">
                <a:latin typeface="Calibri" pitchFamily="34" charset="0"/>
              </a:rPr>
              <a:t>الخدمة والتي تتطور باستمرار.</a:t>
            </a:r>
            <a:r>
              <a:rPr lang="ar-SA" sz="2400" dirty="0" smtClean="0">
                <a:solidFill>
                  <a:prstClr val="black"/>
                </a:solidFill>
                <a:latin typeface="Calibri" pitchFamily="34" charset="0"/>
              </a:rPr>
              <a:t>  </a:t>
            </a:r>
            <a:endParaRPr lang="ar-SA" sz="2400" dirty="0"/>
          </a:p>
        </p:txBody>
      </p:sp>
      <p:sp>
        <p:nvSpPr>
          <p:cNvPr id="14" name="Left Arrow 17"/>
          <p:cNvSpPr/>
          <p:nvPr/>
        </p:nvSpPr>
        <p:spPr>
          <a:xfrm>
            <a:off x="7773343" y="2901280"/>
            <a:ext cx="936104" cy="864096"/>
          </a:xfrm>
          <a:prstGeom prst="lef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" name="Down Arrow 18"/>
          <p:cNvSpPr/>
          <p:nvPr/>
        </p:nvSpPr>
        <p:spPr>
          <a:xfrm>
            <a:off x="4532983" y="4701480"/>
            <a:ext cx="1440160" cy="576064"/>
          </a:xfrm>
          <a:prstGeom prst="down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2" name="Picture 2" descr="http://t3.gstatic.com/images?q=tbn:ANd9GcR3bkSJFCshps4XmRoP_XUu2CWVhp4Ovpd_S2Pzk85VAA-HEnbU7NOvQvPu0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3621680"/>
            <a:ext cx="2362200" cy="1721846"/>
          </a:xfrm>
          <a:prstGeom prst="rect">
            <a:avLst/>
          </a:prstGeom>
          <a:noFill/>
        </p:spPr>
      </p:pic>
      <p:sp>
        <p:nvSpPr>
          <p:cNvPr id="16" name="Up Arrow 15">
            <a:hlinkClick r:id="rId3" action="ppaction://hlinksldjump"/>
          </p:cNvPr>
          <p:cNvSpPr/>
          <p:nvPr/>
        </p:nvSpPr>
        <p:spPr>
          <a:xfrm>
            <a:off x="8610600" y="4572000"/>
            <a:ext cx="914400" cy="762000"/>
          </a:xfrm>
          <a:prstGeom prst="up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="" xmlns:p14="http://schemas.microsoft.com/office/powerpoint/2010/main" val="1080789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4" grpId="0" animBg="1"/>
      <p:bldP spid="1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5"/>
          <p:cNvSpPr txBox="1">
            <a:spLocks noChangeArrowheads="1"/>
          </p:cNvSpPr>
          <p:nvPr/>
        </p:nvSpPr>
        <p:spPr bwMode="auto">
          <a:xfrm>
            <a:off x="5747048" y="76200"/>
            <a:ext cx="30003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/>
            <a:r>
              <a:rPr lang="ar-SA" sz="2800" u="sng" dirty="0">
                <a:latin typeface="Calibri" pitchFamily="34" charset="0"/>
              </a:rPr>
              <a:t>إعادة الهندسة</a:t>
            </a:r>
            <a:endParaRPr lang="en-US" sz="2800" u="sng" dirty="0">
              <a:latin typeface="Calibri" pitchFamily="34" charset="0"/>
            </a:endParaRPr>
          </a:p>
        </p:txBody>
      </p:sp>
      <p:sp>
        <p:nvSpPr>
          <p:cNvPr id="3" name="مربع نص 6"/>
          <p:cNvSpPr txBox="1">
            <a:spLocks noChangeArrowheads="1"/>
          </p:cNvSpPr>
          <p:nvPr/>
        </p:nvSpPr>
        <p:spPr bwMode="auto">
          <a:xfrm>
            <a:off x="2971800" y="1156320"/>
            <a:ext cx="5857329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sz="2400" dirty="0">
                <a:latin typeface="Calibri" pitchFamily="34" charset="0"/>
              </a:rPr>
              <a:t>هي رؤية طرحت في نهاية الثمانينيات من أجل التفكير في عمليات الأعمال</a:t>
            </a:r>
            <a:endParaRPr lang="en-US" sz="2400" dirty="0">
              <a:latin typeface="Calibri" pitchFamily="34" charset="0"/>
            </a:endParaRPr>
          </a:p>
        </p:txBody>
      </p:sp>
      <p:sp>
        <p:nvSpPr>
          <p:cNvPr id="4" name="مربع نص 7"/>
          <p:cNvSpPr txBox="1">
            <a:spLocks noChangeArrowheads="1"/>
          </p:cNvSpPr>
          <p:nvPr/>
        </p:nvSpPr>
        <p:spPr bwMode="auto">
          <a:xfrm>
            <a:off x="4018856" y="2596480"/>
            <a:ext cx="4896544" cy="29238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sz="2400" dirty="0" smtClean="0">
                <a:latin typeface="Calibri" pitchFamily="34" charset="0"/>
              </a:rPr>
              <a:t>تعرف إعادة </a:t>
            </a:r>
            <a:r>
              <a:rPr lang="ar-SA" sz="2400" dirty="0">
                <a:latin typeface="Calibri" pitchFamily="34" charset="0"/>
              </a:rPr>
              <a:t>الهندسة </a:t>
            </a:r>
            <a:r>
              <a:rPr lang="ar-SA" sz="2400" dirty="0" smtClean="0">
                <a:latin typeface="Calibri" pitchFamily="34" charset="0"/>
              </a:rPr>
              <a:t>حسب </a:t>
            </a:r>
            <a:r>
              <a:rPr lang="en-US" sz="2400" dirty="0" smtClean="0">
                <a:latin typeface="Calibri" pitchFamily="34" charset="0"/>
              </a:rPr>
              <a:t>  </a:t>
            </a:r>
            <a:r>
              <a:rPr lang="fr-FR" sz="2400" dirty="0" smtClean="0">
                <a:latin typeface="Calibri" pitchFamily="34" charset="0"/>
              </a:rPr>
              <a:t>Michael </a:t>
            </a:r>
            <a:r>
              <a:rPr lang="fr-FR" sz="2400" dirty="0" err="1" smtClean="0">
                <a:latin typeface="Calibri" pitchFamily="34" charset="0"/>
              </a:rPr>
              <a:t>hammer</a:t>
            </a:r>
            <a:r>
              <a:rPr lang="fr-FR" sz="2400" dirty="0" smtClean="0">
                <a:latin typeface="Calibri" pitchFamily="34" charset="0"/>
              </a:rPr>
              <a:t> </a:t>
            </a:r>
            <a:r>
              <a:rPr lang="ar-SA" sz="2400" dirty="0" smtClean="0">
                <a:latin typeface="Calibri" pitchFamily="34" charset="0"/>
              </a:rPr>
              <a:t> و </a:t>
            </a:r>
            <a:r>
              <a:rPr lang="fr-FR" sz="2400" dirty="0" smtClean="0">
                <a:latin typeface="Calibri" pitchFamily="34" charset="0"/>
              </a:rPr>
              <a:t>James </a:t>
            </a:r>
            <a:r>
              <a:rPr lang="fr-FR" sz="2400" dirty="0" err="1" smtClean="0">
                <a:latin typeface="Calibri" pitchFamily="34" charset="0"/>
              </a:rPr>
              <a:t>Champy</a:t>
            </a:r>
            <a:r>
              <a:rPr lang="ar-SA" sz="2400" dirty="0" smtClean="0">
                <a:latin typeface="Calibri" pitchFamily="34" charset="0"/>
              </a:rPr>
              <a:t>  هي </a:t>
            </a:r>
            <a:r>
              <a:rPr lang="ar-SA" sz="2400" dirty="0">
                <a:latin typeface="Calibri" pitchFamily="34" charset="0"/>
              </a:rPr>
              <a:t>: </a:t>
            </a:r>
            <a:endParaRPr lang="ar-SA" sz="2400" dirty="0" smtClean="0">
              <a:latin typeface="Calibri" pitchFamily="34" charset="0"/>
            </a:endParaRPr>
          </a:p>
          <a:p>
            <a:endParaRPr lang="ar-SA" sz="2400" dirty="0" smtClean="0">
              <a:latin typeface="Calibri" pitchFamily="34" charset="0"/>
            </a:endParaRPr>
          </a:p>
          <a:p>
            <a:r>
              <a:rPr lang="ar-SA" sz="2800" dirty="0" smtClean="0">
                <a:latin typeface="Calibri" pitchFamily="34" charset="0"/>
              </a:rPr>
              <a:t>إعادة </a:t>
            </a:r>
            <a:r>
              <a:rPr lang="ar-SA" sz="2800" dirty="0">
                <a:latin typeface="Calibri" pitchFamily="34" charset="0"/>
              </a:rPr>
              <a:t>تفكير عميق  وإعادة تصميم جذري للعمليات التنظيمية </a:t>
            </a:r>
            <a:r>
              <a:rPr lang="ar-SA" sz="2800" dirty="0" smtClean="0">
                <a:latin typeface="Calibri" pitchFamily="34" charset="0"/>
              </a:rPr>
              <a:t>لتحقيق </a:t>
            </a:r>
            <a:r>
              <a:rPr lang="ar-SA" sz="2800" dirty="0">
                <a:latin typeface="Calibri" pitchFamily="34" charset="0"/>
              </a:rPr>
              <a:t>تحسينات كبرى ودائمة  في التكاليف </a:t>
            </a:r>
            <a:r>
              <a:rPr lang="ar-SA" sz="2800" dirty="0" smtClean="0">
                <a:latin typeface="Calibri" pitchFamily="34" charset="0"/>
              </a:rPr>
              <a:t>والجودة، والخدمات </a:t>
            </a:r>
            <a:r>
              <a:rPr lang="ar-SA" sz="2800" dirty="0">
                <a:latin typeface="Calibri" pitchFamily="34" charset="0"/>
              </a:rPr>
              <a:t>والسرعة </a:t>
            </a:r>
            <a:endParaRPr lang="en-US" sz="2800" dirty="0">
              <a:latin typeface="Calibri" pitchFamily="34" charset="0"/>
            </a:endParaRPr>
          </a:p>
        </p:txBody>
      </p:sp>
      <p:pic>
        <p:nvPicPr>
          <p:cNvPr id="5" name="صورة 8" descr="http://www.12manage.com/images/picture_hammer_champy_bpr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2514600"/>
            <a:ext cx="2714625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990600" y="5562600"/>
            <a:ext cx="2714625" cy="7143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l" rtl="0"/>
            <a:r>
              <a:rPr lang="en-US" sz="1400" dirty="0">
                <a:latin typeface="Calibri" pitchFamily="34" charset="0"/>
              </a:rPr>
              <a:t>Michael </a:t>
            </a:r>
            <a:r>
              <a:rPr lang="en-US" sz="1400" dirty="0" smtClean="0">
                <a:latin typeface="Calibri" pitchFamily="34" charset="0"/>
              </a:rPr>
              <a:t>Hammer and </a:t>
            </a:r>
            <a:r>
              <a:rPr lang="en-US" sz="1400" dirty="0">
                <a:latin typeface="Calibri" pitchFamily="34" charset="0"/>
              </a:rPr>
              <a:t>James </a:t>
            </a:r>
            <a:r>
              <a:rPr lang="en-US" sz="1400" dirty="0" err="1">
                <a:latin typeface="Calibri" pitchFamily="34" charset="0"/>
              </a:rPr>
              <a:t>Champy</a:t>
            </a:r>
            <a:r>
              <a:rPr lang="en-US" sz="1400" dirty="0">
                <a:latin typeface="Calibri" pitchFamily="34" charset="0"/>
              </a:rPr>
              <a:t>, 1993</a:t>
            </a:r>
            <a:endParaRPr lang="en-US" sz="1400" dirty="0"/>
          </a:p>
          <a:p>
            <a:endParaRPr lang="ar-SA" dirty="0"/>
          </a:p>
        </p:txBody>
      </p:sp>
      <p:pic>
        <p:nvPicPr>
          <p:cNvPr id="7170" name="Picture 2" descr="http://t3.gstatic.com/images?q=tbn:ANd9GcT1bmlgrwuEyTWHLhQm-gKtb0e_WEIfSG8PryT0BgHee5RDQGS-4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228600"/>
            <a:ext cx="2124075" cy="21526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5029200" y="0"/>
            <a:ext cx="362310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ar-SA" sz="2800" b="1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 pitchFamily="34" charset="0"/>
              </a:rPr>
              <a:t>5- خصائص المنتج والخدمة</a:t>
            </a:r>
            <a:endParaRPr lang="ar-SA" sz="2800" b="1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2867000" y="573306"/>
            <a:ext cx="5326063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ar-SA" sz="2400" dirty="0">
                <a:latin typeface="Calibri" pitchFamily="34" charset="0"/>
              </a:rPr>
              <a:t>مخرجات كل المؤسسات متكونة من منتجات وخدمات</a:t>
            </a:r>
            <a:endParaRPr lang="en-US" sz="2400" dirty="0">
              <a:latin typeface="Calibri" pitchFamily="34" charset="0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930896" y="1077362"/>
            <a:ext cx="6180137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ar-SA" sz="2400" dirty="0">
                <a:latin typeface="Calibri" pitchFamily="34" charset="0"/>
              </a:rPr>
              <a:t>المنتج = شيء مادي ملموس يمكن استخدامه لإشباع حاجة  </a:t>
            </a:r>
            <a:endParaRPr lang="en-US" sz="2400" dirty="0">
              <a:latin typeface="Calibri" pitchFamily="34" charset="0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506960" y="1581418"/>
            <a:ext cx="558800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ar-SA" sz="2400" dirty="0">
                <a:latin typeface="Calibri" pitchFamily="34" charset="0"/>
              </a:rPr>
              <a:t>الخدمة = عمل منجز بطريقة معينة لإشباع حاجة معينة</a:t>
            </a:r>
            <a:endParaRPr lang="en-US" sz="2400" dirty="0">
              <a:latin typeface="Calibri" pitchFamily="34" charset="0"/>
            </a:endParaRPr>
          </a:p>
        </p:txBody>
      </p:sp>
      <p:graphicFrame>
        <p:nvGraphicFramePr>
          <p:cNvPr id="6" name="جدول 7"/>
          <p:cNvGraphicFramePr>
            <a:graphicFrameLocks noGrp="1"/>
          </p:cNvGraphicFramePr>
          <p:nvPr/>
        </p:nvGraphicFramePr>
        <p:xfrm>
          <a:off x="1066800" y="2229490"/>
          <a:ext cx="7416823" cy="3990467"/>
        </p:xfrm>
        <a:graphic>
          <a:graphicData uri="http://schemas.openxmlformats.org/drawingml/2006/table">
            <a:tbl>
              <a:tblPr rtl="1"/>
              <a:tblGrid>
                <a:gridCol w="3488793"/>
                <a:gridCol w="3928030"/>
              </a:tblGrid>
              <a:tr h="303213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خصائص المنتج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خصائص الخدمة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3213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ملموس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غير ملموس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3213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الملكية تتغير أو تنتقل عند الشراء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الملكية لا تنتقل ولا تتغير عموما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3213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يمكن إعادة بيعه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لا يمكن إعادة بيعها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3213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يمكن تخزينه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لا يمكن تخزينها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3213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الإنتاج يسبق الاستهلاك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الإنتاج والاستهلاك متزامنان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25475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الإنتاج والاستهلاك في مواقع مختلفة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الإنتاج والاستهلاك في نفس الموقع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3213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يمكن نقله من مكان إلى مكان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لا يمكن نقله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3213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يتم الإنتاج بدون المستهلك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لا خدمة بدون مستهلك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1354832" y="6338560"/>
            <a:ext cx="25781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ar-SA" sz="2000" dirty="0">
                <a:latin typeface="Calibri" pitchFamily="34" charset="0"/>
              </a:rPr>
              <a:t>الجدول بتصرف  من ص 37</a:t>
            </a:r>
            <a:endParaRPr lang="en-US" sz="2000" dirty="0">
              <a:latin typeface="Calibri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57942" y="2224314"/>
            <a:ext cx="4038600" cy="403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7" grpId="0"/>
      <p:bldP spid="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3274933" y="328"/>
            <a:ext cx="467147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ar-SA" sz="2800" b="1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 pitchFamily="34" charset="0"/>
              </a:rPr>
              <a:t>6- التطور التاريخي لإدارة العمليات</a:t>
            </a:r>
            <a:r>
              <a:rPr lang="ar-SA" sz="2800" dirty="0">
                <a:latin typeface="Calibri" pitchFamily="34" charset="0"/>
              </a:rPr>
              <a:t>  </a:t>
            </a:r>
            <a:endParaRPr lang="ar-SA" sz="2800" dirty="0"/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79512" y="1772816"/>
            <a:ext cx="709684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ar-SA" sz="2400" dirty="0">
                <a:latin typeface="Calibri" pitchFamily="34" charset="0"/>
              </a:rPr>
              <a:t>كانت عمليات الإنتاج تعتمد الجهود الفردية والإنتاج بكميات قليلة</a:t>
            </a:r>
            <a:endParaRPr lang="en-US" sz="2400" dirty="0">
              <a:latin typeface="Calibri" pitchFamily="34" charset="0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571500" y="2469506"/>
            <a:ext cx="702483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ar-SA" sz="2400" dirty="0">
                <a:latin typeface="Calibri" pitchFamily="34" charset="0"/>
              </a:rPr>
              <a:t>وتميزت الفترة ما قبل الثورة الصناعية بما يلي:</a:t>
            </a:r>
            <a:endParaRPr lang="en-US" sz="2400" dirty="0">
              <a:latin typeface="Calibri" pitchFamily="34" charset="0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3203848" y="2996625"/>
            <a:ext cx="4320481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ar-SA" sz="2400" dirty="0">
                <a:latin typeface="Calibri" pitchFamily="34" charset="0"/>
              </a:rPr>
              <a:t>عمل منزلي</a:t>
            </a:r>
            <a:endParaRPr lang="en-US" sz="2400" dirty="0">
              <a:latin typeface="Calibri" pitchFamily="34" charset="0"/>
            </a:endParaRPr>
          </a:p>
          <a:p>
            <a:r>
              <a:rPr lang="ar-SA" sz="2400" dirty="0">
                <a:latin typeface="Calibri" pitchFamily="34" charset="0"/>
              </a:rPr>
              <a:t>إنتاج بكميات قليلة</a:t>
            </a:r>
            <a:endParaRPr lang="en-US" sz="2400" dirty="0">
              <a:latin typeface="Calibri" pitchFamily="34" charset="0"/>
            </a:endParaRPr>
          </a:p>
          <a:p>
            <a:r>
              <a:rPr lang="ar-SA" sz="2400" dirty="0">
                <a:latin typeface="Calibri" pitchFamily="34" charset="0"/>
              </a:rPr>
              <a:t>وجود المقايضة إلى جانب البيع الشراء</a:t>
            </a:r>
            <a:endParaRPr lang="en-US" sz="2400" dirty="0">
              <a:latin typeface="Calibri" pitchFamily="34" charset="0"/>
            </a:endParaRPr>
          </a:p>
          <a:p>
            <a:r>
              <a:rPr lang="ar-SA" sz="2400" dirty="0">
                <a:latin typeface="Calibri" pitchFamily="34" charset="0"/>
              </a:rPr>
              <a:t>أساليب العمل بدائية</a:t>
            </a:r>
            <a:endParaRPr lang="en-US" sz="2400" dirty="0">
              <a:latin typeface="Calibri" pitchFamily="34" charset="0"/>
            </a:endParaRPr>
          </a:p>
          <a:p>
            <a:r>
              <a:rPr lang="ar-SA" sz="2400" dirty="0">
                <a:latin typeface="Calibri" pitchFamily="34" charset="0"/>
              </a:rPr>
              <a:t>جهود التطوير فردية وضئيلة</a:t>
            </a:r>
            <a:endParaRPr lang="en-US" sz="2400" dirty="0">
              <a:latin typeface="Calibri" pitchFamily="34" charset="0"/>
            </a:endParaRPr>
          </a:p>
        </p:txBody>
      </p:sp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1187624" y="764704"/>
            <a:ext cx="614362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ar-SA" sz="2400" dirty="0">
                <a:latin typeface="Calibri" pitchFamily="34" charset="0"/>
              </a:rPr>
              <a:t>جاء نتيجة لحوادث ووقائع كثيرة، كما جاء نتيجة للبحث المستمر للإنسان عن تحسين معيشته</a:t>
            </a:r>
            <a:endParaRPr lang="en-US" sz="2400" dirty="0">
              <a:latin typeface="Calibri" pitchFamily="34" charset="0"/>
            </a:endParaRPr>
          </a:p>
        </p:txBody>
      </p:sp>
      <p:sp>
        <p:nvSpPr>
          <p:cNvPr id="5122" name="AutoShape 2" descr="data:image/jpg;base64,/9j/4AAQSkZJRgABAQAAAQABAAD/2wCEAAkGBhQSERUUExQVFRUWGRwYGBgYGRoaGhsaHBocGBsYGxofGyYeHBwjHBgXHy8gIycpLCwsGB4xNTAqNSYrLCkBCQoKBQUFDQUFDSkYEhgpKSkpKSkpKSkpKSkpKSkpKSkpKSkpKSkpKSkpKSkpKSkpKSkpKSkpKSkpKSkpKSkpKf/AABEIALABHgMBIgACEQEDEQH/xAAbAAACAwEBAQAAAAAAAAAAAAAEBQIDBgEHAP/EAEYQAAIBAgQDBQYDBAgFAwUAAAECEQMhAAQSMQVBUQYiYXGBEzKRobHBQtHwFCNS4QcVM2JygpLxFiRDosIXU7I0Y6PD0v/EABQBAQAAAAAAAAAAAAAAAAAAAAD/xAAUEQEAAAAAAAAAAAAAAAAAAAAA/9oADAMBAAIRAxEAPwD17hVXVSUm5uJ8mI+2DcLuFUmCEExDNEaTYknoes4KqJF9THbnG5A5RgJVBJ9MDVqUHF5y6nr6s354Eq5BAbCJ6FgfiDgMtxZYzRP91D9V+wwbTqzPKCR052tJ5RzwBx/Laa27GaYMliSIZtjuIjFVTg+kxqZlMxqZmiAOtpmcA3NOxO4ggHlOqB8gML6dYJWJYhVDvJJAF1QgXIHM+mJ8O4IoYsQJAGkwJBIvHz+PniOcpKatxP70SPBqdMfUfLAW5DiCd4s6yd9JDQecaScajLZwFZGog/3GH1Axm6/Dxq6BtQhbD3jAjwBj0xrKOw8h9MAJmOJ6TApVGJ2jQPXvONtz0wrr9rUAnSoF7s5iAYJGlHtyB2PXDXjGWV6cMqvBBAYSJBkT629cI8pRNXUcxpJJ0lVVgtrkNqJLwZHetvbYkIcS49rGldCH3WLl1g+AakJgEk6tItzxRkKlBVYLcr70SACBMrpIRl3JMt4m0B8lVFAAIAA2jxPL02wLmqZcL+ELcKqhjb0I8PWOdgR8MzNRVdq5CMxChlNgEB0jUTudztc+E4so8fptKqbmAARMmJLWmRzLHu93Fj5am8t7Vu8TIkae6xUQsAWjn1NzbAnGq3saKlalUFqlNJvUkapJFOYeBMi1sAx4bxMquipQem5BLONLU2I3PtAe6T0YADYTvj7ifFkOldQCky0lTJNtNiTquDFpsBM4WZv2hovpd9VgO6gPfbTAYoxgTcTO2JPm6vsyq0qZOkKXZGQWEam73vG5sDgGNWp7QKq1lCLAcHSDMmxm42sB8bWo0UxUAaqeXeMaZnk9u9JG07C+BctmKrEINJWLD2bAAKDHfLzsIELfpg+pQqMAxKASLaSSY8ZtBg78sBzMMEJAhtPWoJkxfmfQ4pq1oN3ZQWAVVIsdIXTOk9C0GBci+Lq76G0gCQsyCCJnmRBDGGMEmy4VuGq9yAB+IEd1rXIE3I6qR4GYOAt41S1inqqFQHOmYg6lKkMQdUQx2iG03kRgfIdkqwDBij0nGmKYhgL3JLiBBIMSe8Lcwy4RkkSqHNOgKShgWAVNLd2CR7pACiTuCViYMaFuK0B3fbUpN49ok9ZifM4DNUu0tUOEsFTutqpOKgItyfSbgSYHhOJ5jtBWD7IBE6dDlpiRGl/ImL3HpJ+z4rVK1ZWALONDGaiFQFk6Qwi+vYidzOAOJ9k6wU+zej/e/dss9O8HcjpYHAQy9ZCx1wpZjemiMoDd5kElrag3j3tIFpPOOLQGhNVSm5AemROmzbgJzLQD4G9pxzM8KHskstMKFJkuGDgFSdiSSTN8fP2EauKbViQVBQ6SO9TjukWs8s5J2254AGrmQxh6dFApnukFpKgEh9MreRYjyjc3gOYpl2VJp1lSDqOmkeat7hXUbGBMCMTTsogVYr1xc+8yvIJ2JK6iPWMHJwFAmgMHBZWq+0RKmsBUUwI0qYS0CBJgYACq01BVZGzNEEowDtUAMxqRQwpMurchJgRvIxo1zVJKXtE0rTVZJCgAKOUAWjp6Yhk8qClxBMwrEkKDsule7sAYEATAsBhXQ4K4VqheHjuKYYTBGhmM9YDLBHiLEFHEuLPWqhigUFe7qUalUlSAWMhCZUsdgSFJMXo4hmQpVg3siI5gId+8DYXj1va2G1LgOXZWppSp00MAuoIqGImY0nVIWSZ3HPFXGOzCJp78tMBmALBZHdEmFmFkqALGRcQC3hyK+l6eY9mNUOaYZiyxLCdJWTI+MyMaDKU6gZlogKm+osxZiO7qZtROw90GB474lwzJUydXswxHMgluckNBjwVYAm0WwbQcKncNZFmw9izNtMwVLafE+OAb8KqXrDpVbfxAOCq9bun4/DCvJ5umr1e9ctsQfKBvOC62ZBUjvGQfwt+WAOFTFNWp3gIOxPhYj88DGtMd1vl+eIVM8bQj+fc+zzgE/aMTVT/D/wCX88RFQsFJvDAC8wNA8BzM+uK+PZgmpT7rACbmL3Ft/AfHHQD7JTexWPQDAGUalxfeFj/URy+X6ImfqfvCLCalD5wD/wDHBuVp7EG0yfEFYj4kGfDAmeyhYVwHIdkGgrYr7+iD15E/ScBk+02eqGpUIaq3s27wDwgSIPd3YgAX8B1u0ytbNoiVKFZnpsoIiqHBEchUpkf92LOI8MCAFSTqJeTudUNOwgiw8ox92bzADVaQECfaKOgazqByAYbeOAke22bUFHpSSIB9nfzmnUef9OEmb/pWWi7jQKp3gMQFJMmXKjedtOoERfYaPOZUVFdVbSzIyq38JIIB9Djz/sx2IqZfNUzmdGlGJ7p1AkDuGSNid9jbbAM81/SpmrO+U009wTTqaSOXeLgfIbY1XZntoubQ1ERhpgOokgH8PegHTuZO0HpOJV89UQP36LaoFNCRcyAY90mxnTJvzAxgstn3yVLM0qVPv1mYhxI0rJ7qeSHYGRJNwAcBs8kUoJprZpJ1sQqosAFi5DHQWkljeQIGx3w4ynHcqaid+mxuF0hnPM2ABINjPkBzGPIuFdna9cPVqW0xIdXbe4KoCBHnbwwfluzDmrSFOoPaMQ2l0CKApJmUv+Em3hcTgPWv2lazEIKhUSSWV0HSBrUTz22wMlJ3BL9y8LoUE8r97ZbnYTt6mo12v4+sm38vLEvb35fC48xJ8cAN/VWo3do5ddufKfKMQ4pkZEI5U7kqisxGwDWkjc2IwW+cUCSYA3uPn8RGAKHFEes40sGCrJIiQbiL3Ak/HAA5hapsaCvFi1PUjEeKOSD5a74jladAlVLezcMW0uDTa4AhZAVvdU90n8XrodUjYR5zinMU1KQVVli4IBn0NsByiugL3hp5EmR1F9hc+AxazlgZBVgN46bQSL+UnfCbiOR9nSd6LNTKozBAT7MkAmChsAYjuwcOKqCe7MiAN45cvgfjfARo0iACajMwG2lR6ACwPqcEOSYgEefr0N+uKQ8+BmYsfK/LlitpMQdMG+3WPL/c4CWZoqo9zVqBBXkeW03tO55YvqKCIUCOkQOo5dZ+eBtck98jkIO/hafKfpiwVxMCxHM7T9CeeAWVFBqKTIixkFtpESwupLb+HLBdDLMSSZ6QAoFogkm52+eK6tSY5+JET0/R5TgqmxI1Ah1MESLXuIBEzPXAWZeyxCyOlhHUeH0jAVJUSQo1ajJhw3ynaDtFvIYn+0CwLQWVrWneJ9I5ffETmg0jYDcnug84Uze1+g1RgL8soi8g/CDtt1/XnRXyQc94908tz47mDz5TfFc6RKinJF1HcMcjeT8bWGJ3I1gW3Igkz5Dfp188BOshCgU4WYk6SxA5ncfEyJNxGIpkwxMMGM3kLPLqPpA8MX0q0i1iNufrO0/q2B6tGnUcUzLHSXiSpsQCZUg21C0nfAS4Y376qB0RviP54bC2+EPCMwDVJ0QWpqSdRO0Dbbrfw9MOi3gd/wBWwE2OKcysRaADiTvjM9oNYrd2q6gqDEKwmW/iUnlttgC+0Xu0yP4j47jf5fPC+nm6gpkGixRTBOsC6kgwIPPoOmAxWrDat/8Ajp/YDEDnMx/7iHzpn7VBgG+Vz9RxCUwRImX5xb8AJ8sT43mTTLsu4RDfaA7zzvIY4Qf1lmR+Kkf8tQf/ALcUV+M1zuKRBsb1Ljpcm3hgDl7UUmyrVKpClHNNkJgllJWUtuVE7RvMXwmocTZa1Op3VYrpKyfKSQLjvC4kWBwq4kKpLEKqhoLaSZnYm4EggKCP7sjAwzLBAtu77h30hrhZ/EhgFT0kbzgNrmO0VKmZqyk7zcAnx5A8ibeINsY/tP28K5kqtMNRTuqwLDVsSf4TfUB4eeAOM0X0ArdVc6gTLU9Vwh5lJLFT0aOWFrViReLbiPvuPngNJw/i9PNuopGsKoMgX0qOZ30qORtebXONPxrM0adEnTqACpHJzsAeYMAnULiMeY5SmFbVTlWkG1hIuDbYzBkYu4pxOrVg1XLxtew9AAB54Db5XtIEpoVdZKgcwA22h5/Fb3hAbcXkBv2XatUrn2pDqqzKxYmQEBvIIJNzNjjyahxMowmGHiAbdGBsQf11w77P9ra2Wc6Avs3ILUrgWEAqxJYGBvNzvO2A9vekFEqpMwAAeWxO/IX9McqJzUCT5fXA3D+ICvRp1FNnUNG8TuCRIEGR6YnA1AagBEkDx9YwE6bMGB0joTI5cyIHy9cL8i3/ADWaG8ezA/0/nhs0Eb/CDhFw+nOZzJBMHRytbUMA1puTYgTNt/K9sWVyJ3O/I7RaDH0wMzBTB5XHSeXnyxYG635W2/V8BVxExTqX/A2/+E4lSzTugYqAGUECZg6ee1vKfTFGdvSqG8aG3kfhOL8vTJpJeDpW9rSoi3Tn6YCwgGQCFN7iNz8fE33xRl3I0q7nXcXHvabAmwXUd4AAktAjaDUYstoG+/PpIHrghFIAsWPoCfpgOtVAvAMWJJ2tNjsPLEczWi2oHwG4PiJn08DviFSqGBVxpBEGeh3IMR+WINWBMkEtFwTpnlIjUPW+A7lqgv3++IlbAidoH38PTE6ihQuksNPIbQAd5MxJBjnAFxY1tk9d+mw6dIaB8fzx2hQKtcggfhMzIuRIHTSB8egwF+XFoBubG9hHIHlbyjEMnmBURtJDLJgySCJ3uLjfr54IRSWPS0DpvPOLDwHTyrIk2JseVhbmLXHL44ATvK0rR1AgEhSFvsZESx3gzGx64LfL6SDIgkyOojpBv4c4wUg5kCOpvzAiI8r3x9HTpAMCwjlPp8sAMavMCw8ZPlH3n44+/a1p3JABtcnffcC/w+mKqtM+0Zj3iB3Z2HlNvHE3NJVX2jgnq158Y+/pgEvCGOqkA0SjC19nPUH9TjRCmZ/tXtaB7OPXub4RcFzTtUpSx0t7RStgDGozAHSMahk6j5YAOnlzHvvMkb7wSOWEPaG1UD+4Dck/ibqcaSitiOjN9Z++Mz2nH75f8H3bALNWOFsRWniYXAUvvihxggjFLpgBK64y+T4BU0QtSRJ7ptAm6z01AHw36419RcC8PTvkctTj4knAIaFNisEFmA0MhsXUe9S8KinvL13G8YT1svoYQ2pHujbEjxHJhsR1nGr4tQPvblbEDcgXDA/xCxB9OuM/mMyHpszy1yWIFwASPbJHRtSsPETaCAU19QaReP18cWrUkbT5yPiMQzJh9D2IuCDYg3DAgwQRfEdRvGr74Be5KMVO3LxBxZlc3AK79PXl6Rj7OoWUHpz2tz+2K6NNpEKSdoFySdoAvvgPQP6O+1hp1P2d2IRzKdA+0eTWF7THU49AzvHQpWilMvVcWQMJG0k2AVR1JAFt5APifEeD5jLoj1KTLqNhzBHUC6+sYednuMrWp1RWSs8r7StVH9xiQ7NqEIJ0hTIJuAWOAaf8T5n9opsr1XdqoUUUdfZ6B76wDB596AIE+T2r2vNGs8UWOonUHbSbO2xE2v8ALCfsx2PRq1R6uoezdalNV0aalNgGWpruXUshBHKALYp7TZpnzLEkWGkHwliPDnvgNL/xyjC9KovkVb0i1sHZPtflyO9UKnlqRh8dxjF5PhbVQGnSOXj6ffBrdnmHusD4EEfc4DaVeL0XpVAtam0o1g0GdJtBN8HZKiCiMpg6F8vdHLa+PK8z3JV7Ecj9cen8Ppxl6QGqyL70TtPPr48umAKpi3QjzP2v1tj5WkAMFj1m1+n6viFSmJE6gd7Hum20Tf4Y5lyRdiIvE2i3IETte+3OMAQ1OfICBNiLbzceWAM1V9npk6muATPQ3MDfyAn1wVUqETAB5r3t/lz+2As3TVvxFSLg9ZF1IuYIkHAQyufkqGKMCZU9YAaQZhhBMEbW3iSUbNLNp6W8ha0/74WcJHtMwrOAaaSyAMsSAIkEW5k9Sq2tgrNMXqArHs9R7jGCBAA5xN5v8cAWueBhShtebWI5gx4nn9cWPRBabrpmLkX5ztbC0VC3NiDsZ8djEeIkdMGUlABEQBe2owZm45Qb88AQ1Uhg3dEmAGmT4QfKbDFmtj71gTYEfWItbfx32gc1p7xMgbCNjsTMAjmN/hi0VAQCt4PM7ef1+GAkzCdj4fr8/HBeQya6NWkNJ6T5b4BzlUASBqIgbdfS3InpGG/C6/7pd/M87m+Ax3DaLo9GYAV3J2JuoW0HxNhfGk/rC5OmoAOWne0+nP4YU0qOZ9ossYBBIlNpvsnnh6zcvT7YAOhnfemnUEsSLDaFF+9zIOM72kWa0jXTJUTcCbm/MbAD0xqa1XSCSRAvJ2jnjLdqZNRf8A28zgErMw/6jeoQ/wDjjntn/iU+afkwxE4gbYC79of/AO2fQj7nHGzTc0Q+TEf+OKZx9qwEzmb/ANmfRgfuMD0Giof8Q+aj54t0wcUbVD/lPzP5YCviVfQ8mCt9UmCOYIOMmtF+8wHdLawF3RubqDuCLFdmHpjV8aoEsLWAPx2HoBOFKcPIHdYp8CvwO3pGAz2cyxNM2BiAgBAVJMlQWMlTcjmDbrhT7VqTFXBDDcbH+eNLmOzRZgxKfAj88C8U4QphgupxCstjIiAV22j54BfT4khkNaR8cNqHZnO0G9pTXUdNgpAYeV7yPXC+lw2CP+WcEHeB+eNBU45mGKEhyRyC23kao8QCY6RgEL9ra8gVDUI1CV1skxZlMH02wJV45UekmXladAEFlprudtb3l2AmATA2EYuzvB8yzk6CQzEk6TzM7RbfF2V7HVnu0Ul5s5gD039MBpeyfalKLrlw1SpRmEdlGtSTOtEG1P8AiSSbagQcWcRqCvmtA0glgG0gjb3j8idsW8C4VSoKRSJZmENWYQSOiA7Dx+vKOU4ciZssp5bcuV563OA12VyRcxTWVFjuAOgkI1/CNvPHAxEqw0stmF/jcbEQfXCevl6VXSaebFNheEqmmxPMNDSdo2nBeTrhX9ixVjFn1FmcC9ybmJ+WAnnchTrCHFxswsR5H02xrMlW1qoEhgACBfbzJMc8ZzMuqIWOw+fhjN/8S1SxCtbbSBNvrgN/TzJckzZ2ZVO39mQpIvsdxG8HHyVC7aWEwbMOR5idxI+N9sY7h/G9K00rVa+lDqWmZKAd3TBswKgsILXDc9sbStmYsrXPK17Da4mMBYSaYG8WEliT4Ak38OuIpUkkQ3mRAjqD9Z+GKK2bYhSQCJkxYAie94jwxYlcMpB06iLSLRO07zBmMAJ/Vh1ll0mCbG87e7Gw8Rzm3VhlsgY7/S6zI8uU+eJ1acAlFuOn1np6chiz2h3K+QEfWcAOgAGwTe2/zAt4/XngOnmACRO5EXJ8N9hHzxZmaTMxmY2gtYFpA57kAyLesmKlTSB3VVgBMnV5ReZt8vDAFJVctIsBuep6bR6/YYtTM6jIFuQi3lcX2mfEYHy6wdWk90aQAY3ImQRyjntODPaBh3bEbgb+h526YCtjJmASZm+25/LDfhVZTTCkhtNjcEgjr4+eEzOwnUBHWCDsOUQBbmBc4BqUn1e0V4UjTBCt4z7sjykjpgH2qTPUfl+eILUixMxzJ3G9/Hl/vgalmu6L8vyxkuIdpBSUs7tMwoLkAm/jYD9XIwG0fNoFJZgqjdmIAFuZNtuuMpxjtHk3qWzWX7o0/wBqscza8c49Med5mhXz1UNVdvZa/Z64JRTBYKo2Jgb+Ik40CcPo5Rf3FOXIksRqf48p6CBgNDQyoqiab03B2KspHpe+IZjhjruvwxhuJtVaS1Nh4lfvGIcL7SZige40p/7bSyegJ7vmpGA2DqV3B+GOTgjhnEKWdpnRKVAO8k3H95TzX6cx1X5qhVpn+0YjlIU/bAEnywLX9/8Ay/Qz98VnM1h+JT5p/PFFatUnUQpO1rWPoegwDTMN1wCy4Er9qqIgPTqqeZABHyJPyxWvaPKH/q6f8SsPqBgDKhHlhPxGj3xEnbbwvOD/AOtKBPdr0/j/ADwr4kx1BkaQOak3BsR6jAWUq1TYPU/1t+eCEr1ZH7x/9WB8nJJLG56C3w5YORRMxgJaqh/6tT/VH0xFKPM3PViSfiZOLQBj57DoMBHh9Y+zXUZMXxTVzX7w9Y/LFlI9wYErUzrJggEGOh2wBvCeC5eqwaowuJjUFEgGQSCWBm22+JZDLUKdQOjqXBZAm5VOurxMjYdcJm4JSqt++qiiv8cCfK5E/wAsdyWQNP8As3IHUc/HpgNF2l4gfZogPvN/L74HymQ0d0xIJnncWsd8Z7jGeqoVJcvDqRIUXBncAHBeT40SJ0tPpz+GA1lIT+Jhy3OJ/s5/iPhc/nhLl+JSLBvgP/6wWmaY/hb4YBuNYFnPxOPjmav8R9TP2wvXNxvqn/CcTpl2I0o9+qsB8TgG+VWqwhSwHpBHScWLxWosaWDRYmJE8xM3I2nFOUp1lZdKuBzE2PjGCMzRqkd2kQOQI0x/PAA5/i1VTrNRwuoErPdiRYA3G2xmcE8D4yteoUcJrIlCBBMTqBO0gAGPPphVxlXFCDRqOwYEhBJ+U2H3ws4K9ckVKNNUZGICuw1TpgypdSBDG8YD02mukXgT42369ccdSxBDReIsbC/O/XbGUr9sCk+2enTdTphaVR4MAmQjtA5Tq9Oncj2rp1HY+1QoAAGC1EGqe8NLCQYi5tffAbFKdt+f65+OE2aGljpcrynSCLb/AISd+fhimrmZEe0J6RH1HIeeJGo0aZsNov8AcXwHaeaVV1OYADSft54804qhzOYgW1Ex0VZufPeMMs9nGFIIzTLamPWfU28MT7NZTUXJBJOmDf3b93aN9M4A7L5SKYU92ikFKYgRH4mbcmZMzzNsUvxuO6gB8hP1Mn4YYZ+ykkEqok6RckdIHw6C/SMzwziQzK1QFCtTIqIikgGnswInvEbyeuAeUuLHZlPqsfQz8sLs/wAFSsJWFfkQI+IFiP7wvhTxys+XyitSqNPtmgzbSR7pBJBFtjOGfB+IM6U/agJVqAuFE3UbMB+EkXjmPkCWhnGytYH3KiHnsR91IkY9CesleitRY0uJEnbkRPgbemMr2l4UKtOQJdRI8RuR67j+eIf0dcWDrVoRGiKi+p0tHrpOAPfLFSRIjzjFNcQNx6EYP4upC6gC0RYQCRz3PlbwOE2aqgCYYf5T9QIwA1eiGO1sBVuFg8sGDMqdmH688fAzzHxwCTMcFWNsMcvSC0EXoI+fTFlYWxWtUaIPjgCaQ2wQrYhoxai4C5TGO1GnfHNOKKlUjAW0o0xgenlhrZrnl+vhgjLvqXBFAWO0esnzwAb5ENuJHjiX7NAwfpxXUGAynGnmoidSSfhg004UeJAwFxBj+1qANp/Xzw4emNAd+6FILehmB1JiwwBeUpXckhQihrkAEEkRJ22F8GZXjAqHRll9oVEs7krTEbx+JzeIEeeMzSovnamp5Sgp2H0nm3U8pthqOJaQiU00hEKGNuV/l64BrUzVl11SS41DT3FECYtfwuThQ3FvxCNNxzJsYuDgrL9mHfQajhQOl2g+BwYnZ7LgadLETMkE+c4DPniispDAEG0Eb+GBV4sUrSvdAphQFsPfJtHhjSV+zWXawhR4FgfrEemFmd7EsATRaT0aJjwIt8YwAuY7a5mmy+zrNEbNDjnyaf0MG0f6WDVJp5jLUKyAXLCPDa6j0GMlxDKslXS4Kkcjv/thd7AqrkiPdHWQSfyGA9UTtJk2oe0y9JqL06iGNRKwCSbEgaCo+gjfH2W7X/tVOrT0INasQAQO7rmYjwE3+PLB8BeKWZVgRqAVZkd5pUcrwWB8LdcNeynDQlRXLmQuh1MLY81M94SOg+kh6C1N2IhTaZkDlEAHrE79MXMSLBoFjAgdesYobNIVBUwbb7R4TvgUvIGrUu99ulrGevLlgKzkaVRwzBiRy5GOom+GlGmBsAImNhsPzOMJUq1KY946j4z8MazstULUBMky4PWxVsAv7X5yrQ9k1IspUltUGOkHkQRyxLs9l6WbqLmaQFKoCVr0wJU6lPeXmAfseeCu1Gfr5dkelWZdXd9n7wY3uFMjl88HcCzVQqXzFIUnPMLoLKeZQXnlJG2A+z3ZtEQAodKktFt52mcZt8tWDGrUKUwxkvUbSAAbALubbAY178XDd0AwSYBB2H4oN4nGF4vlaOZZ9WaRa0xDhlQAWABuPrgHbOrrqQypEqdrX+4b5YyvZ0GjxMgWDq6wd4I1D/4jGj4Rw5qWXVHZDp1QUIZSNSwZH+I4ymfq+z4hRewhkmek6T8ifhgNpm2JBB52nzEYxFXtxTQez0u7LILNMSLbEyfU49CzORLe7Bv1HLGWzfYKqzMwFIySY9mJvfed8Apq8eASjV1LBU6lgCTO5Ek8jizM8cpiuEenTjQGIkCSbiCT/DGBK3YbMKT/AMuzW/CUHrGAsx2WzLuxegyzAAZSbABRcYDUnLUH7qoVIsYaALT1mdsAZns40HTUcTtefthTxnstVes7DTv4za32wGezmaW6z6O2AY+yzVOy1AR0Kg/bF1HiObXdabf5SPocJXo55In2seYb64KyPGKoB9rU0EGO8kj4gYBlV7SV0u9FT5Fh+ePqfaRmJmg1ujA/bHafFtQjXl38D3fvidXjLIsvQUqNyjg/bATodo4s1KqD4QfvgtO1VECD7RfNDhVS7V0CfcYDpYn4zgql2mym5LKfFZHyOAPo9qqE++PVW/LFh7QUCJ1j5/lhLT4xR0O2hGVSqyJElpuZHhgemuWa8oJkwD8sAdw+pSqZokkmbJA3k7zyiMWcbzS1KiU1ZQkwDNp5sxgxOw9MQ4TlqaZb2wANR2ZVPNRzg+VsVfsCpSDMxBqWUAkW6mOpwDlKNB6YFBnnYqXaVPMmDHw3wyoJTy6S2/Xck9MUcF4UKNEXJPvE4C4hSqMjVkU1GUEqi30j+Ij/AHwBGb41VI7vcWYHMn03+mF6PUY3apfnYf8AkcJezfFpqtTrwUrjQ5vY/hO9oNsWcOy1SnnVpOSQhIB1GCsEggHrgHFHibjdm8mHLzk/bD/IcR228j49DjCZTKPUzTKGdQGbU2oQqgmSBFugHjhv/W/f91/ZligAEwAFhvAmZ8cBquJ8Jp5pdLCCPcfmp6HquMS/ADTar7Xu+yXvA7GWAW/juCMbTh1Y89xv4r1x3tFk2rZZgnvqVJI3KAzGx2J6YDAZbLBXp6A8SCRche8PCYP2w2y+YlQ4HeUwwH5jkcCHIupJNZUP99UB+BUHBPCJRv8ApuCNPcMeHMlCQBsdNuYwGhy2dV0YXOrmzT5i48ee+KxmGgKCYGwAERta0RhU1UoSvwMbqTMx67H7YvXNnTIa4tEnbfb9bYC2vkCzSBHW5+J32w87MUhTJUsDcNY+EH1iDgAgjnby+eLkzmgzMx8NtsBpOMZOo1I+ycq68wBq8QCRIkQbRjI5KgaOqsSWZ+6oYnvH8TN4Lt5nGv4PxEOAJ720HmOnmP1vini3Zn2x1o0MB7psvlH4ST164BKK/eCIFps6BtYv3j+GD9cKqvDEzaBKmhMwkwVsr/3T0bDjiHAq7MhRCNCLcEQWWLTPhg2n2dX2xrOZaARTGwb+Jm6DwtbntgFOVyP7PllQ7gX8GYlyJ8IUYwnF215hm/g0gCeYE/I42/aniaokC4FyRbU38zaOgxgtZEzuZJ53OAdL2oq1DJqGmRMBDAjobYk/aLNKDDavEgT6xGM5XAjbFDZlgLEj1wGrpdtMwu4J/wAxUf8AdIwSf6TgsBgwPgFaPDljAvWY/jOIIgH94+OA9No/0lUG94D/ADKw/MYY5TtPlKpAhL8w6/QwceO1jO8YiEFhB6YD3Jv2Op3SDB6CfmJwvPZDIsNClgASYYiJO+9+WPIALEq5BWOoN52+GDcvx2ugEV3gbDUSB8cBu/8A02y7PpSo8/4bfGdsfVv6FmuVqqPA2+2MfT7W5gEd6m/iyKT5TAOGmW7f1luUQ/4Wdf8AywB3/pHVW+qQP4Y/lgXPdkTR93K1qrdY7vywdlf6VKgfvK4EbK03694YeZX+krLt75dD1KAiekjAYWrwisMo5emys9ZYGkiAqE7dJbCdODVGdUgyxgTt/sMei8S7X0au+YKJ0p02NRv8xELjP5rjtD3aKFVIgsxmow532UGNhvgKOJ51aKLRpkEUxAPU829TJwt7P0WbNUgxJGq95EAYhmwtit5353w67Kov7TTUDeR6wcBvczR/dBR+Mj4C+MH2g4nVoZuaJKlABIjzII+FsejZjLkJRM7kj5Yx/H+0OYyz6WFCqhJ066aMYEWJje+AWNmqOfI1AZbNH8QB9nUPiOR8frh/lchq9k1Ug1qY0llJKkAHcgSLbeeEvCuOPmXtkqIA3qU6enTzmZ0z4Y3OS41QpZclyocgyJ/eauW1jaMBl+LcNdabDLU9bVWlpIXu+pEKPvhVRWjlh/zFdnedXsaDErqG2qoem3d+OH9XOrUuyk6hLKAQxEXM4WjgGRcFya6LvdQR/wBjbemAb8G4sKih1CgIQIEwFaxEzcjrh3Scagp2MqR1BtjPcLylFErexrmqNHukMNN9wCLfHGhzCaWk7kgj5YDKUM9TZ2y9YrUVWYQT3kgxKMbqR8OowKeGHLV9LOpAOoNIupEhtMyPhuDi3jVCgK/tKftNftT7S4K2N9MKCrSdiTYnE87mFd/aKCFVQo1GbAk/C+2Alns5TYIUOokGbfrocToZoiQBA8x1P54z1GuJLEmb8/15YsTMGbdOcRgPQDwtiDAnxAn72wvr5FgQIM9dvuYGHFDMGI0kj9HHK1dd4hreHywCalQq0zqW8csNsr2yKWq03Mc4M/6hjlbNbd4z5CMDPWmbCB4flgDK3bmjBPf/ANRH2n54Q8S7cgjSpABvA3J8fHzOCm0sLD1jFH7EDuB8MBkc5nnqtLXA2H3PU+OBKnkcbX+rUuNPn1/2xS/B16D5YDFMD0j1xS1A42dXgyG2Ka/BANiMBjjQ2GOPk8aZuCmbfC04q/ql52IwGXOVIx2lRIMwDHU8+XMHyjpjSvwIzfriutwsgbb878vl9T49QzNZjPdkDmOp5k+snFRpnD+rw3wwOcmehwCdad4x0rGHLZMdMVNlcArE8sXK/jglMt4YmcngBBXOOCsY5HB65Plitsl4YAX20DYYYcJ4h7GrTqX7rA/n8sDNlcdGVnyGA9wpLrod2+nvj4zb0Jxke2dOhTYZl6DVSYW7fug3IsBckjra2Cuw3H5QI3vUwAZ/Ev6tjTcR4WjIVZddCrb/AAzy8IOxwHlCcTzGcqLSDhU/hUaaaKNzA5Dxwxy+bD1qlOke7TQkHfUVgEnzwTxfs6+Ry7iir1NZ71WPdTkpi48T1wp7IUf/AKhulE/P/bAMqGeIy4zVAnXTfTUBggA7NpuI8PHDH29PN0mFILSrMLpMK3ihix8MJeymmjVVHM0szTCtPUyPkbT44YcE7C1BWJquyUaTWMwXAMjT0HjgGfZngTJT0sCGqMqQRcKpJY+vePoMMuK56KvWPhbDCs3swajSCR3QTcLzY+J5DoPHGK43xU3Cd4t47D+eAGMFmYiASWPImeZ+OF3Fc+XhEmOZ5H84wNVas1mmPDEKKsN5gbfbATq5YIxTUrR+JJKG02MD9A4l+0KLX+mOinHX6YmlXqI/XjgPS0pgTBbxxX7IT759Y/LEgXBaSOfX545fw8f5YDugCBE2/U4g6iLX/Xji1qmKmq+BwFDm4jTPjiDIJkAz6Ri8UtUSx8rfO2JihHSPDACulumIrl+YODFoiYAxKo4FtM4AQ0IJJA/nisgEnbBj1ATZTih0HQ/A4Bc1AzMemOCleTg1aE+8YxbVy4VBsSRy/W+ABqRFueB6mTLc4Hji+tR2gkYkNt5OADOSk8iMffsFONjgioR44qBP++AGqcKU8sBtwxY/LDN1blbFdChB2HpgFS8NFwBiP9TkHYYfiiJB+WJvlBb8rYDPHhPhiv8Aqs9MaWlQPKN7/wAvlgkZdcBjDwonlip+HGcbT2KicVfsancYDJUXakwZJBGPSuyvbVHAp1IBiGB2OM5U4Whx3/hpdOq4IvIOA9D9ihvSqAT+Fpj0P5zgSvwFO8TQTvCHK6e8PGCJ9cYyhlqyDu1T6i/xGC1zmZH4gR5mcBoqfB6VMApl0TTYFtPd8rsR6DEanEKdPvP32/D/AAr0Mbk+fwGMtnuJZphIEjzA+uFNVMy3vKR5G/xwDXjnGtU7sT16eOM48kkk788GJkXFo+OPjlTsR64CmlSnmPhi9MtuTHpizL5fFjULYCg0weQ/P8sfGgsAaLjc3k+d+WLhliB9MfCl/dPpgP/Z"/>
          <p:cNvSpPr>
            <a:spLocks noChangeAspect="1" noChangeArrowheads="1"/>
          </p:cNvSpPr>
          <p:nvPr/>
        </p:nvSpPr>
        <p:spPr bwMode="auto">
          <a:xfrm>
            <a:off x="9382125" y="-800100"/>
            <a:ext cx="2724150" cy="16764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5124" name="AutoShape 4" descr="data:image/jpg;base64,/9j/4AAQSkZJRgABAQAAAQABAAD/2wCEAAkGBhQSERUUExQVFRUWGRwYGBgYGRoaGhsaHBocGBsYGxofGyYeHBwjHBgXHy8gIycpLCwsGB4xNTAqNSYrLCkBCQoKBQUFDQUFDSkYEhgpKSkpKSkpKSkpKSkpKSkpKSkpKSkpKSkpKSkpKSkpKSkpKSkpKSkpKSkpKSkpKSkpKf/AABEIALABHgMBIgACEQEDEQH/xAAbAAACAwEBAQAAAAAAAAAAAAAEBQIDBgEHAP/EAEYQAAIBAgQDBQYDBAgFAwUAAAECEQMhAAQSMQVBUQYiYXGBEzKRobHBQtHwFCNS4QcVM2JygpLxFiRDosIXU7I0Y6PD0v/EABQBAQAAAAAAAAAAAAAAAAAAAAD/xAAUEQEAAAAAAAAAAAAAAAAAAAAA/9oADAMBAAIRAxEAPwD17hVXVSUm5uJ8mI+2DcLuFUmCEExDNEaTYknoes4KqJF9THbnG5A5RgJVBJ9MDVqUHF5y6nr6s354Eq5BAbCJ6FgfiDgMtxZYzRP91D9V+wwbTqzPKCR052tJ5RzwBx/Laa27GaYMliSIZtjuIjFVTg+kxqZlMxqZmiAOtpmcA3NOxO4ggHlOqB8gML6dYJWJYhVDvJJAF1QgXIHM+mJ8O4IoYsQJAGkwJBIvHz+PniOcpKatxP70SPBqdMfUfLAW5DiCd4s6yd9JDQecaScajLZwFZGog/3GH1Axm6/Dxq6BtQhbD3jAjwBj0xrKOw8h9MAJmOJ6TApVGJ2jQPXvONtz0wrr9rUAnSoF7s5iAYJGlHtyB2PXDXjGWV6cMqvBBAYSJBkT629cI8pRNXUcxpJJ0lVVgtrkNqJLwZHetvbYkIcS49rGldCH3WLl1g+AakJgEk6tItzxRkKlBVYLcr70SACBMrpIRl3JMt4m0B8lVFAAIAA2jxPL02wLmqZcL+ELcKqhjb0I8PWOdgR8MzNRVdq5CMxChlNgEB0jUTudztc+E4so8fptKqbmAARMmJLWmRzLHu93Fj5am8t7Vu8TIkae6xUQsAWjn1NzbAnGq3saKlalUFqlNJvUkapJFOYeBMi1sAx4bxMquipQem5BLONLU2I3PtAe6T0YADYTvj7ifFkOldQCky0lTJNtNiTquDFpsBM4WZv2hovpd9VgO6gPfbTAYoxgTcTO2JPm6vsyq0qZOkKXZGQWEam73vG5sDgGNWp7QKq1lCLAcHSDMmxm42sB8bWo0UxUAaqeXeMaZnk9u9JG07C+BctmKrEINJWLD2bAAKDHfLzsIELfpg+pQqMAxKASLaSSY8ZtBg78sBzMMEJAhtPWoJkxfmfQ4pq1oN3ZQWAVVIsdIXTOk9C0GBci+Lq76G0gCQsyCCJnmRBDGGMEmy4VuGq9yAB+IEd1rXIE3I6qR4GYOAt41S1inqqFQHOmYg6lKkMQdUQx2iG03kRgfIdkqwDBij0nGmKYhgL3JLiBBIMSe8Lcwy4RkkSqHNOgKShgWAVNLd2CR7pACiTuCViYMaFuK0B3fbUpN49ok9ZifM4DNUu0tUOEsFTutqpOKgItyfSbgSYHhOJ5jtBWD7IBE6dDlpiRGl/ImL3HpJ+z4rVK1ZWALONDGaiFQFk6Qwi+vYidzOAOJ9k6wU+zej/e/dss9O8HcjpYHAQy9ZCx1wpZjemiMoDd5kElrag3j3tIFpPOOLQGhNVSm5AemROmzbgJzLQD4G9pxzM8KHskstMKFJkuGDgFSdiSSTN8fP2EauKbViQVBQ6SO9TjukWs8s5J2254AGrmQxh6dFApnukFpKgEh9MreRYjyjc3gOYpl2VJp1lSDqOmkeat7hXUbGBMCMTTsogVYr1xc+8yvIJ2JK6iPWMHJwFAmgMHBZWq+0RKmsBUUwI0qYS0CBJgYACq01BVZGzNEEowDtUAMxqRQwpMurchJgRvIxo1zVJKXtE0rTVZJCgAKOUAWjp6Yhk8qClxBMwrEkKDsule7sAYEATAsBhXQ4K4VqheHjuKYYTBGhmM9YDLBHiLEFHEuLPWqhigUFe7qUalUlSAWMhCZUsdgSFJMXo4hmQpVg3siI5gId+8DYXj1va2G1LgOXZWppSp00MAuoIqGImY0nVIWSZ3HPFXGOzCJp78tMBmALBZHdEmFmFkqALGRcQC3hyK+l6eY9mNUOaYZiyxLCdJWTI+MyMaDKU6gZlogKm+osxZiO7qZtROw90GB474lwzJUydXswxHMgluckNBjwVYAm0WwbQcKncNZFmw9izNtMwVLafE+OAb8KqXrDpVbfxAOCq9bun4/DCvJ5umr1e9ctsQfKBvOC62ZBUjvGQfwt+WAOFTFNWp3gIOxPhYj88DGtMd1vl+eIVM8bQj+fc+zzgE/aMTVT/D/wCX88RFQsFJvDAC8wNA8BzM+uK+PZgmpT7rACbmL3Ft/AfHHQD7JTexWPQDAGUalxfeFj/URy+X6ImfqfvCLCalD5wD/wDHBuVp7EG0yfEFYj4kGfDAmeyhYVwHIdkGgrYr7+iD15E/ScBk+02eqGpUIaq3s27wDwgSIPd3YgAX8B1u0ytbNoiVKFZnpsoIiqHBEchUpkf92LOI8MCAFSTqJeTudUNOwgiw8ox92bzADVaQECfaKOgazqByAYbeOAke22bUFHpSSIB9nfzmnUef9OEmb/pWWi7jQKp3gMQFJMmXKjedtOoERfYaPOZUVFdVbSzIyq38JIIB9Djz/sx2IqZfNUzmdGlGJ7p1AkDuGSNid9jbbAM81/SpmrO+U009wTTqaSOXeLgfIbY1XZntoubQ1ERhpgOokgH8PegHTuZO0HpOJV89UQP36LaoFNCRcyAY90mxnTJvzAxgstn3yVLM0qVPv1mYhxI0rJ7qeSHYGRJNwAcBs8kUoJprZpJ1sQqosAFi5DHQWkljeQIGx3w4ynHcqaid+mxuF0hnPM2ABINjPkBzGPIuFdna9cPVqW0xIdXbe4KoCBHnbwwfluzDmrSFOoPaMQ2l0CKApJmUv+Em3hcTgPWv2lazEIKhUSSWV0HSBrUTz22wMlJ3BL9y8LoUE8r97ZbnYTt6mo12v4+sm38vLEvb35fC48xJ8cAN/VWo3do5ddufKfKMQ4pkZEI5U7kqisxGwDWkjc2IwW+cUCSYA3uPn8RGAKHFEes40sGCrJIiQbiL3Ak/HAA5hapsaCvFi1PUjEeKOSD5a74jladAlVLezcMW0uDTa4AhZAVvdU90n8XrodUjYR5zinMU1KQVVli4IBn0NsByiugL3hp5EmR1F9hc+AxazlgZBVgN46bQSL+UnfCbiOR9nSd6LNTKozBAT7MkAmChsAYjuwcOKqCe7MiAN45cvgfjfARo0iACajMwG2lR6ACwPqcEOSYgEefr0N+uKQ8+BmYsfK/LlitpMQdMG+3WPL/c4CWZoqo9zVqBBXkeW03tO55YvqKCIUCOkQOo5dZ+eBtck98jkIO/hafKfpiwVxMCxHM7T9CeeAWVFBqKTIixkFtpESwupLb+HLBdDLMSSZ6QAoFogkm52+eK6tSY5+JET0/R5TgqmxI1Ah1MESLXuIBEzPXAWZeyxCyOlhHUeH0jAVJUSQo1ajJhw3ynaDtFvIYn+0CwLQWVrWneJ9I5ffETmg0jYDcnug84Uze1+g1RgL8soi8g/CDtt1/XnRXyQc94908tz47mDz5TfFc6RKinJF1HcMcjeT8bWGJ3I1gW3Igkz5Dfp188BOshCgU4WYk6SxA5ncfEyJNxGIpkwxMMGM3kLPLqPpA8MX0q0i1iNufrO0/q2B6tGnUcUzLHSXiSpsQCZUg21C0nfAS4Y376qB0RviP54bC2+EPCMwDVJ0QWpqSdRO0Dbbrfw9MOi3gd/wBWwE2OKcysRaADiTvjM9oNYrd2q6gqDEKwmW/iUnlttgC+0Xu0yP4j47jf5fPC+nm6gpkGixRTBOsC6kgwIPPoOmAxWrDat/8Ajp/YDEDnMx/7iHzpn7VBgG+Vz9RxCUwRImX5xb8AJ8sT43mTTLsu4RDfaA7zzvIY4Qf1lmR+Kkf8tQf/ALcUV+M1zuKRBsb1Ljpcm3hgDl7UUmyrVKpClHNNkJgllJWUtuVE7RvMXwmocTZa1Op3VYrpKyfKSQLjvC4kWBwq4kKpLEKqhoLaSZnYm4EggKCP7sjAwzLBAtu77h30hrhZ/EhgFT0kbzgNrmO0VKmZqyk7zcAnx5A8ibeINsY/tP28K5kqtMNRTuqwLDVsSf4TfUB4eeAOM0X0ArdVc6gTLU9Vwh5lJLFT0aOWFrViReLbiPvuPngNJw/i9PNuopGsKoMgX0qOZ30qORtebXONPxrM0adEnTqACpHJzsAeYMAnULiMeY5SmFbVTlWkG1hIuDbYzBkYu4pxOrVg1XLxtew9AAB54Db5XtIEpoVdZKgcwA22h5/Fb3hAbcXkBv2XatUrn2pDqqzKxYmQEBvIIJNzNjjyahxMowmGHiAbdGBsQf11w77P9ra2Wc6Avs3ILUrgWEAqxJYGBvNzvO2A9vekFEqpMwAAeWxO/IX9McqJzUCT5fXA3D+ICvRp1FNnUNG8TuCRIEGR6YnA1AagBEkDx9YwE6bMGB0joTI5cyIHy9cL8i3/ADWaG8ezA/0/nhs0Eb/CDhFw+nOZzJBMHRytbUMA1puTYgTNt/K9sWVyJ3O/I7RaDH0wMzBTB5XHSeXnyxYG635W2/V8BVxExTqX/A2/+E4lSzTugYqAGUECZg6ee1vKfTFGdvSqG8aG3kfhOL8vTJpJeDpW9rSoi3Tn6YCwgGQCFN7iNz8fE33xRl3I0q7nXcXHvabAmwXUd4AAktAjaDUYstoG+/PpIHrghFIAsWPoCfpgOtVAvAMWJJ2tNjsPLEczWi2oHwG4PiJn08DviFSqGBVxpBEGeh3IMR+WINWBMkEtFwTpnlIjUPW+A7lqgv3++IlbAidoH38PTE6ihQuksNPIbQAd5MxJBjnAFxY1tk9d+mw6dIaB8fzx2hQKtcggfhMzIuRIHTSB8egwF+XFoBubG9hHIHlbyjEMnmBURtJDLJgySCJ3uLjfr54IRSWPS0DpvPOLDwHTyrIk2JseVhbmLXHL44ATvK0rR1AgEhSFvsZESx3gzGx64LfL6SDIgkyOojpBv4c4wUg5kCOpvzAiI8r3x9HTpAMCwjlPp8sAMavMCw8ZPlH3n44+/a1p3JABtcnffcC/w+mKqtM+0Zj3iB3Z2HlNvHE3NJVX2jgnq158Y+/pgEvCGOqkA0SjC19nPUH9TjRCmZ/tXtaB7OPXub4RcFzTtUpSx0t7RStgDGozAHSMahk6j5YAOnlzHvvMkb7wSOWEPaG1UD+4Dck/ibqcaSitiOjN9Z++Mz2nH75f8H3bALNWOFsRWniYXAUvvihxggjFLpgBK64y+T4BU0QtSRJ7ptAm6z01AHw36419RcC8PTvkctTj4knAIaFNisEFmA0MhsXUe9S8KinvL13G8YT1svoYQ2pHujbEjxHJhsR1nGr4tQPvblbEDcgXDA/xCxB9OuM/mMyHpszy1yWIFwASPbJHRtSsPETaCAU19QaReP18cWrUkbT5yPiMQzJh9D2IuCDYg3DAgwQRfEdRvGr74Be5KMVO3LxBxZlc3AK79PXl6Rj7OoWUHpz2tz+2K6NNpEKSdoFySdoAvvgPQP6O+1hp1P2d2IRzKdA+0eTWF7THU49AzvHQpWilMvVcWQMJG0k2AVR1JAFt5APifEeD5jLoj1KTLqNhzBHUC6+sYednuMrWp1RWSs8r7StVH9xiQ7NqEIJ0hTIJuAWOAaf8T5n9opsr1XdqoUUUdfZ6B76wDB596AIE+T2r2vNGs8UWOonUHbSbO2xE2v8ALCfsx2PRq1R6uoezdalNV0aalNgGWpruXUshBHKALYp7TZpnzLEkWGkHwliPDnvgNL/xyjC9KovkVb0i1sHZPtflyO9UKnlqRh8dxjF5PhbVQGnSOXj6ffBrdnmHusD4EEfc4DaVeL0XpVAtam0o1g0GdJtBN8HZKiCiMpg6F8vdHLa+PK8z3JV7Ecj9cen8Ppxl6QGqyL70TtPPr48umAKpi3QjzP2v1tj5WkAMFj1m1+n6viFSmJE6gd7Hum20Tf4Y5lyRdiIvE2i3IETte+3OMAQ1OfICBNiLbzceWAM1V9npk6muATPQ3MDfyAn1wVUqETAB5r3t/lz+2As3TVvxFSLg9ZF1IuYIkHAQyufkqGKMCZU9YAaQZhhBMEbW3iSUbNLNp6W8ha0/74WcJHtMwrOAaaSyAMsSAIkEW5k9Sq2tgrNMXqArHs9R7jGCBAA5xN5v8cAWueBhShtebWI5gx4nn9cWPRBabrpmLkX5ztbC0VC3NiDsZ8djEeIkdMGUlABEQBe2owZm45Qb88AQ1Uhg3dEmAGmT4QfKbDFmtj71gTYEfWItbfx32gc1p7xMgbCNjsTMAjmN/hi0VAQCt4PM7ef1+GAkzCdj4fr8/HBeQya6NWkNJ6T5b4BzlUASBqIgbdfS3InpGG/C6/7pd/M87m+Ax3DaLo9GYAV3J2JuoW0HxNhfGk/rC5OmoAOWne0+nP4YU0qOZ9ossYBBIlNpvsnnh6zcvT7YAOhnfemnUEsSLDaFF+9zIOM72kWa0jXTJUTcCbm/MbAD0xqa1XSCSRAvJ2jnjLdqZNRf8A28zgErMw/6jeoQ/wDjjntn/iU+afkwxE4gbYC79of/AO2fQj7nHGzTc0Q+TEf+OKZx9qwEzmb/ANmfRgfuMD0Giof8Q+aj54t0wcUbVD/lPzP5YCviVfQ8mCt9UmCOYIOMmtF+8wHdLawF3RubqDuCLFdmHpjV8aoEsLWAPx2HoBOFKcPIHdYp8CvwO3pGAz2cyxNM2BiAgBAVJMlQWMlTcjmDbrhT7VqTFXBDDcbH+eNLmOzRZgxKfAj88C8U4QphgupxCstjIiAV22j54BfT4khkNaR8cNqHZnO0G9pTXUdNgpAYeV7yPXC+lw2CP+WcEHeB+eNBU45mGKEhyRyC23kao8QCY6RgEL9ra8gVDUI1CV1skxZlMH02wJV45UekmXladAEFlprudtb3l2AmATA2EYuzvB8yzk6CQzEk6TzM7RbfF2V7HVnu0Ul5s5gD039MBpeyfalKLrlw1SpRmEdlGtSTOtEG1P8AiSSbagQcWcRqCvmtA0glgG0gjb3j8idsW8C4VSoKRSJZmENWYQSOiA7Dx+vKOU4ciZssp5bcuV563OA12VyRcxTWVFjuAOgkI1/CNvPHAxEqw0stmF/jcbEQfXCevl6VXSaebFNheEqmmxPMNDSdo2nBeTrhX9ixVjFn1FmcC9ybmJ+WAnnchTrCHFxswsR5H02xrMlW1qoEhgACBfbzJMc8ZzMuqIWOw+fhjN/8S1SxCtbbSBNvrgN/TzJckzZ2ZVO39mQpIvsdxG8HHyVC7aWEwbMOR5idxI+N9sY7h/G9K00rVa+lDqWmZKAd3TBswKgsILXDc9sbStmYsrXPK17Da4mMBYSaYG8WEliT4Ak38OuIpUkkQ3mRAjqD9Z+GKK2bYhSQCJkxYAie94jwxYlcMpB06iLSLRO07zBmMAJ/Vh1ll0mCbG87e7Gw8Rzm3VhlsgY7/S6zI8uU+eJ1acAlFuOn1np6chiz2h3K+QEfWcAOgAGwTe2/zAt4/XngOnmACRO5EXJ8N9hHzxZmaTMxmY2gtYFpA57kAyLesmKlTSB3VVgBMnV5ReZt8vDAFJVctIsBuep6bR6/YYtTM6jIFuQi3lcX2mfEYHy6wdWk90aQAY3ImQRyjntODPaBh3bEbgb+h526YCtjJmASZm+25/LDfhVZTTCkhtNjcEgjr4+eEzOwnUBHWCDsOUQBbmBc4BqUn1e0V4UjTBCt4z7sjykjpgH2qTPUfl+eILUixMxzJ3G9/Hl/vgalmu6L8vyxkuIdpBSUs7tMwoLkAm/jYD9XIwG0fNoFJZgqjdmIAFuZNtuuMpxjtHk3qWzWX7o0/wBqscza8c49Med5mhXz1UNVdvZa/Z64JRTBYKo2Jgb+Ik40CcPo5Rf3FOXIksRqf48p6CBgNDQyoqiab03B2KspHpe+IZjhjruvwxhuJtVaS1Nh4lfvGIcL7SZige40p/7bSyegJ7vmpGA2DqV3B+GOTgjhnEKWdpnRKVAO8k3H95TzX6cx1X5qhVpn+0YjlIU/bAEnywLX9/8Ay/Qz98VnM1h+JT5p/PFFatUnUQpO1rWPoegwDTMN1wCy4Er9qqIgPTqqeZABHyJPyxWvaPKH/q6f8SsPqBgDKhHlhPxGj3xEnbbwvOD/AOtKBPdr0/j/ADwr4kx1BkaQOak3BsR6jAWUq1TYPU/1t+eCEr1ZH7x/9WB8nJJLG56C3w5YORRMxgJaqh/6tT/VH0xFKPM3PViSfiZOLQBj57DoMBHh9Y+zXUZMXxTVzX7w9Y/LFlI9wYErUzrJggEGOh2wBvCeC5eqwaowuJjUFEgGQSCWBm22+JZDLUKdQOjqXBZAm5VOurxMjYdcJm4JSqt++qiiv8cCfK5E/wAsdyWQNP8As3IHUc/HpgNF2l4gfZogPvN/L74HymQ0d0xIJnncWsd8Z7jGeqoVJcvDqRIUXBncAHBeT40SJ0tPpz+GA1lIT+Jhy3OJ/s5/iPhc/nhLl+JSLBvgP/6wWmaY/hb4YBuNYFnPxOPjmav8R9TP2wvXNxvqn/CcTpl2I0o9+qsB8TgG+VWqwhSwHpBHScWLxWosaWDRYmJE8xM3I2nFOUp1lZdKuBzE2PjGCMzRqkd2kQOQI0x/PAA5/i1VTrNRwuoErPdiRYA3G2xmcE8D4yteoUcJrIlCBBMTqBO0gAGPPphVxlXFCDRqOwYEhBJ+U2H3ws4K9ckVKNNUZGICuw1TpgypdSBDG8YD02mukXgT42369ccdSxBDReIsbC/O/XbGUr9sCk+2enTdTphaVR4MAmQjtA5Tq9Oncj2rp1HY+1QoAAGC1EGqe8NLCQYi5tffAbFKdt+f65+OE2aGljpcrynSCLb/AISd+fhimrmZEe0J6RH1HIeeJGo0aZsNov8AcXwHaeaVV1OYADSft54804qhzOYgW1Ex0VZufPeMMs9nGFIIzTLamPWfU28MT7NZTUXJBJOmDf3b93aN9M4A7L5SKYU92ikFKYgRH4mbcmZMzzNsUvxuO6gB8hP1Mn4YYZ+ykkEqok6RckdIHw6C/SMzwziQzK1QFCtTIqIikgGnswInvEbyeuAeUuLHZlPqsfQz8sLs/wAFSsJWFfkQI+IFiP7wvhTxys+XyitSqNPtmgzbSR7pBJBFtjOGfB+IM6U/agJVqAuFE3UbMB+EkXjmPkCWhnGytYH3KiHnsR91IkY9CesleitRY0uJEnbkRPgbemMr2l4UKtOQJdRI8RuR67j+eIf0dcWDrVoRGiKi+p0tHrpOAPfLFSRIjzjFNcQNx6EYP4upC6gC0RYQCRz3PlbwOE2aqgCYYf5T9QIwA1eiGO1sBVuFg8sGDMqdmH688fAzzHxwCTMcFWNsMcvSC0EXoI+fTFlYWxWtUaIPjgCaQ2wQrYhoxai4C5TGO1GnfHNOKKlUjAW0o0xgenlhrZrnl+vhgjLvqXBFAWO0esnzwAb5ENuJHjiX7NAwfpxXUGAynGnmoidSSfhg004UeJAwFxBj+1qANp/Xzw4emNAd+6FILehmB1JiwwBeUpXckhQihrkAEEkRJ22F8GZXjAqHRll9oVEs7krTEbx+JzeIEeeMzSovnamp5Sgp2H0nm3U8pthqOJaQiU00hEKGNuV/l64BrUzVl11SS41DT3FECYtfwuThQ3FvxCNNxzJsYuDgrL9mHfQajhQOl2g+BwYnZ7LgadLETMkE+c4DPniispDAEG0Eb+GBV4sUrSvdAphQFsPfJtHhjSV+zWXawhR4FgfrEemFmd7EsATRaT0aJjwIt8YwAuY7a5mmy+zrNEbNDjnyaf0MG0f6WDVJp5jLUKyAXLCPDa6j0GMlxDKslXS4Kkcjv/thd7AqrkiPdHWQSfyGA9UTtJk2oe0y9JqL06iGNRKwCSbEgaCo+gjfH2W7X/tVOrT0INasQAQO7rmYjwE3+PLB8BeKWZVgRqAVZkd5pUcrwWB8LdcNeynDQlRXLmQuh1MLY81M94SOg+kh6C1N2IhTaZkDlEAHrE79MXMSLBoFjAgdesYobNIVBUwbb7R4TvgUvIGrUu99ulrGevLlgKzkaVRwzBiRy5GOom+GlGmBsAImNhsPzOMJUq1KY946j4z8MazstULUBMky4PWxVsAv7X5yrQ9k1IspUltUGOkHkQRyxLs9l6WbqLmaQFKoCVr0wJU6lPeXmAfseeCu1Gfr5dkelWZdXd9n7wY3uFMjl88HcCzVQqXzFIUnPMLoLKeZQXnlJG2A+z3ZtEQAodKktFt52mcZt8tWDGrUKUwxkvUbSAAbALubbAY178XDd0AwSYBB2H4oN4nGF4vlaOZZ9WaRa0xDhlQAWABuPrgHbOrrqQypEqdrX+4b5YyvZ0GjxMgWDq6wd4I1D/4jGj4Rw5qWXVHZDp1QUIZSNSwZH+I4ymfq+z4hRewhkmek6T8ifhgNpm2JBB52nzEYxFXtxTQez0u7LILNMSLbEyfU49CzORLe7Bv1HLGWzfYKqzMwFIySY9mJvfed8Apq8eASjV1LBU6lgCTO5Ek8jizM8cpiuEenTjQGIkCSbiCT/DGBK3YbMKT/AMuzW/CUHrGAsx2WzLuxegyzAAZSbABRcYDUnLUH7qoVIsYaALT1mdsAZns40HTUcTtefthTxnstVes7DTv4za32wGezmaW6z6O2AY+yzVOy1AR0Kg/bF1HiObXdabf5SPocJXo55In2seYb64KyPGKoB9rU0EGO8kj4gYBlV7SV0u9FT5Fh+ePqfaRmJmg1ujA/bHafFtQjXl38D3fvidXjLIsvQUqNyjg/bATodo4s1KqD4QfvgtO1VECD7RfNDhVS7V0CfcYDpYn4zgql2mym5LKfFZHyOAPo9qqE++PVW/LFh7QUCJ1j5/lhLT4xR0O2hGVSqyJElpuZHhgemuWa8oJkwD8sAdw+pSqZokkmbJA3k7zyiMWcbzS1KiU1ZQkwDNp5sxgxOw9MQ4TlqaZb2wANR2ZVPNRzg+VsVfsCpSDMxBqWUAkW6mOpwDlKNB6YFBnnYqXaVPMmDHw3wyoJTy6S2/Xck9MUcF4UKNEXJPvE4C4hSqMjVkU1GUEqi30j+Ij/AHwBGb41VI7vcWYHMn03+mF6PUY3apfnYf8AkcJezfFpqtTrwUrjQ5vY/hO9oNsWcOy1SnnVpOSQhIB1GCsEggHrgHFHibjdm8mHLzk/bD/IcR228j49DjCZTKPUzTKGdQGbU2oQqgmSBFugHjhv/W/f91/ZligAEwAFhvAmZ8cBquJ8Jp5pdLCCPcfmp6HquMS/ADTar7Xu+yXvA7GWAW/juCMbTh1Y89xv4r1x3tFk2rZZgnvqVJI3KAzGx2J6YDAZbLBXp6A8SCRche8PCYP2w2y+YlQ4HeUwwH5jkcCHIupJNZUP99UB+BUHBPCJRv8ApuCNPcMeHMlCQBsdNuYwGhy2dV0YXOrmzT5i48ee+KxmGgKCYGwAERta0RhU1UoSvwMbqTMx67H7YvXNnTIa4tEnbfb9bYC2vkCzSBHW5+J32w87MUhTJUsDcNY+EH1iDgAgjnby+eLkzmgzMx8NtsBpOMZOo1I+ycq68wBq8QCRIkQbRjI5KgaOqsSWZ+6oYnvH8TN4Lt5nGv4PxEOAJ720HmOnmP1vini3Zn2x1o0MB7psvlH4ST164BKK/eCIFps6BtYv3j+GD9cKqvDEzaBKmhMwkwVsr/3T0bDjiHAq7MhRCNCLcEQWWLTPhg2n2dX2xrOZaARTGwb+Jm6DwtbntgFOVyP7PllQ7gX8GYlyJ8IUYwnF215hm/g0gCeYE/I42/aniaokC4FyRbU38zaOgxgtZEzuZJ53OAdL2oq1DJqGmRMBDAjobYk/aLNKDDavEgT6xGM5XAjbFDZlgLEj1wGrpdtMwu4J/wAxUf8AdIwSf6TgsBgwPgFaPDljAvWY/jOIIgH94+OA9No/0lUG94D/ADKw/MYY5TtPlKpAhL8w6/QwceO1jO8YiEFhB6YD3Jv2Op3SDB6CfmJwvPZDIsNClgASYYiJO+9+WPIALEq5BWOoN52+GDcvx2ugEV3gbDUSB8cBu/8A02y7PpSo8/4bfGdsfVv6FmuVqqPA2+2MfT7W5gEd6m/iyKT5TAOGmW7f1luUQ/4Wdf8AywB3/pHVW+qQP4Y/lgXPdkTR93K1qrdY7vywdlf6VKgfvK4EbK03694YeZX+krLt75dD1KAiekjAYWrwisMo5emys9ZYGkiAqE7dJbCdODVGdUgyxgTt/sMei8S7X0au+YKJ0p02NRv8xELjP5rjtD3aKFVIgsxmow532UGNhvgKOJ51aKLRpkEUxAPU829TJwt7P0WbNUgxJGq95EAYhmwtit5353w67Kov7TTUDeR6wcBvczR/dBR+Mj4C+MH2g4nVoZuaJKlABIjzII+FsejZjLkJRM7kj5Yx/H+0OYyz6WFCqhJ066aMYEWJje+AWNmqOfI1AZbNH8QB9nUPiOR8frh/lchq9k1Ug1qY0llJKkAHcgSLbeeEvCuOPmXtkqIA3qU6enTzmZ0z4Y3OS41QpZclyocgyJ/eauW1jaMBl+LcNdabDLU9bVWlpIXu+pEKPvhVRWjlh/zFdnedXsaDErqG2qoem3d+OH9XOrUuyk6hLKAQxEXM4WjgGRcFya6LvdQR/wBjbemAb8G4sKih1CgIQIEwFaxEzcjrh3Scagp2MqR1BtjPcLylFErexrmqNHukMNN9wCLfHGhzCaWk7kgj5YDKUM9TZ2y9YrUVWYQT3kgxKMbqR8OowKeGHLV9LOpAOoNIupEhtMyPhuDi3jVCgK/tKftNftT7S4K2N9MKCrSdiTYnE87mFd/aKCFVQo1GbAk/C+2Alns5TYIUOokGbfrocToZoiQBA8x1P54z1GuJLEmb8/15YsTMGbdOcRgPQDwtiDAnxAn72wvr5FgQIM9dvuYGHFDMGI0kj9HHK1dd4hreHywCalQq0zqW8csNsr2yKWq03Mc4M/6hjlbNbd4z5CMDPWmbCB4flgDK3bmjBPf/ANRH2n54Q8S7cgjSpABvA3J8fHzOCm0sLD1jFH7EDuB8MBkc5nnqtLXA2H3PU+OBKnkcbX+rUuNPn1/2xS/B16D5YDFMD0j1xS1A42dXgyG2Ka/BANiMBjjQ2GOPk8aZuCmbfC04q/ql52IwGXOVIx2lRIMwDHU8+XMHyjpjSvwIzfriutwsgbb878vl9T49QzNZjPdkDmOp5k+snFRpnD+rw3wwOcmehwCdad4x0rGHLZMdMVNlcArE8sXK/jglMt4YmcngBBXOOCsY5HB65Plitsl4YAX20DYYYcJ4h7GrTqX7rA/n8sDNlcdGVnyGA9wpLrod2+nvj4zb0Jxke2dOhTYZl6DVSYW7fug3IsBckjra2Cuw3H5QI3vUwAZ/Ev6tjTcR4WjIVZddCrb/AAzy8IOxwHlCcTzGcqLSDhU/hUaaaKNzA5Dxwxy+bD1qlOke7TQkHfUVgEnzwTxfs6+Ry7iir1NZ71WPdTkpi48T1wp7IUf/AKhulE/P/bAMqGeIy4zVAnXTfTUBggA7NpuI8PHDH29PN0mFILSrMLpMK3ihix8MJeymmjVVHM0szTCtPUyPkbT44YcE7C1BWJquyUaTWMwXAMjT0HjgGfZngTJT0sCGqMqQRcKpJY+vePoMMuK56KvWPhbDCs3swajSCR3QTcLzY+J5DoPHGK43xU3Cd4t47D+eAGMFmYiASWPImeZ+OF3Fc+XhEmOZ5H84wNVas1mmPDEKKsN5gbfbATq5YIxTUrR+JJKG02MD9A4l+0KLX+mOinHX6YmlXqI/XjgPS0pgTBbxxX7IT759Y/LEgXBaSOfX545fw8f5YDugCBE2/U4g6iLX/Xji1qmKmq+BwFDm4jTPjiDIJkAz6Ri8UtUSx8rfO2JihHSPDACulumIrl+YODFoiYAxKo4FtM4AQ0IJJA/nisgEnbBj1ATZTih0HQ/A4Bc1AzMemOCleTg1aE+8YxbVy4VBsSRy/W+ABqRFueB6mTLc4Hji+tR2gkYkNt5OADOSk8iMffsFONjgioR44qBP++AGqcKU8sBtwxY/LDN1blbFdChB2HpgFS8NFwBiP9TkHYYfiiJB+WJvlBb8rYDPHhPhiv8Aqs9MaWlQPKN7/wAvlgkZdcBjDwonlip+HGcbT2KicVfsancYDJUXakwZJBGPSuyvbVHAp1IBiGB2OM5U4Whx3/hpdOq4IvIOA9D9ihvSqAT+Fpj0P5zgSvwFO8TQTvCHK6e8PGCJ9cYyhlqyDu1T6i/xGC1zmZH4gR5mcBoqfB6VMApl0TTYFtPd8rsR6DEanEKdPvP32/D/AAr0Mbk+fwGMtnuJZphIEjzA+uFNVMy3vKR5G/xwDXjnGtU7sT16eOM48kkk788GJkXFo+OPjlTsR64CmlSnmPhi9MtuTHpizL5fFjULYCg0weQ/P8sfGgsAaLjc3k+d+WLhliB9MfCl/dPpgP/Z"/>
          <p:cNvSpPr>
            <a:spLocks noChangeAspect="1" noChangeArrowheads="1"/>
          </p:cNvSpPr>
          <p:nvPr/>
        </p:nvSpPr>
        <p:spPr bwMode="auto">
          <a:xfrm>
            <a:off x="9466263" y="-617538"/>
            <a:ext cx="2105025" cy="12954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pic>
        <p:nvPicPr>
          <p:cNvPr id="5126" name="Picture 6" descr="http://t1.gstatic.com/images?q=tbn:ANd9GcRb8FL7gY-EF1zNKpnTfCAUlss4NtuSyurrLAYkicAB3CWDkxU2oB_7ki9xg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3733800"/>
            <a:ext cx="2548798" cy="1828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جدول 1"/>
          <p:cNvGraphicFramePr>
            <a:graphicFrameLocks noGrp="1"/>
          </p:cNvGraphicFramePr>
          <p:nvPr/>
        </p:nvGraphicFramePr>
        <p:xfrm>
          <a:off x="762000" y="131064"/>
          <a:ext cx="7924800" cy="5888736"/>
        </p:xfrm>
        <a:graphic>
          <a:graphicData uri="http://schemas.openxmlformats.org/drawingml/2006/table">
            <a:tbl>
              <a:tblPr rtl="1"/>
              <a:tblGrid>
                <a:gridCol w="1962655"/>
                <a:gridCol w="1962656"/>
                <a:gridCol w="1999744"/>
                <a:gridCol w="1999745"/>
              </a:tblGrid>
              <a:tr h="214313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المرحلة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الحدث/المصطلح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التاريخ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أبرز الأسماء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7475">
                <a:tc rowSpan="4"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الثورة الصناعية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آلة البخار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1769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James Watt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7475"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تقسيم العمل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1776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Adam Smith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117475"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قطع غيار (تبديل)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1790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Eli Withney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4950"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تقسيم العمل وزيادة الإنتاجية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1832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Charles Babbage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234950">
                <a:tc rowSpan="4"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الإدارة العلمية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مبادئ الإدارة العلمية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1911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F. Taylor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234950"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دراسة الوقت والحركات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1911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Frank and Lilian Gilbreth</a:t>
                      </a: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117475"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بيان جدولة النشاط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1912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Henry Gantt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234950"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خط التجميع المتحرك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1913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Henry Ford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117475">
                <a:tc rowSpan="4"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العلاقات الإنسانية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دراسات </a:t>
                      </a:r>
                      <a:r>
                        <a:rPr kumimoji="0" lang="ar-SA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هاوثرن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1930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Elton Mayo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117475"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نظريات التحفيز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1940s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A. </a:t>
                      </a:r>
                      <a:r>
                        <a:rPr kumimoji="0" lang="fr-FR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Maslow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117475"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1950s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F. Herzberg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117475"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1960s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D. McGregor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117475">
                <a:tc rowSpan="4"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بحوث العمليات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البرمجة الخطية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1947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George Dantzig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4950"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الحاسوب الرقمي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1951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Remington Rand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8313"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المحاكاة، نظرية صفوف الانتظار، نظرية القرار، شبكة </a:t>
                      </a: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Pert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1950s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Operations </a:t>
                      </a: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research</a:t>
                      </a:r>
                      <a:r>
                        <a:rPr kumimoji="0" lang="fr-F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 groups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2425"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MRP </a:t>
                      </a: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 وغيرها من طرق التخطيط للإنتاج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1960s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1970s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Joseph </a:t>
                      </a:r>
                      <a:r>
                        <a:rPr kumimoji="0" 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Orlicky</a:t>
                      </a: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, IBM and others</a:t>
                      </a: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جدول 1"/>
          <p:cNvGraphicFramePr>
            <a:graphicFrameLocks noGrp="1"/>
          </p:cNvGraphicFramePr>
          <p:nvPr/>
        </p:nvGraphicFramePr>
        <p:xfrm>
          <a:off x="1905000" y="381000"/>
          <a:ext cx="6324600" cy="5486398"/>
        </p:xfrm>
        <a:graphic>
          <a:graphicData uri="http://schemas.openxmlformats.org/drawingml/2006/table">
            <a:tbl>
              <a:tblPr rtl="1"/>
              <a:tblGrid>
                <a:gridCol w="1566351"/>
                <a:gridCol w="1566349"/>
                <a:gridCol w="1595951"/>
                <a:gridCol w="1595949"/>
              </a:tblGrid>
              <a:tr h="518776">
                <a:tc rowSpan="5"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ثورة الجودة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الشكل البياني لـ </a:t>
                      </a: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Ishikawa</a:t>
                      </a: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1960s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Ishikawa</a:t>
                      </a: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8776"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Just In Time (JIT)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1970s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Taichi Ohno (Toyota)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518776"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الإستراتيجية والعمليات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1970s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Wikham Skinner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Robert Hayes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786014"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   </a:t>
                      </a: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  إدارة الجودة الشاملة </a:t>
                      </a: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 (TQM)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1980s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W. Edouards Deming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Joseph Juran</a:t>
                      </a: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518776"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إعادة هندسة عملية الأعمال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1990s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Michael Hammer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James Champy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53252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العولمة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المنظمة العالمية للتجارة </a:t>
                      </a: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(WTO)</a:t>
                      </a: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Calibri" pitchFamily="34" charset="0"/>
                        </a:rPr>
                        <a:t> </a:t>
                      </a: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– الاتحاد الأوروبي </a:t>
                      </a: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(EU)</a:t>
                      </a: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 - وغيرهما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1900s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2000s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العديد من الدول والمؤسسات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53252">
                <a:tc rowSpan="2"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ثورة الانترنت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انترنت – </a:t>
                      </a: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WWW</a:t>
                      </a: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 - </a:t>
                      </a: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ERP</a:t>
                      </a: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Calibri" pitchFamily="34" charset="0"/>
                        </a:rPr>
                        <a:t> </a:t>
                      </a: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– </a:t>
                      </a: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supply chain management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1990s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ARPANET; Tim Berners –Lee Sap; i2 Technologies; Oracle; PeopleSoft</a:t>
                      </a: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8776"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التجارة الالكترونية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(e-commerce)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2000s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Amazone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; Yahoo;  eBay and others</a:t>
                      </a: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907704" y="1412776"/>
            <a:ext cx="5214938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ar-SA" sz="2400" dirty="0" smtClean="0">
                <a:latin typeface="Calibri" pitchFamily="34" charset="0"/>
              </a:rPr>
              <a:t>  عولمة </a:t>
            </a:r>
            <a:r>
              <a:rPr lang="ar-SA" sz="2400" dirty="0">
                <a:latin typeface="Calibri" pitchFamily="34" charset="0"/>
              </a:rPr>
              <a:t>الأسواق</a:t>
            </a:r>
            <a:endParaRPr lang="en-US" sz="2400" dirty="0"/>
          </a:p>
          <a:p>
            <a:pPr eaLnBrk="0" hangingPunct="0"/>
            <a:r>
              <a:rPr lang="ar-SA" sz="2400" dirty="0" smtClean="0">
                <a:latin typeface="Calibri" pitchFamily="34" charset="0"/>
              </a:rPr>
              <a:t>  إدارة </a:t>
            </a:r>
            <a:r>
              <a:rPr lang="ar-SA" sz="2400" dirty="0">
                <a:latin typeface="Calibri" pitchFamily="34" charset="0"/>
              </a:rPr>
              <a:t>شاملة للجودة</a:t>
            </a:r>
            <a:endParaRPr lang="en-US" sz="2400" dirty="0"/>
          </a:p>
          <a:p>
            <a:pPr eaLnBrk="0" hangingPunct="0"/>
            <a:r>
              <a:rPr lang="ar-SA" sz="2400" dirty="0" smtClean="0">
                <a:latin typeface="Calibri" pitchFamily="34" charset="0"/>
              </a:rPr>
              <a:t>  ليونة </a:t>
            </a:r>
            <a:r>
              <a:rPr lang="ar-SA" sz="2400" dirty="0">
                <a:latin typeface="Calibri" pitchFamily="34" charset="0"/>
              </a:rPr>
              <a:t>(مرونة)</a:t>
            </a:r>
            <a:endParaRPr lang="en-US" sz="2400" dirty="0"/>
          </a:p>
          <a:p>
            <a:pPr eaLnBrk="0" hangingPunct="0"/>
            <a:r>
              <a:rPr lang="ar-SA" sz="2400" dirty="0" smtClean="0">
                <a:latin typeface="Calibri" pitchFamily="34" charset="0"/>
              </a:rPr>
              <a:t>  تقليص </a:t>
            </a:r>
            <a:r>
              <a:rPr lang="ar-SA" sz="2400" dirty="0">
                <a:latin typeface="Calibri" pitchFamily="34" charset="0"/>
              </a:rPr>
              <a:t>الوقت</a:t>
            </a:r>
            <a:endParaRPr lang="en-US" sz="2400" dirty="0"/>
          </a:p>
          <a:p>
            <a:pPr eaLnBrk="0" hangingPunct="0"/>
            <a:r>
              <a:rPr lang="ar-SA" sz="2400" dirty="0" smtClean="0">
                <a:latin typeface="Calibri" pitchFamily="34" charset="0"/>
              </a:rPr>
              <a:t>  إسراع  </a:t>
            </a:r>
            <a:r>
              <a:rPr lang="ar-SA" sz="2400" dirty="0">
                <a:latin typeface="Calibri" pitchFamily="34" charset="0"/>
              </a:rPr>
              <a:t>تكنولوجي </a:t>
            </a:r>
            <a:endParaRPr lang="en-US" sz="2400" dirty="0"/>
          </a:p>
          <a:p>
            <a:pPr eaLnBrk="0" hangingPunct="0"/>
            <a:r>
              <a:rPr lang="ar-SA" sz="2400" dirty="0" smtClean="0">
                <a:latin typeface="Calibri" pitchFamily="34" charset="0"/>
              </a:rPr>
              <a:t>  مساهمة </a:t>
            </a:r>
            <a:r>
              <a:rPr lang="ar-SA" sz="2400" dirty="0">
                <a:latin typeface="Calibri" pitchFamily="34" charset="0"/>
              </a:rPr>
              <a:t>العمال</a:t>
            </a:r>
            <a:endParaRPr lang="en-US" sz="2400" dirty="0"/>
          </a:p>
          <a:p>
            <a:pPr eaLnBrk="0" hangingPunct="0"/>
            <a:r>
              <a:rPr lang="ar-SA" sz="2400" dirty="0" smtClean="0">
                <a:latin typeface="Calibri" pitchFamily="34" charset="0"/>
              </a:rPr>
              <a:t>  إعادة </a:t>
            </a:r>
            <a:r>
              <a:rPr lang="ar-SA" sz="2400" dirty="0">
                <a:latin typeface="Calibri" pitchFamily="34" charset="0"/>
              </a:rPr>
              <a:t>هندسة العمليات الإدارية</a:t>
            </a:r>
            <a:endParaRPr lang="en-US" sz="2400" dirty="0"/>
          </a:p>
          <a:p>
            <a:pPr eaLnBrk="0" hangingPunct="0"/>
            <a:r>
              <a:rPr lang="ar-SA" sz="2400" dirty="0" smtClean="0">
                <a:latin typeface="Calibri" pitchFamily="34" charset="0"/>
              </a:rPr>
              <a:t>  المسائل </a:t>
            </a:r>
            <a:r>
              <a:rPr lang="ar-SA" sz="2400" dirty="0">
                <a:latin typeface="Calibri" pitchFamily="34" charset="0"/>
              </a:rPr>
              <a:t>البيئية</a:t>
            </a:r>
            <a:endParaRPr lang="en-US" sz="2400" dirty="0"/>
          </a:p>
          <a:p>
            <a:pPr eaLnBrk="0" hangingPunct="0"/>
            <a:r>
              <a:rPr lang="ar-SA" sz="2400" dirty="0" smtClean="0">
                <a:latin typeface="Calibri" pitchFamily="34" charset="0"/>
              </a:rPr>
              <a:t>  إدارة </a:t>
            </a:r>
            <a:r>
              <a:rPr lang="ar-SA" sz="2400" dirty="0">
                <a:latin typeface="Calibri" pitchFamily="34" charset="0"/>
              </a:rPr>
              <a:t>سلاسل التوريد</a:t>
            </a:r>
            <a:endParaRPr lang="ar-SA" sz="2400" dirty="0"/>
          </a:p>
        </p:txBody>
      </p:sp>
      <p:sp>
        <p:nvSpPr>
          <p:cNvPr id="3" name="مربع نص 2"/>
          <p:cNvSpPr txBox="1">
            <a:spLocks noChangeArrowheads="1"/>
          </p:cNvSpPr>
          <p:nvPr/>
        </p:nvSpPr>
        <p:spPr bwMode="auto">
          <a:xfrm>
            <a:off x="2915817" y="428625"/>
            <a:ext cx="4824536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sz="2800" dirty="0">
                <a:latin typeface="Calibri" pitchFamily="34" charset="0"/>
              </a:rPr>
              <a:t>الاتجاهات المعاصرة لإدارة العمليات</a:t>
            </a:r>
            <a:endParaRPr lang="en-US" sz="2800" dirty="0"/>
          </a:p>
          <a:p>
            <a:endParaRPr lang="ar-SA" sz="2800" dirty="0"/>
          </a:p>
        </p:txBody>
      </p:sp>
      <p:pic>
        <p:nvPicPr>
          <p:cNvPr id="2050" name="Picture 2" descr="http://t1.gstatic.com/images?q=tbn:ANd9GcSsO6b8oCLfWJ_1mVd9SGBSsrkHvNQGUBuvYJp-_HCKZpX63e_-g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86600" y="2209800"/>
            <a:ext cx="457200" cy="457200"/>
          </a:xfrm>
          <a:prstGeom prst="rect">
            <a:avLst/>
          </a:prstGeom>
          <a:noFill/>
        </p:spPr>
      </p:pic>
      <p:pic>
        <p:nvPicPr>
          <p:cNvPr id="14" name="Picture 2" descr="http://t1.gstatic.com/images?q=tbn:ANd9GcSsO6b8oCLfWJ_1mVd9SGBSsrkHvNQGUBuvYJp-_HCKZpX63e_-g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86600" y="2590800"/>
            <a:ext cx="457200" cy="457200"/>
          </a:xfrm>
          <a:prstGeom prst="rect">
            <a:avLst/>
          </a:prstGeom>
          <a:noFill/>
        </p:spPr>
      </p:pic>
      <p:pic>
        <p:nvPicPr>
          <p:cNvPr id="15" name="Picture 2" descr="http://t1.gstatic.com/images?q=tbn:ANd9GcSsO6b8oCLfWJ_1mVd9SGBSsrkHvNQGUBuvYJp-_HCKZpX63e_-g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86600" y="2971800"/>
            <a:ext cx="457200" cy="457200"/>
          </a:xfrm>
          <a:prstGeom prst="rect">
            <a:avLst/>
          </a:prstGeom>
          <a:noFill/>
        </p:spPr>
      </p:pic>
      <p:pic>
        <p:nvPicPr>
          <p:cNvPr id="16" name="Picture 2" descr="http://t1.gstatic.com/images?q=tbn:ANd9GcSsO6b8oCLfWJ_1mVd9SGBSsrkHvNQGUBuvYJp-_HCKZpX63e_-g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86600" y="3352800"/>
            <a:ext cx="457200" cy="457200"/>
          </a:xfrm>
          <a:prstGeom prst="rect">
            <a:avLst/>
          </a:prstGeom>
          <a:noFill/>
        </p:spPr>
      </p:pic>
      <p:pic>
        <p:nvPicPr>
          <p:cNvPr id="17" name="Picture 2" descr="http://t1.gstatic.com/images?q=tbn:ANd9GcSsO6b8oCLfWJ_1mVd9SGBSsrkHvNQGUBuvYJp-_HCKZpX63e_-g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86600" y="3733800"/>
            <a:ext cx="457200" cy="457200"/>
          </a:xfrm>
          <a:prstGeom prst="rect">
            <a:avLst/>
          </a:prstGeom>
          <a:noFill/>
        </p:spPr>
      </p:pic>
      <p:pic>
        <p:nvPicPr>
          <p:cNvPr id="18" name="Picture 2" descr="http://t1.gstatic.com/images?q=tbn:ANd9GcSsO6b8oCLfWJ_1mVd9SGBSsrkHvNQGUBuvYJp-_HCKZpX63e_-g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86600" y="4114800"/>
            <a:ext cx="457200" cy="457200"/>
          </a:xfrm>
          <a:prstGeom prst="rect">
            <a:avLst/>
          </a:prstGeom>
          <a:noFill/>
        </p:spPr>
      </p:pic>
      <p:pic>
        <p:nvPicPr>
          <p:cNvPr id="19" name="Picture 2" descr="http://t1.gstatic.com/images?q=tbn:ANd9GcSsO6b8oCLfWJ_1mVd9SGBSsrkHvNQGUBuvYJp-_HCKZpX63e_-g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86600" y="1828800"/>
            <a:ext cx="457200" cy="457200"/>
          </a:xfrm>
          <a:prstGeom prst="rect">
            <a:avLst/>
          </a:prstGeom>
          <a:noFill/>
        </p:spPr>
      </p:pic>
      <p:pic>
        <p:nvPicPr>
          <p:cNvPr id="21" name="Picture 2" descr="http://t1.gstatic.com/images?q=tbn:ANd9GcSsO6b8oCLfWJ_1mVd9SGBSsrkHvNQGUBuvYJp-_HCKZpX63e_-g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86600" y="1447800"/>
            <a:ext cx="457200" cy="457200"/>
          </a:xfrm>
          <a:prstGeom prst="rect">
            <a:avLst/>
          </a:prstGeom>
          <a:noFill/>
        </p:spPr>
      </p:pic>
      <p:pic>
        <p:nvPicPr>
          <p:cNvPr id="22" name="Picture 2" descr="http://t1.gstatic.com/images?q=tbn:ANd9GcSBa2l0X2ylnAI7NIS8MSyXaIzLhkojd3nI2xVP-fjD4aRBnht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05800" y="0"/>
            <a:ext cx="457200" cy="457200"/>
          </a:xfrm>
          <a:prstGeom prst="rect">
            <a:avLst/>
          </a:prstGeom>
          <a:noFill/>
        </p:spPr>
      </p:pic>
      <p:pic>
        <p:nvPicPr>
          <p:cNvPr id="24" name="Picture 2" descr="http://t1.gstatic.com/images?q=tbn:ANd9GcSsO6b8oCLfWJ_1mVd9SGBSsrkHvNQGUBuvYJp-_HCKZpX63e_-g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86600" y="4495800"/>
            <a:ext cx="457200" cy="457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rtl="0" eaLnBrk="1" hangingPunct="1"/>
            <a:fld id="{8F2478C0-7C04-42A0-8562-FCDBDB7BC492}" type="slidenum">
              <a:rPr lang="ar-SA" sz="1200" b="0">
                <a:solidFill>
                  <a:schemeClr val="bg1"/>
                </a:solidFill>
                <a:latin typeface="Calibri" pitchFamily="34" charset="0"/>
              </a:rPr>
              <a:pPr rtl="0" eaLnBrk="1" hangingPunct="1"/>
              <a:t>22</a:t>
            </a:fld>
            <a:endParaRPr lang="en-US" sz="1200" b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6387" name="عنوان 1"/>
          <p:cNvSpPr>
            <a:spLocks/>
          </p:cNvSpPr>
          <p:nvPr/>
        </p:nvSpPr>
        <p:spPr bwMode="auto">
          <a:xfrm>
            <a:off x="838200" y="549275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16388" name="عنصر نائب للمحتوى 2"/>
          <p:cNvSpPr>
            <a:spLocks/>
          </p:cNvSpPr>
          <p:nvPr/>
        </p:nvSpPr>
        <p:spPr bwMode="auto">
          <a:xfrm>
            <a:off x="1020763" y="1447800"/>
            <a:ext cx="8504237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73050" indent="-273050" algn="just">
              <a:spcBef>
                <a:spcPct val="20000"/>
              </a:spcBef>
              <a:buFont typeface="Arial" pitchFamily="34" charset="0"/>
              <a:buChar char="•"/>
            </a:pPr>
            <a:endParaRPr lang="ar-SA" sz="3000" b="0">
              <a:solidFill>
                <a:srgbClr val="376092"/>
              </a:solidFill>
              <a:latin typeface="Calibri" pitchFamily="34" charset="0"/>
              <a:cs typeface="AL-Mohanad Bold" pitchFamily="2" charset="-78"/>
            </a:endParaRPr>
          </a:p>
        </p:txBody>
      </p:sp>
      <p:sp>
        <p:nvSpPr>
          <p:cNvPr id="6" name="Title 1"/>
          <p:cNvSpPr>
            <a:spLocks/>
          </p:cNvSpPr>
          <p:nvPr/>
        </p:nvSpPr>
        <p:spPr bwMode="auto">
          <a:xfrm>
            <a:off x="838200" y="120650"/>
            <a:ext cx="85344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 idx="4294967295"/>
          </p:nvPr>
        </p:nvSpPr>
        <p:spPr>
          <a:xfrm>
            <a:off x="-457200" y="2971800"/>
            <a:ext cx="9677400" cy="1143000"/>
          </a:xfrm>
        </p:spPr>
        <p:txBody>
          <a:bodyPr/>
          <a:lstStyle/>
          <a:p>
            <a:pPr eaLnBrk="1" hangingPunct="1"/>
            <a:r>
              <a:rPr lang="ar-SA" sz="6000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مع </a:t>
            </a:r>
            <a:r>
              <a:rPr lang="ar-SA" sz="6000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تمنياتي للجميع بالنجاح </a:t>
            </a:r>
            <a:r>
              <a:rPr lang="ar-SA" sz="6000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والتوفيق</a:t>
            </a:r>
          </a:p>
        </p:txBody>
      </p:sp>
    </p:spTree>
    <p:extLst>
      <p:ext uri="{BB962C8B-B14F-4D97-AF65-F5344CB8AC3E}">
        <p14:creationId xmlns="" xmlns:p14="http://schemas.microsoft.com/office/powerpoint/2010/main" val="2091786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1550</TotalTime>
  <Words>1120</Words>
  <Application>Microsoft Office PowerPoint</Application>
  <PresentationFormat>A4 Paper (210x297 mm)‎</PresentationFormat>
  <Paragraphs>259</Paragraphs>
  <Slides>23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23</vt:i4>
      </vt:variant>
    </vt:vector>
  </HeadingPairs>
  <TitlesOfParts>
    <vt:vector size="24" baseType="lpstr">
      <vt:lpstr>Office Theme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  <vt:lpstr>الشريحة 16</vt:lpstr>
      <vt:lpstr>الشريحة 17</vt:lpstr>
      <vt:lpstr>الشريحة 18</vt:lpstr>
      <vt:lpstr>الشريحة 19</vt:lpstr>
      <vt:lpstr>الشريحة 20</vt:lpstr>
      <vt:lpstr>الشريحة 21</vt:lpstr>
      <vt:lpstr>مع تمنياتي للجميع بالنجاح والتوفيق</vt:lpstr>
      <vt:lpstr>الشريحة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kfu</cp:lastModifiedBy>
  <cp:revision>129</cp:revision>
  <dcterms:created xsi:type="dcterms:W3CDTF">2009-10-14T19:14:34Z</dcterms:created>
  <dcterms:modified xsi:type="dcterms:W3CDTF">2011-03-10T11:41:48Z</dcterms:modified>
</cp:coreProperties>
</file>