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406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  <p:sldId id="422" r:id="rId19"/>
    <p:sldId id="423" r:id="rId20"/>
    <p:sldId id="424" r:id="rId21"/>
    <p:sldId id="425" r:id="rId22"/>
    <p:sldId id="426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2" d="100"/>
          <a:sy n="72" d="100"/>
        </p:scale>
        <p:origin x="78" y="10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76801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5963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العمليات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عيسى </a:t>
            </a:r>
            <a:r>
              <a:rPr lang="ar-SA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ar-SA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7030A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7030A0"/>
                </a:solidFill>
                <a:latin typeface="ae_AlMateen" pitchFamily="2" charset="-78"/>
                <a:cs typeface="ae_AlMateen" pitchFamily="2" charset="-78"/>
              </a:rPr>
              <a:t>الرابعة</a:t>
            </a:r>
            <a:endParaRPr lang="en-US" b="1" spc="-150" dirty="0">
              <a:solidFill>
                <a:srgbClr val="7030A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/>
            <a:r>
              <a:rPr lang="fr-FR" sz="3600" b="1" dirty="0" smtClean="0">
                <a:solidFill>
                  <a:srgbClr val="7030A0"/>
                </a:solidFill>
              </a:rPr>
              <a:t> </a:t>
            </a:r>
            <a:r>
              <a:rPr lang="ar-SA" sz="3600" b="1" dirty="0" smtClean="0">
                <a:solidFill>
                  <a:srgbClr val="7030A0"/>
                </a:solidFill>
              </a:rPr>
              <a:t> المنتج والمنتج الجديد (2)</a:t>
            </a:r>
            <a:endParaRPr lang="ar-SA" sz="3600" b="1" dirty="0" smtClean="0">
              <a:solidFill>
                <a:srgbClr val="7030A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24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5334000" y="9906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محتوى الحصة 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429000" y="1828800"/>
            <a:ext cx="39624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أساليب تطوير المنتجات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دورة حياة المنتج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دورة حياة الخدمة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العلاقة بين المنتج والتشغيل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المنتج ومنحنى التعلم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التجربة اليابانية في مجال المنتج</a:t>
            </a:r>
            <a:endParaRPr lang="en-US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590800" y="4648200"/>
            <a:ext cx="4953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المراجعة : الكتاب المقرر ص.355 - 396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04039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2819400" y="0"/>
            <a:ext cx="5000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 dirty="0" smtClean="0">
                <a:latin typeface="Calibri" pitchFamily="34" charset="0"/>
              </a:rPr>
              <a:t>5- </a:t>
            </a:r>
            <a:r>
              <a:rPr lang="ar-SA" sz="3600" dirty="0">
                <a:latin typeface="Calibri" pitchFamily="34" charset="0"/>
              </a:rPr>
              <a:t>أساليب تطوير المنتجات</a:t>
            </a:r>
          </a:p>
        </p:txBody>
      </p:sp>
      <p:sp>
        <p:nvSpPr>
          <p:cNvPr id="3" name="مربع نص 1"/>
          <p:cNvSpPr txBox="1">
            <a:spLocks noChangeArrowheads="1"/>
          </p:cNvSpPr>
          <p:nvPr/>
        </p:nvSpPr>
        <p:spPr bwMode="auto">
          <a:xfrm>
            <a:off x="3505200" y="1371600"/>
            <a:ext cx="5429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توجد أساليب كثيرة لتطوير المنتجات</a:t>
            </a:r>
          </a:p>
        </p:txBody>
      </p:sp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3200400" y="2057400"/>
            <a:ext cx="5857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ليست كل الأساليب فعالة بنفس الدرجة</a:t>
            </a:r>
          </a:p>
        </p:txBody>
      </p:sp>
      <p:sp>
        <p:nvSpPr>
          <p:cNvPr id="5" name="مربع نص 1"/>
          <p:cNvSpPr txBox="1">
            <a:spLocks noChangeArrowheads="1"/>
          </p:cNvSpPr>
          <p:nvPr/>
        </p:nvSpPr>
        <p:spPr bwMode="auto">
          <a:xfrm>
            <a:off x="-228600" y="685800"/>
            <a:ext cx="929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>
                <a:latin typeface="Calibri" pitchFamily="34" charset="0"/>
              </a:rPr>
              <a:t>نسبة </a:t>
            </a:r>
            <a:r>
              <a:rPr lang="ar-SA" sz="2800" dirty="0">
                <a:latin typeface="Calibri" pitchFamily="34" charset="0"/>
              </a:rPr>
              <a:t>المنتجات التي تنجح فعلا في السوق ضئيلة جدا مقارنة بما يطرح من أفكار</a:t>
            </a:r>
          </a:p>
        </p:txBody>
      </p:sp>
      <p:sp>
        <p:nvSpPr>
          <p:cNvPr id="6" name="مربع نص 1"/>
          <p:cNvSpPr txBox="1">
            <a:spLocks noChangeArrowheads="1"/>
          </p:cNvSpPr>
          <p:nvPr/>
        </p:nvSpPr>
        <p:spPr bwMode="auto">
          <a:xfrm>
            <a:off x="5033317" y="2895600"/>
            <a:ext cx="3958283" cy="461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latin typeface="Calibri" pitchFamily="34" charset="0"/>
              </a:rPr>
              <a:t>الطريقة البديهية </a:t>
            </a:r>
            <a:r>
              <a:rPr lang="fr-FR" sz="2400" dirty="0">
                <a:solidFill>
                  <a:schemeClr val="bg1"/>
                </a:solidFill>
                <a:latin typeface="Calibri" pitchFamily="34" charset="0"/>
              </a:rPr>
              <a:t>Intuitive </a:t>
            </a:r>
            <a:r>
              <a:rPr lang="fr-FR" sz="2400" dirty="0" err="1">
                <a:solidFill>
                  <a:schemeClr val="bg1"/>
                </a:solidFill>
                <a:latin typeface="Calibri" pitchFamily="34" charset="0"/>
              </a:rPr>
              <a:t>method</a:t>
            </a:r>
            <a:endParaRPr lang="ar-SA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6477000" y="3810000"/>
            <a:ext cx="2428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طريقة تجريبية </a:t>
            </a:r>
          </a:p>
        </p:txBody>
      </p:sp>
      <p:sp>
        <p:nvSpPr>
          <p:cNvPr id="8" name="مربع نص 1"/>
          <p:cNvSpPr txBox="1">
            <a:spLocks noChangeArrowheads="1"/>
          </p:cNvSpPr>
          <p:nvPr/>
        </p:nvSpPr>
        <p:spPr bwMode="auto">
          <a:xfrm>
            <a:off x="1219200" y="4572000"/>
            <a:ext cx="7772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تعتمد على المصادر الداخلية (الأفكار الداخلية للباحثين والعاملين) والمصادر الخارجية (براءات الاختراع وتراخيص، دوريات، مؤتمرات، أفكار من الخارج كأفكار الموزعين، شكاوي الزبائن ...)</a:t>
            </a:r>
          </a:p>
        </p:txBody>
      </p:sp>
    </p:spTree>
    <p:extLst>
      <p:ext uri="{BB962C8B-B14F-4D97-AF65-F5344CB8AC3E}">
        <p14:creationId xmlns:p14="http://schemas.microsoft.com/office/powerpoint/2010/main" val="25350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3005137" y="0"/>
            <a:ext cx="6143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خطوات هذه الطريقة  </a:t>
            </a: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6862762" y="785813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1-توليد الأفكار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6862762" y="1285875"/>
            <a:ext cx="2357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2-الغربلة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6862762" y="1785938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3-التحليل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6862762" y="2286000"/>
            <a:ext cx="2357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4-تطوير النموذج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6862762" y="2786063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5-اختيار السوق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6862762" y="3357563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6-السوق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6367462" y="928688"/>
            <a:ext cx="9286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توليد أفكار</a:t>
            </a:r>
          </a:p>
        </p:txBody>
      </p:sp>
      <p:sp>
        <p:nvSpPr>
          <p:cNvPr id="10" name="شكل بيضاوي 9"/>
          <p:cNvSpPr/>
          <p:nvPr/>
        </p:nvSpPr>
        <p:spPr>
          <a:xfrm>
            <a:off x="6324600" y="1898650"/>
            <a:ext cx="1000125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الغربلة</a:t>
            </a:r>
          </a:p>
        </p:txBody>
      </p:sp>
      <p:cxnSp>
        <p:nvCxnSpPr>
          <p:cNvPr id="11" name="رابط كسهم مستقيم 13"/>
          <p:cNvCxnSpPr>
            <a:stCxn id="9" idx="2"/>
            <a:endCxn id="10" idx="0"/>
          </p:cNvCxnSpPr>
          <p:nvPr/>
        </p:nvCxnSpPr>
        <p:spPr>
          <a:xfrm rot="5400000">
            <a:off x="6592887" y="1660525"/>
            <a:ext cx="469900" cy="6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رابط كسهم مستقيم 15"/>
          <p:cNvCxnSpPr>
            <a:stCxn id="10" idx="4"/>
            <a:endCxn id="14" idx="0"/>
          </p:cNvCxnSpPr>
          <p:nvPr/>
        </p:nvCxnSpPr>
        <p:spPr>
          <a:xfrm rot="16200000" flipH="1">
            <a:off x="6635750" y="2801937"/>
            <a:ext cx="387350" cy="9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مستطيل 17"/>
          <p:cNvSpPr/>
          <p:nvPr/>
        </p:nvSpPr>
        <p:spPr>
          <a:xfrm>
            <a:off x="6319837" y="3143250"/>
            <a:ext cx="1042988" cy="642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أفكار مرفوضة</a:t>
            </a:r>
          </a:p>
          <a:p>
            <a:pPr algn="ctr">
              <a:defRPr/>
            </a:pP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شكل بيضاوي 11"/>
          <p:cNvSpPr/>
          <p:nvPr/>
        </p:nvSpPr>
        <p:spPr>
          <a:xfrm>
            <a:off x="6305550" y="3000375"/>
            <a:ext cx="1057275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5" name="مستطيل 19"/>
          <p:cNvSpPr/>
          <p:nvPr/>
        </p:nvSpPr>
        <p:spPr>
          <a:xfrm>
            <a:off x="5035550" y="2000250"/>
            <a:ext cx="92868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تحليل الأعمال</a:t>
            </a:r>
          </a:p>
        </p:txBody>
      </p:sp>
      <p:sp>
        <p:nvSpPr>
          <p:cNvPr id="16" name="مستطيل 20"/>
          <p:cNvSpPr/>
          <p:nvPr/>
        </p:nvSpPr>
        <p:spPr>
          <a:xfrm>
            <a:off x="3648075" y="2973388"/>
            <a:ext cx="928687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التطوير</a:t>
            </a:r>
          </a:p>
        </p:txBody>
      </p:sp>
      <p:sp>
        <p:nvSpPr>
          <p:cNvPr id="17" name="مستطيل 21"/>
          <p:cNvSpPr/>
          <p:nvPr/>
        </p:nvSpPr>
        <p:spPr>
          <a:xfrm>
            <a:off x="2290762" y="3929063"/>
            <a:ext cx="9286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اختيار السوق</a:t>
            </a:r>
          </a:p>
        </p:txBody>
      </p:sp>
      <p:sp>
        <p:nvSpPr>
          <p:cNvPr id="18" name="مستطيل 22"/>
          <p:cNvSpPr/>
          <p:nvPr/>
        </p:nvSpPr>
        <p:spPr>
          <a:xfrm>
            <a:off x="862012" y="4830763"/>
            <a:ext cx="9286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السوق</a:t>
            </a:r>
          </a:p>
        </p:txBody>
      </p:sp>
      <p:sp>
        <p:nvSpPr>
          <p:cNvPr id="19" name="معين 23"/>
          <p:cNvSpPr/>
          <p:nvPr/>
        </p:nvSpPr>
        <p:spPr>
          <a:xfrm>
            <a:off x="4791075" y="2857500"/>
            <a:ext cx="1428750" cy="71437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1200" dirty="0">
                <a:solidFill>
                  <a:schemeClr val="tx1"/>
                </a:solidFill>
              </a:rPr>
              <a:t>الاستمرار؟</a:t>
            </a:r>
          </a:p>
        </p:txBody>
      </p:sp>
      <p:sp>
        <p:nvSpPr>
          <p:cNvPr id="20" name="مخطط انسيابي: دمج 19"/>
          <p:cNvSpPr/>
          <p:nvPr/>
        </p:nvSpPr>
        <p:spPr>
          <a:xfrm>
            <a:off x="4943475" y="4071938"/>
            <a:ext cx="1143000" cy="64293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نهاية</a:t>
            </a:r>
          </a:p>
        </p:txBody>
      </p:sp>
      <p:sp>
        <p:nvSpPr>
          <p:cNvPr id="21" name="معين 20"/>
          <p:cNvSpPr/>
          <p:nvPr/>
        </p:nvSpPr>
        <p:spPr>
          <a:xfrm>
            <a:off x="3433762" y="3830638"/>
            <a:ext cx="1428750" cy="71437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1200" dirty="0">
                <a:solidFill>
                  <a:schemeClr val="tx1"/>
                </a:solidFill>
              </a:rPr>
              <a:t>الاستمرار؟</a:t>
            </a:r>
          </a:p>
        </p:txBody>
      </p:sp>
      <p:sp>
        <p:nvSpPr>
          <p:cNvPr id="22" name="مخطط انسيابي: دمج 21"/>
          <p:cNvSpPr/>
          <p:nvPr/>
        </p:nvSpPr>
        <p:spPr>
          <a:xfrm>
            <a:off x="3576637" y="5143500"/>
            <a:ext cx="1143000" cy="642938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نهاية</a:t>
            </a:r>
          </a:p>
        </p:txBody>
      </p:sp>
      <p:sp>
        <p:nvSpPr>
          <p:cNvPr id="23" name="معين 22"/>
          <p:cNvSpPr/>
          <p:nvPr/>
        </p:nvSpPr>
        <p:spPr>
          <a:xfrm>
            <a:off x="2076450" y="4714875"/>
            <a:ext cx="1428750" cy="71437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1200" dirty="0">
                <a:solidFill>
                  <a:schemeClr val="tx1"/>
                </a:solidFill>
              </a:rPr>
              <a:t>الاستمرار؟</a:t>
            </a:r>
          </a:p>
        </p:txBody>
      </p:sp>
      <p:sp>
        <p:nvSpPr>
          <p:cNvPr id="24" name="مخطط انسيابي: دمج 23"/>
          <p:cNvSpPr/>
          <p:nvPr/>
        </p:nvSpPr>
        <p:spPr>
          <a:xfrm>
            <a:off x="2219325" y="5786438"/>
            <a:ext cx="1143000" cy="64293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نهاية</a:t>
            </a:r>
          </a:p>
        </p:txBody>
      </p:sp>
      <p:cxnSp>
        <p:nvCxnSpPr>
          <p:cNvPr id="25" name="رابط كسهم مستقيم 31"/>
          <p:cNvCxnSpPr>
            <a:stCxn id="15" idx="2"/>
            <a:endCxn id="19" idx="0"/>
          </p:cNvCxnSpPr>
          <p:nvPr/>
        </p:nvCxnSpPr>
        <p:spPr>
          <a:xfrm rot="16200000" flipH="1">
            <a:off x="5323681" y="2675732"/>
            <a:ext cx="357187" cy="6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33"/>
          <p:cNvCxnSpPr>
            <a:stCxn id="19" idx="2"/>
            <a:endCxn id="20" idx="0"/>
          </p:cNvCxnSpPr>
          <p:nvPr/>
        </p:nvCxnSpPr>
        <p:spPr>
          <a:xfrm rot="16200000" flipH="1">
            <a:off x="5260181" y="3817144"/>
            <a:ext cx="500063" cy="9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رابط كسهم مستقيم 35"/>
          <p:cNvCxnSpPr>
            <a:stCxn id="19" idx="1"/>
            <a:endCxn id="16" idx="3"/>
          </p:cNvCxnSpPr>
          <p:nvPr/>
        </p:nvCxnSpPr>
        <p:spPr>
          <a:xfrm rot="10800000" flipV="1">
            <a:off x="4576762" y="3214688"/>
            <a:ext cx="214313" cy="7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رابط كسهم مستقيم 37"/>
          <p:cNvCxnSpPr>
            <a:stCxn id="16" idx="2"/>
            <a:endCxn id="21" idx="0"/>
          </p:cNvCxnSpPr>
          <p:nvPr/>
        </p:nvCxnSpPr>
        <p:spPr>
          <a:xfrm rot="16200000" flipH="1">
            <a:off x="3951287" y="3633788"/>
            <a:ext cx="357188" cy="36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رابط كسهم مستقيم 39"/>
          <p:cNvCxnSpPr>
            <a:stCxn id="21" idx="2"/>
            <a:endCxn id="22" idx="0"/>
          </p:cNvCxnSpPr>
          <p:nvPr/>
        </p:nvCxnSpPr>
        <p:spPr>
          <a:xfrm rot="16200000" flipH="1">
            <a:off x="3848893" y="4844257"/>
            <a:ext cx="5984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رابط كسهم مستقيم 41"/>
          <p:cNvCxnSpPr>
            <a:stCxn id="21" idx="1"/>
            <a:endCxn id="17" idx="3"/>
          </p:cNvCxnSpPr>
          <p:nvPr/>
        </p:nvCxnSpPr>
        <p:spPr>
          <a:xfrm rot="10800000">
            <a:off x="3219450" y="4179888"/>
            <a:ext cx="214312" cy="7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رابط كسهم مستقيم 44"/>
          <p:cNvCxnSpPr>
            <a:stCxn id="17" idx="2"/>
            <a:endCxn id="23" idx="0"/>
          </p:cNvCxnSpPr>
          <p:nvPr/>
        </p:nvCxnSpPr>
        <p:spPr>
          <a:xfrm rot="16200000" flipH="1">
            <a:off x="2629694" y="4553743"/>
            <a:ext cx="285750" cy="365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رابط كسهم مستقيم 46"/>
          <p:cNvCxnSpPr>
            <a:stCxn id="23" idx="2"/>
            <a:endCxn id="24" idx="0"/>
          </p:cNvCxnSpPr>
          <p:nvPr/>
        </p:nvCxnSpPr>
        <p:spPr>
          <a:xfrm rot="16200000" flipH="1">
            <a:off x="2612231" y="5607844"/>
            <a:ext cx="3571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رابط كسهم مستقيم 48"/>
          <p:cNvCxnSpPr>
            <a:stCxn id="23" idx="1"/>
            <a:endCxn id="18" idx="3"/>
          </p:cNvCxnSpPr>
          <p:nvPr/>
        </p:nvCxnSpPr>
        <p:spPr>
          <a:xfrm rot="10800000" flipV="1">
            <a:off x="1790700" y="5072063"/>
            <a:ext cx="285750" cy="7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رابط كسهم مستقيم 55"/>
          <p:cNvCxnSpPr>
            <a:stCxn id="10" idx="2"/>
            <a:endCxn id="15" idx="3"/>
          </p:cNvCxnSpPr>
          <p:nvPr/>
        </p:nvCxnSpPr>
        <p:spPr>
          <a:xfrm rot="10800000">
            <a:off x="5964237" y="2251075"/>
            <a:ext cx="360363" cy="47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8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3124200" y="319088"/>
            <a:ext cx="5382344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>
                <a:solidFill>
                  <a:schemeClr val="bg1"/>
                </a:solidFill>
                <a:latin typeface="Calibri" pitchFamily="34" charset="0"/>
              </a:rPr>
              <a:t>فريق المغامرة </a:t>
            </a:r>
            <a:r>
              <a:rPr lang="fr-FR" sz="2800">
                <a:solidFill>
                  <a:schemeClr val="bg1"/>
                </a:solidFill>
                <a:latin typeface="Calibri" pitchFamily="34" charset="0"/>
              </a:rPr>
              <a:t>(Venture team)</a:t>
            </a:r>
            <a:endParaRPr lang="ar-SA" sz="2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914400" y="912465"/>
            <a:ext cx="66952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ظهر هذا الأسلوب مع مطلع السبعينيات وانتشر بسرعة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0" y="1905000"/>
            <a:ext cx="7715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يعتمد على إدارة المنتج الجديد (من الفكرة حتى التسويق بالإنتاج الكامل) من طرف فريق  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0" y="3124200"/>
            <a:ext cx="7715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يكون الفريق متعدد التخصصات ومستقل في عمله عن بقية المؤسسة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0" y="4419600"/>
            <a:ext cx="7715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هدف هذا الأسلوب: الإسراع وتفادي مشاكل البيروقراطية والإجراءات لأن الفريق له علاقة بالإدارة العليا مباشرة</a:t>
            </a:r>
          </a:p>
        </p:txBody>
      </p:sp>
    </p:spTree>
    <p:extLst>
      <p:ext uri="{BB962C8B-B14F-4D97-AF65-F5344CB8AC3E}">
        <p14:creationId xmlns:p14="http://schemas.microsoft.com/office/powerpoint/2010/main" val="342901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3200400" y="609600"/>
            <a:ext cx="5382344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  <a:latin typeface="Calibri" pitchFamily="34" charset="0"/>
              </a:rPr>
              <a:t>دورة الابتكار </a:t>
            </a:r>
            <a:r>
              <a:rPr lang="fr-FR" sz="3200" dirty="0">
                <a:solidFill>
                  <a:schemeClr val="bg1"/>
                </a:solidFill>
                <a:latin typeface="Calibri" pitchFamily="34" charset="0"/>
              </a:rPr>
              <a:t>(Innovation Cycle)</a:t>
            </a:r>
            <a:endParaRPr lang="ar-SA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1371600" y="1752600"/>
            <a:ext cx="59420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أسلوب علمي يتماشى أكثر مع التطورات الحالية 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990600" y="2667000"/>
            <a:ext cx="63230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تتبناه خاصة المؤسسات الكبرى نظرا لارتفاع التكاليف 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6096000" y="3733800"/>
            <a:ext cx="3214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/>
              <a:t>مراحل دورة الابتكار: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6934200" y="4419600"/>
            <a:ext cx="25907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1- البحث الأساسي: </a:t>
            </a:r>
          </a:p>
        </p:txBody>
      </p:sp>
      <p:sp>
        <p:nvSpPr>
          <p:cNvPr id="7" name="مربع نص 2"/>
          <p:cNvSpPr txBox="1">
            <a:spLocks noChangeArrowheads="1"/>
          </p:cNvSpPr>
          <p:nvPr/>
        </p:nvSpPr>
        <p:spPr bwMode="auto">
          <a:xfrm>
            <a:off x="762000" y="4495800"/>
            <a:ext cx="56024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جهود </a:t>
            </a:r>
            <a:r>
              <a:rPr lang="ar-SA" sz="2800" dirty="0"/>
              <a:t>معرفية مبذولة من أجل إثرء المعرفة الإنسانية دون أغراض تجارية </a:t>
            </a:r>
          </a:p>
        </p:txBody>
      </p:sp>
    </p:spTree>
    <p:extLst>
      <p:ext uri="{BB962C8B-B14F-4D97-AF65-F5344CB8AC3E}">
        <p14:creationId xmlns:p14="http://schemas.microsoft.com/office/powerpoint/2010/main" val="413917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6400800" y="6096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2- البحث التطبيقي: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5410200" y="4648200"/>
            <a:ext cx="426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3- تشكيل المنتج أو النموذج الأول:</a:t>
            </a:r>
          </a:p>
        </p:txBody>
      </p:sp>
      <p:sp>
        <p:nvSpPr>
          <p:cNvPr id="7" name="مربع نص 3"/>
          <p:cNvSpPr txBox="1">
            <a:spLocks noChangeArrowheads="1"/>
          </p:cNvSpPr>
          <p:nvPr/>
        </p:nvSpPr>
        <p:spPr bwMode="auto">
          <a:xfrm>
            <a:off x="798313" y="609600"/>
            <a:ext cx="57453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أكثر ارتباطا بالواقع، يستفيد من البحث الأساسي من أجل الحصول على أفكار جديدة قابلة للتطبيق. </a:t>
            </a:r>
          </a:p>
        </p:txBody>
      </p:sp>
      <p:sp>
        <p:nvSpPr>
          <p:cNvPr id="8" name="مربع نص 4"/>
          <p:cNvSpPr txBox="1">
            <a:spLocks noChangeArrowheads="1"/>
          </p:cNvSpPr>
          <p:nvPr/>
        </p:nvSpPr>
        <p:spPr bwMode="auto">
          <a:xfrm>
            <a:off x="381000" y="4706937"/>
            <a:ext cx="5029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تشكيل وبناء عدد قليل من النماذج الأولى للمنتج الجديد لتقييم أولي للمنتج (على نطاق ضيق)</a:t>
            </a:r>
          </a:p>
        </p:txBody>
      </p:sp>
      <p:sp>
        <p:nvSpPr>
          <p:cNvPr id="9" name="مربع نص 3"/>
          <p:cNvSpPr txBox="1">
            <a:spLocks noChangeArrowheads="1"/>
          </p:cNvSpPr>
          <p:nvPr/>
        </p:nvSpPr>
        <p:spPr bwMode="auto">
          <a:xfrm>
            <a:off x="304800" y="1752600"/>
            <a:ext cx="62865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u="sng" dirty="0"/>
              <a:t>مجالاته</a:t>
            </a:r>
            <a:r>
              <a:rPr lang="ar-SA" sz="2800" dirty="0"/>
              <a:t>: </a:t>
            </a:r>
          </a:p>
          <a:p>
            <a:r>
              <a:rPr lang="ar-SA" sz="2800" dirty="0"/>
              <a:t>تصميم منتجات جديدة </a:t>
            </a:r>
          </a:p>
          <a:p>
            <a:r>
              <a:rPr lang="ar-SA" sz="2800" dirty="0"/>
              <a:t>إعادة تصميم منتجات حالية  </a:t>
            </a:r>
          </a:p>
          <a:p>
            <a:r>
              <a:rPr lang="ar-SA" sz="2800" dirty="0"/>
              <a:t>تحديد استعمالات جديدة لمنتجات حالية  </a:t>
            </a:r>
          </a:p>
          <a:p>
            <a:r>
              <a:rPr lang="ar-SA" sz="2800" dirty="0"/>
              <a:t>تحسين عرض </a:t>
            </a:r>
            <a:r>
              <a:rPr lang="ar-SA" sz="2800" dirty="0" smtClean="0"/>
              <a:t>منتجات </a:t>
            </a:r>
            <a:r>
              <a:rPr lang="ar-SA" sz="2800" dirty="0"/>
              <a:t>حالية</a:t>
            </a:r>
          </a:p>
          <a:p>
            <a:r>
              <a:rPr lang="ar-SA" sz="28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0133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6"/>
          <p:cNvSpPr txBox="1">
            <a:spLocks noChangeArrowheads="1"/>
          </p:cNvSpPr>
          <p:nvPr/>
        </p:nvSpPr>
        <p:spPr bwMode="auto">
          <a:xfrm>
            <a:off x="5281688" y="2760712"/>
            <a:ext cx="3862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5- </a:t>
            </a:r>
            <a:r>
              <a:rPr lang="ar-SA" sz="2800" dirty="0"/>
              <a:t>لتقييم من وجهة نظر الإنتاج:</a:t>
            </a:r>
          </a:p>
        </p:txBody>
      </p:sp>
      <p:sp>
        <p:nvSpPr>
          <p:cNvPr id="3" name="مربع نص 7"/>
          <p:cNvSpPr txBox="1">
            <a:spLocks noChangeArrowheads="1"/>
          </p:cNvSpPr>
          <p:nvPr/>
        </p:nvSpPr>
        <p:spPr bwMode="auto">
          <a:xfrm>
            <a:off x="6553200" y="5329237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6- الإطلاق:</a:t>
            </a:r>
          </a:p>
        </p:txBody>
      </p:sp>
      <p:sp>
        <p:nvSpPr>
          <p:cNvPr id="4" name="مربع نص 6"/>
          <p:cNvSpPr txBox="1">
            <a:spLocks noChangeArrowheads="1"/>
          </p:cNvSpPr>
          <p:nvPr/>
        </p:nvSpPr>
        <p:spPr bwMode="auto">
          <a:xfrm>
            <a:off x="609600" y="3429000"/>
            <a:ext cx="7086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يكون هذا </a:t>
            </a:r>
            <a:r>
              <a:rPr lang="ar-SA" sz="2800" dirty="0"/>
              <a:t>التقييم </a:t>
            </a:r>
            <a:r>
              <a:rPr lang="ar-SA" sz="2800" dirty="0" smtClean="0"/>
              <a:t>متزامنا مع التقييم </a:t>
            </a:r>
            <a:r>
              <a:rPr lang="ar-SA" sz="2800" dirty="0"/>
              <a:t>من وجهة نظر التسويق. </a:t>
            </a:r>
            <a:r>
              <a:rPr lang="ar-SA" sz="2800" dirty="0" smtClean="0"/>
              <a:t>يقوم </a:t>
            </a:r>
            <a:r>
              <a:rPr lang="ar-SA" sz="2800" dirty="0"/>
              <a:t>على أساس خبرة المؤسسة في الإنتاج، وحسب مستوى الجودة وتكلفة الإنتاج، والخصائص الوظيفية...</a:t>
            </a: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457200" y="5257800"/>
            <a:ext cx="6629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بعد الأخذ بالملاحظات المتأتية من المراحل السابقة يتم تشكيل المنتج النهائي الذي يطلق في السوق.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4419600" y="0"/>
            <a:ext cx="464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4- التقييم من وجهة نظر التسويق</a:t>
            </a:r>
          </a:p>
        </p:txBody>
      </p:sp>
      <p:sp>
        <p:nvSpPr>
          <p:cNvPr id="7" name="مربع نص 4"/>
          <p:cNvSpPr txBox="1">
            <a:spLocks noChangeArrowheads="1"/>
          </p:cNvSpPr>
          <p:nvPr/>
        </p:nvSpPr>
        <p:spPr bwMode="auto">
          <a:xfrm>
            <a:off x="457200" y="762000"/>
            <a:ext cx="75724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يقيم النموذج الأول للمنتج من الجانب التسويقي أي استنادا إلى الخبرة التسويقية للمؤسسة، وحسب خصائص السوق، ومنتجات المنافسين وحاجة الزبون... </a:t>
            </a:r>
          </a:p>
        </p:txBody>
      </p:sp>
    </p:spTree>
    <p:extLst>
      <p:ext uri="{BB962C8B-B14F-4D97-AF65-F5344CB8AC3E}">
        <p14:creationId xmlns:p14="http://schemas.microsoft.com/office/powerpoint/2010/main" val="393592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6"/>
          <p:cNvSpPr txBox="1">
            <a:spLocks noChangeArrowheads="1"/>
          </p:cNvSpPr>
          <p:nvPr/>
        </p:nvSpPr>
        <p:spPr bwMode="auto">
          <a:xfrm>
            <a:off x="323528" y="338137"/>
            <a:ext cx="85156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المرحلة التي تمتد من بين </a:t>
            </a:r>
            <a:r>
              <a:rPr lang="ar-SA" sz="2800" dirty="0"/>
              <a:t>ظهور الفكرة الجديدة وحتى إدخال المنتج الجديد إلى السوق تسمى </a:t>
            </a:r>
            <a:r>
              <a:rPr lang="ar-SA" sz="2800" b="1" dirty="0"/>
              <a:t>فجوة الابتكار</a:t>
            </a:r>
          </a:p>
        </p:txBody>
      </p:sp>
      <p:sp>
        <p:nvSpPr>
          <p:cNvPr id="4" name="مربع نص 7"/>
          <p:cNvSpPr txBox="1">
            <a:spLocks noChangeArrowheads="1"/>
          </p:cNvSpPr>
          <p:nvPr/>
        </p:nvSpPr>
        <p:spPr bwMode="auto">
          <a:xfrm>
            <a:off x="1981200" y="5257800"/>
            <a:ext cx="56007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تختلف فجوة الابتكار حسب المنتجات وحسب التكنولوجيا ...</a:t>
            </a:r>
          </a:p>
        </p:txBody>
      </p:sp>
      <p:pic>
        <p:nvPicPr>
          <p:cNvPr id="5" name="Picture 2" descr="http://t3.gstatic.com/images?q=tbn:ANd9GcS2dtBH79MySAraORgRGHWsOfd-WOT5HsR8cz7Avo8fwEwHy23vsLuwClD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2280" y="2332112"/>
            <a:ext cx="923925" cy="1123950"/>
          </a:xfrm>
          <a:prstGeom prst="rect">
            <a:avLst/>
          </a:prstGeom>
          <a:noFill/>
        </p:spPr>
      </p:pic>
      <p:pic>
        <p:nvPicPr>
          <p:cNvPr id="6" name="Picture 4" descr="http://t3.gstatic.com/images?q=tbn:ANd9GcR7f5hMnU090K5Wt3Q_2S50bH8dkjZkUZrMoQH6A1TT5KvQbiBx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536" y="1468016"/>
            <a:ext cx="2343150" cy="1952625"/>
          </a:xfrm>
          <a:prstGeom prst="rect">
            <a:avLst/>
          </a:prstGeom>
          <a:noFill/>
        </p:spPr>
      </p:pic>
      <p:cxnSp>
        <p:nvCxnSpPr>
          <p:cNvPr id="7" name="Straight Arrow Connector 7"/>
          <p:cNvCxnSpPr/>
          <p:nvPr/>
        </p:nvCxnSpPr>
        <p:spPr>
          <a:xfrm rot="10800000">
            <a:off x="2971800" y="3124200"/>
            <a:ext cx="4353594" cy="177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ight Brace 9"/>
          <p:cNvSpPr/>
          <p:nvPr/>
        </p:nvSpPr>
        <p:spPr>
          <a:xfrm rot="5400000">
            <a:off x="4952020" y="1576028"/>
            <a:ext cx="432048" cy="4248472"/>
          </a:xfrm>
          <a:prstGeom prst="rightBrace">
            <a:avLst>
              <a:gd name="adj1" fmla="val 8333"/>
              <a:gd name="adj2" fmla="val 50692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10"/>
          <p:cNvSpPr txBox="1"/>
          <p:nvPr/>
        </p:nvSpPr>
        <p:spPr>
          <a:xfrm>
            <a:off x="3403848" y="4420344"/>
            <a:ext cx="360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فجوة الابتكار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66515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4323458" y="214313"/>
            <a:ext cx="3286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 dirty="0" smtClean="0">
                <a:latin typeface="Calibri" pitchFamily="34" charset="0"/>
              </a:rPr>
              <a:t>6- </a:t>
            </a:r>
            <a:r>
              <a:rPr lang="ar-SA" sz="3600" dirty="0">
                <a:latin typeface="Calibri" pitchFamily="34" charset="0"/>
              </a:rPr>
              <a:t>دورة حياة المنتج</a:t>
            </a: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228600" y="1219200"/>
            <a:ext cx="77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دورة حياة المنتج هي المراحل التي يمر </a:t>
            </a:r>
            <a:r>
              <a:rPr lang="ar-SA" sz="2400" dirty="0" err="1">
                <a:latin typeface="Calibri" pitchFamily="34" charset="0"/>
              </a:rPr>
              <a:t>بها</a:t>
            </a:r>
            <a:r>
              <a:rPr lang="ar-SA" sz="2400" dirty="0">
                <a:latin typeface="Calibri" pitchFamily="34" charset="0"/>
              </a:rPr>
              <a:t> المنتج منذ ظهوره وحتى تراجعه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6109395" y="2185987"/>
            <a:ext cx="1785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فيها 4 مراحل :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894833" y="2686050"/>
            <a:ext cx="2143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الانطلاق (الإدخال):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3894833" y="3186112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النمو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3894833" y="3686175"/>
            <a:ext cx="2143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النضج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3894833" y="4186237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التدهور</a:t>
            </a:r>
          </a:p>
        </p:txBody>
      </p:sp>
    </p:spTree>
    <p:extLst>
      <p:ext uri="{BB962C8B-B14F-4D97-AF65-F5344CB8AC3E}">
        <p14:creationId xmlns:p14="http://schemas.microsoft.com/office/powerpoint/2010/main" val="62908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2"/>
          <p:cNvCxnSpPr/>
          <p:nvPr/>
        </p:nvCxnSpPr>
        <p:spPr>
          <a:xfrm>
            <a:off x="2977282" y="2400350"/>
            <a:ext cx="507206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رابط كسهم مستقيم 4"/>
          <p:cNvCxnSpPr/>
          <p:nvPr/>
        </p:nvCxnSpPr>
        <p:spPr>
          <a:xfrm rot="5400000" flipH="1" flipV="1">
            <a:off x="1854919" y="1277987"/>
            <a:ext cx="2214563" cy="301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رابط مستقيم 8"/>
          <p:cNvCxnSpPr/>
          <p:nvPr/>
        </p:nvCxnSpPr>
        <p:spPr>
          <a:xfrm flipH="1">
            <a:off x="3834533" y="100062"/>
            <a:ext cx="71436" cy="608647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9"/>
          <p:cNvCxnSpPr/>
          <p:nvPr/>
        </p:nvCxnSpPr>
        <p:spPr>
          <a:xfrm>
            <a:off x="4766268" y="100062"/>
            <a:ext cx="68389" cy="608647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10"/>
          <p:cNvCxnSpPr/>
          <p:nvPr/>
        </p:nvCxnSpPr>
        <p:spPr>
          <a:xfrm>
            <a:off x="6620594" y="100062"/>
            <a:ext cx="0" cy="608647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11"/>
          <p:cNvSpPr txBox="1">
            <a:spLocks noChangeArrowheads="1"/>
          </p:cNvSpPr>
          <p:nvPr/>
        </p:nvSpPr>
        <p:spPr bwMode="auto">
          <a:xfrm>
            <a:off x="2786160" y="342950"/>
            <a:ext cx="11198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الانطلاق</a:t>
            </a:r>
          </a:p>
        </p:txBody>
      </p:sp>
      <p:sp>
        <p:nvSpPr>
          <p:cNvPr id="8" name="شكل حر 12"/>
          <p:cNvSpPr/>
          <p:nvPr/>
        </p:nvSpPr>
        <p:spPr>
          <a:xfrm>
            <a:off x="2905844" y="100062"/>
            <a:ext cx="4657725" cy="2300288"/>
          </a:xfrm>
          <a:custGeom>
            <a:avLst/>
            <a:gdLst>
              <a:gd name="connsiteX0" fmla="*/ 0 w 4514850"/>
              <a:gd name="connsiteY0" fmla="*/ 2271712 h 2271712"/>
              <a:gd name="connsiteX1" fmla="*/ 857250 w 4514850"/>
              <a:gd name="connsiteY1" fmla="*/ 1943100 h 2271712"/>
              <a:gd name="connsiteX2" fmla="*/ 1457325 w 4514850"/>
              <a:gd name="connsiteY2" fmla="*/ 1328737 h 2271712"/>
              <a:gd name="connsiteX3" fmla="*/ 1985962 w 4514850"/>
              <a:gd name="connsiteY3" fmla="*/ 571500 h 2271712"/>
              <a:gd name="connsiteX4" fmla="*/ 2343150 w 4514850"/>
              <a:gd name="connsiteY4" fmla="*/ 200025 h 2271712"/>
              <a:gd name="connsiteX5" fmla="*/ 2800350 w 4514850"/>
              <a:gd name="connsiteY5" fmla="*/ 42862 h 2271712"/>
              <a:gd name="connsiteX6" fmla="*/ 3271837 w 4514850"/>
              <a:gd name="connsiteY6" fmla="*/ 100012 h 2271712"/>
              <a:gd name="connsiteX7" fmla="*/ 4029075 w 4514850"/>
              <a:gd name="connsiteY7" fmla="*/ 642937 h 2271712"/>
              <a:gd name="connsiteX8" fmla="*/ 4514850 w 4514850"/>
              <a:gd name="connsiteY8" fmla="*/ 1028700 h 22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4850" h="2271712">
                <a:moveTo>
                  <a:pt x="0" y="2271712"/>
                </a:moveTo>
                <a:cubicBezTo>
                  <a:pt x="307181" y="2185987"/>
                  <a:pt x="614363" y="2100262"/>
                  <a:pt x="857250" y="1943100"/>
                </a:cubicBezTo>
                <a:cubicBezTo>
                  <a:pt x="1100137" y="1785938"/>
                  <a:pt x="1269206" y="1557337"/>
                  <a:pt x="1457325" y="1328737"/>
                </a:cubicBezTo>
                <a:cubicBezTo>
                  <a:pt x="1645444" y="1100137"/>
                  <a:pt x="1838325" y="759619"/>
                  <a:pt x="1985962" y="571500"/>
                </a:cubicBezTo>
                <a:cubicBezTo>
                  <a:pt x="2133599" y="383381"/>
                  <a:pt x="2207419" y="288131"/>
                  <a:pt x="2343150" y="200025"/>
                </a:cubicBezTo>
                <a:cubicBezTo>
                  <a:pt x="2478881" y="111919"/>
                  <a:pt x="2645569" y="59531"/>
                  <a:pt x="2800350" y="42862"/>
                </a:cubicBezTo>
                <a:cubicBezTo>
                  <a:pt x="2955131" y="26193"/>
                  <a:pt x="3067050" y="0"/>
                  <a:pt x="3271837" y="100012"/>
                </a:cubicBezTo>
                <a:cubicBezTo>
                  <a:pt x="3476624" y="200024"/>
                  <a:pt x="3821906" y="488156"/>
                  <a:pt x="4029075" y="642937"/>
                </a:cubicBezTo>
                <a:cubicBezTo>
                  <a:pt x="4236244" y="797718"/>
                  <a:pt x="4375547" y="913209"/>
                  <a:pt x="4514850" y="102870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9" name="مربع نص 13"/>
          <p:cNvSpPr txBox="1">
            <a:spLocks noChangeArrowheads="1"/>
          </p:cNvSpPr>
          <p:nvPr/>
        </p:nvSpPr>
        <p:spPr bwMode="auto">
          <a:xfrm>
            <a:off x="3834532" y="342950"/>
            <a:ext cx="928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dirty="0"/>
              <a:t>النمو</a:t>
            </a:r>
          </a:p>
        </p:txBody>
      </p:sp>
      <p:sp>
        <p:nvSpPr>
          <p:cNvPr id="10" name="مربع نص 14"/>
          <p:cNvSpPr txBox="1">
            <a:spLocks noChangeArrowheads="1"/>
          </p:cNvSpPr>
          <p:nvPr/>
        </p:nvSpPr>
        <p:spPr bwMode="auto">
          <a:xfrm>
            <a:off x="5048969" y="342950"/>
            <a:ext cx="928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النضج</a:t>
            </a:r>
          </a:p>
        </p:txBody>
      </p:sp>
      <p:sp>
        <p:nvSpPr>
          <p:cNvPr id="11" name="مربع نص 15"/>
          <p:cNvSpPr txBox="1">
            <a:spLocks noChangeArrowheads="1"/>
          </p:cNvSpPr>
          <p:nvPr/>
        </p:nvSpPr>
        <p:spPr bwMode="auto">
          <a:xfrm>
            <a:off x="6596160" y="285800"/>
            <a:ext cx="13519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التدهور</a:t>
            </a:r>
          </a:p>
        </p:txBody>
      </p:sp>
      <p:graphicFrame>
        <p:nvGraphicFramePr>
          <p:cNvPr id="12" name="جدول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097012"/>
              </p:ext>
            </p:extLst>
          </p:nvPr>
        </p:nvGraphicFramePr>
        <p:xfrm>
          <a:off x="1619968" y="2543225"/>
          <a:ext cx="6096001" cy="3688080"/>
        </p:xfrm>
        <a:graphic>
          <a:graphicData uri="http://schemas.openxmlformats.org/drawingml/2006/table">
            <a:tbl>
              <a:tblPr rtl="1" firstRow="1" bandRow="1">
                <a:tableStyleId>{7E9639D4-E3E2-4D34-9284-5A2195B3D0D7}</a:tableStyleId>
              </a:tblPr>
              <a:tblGrid>
                <a:gridCol w="1152518"/>
                <a:gridCol w="1771637"/>
                <a:gridCol w="942970"/>
                <a:gridCol w="1009676"/>
                <a:gridCol w="12192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التدهور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النضج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النمو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الانطلاق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تدهور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نمو بطيء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نمو سريع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قليلة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dirty="0" smtClean="0"/>
                        <a:t>المبيعات</a:t>
                      </a:r>
                      <a:endParaRPr lang="ar-S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منخفضة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تراجع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عالية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قليلة أو سالبة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dirty="0" smtClean="0"/>
                        <a:t>الأرباح</a:t>
                      </a:r>
                      <a:endParaRPr lang="ar-S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متناقص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سوق مستقرة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كبير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قليل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dirty="0" smtClean="0"/>
                        <a:t>الزبائن</a:t>
                      </a:r>
                      <a:endParaRPr lang="ar-S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متناقص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كبير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متزايد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عدد قليل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المنافسون</a:t>
                      </a:r>
                      <a:endParaRPr lang="ar-SA" sz="2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3" name="رابط مستقيم 35"/>
          <p:cNvCxnSpPr/>
          <p:nvPr/>
        </p:nvCxnSpPr>
        <p:spPr>
          <a:xfrm flipH="1">
            <a:off x="2905844" y="2852936"/>
            <a:ext cx="41275" cy="33783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92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1"/>
          <p:cNvCxnSpPr/>
          <p:nvPr/>
        </p:nvCxnSpPr>
        <p:spPr bwMode="auto">
          <a:xfrm>
            <a:off x="1665883" y="4271169"/>
            <a:ext cx="5786437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رابط كسهم مستقيم 2"/>
          <p:cNvCxnSpPr/>
          <p:nvPr/>
        </p:nvCxnSpPr>
        <p:spPr bwMode="auto">
          <a:xfrm rot="5400000" flipH="1" flipV="1">
            <a:off x="128091" y="2894311"/>
            <a:ext cx="4414839" cy="53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رابط مستقيم 3"/>
          <p:cNvCxnSpPr/>
          <p:nvPr/>
        </p:nvCxnSpPr>
        <p:spPr bwMode="auto">
          <a:xfrm rot="5400000">
            <a:off x="1523008" y="3485356"/>
            <a:ext cx="3429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 bwMode="auto">
          <a:xfrm rot="16200000" flipH="1">
            <a:off x="2451695" y="3413919"/>
            <a:ext cx="3500437" cy="7143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/>
          <p:cNvCxnSpPr/>
          <p:nvPr/>
        </p:nvCxnSpPr>
        <p:spPr bwMode="auto">
          <a:xfrm rot="5400000">
            <a:off x="4309070" y="3485356"/>
            <a:ext cx="3429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شكل حر 6"/>
          <p:cNvSpPr/>
          <p:nvPr/>
        </p:nvSpPr>
        <p:spPr bwMode="auto">
          <a:xfrm>
            <a:off x="2308820" y="1970881"/>
            <a:ext cx="4657725" cy="2300288"/>
          </a:xfrm>
          <a:custGeom>
            <a:avLst/>
            <a:gdLst>
              <a:gd name="connsiteX0" fmla="*/ 0 w 4514850"/>
              <a:gd name="connsiteY0" fmla="*/ 2271712 h 2271712"/>
              <a:gd name="connsiteX1" fmla="*/ 857250 w 4514850"/>
              <a:gd name="connsiteY1" fmla="*/ 1943100 h 2271712"/>
              <a:gd name="connsiteX2" fmla="*/ 1457325 w 4514850"/>
              <a:gd name="connsiteY2" fmla="*/ 1328737 h 2271712"/>
              <a:gd name="connsiteX3" fmla="*/ 1985962 w 4514850"/>
              <a:gd name="connsiteY3" fmla="*/ 571500 h 2271712"/>
              <a:gd name="connsiteX4" fmla="*/ 2343150 w 4514850"/>
              <a:gd name="connsiteY4" fmla="*/ 200025 h 2271712"/>
              <a:gd name="connsiteX5" fmla="*/ 2800350 w 4514850"/>
              <a:gd name="connsiteY5" fmla="*/ 42862 h 2271712"/>
              <a:gd name="connsiteX6" fmla="*/ 3271837 w 4514850"/>
              <a:gd name="connsiteY6" fmla="*/ 100012 h 2271712"/>
              <a:gd name="connsiteX7" fmla="*/ 4029075 w 4514850"/>
              <a:gd name="connsiteY7" fmla="*/ 642937 h 2271712"/>
              <a:gd name="connsiteX8" fmla="*/ 4514850 w 4514850"/>
              <a:gd name="connsiteY8" fmla="*/ 1028700 h 22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4850" h="2271712">
                <a:moveTo>
                  <a:pt x="0" y="2271712"/>
                </a:moveTo>
                <a:cubicBezTo>
                  <a:pt x="307181" y="2185987"/>
                  <a:pt x="614363" y="2100262"/>
                  <a:pt x="857250" y="1943100"/>
                </a:cubicBezTo>
                <a:cubicBezTo>
                  <a:pt x="1100137" y="1785938"/>
                  <a:pt x="1269206" y="1557337"/>
                  <a:pt x="1457325" y="1328737"/>
                </a:cubicBezTo>
                <a:cubicBezTo>
                  <a:pt x="1645444" y="1100137"/>
                  <a:pt x="1838325" y="759619"/>
                  <a:pt x="1985962" y="571500"/>
                </a:cubicBezTo>
                <a:cubicBezTo>
                  <a:pt x="2133599" y="383381"/>
                  <a:pt x="2207419" y="288131"/>
                  <a:pt x="2343150" y="200025"/>
                </a:cubicBezTo>
                <a:cubicBezTo>
                  <a:pt x="2478881" y="111919"/>
                  <a:pt x="2645569" y="59531"/>
                  <a:pt x="2800350" y="42862"/>
                </a:cubicBezTo>
                <a:cubicBezTo>
                  <a:pt x="2955131" y="26193"/>
                  <a:pt x="3067050" y="0"/>
                  <a:pt x="3271837" y="100012"/>
                </a:cubicBezTo>
                <a:cubicBezTo>
                  <a:pt x="3476624" y="200024"/>
                  <a:pt x="3821906" y="488156"/>
                  <a:pt x="4029075" y="642937"/>
                </a:cubicBezTo>
                <a:cubicBezTo>
                  <a:pt x="4236244" y="797718"/>
                  <a:pt x="4375547" y="913209"/>
                  <a:pt x="4514850" y="102870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8" name="شكل حر 9"/>
          <p:cNvSpPr/>
          <p:nvPr/>
        </p:nvSpPr>
        <p:spPr bwMode="auto">
          <a:xfrm>
            <a:off x="1383308" y="3286919"/>
            <a:ext cx="4926012" cy="1611312"/>
          </a:xfrm>
          <a:custGeom>
            <a:avLst/>
            <a:gdLst>
              <a:gd name="connsiteX0" fmla="*/ 0 w 4925961"/>
              <a:gd name="connsiteY0" fmla="*/ 1231490 h 1612490"/>
              <a:gd name="connsiteX1" fmla="*/ 265471 w 4925961"/>
              <a:gd name="connsiteY1" fmla="*/ 1231490 h 1612490"/>
              <a:gd name="connsiteX2" fmla="*/ 648929 w 4925961"/>
              <a:gd name="connsiteY2" fmla="*/ 1482213 h 1612490"/>
              <a:gd name="connsiteX3" fmla="*/ 958645 w 4925961"/>
              <a:gd name="connsiteY3" fmla="*/ 1600200 h 1612490"/>
              <a:gd name="connsiteX4" fmla="*/ 1238864 w 4925961"/>
              <a:gd name="connsiteY4" fmla="*/ 1555955 h 1612490"/>
              <a:gd name="connsiteX5" fmla="*/ 1592826 w 4925961"/>
              <a:gd name="connsiteY5" fmla="*/ 1275735 h 1612490"/>
              <a:gd name="connsiteX6" fmla="*/ 1946787 w 4925961"/>
              <a:gd name="connsiteY6" fmla="*/ 921774 h 1612490"/>
              <a:gd name="connsiteX7" fmla="*/ 2536722 w 4925961"/>
              <a:gd name="connsiteY7" fmla="*/ 449826 h 1612490"/>
              <a:gd name="connsiteX8" fmla="*/ 3156155 w 4925961"/>
              <a:gd name="connsiteY8" fmla="*/ 66368 h 1612490"/>
              <a:gd name="connsiteX9" fmla="*/ 4100051 w 4925961"/>
              <a:gd name="connsiteY9" fmla="*/ 66368 h 1612490"/>
              <a:gd name="connsiteX10" fmla="*/ 4925961 w 4925961"/>
              <a:gd name="connsiteY10" fmla="*/ 464574 h 16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25961" h="1612490">
                <a:moveTo>
                  <a:pt x="0" y="1231490"/>
                </a:moveTo>
                <a:cubicBezTo>
                  <a:pt x="78658" y="1210596"/>
                  <a:pt x="157316" y="1189703"/>
                  <a:pt x="265471" y="1231490"/>
                </a:cubicBezTo>
                <a:cubicBezTo>
                  <a:pt x="373626" y="1273277"/>
                  <a:pt x="533400" y="1420761"/>
                  <a:pt x="648929" y="1482213"/>
                </a:cubicBezTo>
                <a:cubicBezTo>
                  <a:pt x="764458" y="1543665"/>
                  <a:pt x="860323" y="1587910"/>
                  <a:pt x="958645" y="1600200"/>
                </a:cubicBezTo>
                <a:cubicBezTo>
                  <a:pt x="1056967" y="1612490"/>
                  <a:pt x="1133167" y="1610032"/>
                  <a:pt x="1238864" y="1555955"/>
                </a:cubicBezTo>
                <a:cubicBezTo>
                  <a:pt x="1344561" y="1501878"/>
                  <a:pt x="1474839" y="1381432"/>
                  <a:pt x="1592826" y="1275735"/>
                </a:cubicBezTo>
                <a:cubicBezTo>
                  <a:pt x="1710813" y="1170038"/>
                  <a:pt x="1789471" y="1059425"/>
                  <a:pt x="1946787" y="921774"/>
                </a:cubicBezTo>
                <a:cubicBezTo>
                  <a:pt x="2104103" y="784123"/>
                  <a:pt x="2335161" y="592394"/>
                  <a:pt x="2536722" y="449826"/>
                </a:cubicBezTo>
                <a:cubicBezTo>
                  <a:pt x="2738283" y="307258"/>
                  <a:pt x="2895600" y="130278"/>
                  <a:pt x="3156155" y="66368"/>
                </a:cubicBezTo>
                <a:cubicBezTo>
                  <a:pt x="3416710" y="2458"/>
                  <a:pt x="3805083" y="0"/>
                  <a:pt x="4100051" y="66368"/>
                </a:cubicBezTo>
                <a:cubicBezTo>
                  <a:pt x="4395019" y="132736"/>
                  <a:pt x="4660490" y="298655"/>
                  <a:pt x="4925961" y="464574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9" name="مربع نص 13"/>
          <p:cNvSpPr txBox="1">
            <a:spLocks noChangeArrowheads="1"/>
          </p:cNvSpPr>
          <p:nvPr/>
        </p:nvSpPr>
        <p:spPr bwMode="auto">
          <a:xfrm>
            <a:off x="7239000" y="1856581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المبيعات</a:t>
            </a:r>
          </a:p>
        </p:txBody>
      </p:sp>
      <p:sp>
        <p:nvSpPr>
          <p:cNvPr id="10" name="مربع نص 14"/>
          <p:cNvSpPr txBox="1">
            <a:spLocks noChangeArrowheads="1"/>
          </p:cNvSpPr>
          <p:nvPr/>
        </p:nvSpPr>
        <p:spPr bwMode="auto">
          <a:xfrm>
            <a:off x="6858000" y="3228181"/>
            <a:ext cx="723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الربح</a:t>
            </a:r>
          </a:p>
        </p:txBody>
      </p:sp>
      <p:cxnSp>
        <p:nvCxnSpPr>
          <p:cNvPr id="11" name="رابط كسهم مستقيم 10"/>
          <p:cNvCxnSpPr>
            <a:stCxn id="9" idx="1"/>
          </p:cNvCxnSpPr>
          <p:nvPr/>
        </p:nvCxnSpPr>
        <p:spPr bwMode="auto">
          <a:xfrm rot="10800000" flipV="1">
            <a:off x="6390284" y="2087413"/>
            <a:ext cx="848716" cy="2549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>
            <a:stCxn id="10" idx="1"/>
          </p:cNvCxnSpPr>
          <p:nvPr/>
        </p:nvCxnSpPr>
        <p:spPr bwMode="auto">
          <a:xfrm rot="10800000" flipV="1">
            <a:off x="5237758" y="3459161"/>
            <a:ext cx="1620242" cy="454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مربع نص 12"/>
          <p:cNvSpPr txBox="1">
            <a:spLocks noChangeArrowheads="1"/>
          </p:cNvSpPr>
          <p:nvPr/>
        </p:nvSpPr>
        <p:spPr bwMode="auto">
          <a:xfrm>
            <a:off x="6096000" y="4447381"/>
            <a:ext cx="1785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الوقت</a:t>
            </a:r>
          </a:p>
        </p:txBody>
      </p:sp>
      <p:sp>
        <p:nvSpPr>
          <p:cNvPr id="14" name="مربع نص 13"/>
          <p:cNvSpPr txBox="1">
            <a:spLocks noChangeArrowheads="1"/>
          </p:cNvSpPr>
          <p:nvPr/>
        </p:nvSpPr>
        <p:spPr bwMode="auto">
          <a:xfrm>
            <a:off x="2808883" y="5271294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الخسارة</a:t>
            </a:r>
          </a:p>
        </p:txBody>
      </p:sp>
      <p:cxnSp>
        <p:nvCxnSpPr>
          <p:cNvPr id="15" name="رابط كسهم مستقيم 22"/>
          <p:cNvCxnSpPr>
            <a:stCxn id="14" idx="0"/>
          </p:cNvCxnSpPr>
          <p:nvPr/>
        </p:nvCxnSpPr>
        <p:spPr bwMode="auto">
          <a:xfrm rot="16200000" flipV="1">
            <a:off x="2716511" y="4321671"/>
            <a:ext cx="823913" cy="1075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4419600" y="1018381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النضج</a:t>
            </a:r>
            <a:endParaRPr lang="ar-SA" sz="24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2971800" y="1018381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النمو</a:t>
            </a:r>
            <a:endParaRPr lang="ar-SA" sz="24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1018381"/>
            <a:ext cx="14478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الانطلاق</a:t>
            </a:r>
            <a:endParaRPr lang="ar-SA" sz="22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5943600" y="1018381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التدهور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89884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403648" y="0"/>
            <a:ext cx="6643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 dirty="0" smtClean="0">
                <a:latin typeface="Calibri" pitchFamily="34" charset="0"/>
              </a:rPr>
              <a:t>7- </a:t>
            </a:r>
            <a:r>
              <a:rPr lang="ar-SA" sz="4000" dirty="0">
                <a:latin typeface="Calibri" pitchFamily="34" charset="0"/>
              </a:rPr>
              <a:t>دورة حياة الخدمة </a:t>
            </a:r>
            <a:r>
              <a:rPr lang="fr-FR" sz="2800" dirty="0">
                <a:latin typeface="Calibri" pitchFamily="34" charset="0"/>
              </a:rPr>
              <a:t>(Service life cycle)</a:t>
            </a:r>
            <a:endParaRPr lang="ar-SA" sz="2800" dirty="0"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755576" y="836712"/>
            <a:ext cx="72013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دورة حياة الخدمة عموما أطول من دورة حياة المنتج لأن الخدمة أقل تعرضا للتقادم</a:t>
            </a:r>
          </a:p>
        </p:txBody>
      </p:sp>
      <p:cxnSp>
        <p:nvCxnSpPr>
          <p:cNvPr id="4" name="رابط كسهم مستقيم 5"/>
          <p:cNvCxnSpPr/>
          <p:nvPr/>
        </p:nvCxnSpPr>
        <p:spPr>
          <a:xfrm>
            <a:off x="2253059" y="5857875"/>
            <a:ext cx="507206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6"/>
          <p:cNvCxnSpPr/>
          <p:nvPr/>
        </p:nvCxnSpPr>
        <p:spPr>
          <a:xfrm rot="5400000" flipH="1" flipV="1">
            <a:off x="630633" y="4235450"/>
            <a:ext cx="3228975" cy="444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شكل حر 7"/>
          <p:cNvSpPr/>
          <p:nvPr/>
        </p:nvSpPr>
        <p:spPr>
          <a:xfrm>
            <a:off x="2181621" y="4405312"/>
            <a:ext cx="3990579" cy="1466850"/>
          </a:xfrm>
          <a:custGeom>
            <a:avLst/>
            <a:gdLst>
              <a:gd name="connsiteX0" fmla="*/ 0 w 4514850"/>
              <a:gd name="connsiteY0" fmla="*/ 2271712 h 2271712"/>
              <a:gd name="connsiteX1" fmla="*/ 857250 w 4514850"/>
              <a:gd name="connsiteY1" fmla="*/ 1943100 h 2271712"/>
              <a:gd name="connsiteX2" fmla="*/ 1457325 w 4514850"/>
              <a:gd name="connsiteY2" fmla="*/ 1328737 h 2271712"/>
              <a:gd name="connsiteX3" fmla="*/ 1985962 w 4514850"/>
              <a:gd name="connsiteY3" fmla="*/ 571500 h 2271712"/>
              <a:gd name="connsiteX4" fmla="*/ 2343150 w 4514850"/>
              <a:gd name="connsiteY4" fmla="*/ 200025 h 2271712"/>
              <a:gd name="connsiteX5" fmla="*/ 2800350 w 4514850"/>
              <a:gd name="connsiteY5" fmla="*/ 42862 h 2271712"/>
              <a:gd name="connsiteX6" fmla="*/ 3271837 w 4514850"/>
              <a:gd name="connsiteY6" fmla="*/ 100012 h 2271712"/>
              <a:gd name="connsiteX7" fmla="*/ 4029075 w 4514850"/>
              <a:gd name="connsiteY7" fmla="*/ 642937 h 2271712"/>
              <a:gd name="connsiteX8" fmla="*/ 4514850 w 4514850"/>
              <a:gd name="connsiteY8" fmla="*/ 1028700 h 22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4850" h="2271712">
                <a:moveTo>
                  <a:pt x="0" y="2271712"/>
                </a:moveTo>
                <a:cubicBezTo>
                  <a:pt x="307181" y="2185987"/>
                  <a:pt x="614363" y="2100262"/>
                  <a:pt x="857250" y="1943100"/>
                </a:cubicBezTo>
                <a:cubicBezTo>
                  <a:pt x="1100137" y="1785938"/>
                  <a:pt x="1269206" y="1557337"/>
                  <a:pt x="1457325" y="1328737"/>
                </a:cubicBezTo>
                <a:cubicBezTo>
                  <a:pt x="1645444" y="1100137"/>
                  <a:pt x="1838325" y="759619"/>
                  <a:pt x="1985962" y="571500"/>
                </a:cubicBezTo>
                <a:cubicBezTo>
                  <a:pt x="2133599" y="383381"/>
                  <a:pt x="2207419" y="288131"/>
                  <a:pt x="2343150" y="200025"/>
                </a:cubicBezTo>
                <a:cubicBezTo>
                  <a:pt x="2478881" y="111919"/>
                  <a:pt x="2645569" y="59531"/>
                  <a:pt x="2800350" y="42862"/>
                </a:cubicBezTo>
                <a:cubicBezTo>
                  <a:pt x="2955131" y="26193"/>
                  <a:pt x="3067050" y="0"/>
                  <a:pt x="3271837" y="100012"/>
                </a:cubicBezTo>
                <a:cubicBezTo>
                  <a:pt x="3476624" y="200024"/>
                  <a:pt x="3821906" y="488156"/>
                  <a:pt x="4029075" y="642937"/>
                </a:cubicBezTo>
                <a:cubicBezTo>
                  <a:pt x="4236244" y="797718"/>
                  <a:pt x="4375547" y="913209"/>
                  <a:pt x="4514850" y="102870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7" name="شكل حر 10"/>
          <p:cNvSpPr/>
          <p:nvPr/>
        </p:nvSpPr>
        <p:spPr>
          <a:xfrm>
            <a:off x="2241946" y="2590800"/>
            <a:ext cx="5225654" cy="3275012"/>
          </a:xfrm>
          <a:custGeom>
            <a:avLst/>
            <a:gdLst>
              <a:gd name="connsiteX0" fmla="*/ 0 w 4734232"/>
              <a:gd name="connsiteY0" fmla="*/ 3274141 h 3274141"/>
              <a:gd name="connsiteX1" fmla="*/ 648929 w 4734232"/>
              <a:gd name="connsiteY1" fmla="*/ 2993922 h 3274141"/>
              <a:gd name="connsiteX2" fmla="*/ 1312606 w 4734232"/>
              <a:gd name="connsiteY2" fmla="*/ 2359741 h 3274141"/>
              <a:gd name="connsiteX3" fmla="*/ 1991032 w 4734232"/>
              <a:gd name="connsiteY3" fmla="*/ 1401096 h 3274141"/>
              <a:gd name="connsiteX4" fmla="*/ 2403987 w 4734232"/>
              <a:gd name="connsiteY4" fmla="*/ 604683 h 3274141"/>
              <a:gd name="connsiteX5" fmla="*/ 2890684 w 4734232"/>
              <a:gd name="connsiteY5" fmla="*/ 162232 h 3274141"/>
              <a:gd name="connsiteX6" fmla="*/ 3451122 w 4734232"/>
              <a:gd name="connsiteY6" fmla="*/ 14748 h 3274141"/>
              <a:gd name="connsiteX7" fmla="*/ 4129548 w 4734232"/>
              <a:gd name="connsiteY7" fmla="*/ 73741 h 3274141"/>
              <a:gd name="connsiteX8" fmla="*/ 4734232 w 4734232"/>
              <a:gd name="connsiteY8" fmla="*/ 368709 h 32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4232" h="3274141">
                <a:moveTo>
                  <a:pt x="0" y="3274141"/>
                </a:moveTo>
                <a:cubicBezTo>
                  <a:pt x="215080" y="3210231"/>
                  <a:pt x="430161" y="3146322"/>
                  <a:pt x="648929" y="2993922"/>
                </a:cubicBezTo>
                <a:cubicBezTo>
                  <a:pt x="867697" y="2841522"/>
                  <a:pt x="1088922" y="2625212"/>
                  <a:pt x="1312606" y="2359741"/>
                </a:cubicBezTo>
                <a:cubicBezTo>
                  <a:pt x="1536290" y="2094270"/>
                  <a:pt x="1809135" y="1693606"/>
                  <a:pt x="1991032" y="1401096"/>
                </a:cubicBezTo>
                <a:cubicBezTo>
                  <a:pt x="2172929" y="1108586"/>
                  <a:pt x="2254045" y="811160"/>
                  <a:pt x="2403987" y="604683"/>
                </a:cubicBezTo>
                <a:cubicBezTo>
                  <a:pt x="2553929" y="398206"/>
                  <a:pt x="2716162" y="260554"/>
                  <a:pt x="2890684" y="162232"/>
                </a:cubicBezTo>
                <a:cubicBezTo>
                  <a:pt x="3065206" y="63910"/>
                  <a:pt x="3244645" y="29497"/>
                  <a:pt x="3451122" y="14748"/>
                </a:cubicBezTo>
                <a:cubicBezTo>
                  <a:pt x="3657599" y="0"/>
                  <a:pt x="3915696" y="14748"/>
                  <a:pt x="4129548" y="73741"/>
                </a:cubicBezTo>
                <a:cubicBezTo>
                  <a:pt x="4343400" y="132735"/>
                  <a:pt x="4538816" y="250722"/>
                  <a:pt x="4734232" y="368709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8" name="مربع نص 11"/>
          <p:cNvSpPr txBox="1">
            <a:spLocks noChangeArrowheads="1"/>
          </p:cNvSpPr>
          <p:nvPr/>
        </p:nvSpPr>
        <p:spPr bwMode="auto">
          <a:xfrm>
            <a:off x="5562600" y="2957512"/>
            <a:ext cx="1500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dirty="0"/>
              <a:t>دورة حياة الخدمة</a:t>
            </a:r>
          </a:p>
        </p:txBody>
      </p:sp>
      <p:sp>
        <p:nvSpPr>
          <p:cNvPr id="9" name="مربع نص 12"/>
          <p:cNvSpPr txBox="1">
            <a:spLocks noChangeArrowheads="1"/>
          </p:cNvSpPr>
          <p:nvPr/>
        </p:nvSpPr>
        <p:spPr bwMode="auto">
          <a:xfrm>
            <a:off x="4876800" y="5091112"/>
            <a:ext cx="1500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dirty="0"/>
              <a:t>دورة حياة المنتج</a:t>
            </a:r>
          </a:p>
        </p:txBody>
      </p:sp>
      <p:sp>
        <p:nvSpPr>
          <p:cNvPr id="10" name="مربع نص 13"/>
          <p:cNvSpPr txBox="1">
            <a:spLocks noChangeArrowheads="1"/>
          </p:cNvSpPr>
          <p:nvPr/>
        </p:nvSpPr>
        <p:spPr bwMode="auto">
          <a:xfrm>
            <a:off x="181371" y="3571875"/>
            <a:ext cx="1785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المبيعات</a:t>
            </a:r>
          </a:p>
        </p:txBody>
      </p:sp>
      <p:sp>
        <p:nvSpPr>
          <p:cNvPr id="11" name="مربع نص 14"/>
          <p:cNvSpPr txBox="1">
            <a:spLocks noChangeArrowheads="1"/>
          </p:cNvSpPr>
          <p:nvPr/>
        </p:nvSpPr>
        <p:spPr bwMode="auto">
          <a:xfrm>
            <a:off x="4253309" y="6000750"/>
            <a:ext cx="1785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الوقت</a:t>
            </a:r>
          </a:p>
        </p:txBody>
      </p:sp>
      <p:sp>
        <p:nvSpPr>
          <p:cNvPr id="12" name="مربع نص 15"/>
          <p:cNvSpPr txBox="1">
            <a:spLocks noChangeArrowheads="1"/>
          </p:cNvSpPr>
          <p:nvPr/>
        </p:nvSpPr>
        <p:spPr bwMode="auto">
          <a:xfrm>
            <a:off x="381000" y="1981200"/>
            <a:ext cx="7643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ظهور الربح في الخدمة أسرع من ظهوره في المنتج بسبب التكاليف المتحملة</a:t>
            </a:r>
          </a:p>
        </p:txBody>
      </p:sp>
    </p:spTree>
    <p:extLst>
      <p:ext uri="{BB962C8B-B14F-4D97-AF65-F5344CB8AC3E}">
        <p14:creationId xmlns:p14="http://schemas.microsoft.com/office/powerpoint/2010/main" val="106255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3"/>
          <p:cNvSpPr txBox="1">
            <a:spLocks noChangeArrowheads="1"/>
          </p:cNvSpPr>
          <p:nvPr/>
        </p:nvSpPr>
        <p:spPr bwMode="auto">
          <a:xfrm>
            <a:off x="2571751" y="214313"/>
            <a:ext cx="525314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4000" dirty="0" smtClean="0">
                <a:latin typeface="Calibri" pitchFamily="34" charset="0"/>
              </a:rPr>
              <a:t>8- </a:t>
            </a:r>
            <a:r>
              <a:rPr lang="ar-SA" sz="4000" dirty="0">
                <a:latin typeface="Calibri" pitchFamily="34" charset="0"/>
              </a:rPr>
              <a:t>العلاقة بين المنتج والتشغيل</a:t>
            </a:r>
            <a:endParaRPr lang="ar-SA" sz="2800" dirty="0">
              <a:latin typeface="Calibri" pitchFamily="34" charset="0"/>
            </a:endParaRPr>
          </a:p>
        </p:txBody>
      </p:sp>
      <p:sp>
        <p:nvSpPr>
          <p:cNvPr id="5" name="مربع نص 7"/>
          <p:cNvSpPr txBox="1">
            <a:spLocks noChangeArrowheads="1"/>
          </p:cNvSpPr>
          <p:nvPr/>
        </p:nvSpPr>
        <p:spPr bwMode="auto">
          <a:xfrm>
            <a:off x="4648200" y="1752600"/>
            <a:ext cx="41481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المنتج القياسي</a:t>
            </a:r>
            <a:r>
              <a:rPr lang="ar-SA" sz="2800" dirty="0"/>
              <a:t>، ينتج بكمية كبيرة مع تنوع أدنى </a:t>
            </a:r>
          </a:p>
        </p:txBody>
      </p:sp>
      <p:sp>
        <p:nvSpPr>
          <p:cNvPr id="6" name="سهم إلى اليسار 8"/>
          <p:cNvSpPr/>
          <p:nvPr/>
        </p:nvSpPr>
        <p:spPr>
          <a:xfrm>
            <a:off x="3505200" y="1828800"/>
            <a:ext cx="957262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800"/>
          </a:p>
        </p:txBody>
      </p:sp>
      <p:sp>
        <p:nvSpPr>
          <p:cNvPr id="7" name="مربع نص 9"/>
          <p:cNvSpPr txBox="1">
            <a:spLocks noChangeArrowheads="1"/>
          </p:cNvSpPr>
          <p:nvPr/>
        </p:nvSpPr>
        <p:spPr bwMode="auto">
          <a:xfrm>
            <a:off x="228600" y="1905000"/>
            <a:ext cx="31146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الإنتاج الواسع أو المستمر</a:t>
            </a:r>
          </a:p>
        </p:txBody>
      </p:sp>
      <p:sp>
        <p:nvSpPr>
          <p:cNvPr id="8" name="مربع نص 10"/>
          <p:cNvSpPr txBox="1">
            <a:spLocks noChangeArrowheads="1"/>
          </p:cNvSpPr>
          <p:nvPr/>
        </p:nvSpPr>
        <p:spPr bwMode="auto">
          <a:xfrm>
            <a:off x="4800600" y="3200400"/>
            <a:ext cx="40481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المنتج غير </a:t>
            </a:r>
            <a:r>
              <a:rPr lang="ar-SA" sz="2800" dirty="0" smtClean="0"/>
              <a:t>القياسي</a:t>
            </a:r>
            <a:r>
              <a:rPr lang="ar-SA" sz="2800" dirty="0"/>
              <a:t>، ينتج بكمية قليلة مع تنوع كبير</a:t>
            </a:r>
          </a:p>
        </p:txBody>
      </p:sp>
      <p:sp>
        <p:nvSpPr>
          <p:cNvPr id="10" name="مربع نص 12"/>
          <p:cNvSpPr txBox="1">
            <a:spLocks noChangeArrowheads="1"/>
          </p:cNvSpPr>
          <p:nvPr/>
        </p:nvSpPr>
        <p:spPr bwMode="auto">
          <a:xfrm>
            <a:off x="609600" y="3429000"/>
            <a:ext cx="26574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الإنتاج حسب الطلب</a:t>
            </a:r>
          </a:p>
        </p:txBody>
      </p:sp>
      <p:sp>
        <p:nvSpPr>
          <p:cNvPr id="11" name="مربع نص 13"/>
          <p:cNvSpPr txBox="1">
            <a:spLocks noChangeArrowheads="1"/>
          </p:cNvSpPr>
          <p:nvPr/>
        </p:nvSpPr>
        <p:spPr bwMode="auto">
          <a:xfrm>
            <a:off x="1524000" y="4800600"/>
            <a:ext cx="42643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توجد علاقة بين المنتج والتشغيل</a:t>
            </a:r>
          </a:p>
        </p:txBody>
      </p:sp>
      <p:sp>
        <p:nvSpPr>
          <p:cNvPr id="12" name="سهم إلى اليسار 14"/>
          <p:cNvSpPr/>
          <p:nvPr/>
        </p:nvSpPr>
        <p:spPr>
          <a:xfrm>
            <a:off x="6300192" y="4665712"/>
            <a:ext cx="1297834" cy="7444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3" name="سهم إلى اليسار 8"/>
          <p:cNvSpPr/>
          <p:nvPr/>
        </p:nvSpPr>
        <p:spPr>
          <a:xfrm>
            <a:off x="3505200" y="3276600"/>
            <a:ext cx="957262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800"/>
          </a:p>
        </p:txBody>
      </p:sp>
    </p:spTree>
    <p:extLst>
      <p:ext uri="{BB962C8B-B14F-4D97-AF65-F5344CB8AC3E}">
        <p14:creationId xmlns:p14="http://schemas.microsoft.com/office/powerpoint/2010/main" val="168445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مستقيم 3"/>
          <p:cNvCxnSpPr/>
          <p:nvPr/>
        </p:nvCxnSpPr>
        <p:spPr>
          <a:xfrm>
            <a:off x="1376363" y="5458420"/>
            <a:ext cx="61436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" name="رابط مستقيم 5"/>
          <p:cNvCxnSpPr/>
          <p:nvPr/>
        </p:nvCxnSpPr>
        <p:spPr>
          <a:xfrm rot="5400000" flipH="1" flipV="1">
            <a:off x="-945356" y="3136702"/>
            <a:ext cx="4714875" cy="714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شكل حر 6"/>
          <p:cNvSpPr/>
          <p:nvPr/>
        </p:nvSpPr>
        <p:spPr>
          <a:xfrm>
            <a:off x="1376363" y="1067395"/>
            <a:ext cx="6272212" cy="4391025"/>
          </a:xfrm>
          <a:custGeom>
            <a:avLst/>
            <a:gdLst>
              <a:gd name="connsiteX0" fmla="*/ 0 w 6272212"/>
              <a:gd name="connsiteY0" fmla="*/ 4391024 h 4391024"/>
              <a:gd name="connsiteX1" fmla="*/ 1200150 w 6272212"/>
              <a:gd name="connsiteY1" fmla="*/ 3805237 h 4391024"/>
              <a:gd name="connsiteX2" fmla="*/ 2657475 w 6272212"/>
              <a:gd name="connsiteY2" fmla="*/ 1990724 h 4391024"/>
              <a:gd name="connsiteX3" fmla="*/ 3557587 w 6272212"/>
              <a:gd name="connsiteY3" fmla="*/ 747712 h 4391024"/>
              <a:gd name="connsiteX4" fmla="*/ 4257675 w 6272212"/>
              <a:gd name="connsiteY4" fmla="*/ 133349 h 4391024"/>
              <a:gd name="connsiteX5" fmla="*/ 5214937 w 6272212"/>
              <a:gd name="connsiteY5" fmla="*/ 119062 h 4391024"/>
              <a:gd name="connsiteX6" fmla="*/ 6272212 w 6272212"/>
              <a:gd name="connsiteY6" fmla="*/ 847724 h 439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2212" h="4391024">
                <a:moveTo>
                  <a:pt x="0" y="4391024"/>
                </a:moveTo>
                <a:cubicBezTo>
                  <a:pt x="378619" y="4298155"/>
                  <a:pt x="757238" y="4205287"/>
                  <a:pt x="1200150" y="3805237"/>
                </a:cubicBezTo>
                <a:cubicBezTo>
                  <a:pt x="1643062" y="3405187"/>
                  <a:pt x="2264569" y="2500311"/>
                  <a:pt x="2657475" y="1990724"/>
                </a:cubicBezTo>
                <a:cubicBezTo>
                  <a:pt x="3050381" y="1481137"/>
                  <a:pt x="3290887" y="1057274"/>
                  <a:pt x="3557587" y="747712"/>
                </a:cubicBezTo>
                <a:cubicBezTo>
                  <a:pt x="3824287" y="438150"/>
                  <a:pt x="3981450" y="238124"/>
                  <a:pt x="4257675" y="133349"/>
                </a:cubicBezTo>
                <a:cubicBezTo>
                  <a:pt x="4533900" y="28574"/>
                  <a:pt x="4879181" y="0"/>
                  <a:pt x="5214937" y="119062"/>
                </a:cubicBezTo>
                <a:cubicBezTo>
                  <a:pt x="5550693" y="238124"/>
                  <a:pt x="5911452" y="542924"/>
                  <a:pt x="6272212" y="847724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cxnSp>
        <p:nvCxnSpPr>
          <p:cNvPr id="5" name="رابط مستقيم 8"/>
          <p:cNvCxnSpPr/>
          <p:nvPr/>
        </p:nvCxnSpPr>
        <p:spPr>
          <a:xfrm rot="5400000">
            <a:off x="769144" y="3279576"/>
            <a:ext cx="4286250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9"/>
          <p:cNvCxnSpPr/>
          <p:nvPr/>
        </p:nvCxnSpPr>
        <p:spPr>
          <a:xfrm rot="5400000">
            <a:off x="2197894" y="3279576"/>
            <a:ext cx="4286250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10"/>
          <p:cNvCxnSpPr/>
          <p:nvPr/>
        </p:nvCxnSpPr>
        <p:spPr>
          <a:xfrm rot="5400000">
            <a:off x="4769644" y="3136701"/>
            <a:ext cx="4286250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مربع نص 11"/>
          <p:cNvSpPr txBox="1">
            <a:spLocks noChangeArrowheads="1"/>
          </p:cNvSpPr>
          <p:nvPr/>
        </p:nvSpPr>
        <p:spPr bwMode="auto">
          <a:xfrm>
            <a:off x="1590675" y="95785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/>
              <a:t>الانطلاق</a:t>
            </a:r>
          </a:p>
        </p:txBody>
      </p:sp>
      <p:sp>
        <p:nvSpPr>
          <p:cNvPr id="9" name="مربع نص 12"/>
          <p:cNvSpPr txBox="1">
            <a:spLocks noChangeArrowheads="1"/>
          </p:cNvSpPr>
          <p:nvPr/>
        </p:nvSpPr>
        <p:spPr bwMode="auto">
          <a:xfrm>
            <a:off x="3090863" y="95785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/>
              <a:t>النمو</a:t>
            </a:r>
          </a:p>
        </p:txBody>
      </p:sp>
      <p:sp>
        <p:nvSpPr>
          <p:cNvPr id="10" name="مربع نص 13"/>
          <p:cNvSpPr txBox="1">
            <a:spLocks noChangeArrowheads="1"/>
          </p:cNvSpPr>
          <p:nvPr/>
        </p:nvSpPr>
        <p:spPr bwMode="auto">
          <a:xfrm>
            <a:off x="4662488" y="95785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/>
              <a:t>النضج</a:t>
            </a:r>
          </a:p>
        </p:txBody>
      </p:sp>
      <p:sp>
        <p:nvSpPr>
          <p:cNvPr id="11" name="مربع نص 14"/>
          <p:cNvSpPr txBox="1">
            <a:spLocks noChangeArrowheads="1"/>
          </p:cNvSpPr>
          <p:nvPr/>
        </p:nvSpPr>
        <p:spPr bwMode="auto">
          <a:xfrm>
            <a:off x="7162800" y="95785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/>
              <a:t>التدهور</a:t>
            </a:r>
          </a:p>
        </p:txBody>
      </p:sp>
      <p:sp>
        <p:nvSpPr>
          <p:cNvPr id="12" name="مربع نص 15"/>
          <p:cNvSpPr txBox="1">
            <a:spLocks noChangeArrowheads="1"/>
          </p:cNvSpPr>
          <p:nvPr/>
        </p:nvSpPr>
        <p:spPr bwMode="auto">
          <a:xfrm>
            <a:off x="1376363" y="5529858"/>
            <a:ext cx="1357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الإنتاج بكميات قليلة</a:t>
            </a:r>
          </a:p>
        </p:txBody>
      </p:sp>
      <p:sp>
        <p:nvSpPr>
          <p:cNvPr id="13" name="مربع نص 16"/>
          <p:cNvSpPr txBox="1">
            <a:spLocks noChangeArrowheads="1"/>
          </p:cNvSpPr>
          <p:nvPr/>
        </p:nvSpPr>
        <p:spPr bwMode="auto">
          <a:xfrm>
            <a:off x="2947988" y="5601295"/>
            <a:ext cx="1357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الإنتاج بكميات كبيرة</a:t>
            </a:r>
          </a:p>
        </p:txBody>
      </p:sp>
      <p:sp>
        <p:nvSpPr>
          <p:cNvPr id="14" name="مربع نص 17"/>
          <p:cNvSpPr txBox="1">
            <a:spLocks noChangeArrowheads="1"/>
          </p:cNvSpPr>
          <p:nvPr/>
        </p:nvSpPr>
        <p:spPr bwMode="auto">
          <a:xfrm>
            <a:off x="4448175" y="5601295"/>
            <a:ext cx="2428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/>
              <a:t>الإنتاج بكميات كبيرة جدا</a:t>
            </a:r>
          </a:p>
        </p:txBody>
      </p:sp>
      <p:sp>
        <p:nvSpPr>
          <p:cNvPr id="15" name="مربع نص 18"/>
          <p:cNvSpPr txBox="1">
            <a:spLocks noChangeArrowheads="1"/>
          </p:cNvSpPr>
          <p:nvPr/>
        </p:nvSpPr>
        <p:spPr bwMode="auto">
          <a:xfrm>
            <a:off x="1447800" y="2100858"/>
            <a:ext cx="1357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/>
              <a:t>الإنتاج حسب الطلب</a:t>
            </a:r>
          </a:p>
        </p:txBody>
      </p:sp>
      <p:sp>
        <p:nvSpPr>
          <p:cNvPr id="16" name="مربع نص 19"/>
          <p:cNvSpPr txBox="1">
            <a:spLocks noChangeArrowheads="1"/>
          </p:cNvSpPr>
          <p:nvPr/>
        </p:nvSpPr>
        <p:spPr bwMode="auto">
          <a:xfrm>
            <a:off x="2947988" y="2172295"/>
            <a:ext cx="1357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dirty="0"/>
              <a:t>إنتاج الوجبة</a:t>
            </a:r>
          </a:p>
        </p:txBody>
      </p:sp>
      <p:sp>
        <p:nvSpPr>
          <p:cNvPr id="17" name="مربع نص 20"/>
          <p:cNvSpPr txBox="1">
            <a:spLocks noChangeArrowheads="1"/>
          </p:cNvSpPr>
          <p:nvPr/>
        </p:nvSpPr>
        <p:spPr bwMode="auto">
          <a:xfrm>
            <a:off x="5019675" y="2100858"/>
            <a:ext cx="1357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/>
              <a:t>الإنتاج الواسع</a:t>
            </a:r>
          </a:p>
        </p:txBody>
      </p:sp>
      <p:sp>
        <p:nvSpPr>
          <p:cNvPr id="18" name="مربع نص 13"/>
          <p:cNvSpPr txBox="1">
            <a:spLocks noChangeArrowheads="1"/>
          </p:cNvSpPr>
          <p:nvPr/>
        </p:nvSpPr>
        <p:spPr bwMode="auto">
          <a:xfrm>
            <a:off x="685800" y="52983"/>
            <a:ext cx="83791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كما توجد </a:t>
            </a:r>
            <a:r>
              <a:rPr lang="ar-SA" sz="2800" dirty="0"/>
              <a:t>علاقة بين المنتج </a:t>
            </a:r>
            <a:r>
              <a:rPr lang="ar-SA" sz="2800" dirty="0" smtClean="0"/>
              <a:t>والتشغيل من حيث مرحلة دورة حيات المنتج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94386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066800" y="1447800"/>
            <a:ext cx="70437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أساس منحنى التعلم أنه عند  تضاعف الكمية من الإنتاج  ينقص وقت إنتاج الوحدة بمعدل  </a:t>
            </a:r>
            <a:r>
              <a:rPr lang="ar-SA" sz="2800" dirty="0" smtClean="0"/>
              <a:t>ثابت: </a:t>
            </a:r>
            <a:r>
              <a:rPr lang="ar-SA" sz="2800" dirty="0" smtClean="0">
                <a:solidFill>
                  <a:srgbClr val="FF0000"/>
                </a:solidFill>
              </a:rPr>
              <a:t>معدل  التعلم </a:t>
            </a:r>
            <a:endParaRPr lang="ar-SA" sz="2800" dirty="0"/>
          </a:p>
        </p:txBody>
      </p:sp>
      <p:sp>
        <p:nvSpPr>
          <p:cNvPr id="4" name="مربع نص 5"/>
          <p:cNvSpPr txBox="1">
            <a:spLocks noChangeArrowheads="1"/>
          </p:cNvSpPr>
          <p:nvPr/>
        </p:nvSpPr>
        <p:spPr bwMode="auto">
          <a:xfrm>
            <a:off x="838200" y="2971800"/>
            <a:ext cx="70437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أساس منحنى الخبرة </a:t>
            </a:r>
            <a:r>
              <a:rPr lang="ar-SA" sz="2800" dirty="0" smtClean="0"/>
              <a:t>أنه </a:t>
            </a:r>
            <a:r>
              <a:rPr lang="ar-SA" sz="2800" dirty="0"/>
              <a:t>عند  تضاعف الكمية </a:t>
            </a:r>
            <a:r>
              <a:rPr lang="ar-SA" sz="2800" dirty="0">
                <a:solidFill>
                  <a:srgbClr val="FF0000"/>
                </a:solidFill>
              </a:rPr>
              <a:t>المتراكمة</a:t>
            </a:r>
            <a:r>
              <a:rPr lang="ar-SA" sz="2800" dirty="0"/>
              <a:t> من الإنتاج  تنقص تكلفة إنتاج الوحدة بمعدل  ثابت </a:t>
            </a:r>
          </a:p>
        </p:txBody>
      </p:sp>
      <p:sp>
        <p:nvSpPr>
          <p:cNvPr id="25" name="مربع نص 24"/>
          <p:cNvSpPr txBox="1"/>
          <p:nvPr/>
        </p:nvSpPr>
        <p:spPr>
          <a:xfrm>
            <a:off x="4800600" y="381000"/>
            <a:ext cx="312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9- منحنى التعلم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29006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7"/>
          <p:cNvCxnSpPr/>
          <p:nvPr/>
        </p:nvCxnSpPr>
        <p:spPr>
          <a:xfrm>
            <a:off x="2935288" y="4786313"/>
            <a:ext cx="507206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رابط كسهم مستقيم 8"/>
          <p:cNvCxnSpPr/>
          <p:nvPr/>
        </p:nvCxnSpPr>
        <p:spPr>
          <a:xfrm rot="5400000" flipH="1" flipV="1">
            <a:off x="1331913" y="3173412"/>
            <a:ext cx="3228975" cy="444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شكل حر 9"/>
          <p:cNvSpPr/>
          <p:nvPr/>
        </p:nvSpPr>
        <p:spPr>
          <a:xfrm>
            <a:off x="2863850" y="2500313"/>
            <a:ext cx="3917950" cy="2300287"/>
          </a:xfrm>
          <a:custGeom>
            <a:avLst/>
            <a:gdLst>
              <a:gd name="connsiteX0" fmla="*/ 0 w 4514850"/>
              <a:gd name="connsiteY0" fmla="*/ 2271712 h 2271712"/>
              <a:gd name="connsiteX1" fmla="*/ 857250 w 4514850"/>
              <a:gd name="connsiteY1" fmla="*/ 1943100 h 2271712"/>
              <a:gd name="connsiteX2" fmla="*/ 1457325 w 4514850"/>
              <a:gd name="connsiteY2" fmla="*/ 1328737 h 2271712"/>
              <a:gd name="connsiteX3" fmla="*/ 1985962 w 4514850"/>
              <a:gd name="connsiteY3" fmla="*/ 571500 h 2271712"/>
              <a:gd name="connsiteX4" fmla="*/ 2343150 w 4514850"/>
              <a:gd name="connsiteY4" fmla="*/ 200025 h 2271712"/>
              <a:gd name="connsiteX5" fmla="*/ 2800350 w 4514850"/>
              <a:gd name="connsiteY5" fmla="*/ 42862 h 2271712"/>
              <a:gd name="connsiteX6" fmla="*/ 3271837 w 4514850"/>
              <a:gd name="connsiteY6" fmla="*/ 100012 h 2271712"/>
              <a:gd name="connsiteX7" fmla="*/ 4029075 w 4514850"/>
              <a:gd name="connsiteY7" fmla="*/ 642937 h 2271712"/>
              <a:gd name="connsiteX8" fmla="*/ 4514850 w 4514850"/>
              <a:gd name="connsiteY8" fmla="*/ 1028700 h 22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4850" h="2271712">
                <a:moveTo>
                  <a:pt x="0" y="2271712"/>
                </a:moveTo>
                <a:cubicBezTo>
                  <a:pt x="307181" y="2185987"/>
                  <a:pt x="614363" y="2100262"/>
                  <a:pt x="857250" y="1943100"/>
                </a:cubicBezTo>
                <a:cubicBezTo>
                  <a:pt x="1100137" y="1785938"/>
                  <a:pt x="1269206" y="1557337"/>
                  <a:pt x="1457325" y="1328737"/>
                </a:cubicBezTo>
                <a:cubicBezTo>
                  <a:pt x="1645444" y="1100137"/>
                  <a:pt x="1838325" y="759619"/>
                  <a:pt x="1985962" y="571500"/>
                </a:cubicBezTo>
                <a:cubicBezTo>
                  <a:pt x="2133599" y="383381"/>
                  <a:pt x="2207419" y="288131"/>
                  <a:pt x="2343150" y="200025"/>
                </a:cubicBezTo>
                <a:cubicBezTo>
                  <a:pt x="2478881" y="111919"/>
                  <a:pt x="2645569" y="59531"/>
                  <a:pt x="2800350" y="42862"/>
                </a:cubicBezTo>
                <a:cubicBezTo>
                  <a:pt x="2955131" y="26193"/>
                  <a:pt x="3067050" y="0"/>
                  <a:pt x="3271837" y="100012"/>
                </a:cubicBezTo>
                <a:cubicBezTo>
                  <a:pt x="3476624" y="200024"/>
                  <a:pt x="3821906" y="488156"/>
                  <a:pt x="4029075" y="642937"/>
                </a:cubicBezTo>
                <a:cubicBezTo>
                  <a:pt x="4236244" y="797718"/>
                  <a:pt x="4375547" y="913209"/>
                  <a:pt x="4514850" y="102870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5" name="مربع نص 10"/>
          <p:cNvSpPr txBox="1">
            <a:spLocks noChangeArrowheads="1"/>
          </p:cNvSpPr>
          <p:nvPr/>
        </p:nvSpPr>
        <p:spPr bwMode="auto">
          <a:xfrm>
            <a:off x="995363" y="2319338"/>
            <a:ext cx="17859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المبيعات أو تكلفة </a:t>
            </a:r>
            <a:r>
              <a:rPr lang="ar-SA" sz="2400" dirty="0" smtClean="0"/>
              <a:t>الوحدة أو وقت إنتاج</a:t>
            </a:r>
            <a:endParaRPr lang="ar-SA" sz="2400" dirty="0"/>
          </a:p>
        </p:txBody>
      </p:sp>
      <p:sp>
        <p:nvSpPr>
          <p:cNvPr id="6" name="مربع نص 11"/>
          <p:cNvSpPr txBox="1">
            <a:spLocks noChangeArrowheads="1"/>
          </p:cNvSpPr>
          <p:nvPr/>
        </p:nvSpPr>
        <p:spPr bwMode="auto">
          <a:xfrm>
            <a:off x="7210425" y="4929188"/>
            <a:ext cx="1428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ar-SA" sz="2400" dirty="0"/>
              <a:t>الوقت</a:t>
            </a:r>
          </a:p>
        </p:txBody>
      </p:sp>
      <p:sp>
        <p:nvSpPr>
          <p:cNvPr id="7" name="شكل حر 12"/>
          <p:cNvSpPr/>
          <p:nvPr/>
        </p:nvSpPr>
        <p:spPr>
          <a:xfrm>
            <a:off x="2952750" y="2041525"/>
            <a:ext cx="4114800" cy="2541588"/>
          </a:xfrm>
          <a:custGeom>
            <a:avLst/>
            <a:gdLst>
              <a:gd name="connsiteX0" fmla="*/ 0 w 4572000"/>
              <a:gd name="connsiteY0" fmla="*/ 92868 h 2543174"/>
              <a:gd name="connsiteX1" fmla="*/ 85725 w 4572000"/>
              <a:gd name="connsiteY1" fmla="*/ 50006 h 2543174"/>
              <a:gd name="connsiteX2" fmla="*/ 157163 w 4572000"/>
              <a:gd name="connsiteY2" fmla="*/ 164306 h 2543174"/>
              <a:gd name="connsiteX3" fmla="*/ 485775 w 4572000"/>
              <a:gd name="connsiteY3" fmla="*/ 1035843 h 2543174"/>
              <a:gd name="connsiteX4" fmla="*/ 800100 w 4572000"/>
              <a:gd name="connsiteY4" fmla="*/ 1507331 h 2543174"/>
              <a:gd name="connsiteX5" fmla="*/ 1228725 w 4572000"/>
              <a:gd name="connsiteY5" fmla="*/ 1835943 h 2543174"/>
              <a:gd name="connsiteX6" fmla="*/ 2043113 w 4572000"/>
              <a:gd name="connsiteY6" fmla="*/ 2193131 h 2543174"/>
              <a:gd name="connsiteX7" fmla="*/ 2886075 w 4572000"/>
              <a:gd name="connsiteY7" fmla="*/ 2378868 h 2543174"/>
              <a:gd name="connsiteX8" fmla="*/ 4171950 w 4572000"/>
              <a:gd name="connsiteY8" fmla="*/ 2521743 h 2543174"/>
              <a:gd name="connsiteX9" fmla="*/ 4572000 w 4572000"/>
              <a:gd name="connsiteY9" fmla="*/ 2507456 h 254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2000" h="2543174">
                <a:moveTo>
                  <a:pt x="0" y="92868"/>
                </a:moveTo>
                <a:cubicBezTo>
                  <a:pt x="29765" y="65484"/>
                  <a:pt x="59531" y="38100"/>
                  <a:pt x="85725" y="50006"/>
                </a:cubicBezTo>
                <a:cubicBezTo>
                  <a:pt x="111919" y="61912"/>
                  <a:pt x="90488" y="0"/>
                  <a:pt x="157163" y="164306"/>
                </a:cubicBezTo>
                <a:cubicBezTo>
                  <a:pt x="223838" y="328612"/>
                  <a:pt x="378619" y="812006"/>
                  <a:pt x="485775" y="1035843"/>
                </a:cubicBezTo>
                <a:cubicBezTo>
                  <a:pt x="592931" y="1259680"/>
                  <a:pt x="676275" y="1373981"/>
                  <a:pt x="800100" y="1507331"/>
                </a:cubicBezTo>
                <a:cubicBezTo>
                  <a:pt x="923925" y="1640681"/>
                  <a:pt x="1021556" y="1721643"/>
                  <a:pt x="1228725" y="1835943"/>
                </a:cubicBezTo>
                <a:cubicBezTo>
                  <a:pt x="1435894" y="1950243"/>
                  <a:pt x="1766888" y="2102644"/>
                  <a:pt x="2043113" y="2193131"/>
                </a:cubicBezTo>
                <a:cubicBezTo>
                  <a:pt x="2319338" y="2283618"/>
                  <a:pt x="2531269" y="2324099"/>
                  <a:pt x="2886075" y="2378868"/>
                </a:cubicBezTo>
                <a:cubicBezTo>
                  <a:pt x="3240881" y="2433637"/>
                  <a:pt x="3890963" y="2500312"/>
                  <a:pt x="4171950" y="2521743"/>
                </a:cubicBezTo>
                <a:cubicBezTo>
                  <a:pt x="4452938" y="2543174"/>
                  <a:pt x="4512469" y="2525315"/>
                  <a:pt x="4572000" y="2507456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cxnSp>
        <p:nvCxnSpPr>
          <p:cNvPr id="8" name="رابط مستقيم 14"/>
          <p:cNvCxnSpPr/>
          <p:nvPr/>
        </p:nvCxnSpPr>
        <p:spPr>
          <a:xfrm rot="5400000">
            <a:off x="2602706" y="3426619"/>
            <a:ext cx="2714625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15"/>
          <p:cNvCxnSpPr/>
          <p:nvPr/>
        </p:nvCxnSpPr>
        <p:spPr>
          <a:xfrm rot="5400000">
            <a:off x="3459956" y="3426619"/>
            <a:ext cx="2714625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16"/>
          <p:cNvCxnSpPr/>
          <p:nvPr/>
        </p:nvCxnSpPr>
        <p:spPr>
          <a:xfrm rot="5400000">
            <a:off x="4602956" y="3355182"/>
            <a:ext cx="2714625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مربع نص 21"/>
          <p:cNvSpPr txBox="1">
            <a:spLocks noChangeArrowheads="1"/>
          </p:cNvSpPr>
          <p:nvPr/>
        </p:nvSpPr>
        <p:spPr bwMode="auto">
          <a:xfrm>
            <a:off x="2852738" y="3462338"/>
            <a:ext cx="1143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حسب الطلب</a:t>
            </a:r>
          </a:p>
        </p:txBody>
      </p:sp>
      <p:sp>
        <p:nvSpPr>
          <p:cNvPr id="12" name="مربع نص 22"/>
          <p:cNvSpPr txBox="1">
            <a:spLocks noChangeArrowheads="1"/>
          </p:cNvSpPr>
          <p:nvPr/>
        </p:nvSpPr>
        <p:spPr bwMode="auto">
          <a:xfrm>
            <a:off x="3781425" y="4176713"/>
            <a:ext cx="1143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الوجبة</a:t>
            </a:r>
          </a:p>
        </p:txBody>
      </p:sp>
      <p:sp>
        <p:nvSpPr>
          <p:cNvPr id="13" name="مربع نص 23"/>
          <p:cNvSpPr txBox="1">
            <a:spLocks noChangeArrowheads="1"/>
          </p:cNvSpPr>
          <p:nvPr/>
        </p:nvSpPr>
        <p:spPr bwMode="auto">
          <a:xfrm>
            <a:off x="4995863" y="3390900"/>
            <a:ext cx="164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الإنتاج الواسع</a:t>
            </a:r>
          </a:p>
        </p:txBody>
      </p:sp>
      <p:sp>
        <p:nvSpPr>
          <p:cNvPr id="14" name="مربع نص 24"/>
          <p:cNvSpPr txBox="1">
            <a:spLocks noChangeArrowheads="1"/>
          </p:cNvSpPr>
          <p:nvPr/>
        </p:nvSpPr>
        <p:spPr bwMode="auto">
          <a:xfrm>
            <a:off x="2852738" y="4748213"/>
            <a:ext cx="1071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الانطلاق</a:t>
            </a:r>
          </a:p>
        </p:txBody>
      </p:sp>
      <p:sp>
        <p:nvSpPr>
          <p:cNvPr id="15" name="مربع نص 25"/>
          <p:cNvSpPr txBox="1">
            <a:spLocks noChangeArrowheads="1"/>
          </p:cNvSpPr>
          <p:nvPr/>
        </p:nvSpPr>
        <p:spPr bwMode="auto">
          <a:xfrm>
            <a:off x="3924300" y="4748213"/>
            <a:ext cx="928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النمو</a:t>
            </a:r>
          </a:p>
        </p:txBody>
      </p:sp>
      <p:sp>
        <p:nvSpPr>
          <p:cNvPr id="16" name="مربع نص 26"/>
          <p:cNvSpPr txBox="1">
            <a:spLocks noChangeArrowheads="1"/>
          </p:cNvSpPr>
          <p:nvPr/>
        </p:nvSpPr>
        <p:spPr bwMode="auto">
          <a:xfrm>
            <a:off x="4781550" y="4748213"/>
            <a:ext cx="1143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النضج</a:t>
            </a:r>
          </a:p>
        </p:txBody>
      </p:sp>
      <p:sp>
        <p:nvSpPr>
          <p:cNvPr id="17" name="مربع نص 27"/>
          <p:cNvSpPr txBox="1">
            <a:spLocks noChangeArrowheads="1"/>
          </p:cNvSpPr>
          <p:nvPr/>
        </p:nvSpPr>
        <p:spPr bwMode="auto">
          <a:xfrm>
            <a:off x="6067425" y="4748213"/>
            <a:ext cx="1143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التدهور</a:t>
            </a:r>
          </a:p>
        </p:txBody>
      </p:sp>
      <p:sp>
        <p:nvSpPr>
          <p:cNvPr id="18" name="مربع نص 28"/>
          <p:cNvSpPr txBox="1">
            <a:spLocks noChangeArrowheads="1"/>
          </p:cNvSpPr>
          <p:nvPr/>
        </p:nvSpPr>
        <p:spPr bwMode="auto">
          <a:xfrm>
            <a:off x="3352800" y="1676400"/>
            <a:ext cx="1643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منحنى التعلم </a:t>
            </a:r>
          </a:p>
        </p:txBody>
      </p:sp>
      <p:cxnSp>
        <p:nvCxnSpPr>
          <p:cNvPr id="19" name="رابط كسهم مستقيم 30"/>
          <p:cNvCxnSpPr>
            <a:stCxn id="18" idx="2"/>
            <a:endCxn id="7" idx="3"/>
          </p:cNvCxnSpPr>
          <p:nvPr/>
        </p:nvCxnSpPr>
        <p:spPr>
          <a:xfrm rot="5400000">
            <a:off x="3312320" y="2215356"/>
            <a:ext cx="938212" cy="784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مربع نص 32"/>
          <p:cNvSpPr txBox="1">
            <a:spLocks noChangeArrowheads="1"/>
          </p:cNvSpPr>
          <p:nvPr/>
        </p:nvSpPr>
        <p:spPr bwMode="auto">
          <a:xfrm>
            <a:off x="6424613" y="1819275"/>
            <a:ext cx="16430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dirty="0"/>
              <a:t>منحنى المبيعات</a:t>
            </a:r>
          </a:p>
        </p:txBody>
      </p:sp>
      <p:cxnSp>
        <p:nvCxnSpPr>
          <p:cNvPr id="21" name="رابط كسهم مستقيم 34"/>
          <p:cNvCxnSpPr>
            <a:stCxn id="20" idx="2"/>
            <a:endCxn id="4" idx="7"/>
          </p:cNvCxnSpPr>
          <p:nvPr/>
        </p:nvCxnSpPr>
        <p:spPr>
          <a:xfrm rot="5400000">
            <a:off x="6552407" y="2456656"/>
            <a:ext cx="501650" cy="8874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19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895475" y="0"/>
            <a:ext cx="6715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>
                <a:latin typeface="Calibri" pitchFamily="34" charset="0"/>
              </a:rPr>
              <a:t>11- التجربة اليابانية في مجال المنتج</a:t>
            </a: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2819400" y="838200"/>
            <a:ext cx="6000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من أهم خصائص التجربة اليابانية ما يلي: 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762001" y="1524719"/>
            <a:ext cx="75520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أسلوب التحسينات الصغيرة والمستمرة في </a:t>
            </a:r>
            <a:r>
              <a:rPr lang="ar-SA" sz="2800" dirty="0" smtClean="0"/>
              <a:t>كل ما </a:t>
            </a:r>
            <a:r>
              <a:rPr lang="ar-SA" sz="2800" dirty="0"/>
              <a:t>يتعلق بالمنتج</a:t>
            </a: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2286000" y="5486400"/>
            <a:ext cx="510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rot="5400000" flipH="1" flipV="1">
            <a:off x="723900" y="3924300"/>
            <a:ext cx="3124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2286000" y="4648200"/>
            <a:ext cx="1143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rot="5400000" flipH="1" flipV="1">
            <a:off x="3162300" y="4381500"/>
            <a:ext cx="5334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>
            <a:off x="3429000" y="4114800"/>
            <a:ext cx="1143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رابط مستقيم 22"/>
          <p:cNvCxnSpPr/>
          <p:nvPr/>
        </p:nvCxnSpPr>
        <p:spPr>
          <a:xfrm rot="5400000" flipH="1" flipV="1">
            <a:off x="4381500" y="3924300"/>
            <a:ext cx="381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>
            <a:off x="4572000" y="3733800"/>
            <a:ext cx="12954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رابط مستقيم 26"/>
          <p:cNvCxnSpPr/>
          <p:nvPr/>
        </p:nvCxnSpPr>
        <p:spPr>
          <a:xfrm rot="5400000" flipH="1" flipV="1">
            <a:off x="5638800" y="3505200"/>
            <a:ext cx="4572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>
            <a:off x="5867400" y="3276600"/>
            <a:ext cx="10668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رابط مستقيم 32"/>
          <p:cNvCxnSpPr/>
          <p:nvPr/>
        </p:nvCxnSpPr>
        <p:spPr>
          <a:xfrm flipV="1">
            <a:off x="2286000" y="2362200"/>
            <a:ext cx="4572000" cy="22860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شكل بيضاوي 34"/>
          <p:cNvSpPr/>
          <p:nvPr/>
        </p:nvSpPr>
        <p:spPr>
          <a:xfrm>
            <a:off x="3581400" y="3886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شكل بيضاوي 35"/>
          <p:cNvSpPr/>
          <p:nvPr/>
        </p:nvSpPr>
        <p:spPr>
          <a:xfrm>
            <a:off x="4495800" y="3657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شكل بيضاوي 36"/>
          <p:cNvSpPr/>
          <p:nvPr/>
        </p:nvSpPr>
        <p:spPr>
          <a:xfrm>
            <a:off x="5791200" y="3200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شكل بيضاوي 37"/>
          <p:cNvSpPr/>
          <p:nvPr/>
        </p:nvSpPr>
        <p:spPr>
          <a:xfrm>
            <a:off x="2209800" y="4572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شكل بيضاوي 39"/>
          <p:cNvSpPr/>
          <p:nvPr/>
        </p:nvSpPr>
        <p:spPr>
          <a:xfrm>
            <a:off x="4495800" y="34290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شكل بيضاوي 40"/>
          <p:cNvSpPr/>
          <p:nvPr/>
        </p:nvSpPr>
        <p:spPr>
          <a:xfrm>
            <a:off x="5791200" y="28194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شكل بيضاوي 41"/>
          <p:cNvSpPr/>
          <p:nvPr/>
        </p:nvSpPr>
        <p:spPr>
          <a:xfrm>
            <a:off x="6781800" y="22860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شكل بيضاوي 42"/>
          <p:cNvSpPr/>
          <p:nvPr/>
        </p:nvSpPr>
        <p:spPr>
          <a:xfrm>
            <a:off x="2819400" y="4267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شكل بيضاوي 43"/>
          <p:cNvSpPr/>
          <p:nvPr/>
        </p:nvSpPr>
        <p:spPr>
          <a:xfrm>
            <a:off x="3886200" y="3733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شكل بيضاوي 44"/>
          <p:cNvSpPr/>
          <p:nvPr/>
        </p:nvSpPr>
        <p:spPr>
          <a:xfrm>
            <a:off x="5105400" y="3124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شكل بيضاوي 45"/>
          <p:cNvSpPr/>
          <p:nvPr/>
        </p:nvSpPr>
        <p:spPr>
          <a:xfrm>
            <a:off x="6324600" y="25146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شكل بيضاوي 46"/>
          <p:cNvSpPr/>
          <p:nvPr/>
        </p:nvSpPr>
        <p:spPr>
          <a:xfrm>
            <a:off x="2514600" y="44196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شكل بيضاوي 47"/>
          <p:cNvSpPr/>
          <p:nvPr/>
        </p:nvSpPr>
        <p:spPr>
          <a:xfrm>
            <a:off x="3124200" y="4114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شكل بيضاوي 48"/>
          <p:cNvSpPr/>
          <p:nvPr/>
        </p:nvSpPr>
        <p:spPr>
          <a:xfrm>
            <a:off x="2819400" y="4267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شكل بيضاوي 49"/>
          <p:cNvSpPr/>
          <p:nvPr/>
        </p:nvSpPr>
        <p:spPr>
          <a:xfrm>
            <a:off x="4800600" y="32766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شكل بيضاوي 50"/>
          <p:cNvSpPr/>
          <p:nvPr/>
        </p:nvSpPr>
        <p:spPr>
          <a:xfrm>
            <a:off x="4267200" y="35814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شكل بيضاوي 51"/>
          <p:cNvSpPr/>
          <p:nvPr/>
        </p:nvSpPr>
        <p:spPr>
          <a:xfrm>
            <a:off x="5486400" y="2971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شكل بيضاوي 52"/>
          <p:cNvSpPr/>
          <p:nvPr/>
        </p:nvSpPr>
        <p:spPr>
          <a:xfrm>
            <a:off x="6019800" y="26670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شكل بيضاوي 53"/>
          <p:cNvSpPr/>
          <p:nvPr/>
        </p:nvSpPr>
        <p:spPr>
          <a:xfrm>
            <a:off x="3352800" y="4038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مربع نص 54"/>
          <p:cNvSpPr txBox="1"/>
          <p:nvPr/>
        </p:nvSpPr>
        <p:spPr>
          <a:xfrm>
            <a:off x="1676400" y="4495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56" name="مربع نص 55"/>
          <p:cNvSpPr txBox="1"/>
          <p:nvPr/>
        </p:nvSpPr>
        <p:spPr>
          <a:xfrm>
            <a:off x="3581400" y="419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6482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58" name="مربع نص 57"/>
          <p:cNvSpPr txBox="1"/>
          <p:nvPr/>
        </p:nvSpPr>
        <p:spPr>
          <a:xfrm>
            <a:off x="6019800" y="3276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59" name="مربع نص 58"/>
          <p:cNvSpPr txBox="1"/>
          <p:nvPr/>
        </p:nvSpPr>
        <p:spPr>
          <a:xfrm>
            <a:off x="2286000" y="3962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60" name="مربع نص 59"/>
          <p:cNvSpPr txBox="1"/>
          <p:nvPr/>
        </p:nvSpPr>
        <p:spPr>
          <a:xfrm>
            <a:off x="25908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28956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62" name="مربع نص 61"/>
          <p:cNvSpPr txBox="1"/>
          <p:nvPr/>
        </p:nvSpPr>
        <p:spPr>
          <a:xfrm>
            <a:off x="3276600" y="3429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63" name="مربع نص 62"/>
          <p:cNvSpPr txBox="1"/>
          <p:nvPr/>
        </p:nvSpPr>
        <p:spPr>
          <a:xfrm>
            <a:off x="3657600" y="3200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64" name="مربع نص 63"/>
          <p:cNvSpPr txBox="1"/>
          <p:nvPr/>
        </p:nvSpPr>
        <p:spPr>
          <a:xfrm>
            <a:off x="5791200" y="5715000"/>
            <a:ext cx="198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الوقت</a:t>
            </a:r>
            <a:endParaRPr lang="ar-SA" sz="2800" dirty="0"/>
          </a:p>
        </p:txBody>
      </p:sp>
      <p:sp>
        <p:nvSpPr>
          <p:cNvPr id="65" name="مربع نص 64"/>
          <p:cNvSpPr txBox="1"/>
          <p:nvPr/>
        </p:nvSpPr>
        <p:spPr>
          <a:xfrm>
            <a:off x="304800" y="2362200"/>
            <a:ext cx="198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مستوى الجودة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98802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5"/>
          <p:cNvSpPr txBox="1">
            <a:spLocks noChangeArrowheads="1"/>
          </p:cNvSpPr>
          <p:nvPr/>
        </p:nvSpPr>
        <p:spPr bwMode="auto">
          <a:xfrm>
            <a:off x="914400" y="838200"/>
            <a:ext cx="76234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جعل مرحلة انطلاق (إدخال) المنتج قصيرة </a:t>
            </a:r>
            <a:r>
              <a:rPr lang="ar-SA" sz="2800" dirty="0" smtClean="0"/>
              <a:t>قصد الإسراع </a:t>
            </a:r>
            <a:r>
              <a:rPr lang="ar-SA" sz="2800" dirty="0"/>
              <a:t>بالنمو </a:t>
            </a:r>
          </a:p>
        </p:txBody>
      </p:sp>
      <p:sp>
        <p:nvSpPr>
          <p:cNvPr id="3" name="مربع نص 6"/>
          <p:cNvSpPr txBox="1">
            <a:spLocks noChangeArrowheads="1"/>
          </p:cNvSpPr>
          <p:nvPr/>
        </p:nvSpPr>
        <p:spPr bwMode="auto">
          <a:xfrm>
            <a:off x="1752600" y="2971800"/>
            <a:ext cx="69294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الاقتراب من الزبون </a:t>
            </a:r>
            <a:r>
              <a:rPr lang="ar-SA" sz="2800" dirty="0" smtClean="0"/>
              <a:t>بالتنوع العمودي إلى </a:t>
            </a:r>
            <a:r>
              <a:rPr lang="ar-SA" sz="2800" dirty="0"/>
              <a:t>الأمام </a:t>
            </a:r>
          </a:p>
        </p:txBody>
      </p:sp>
      <p:sp>
        <p:nvSpPr>
          <p:cNvPr id="4" name="مربع نص 8"/>
          <p:cNvSpPr txBox="1">
            <a:spLocks noChangeArrowheads="1"/>
          </p:cNvSpPr>
          <p:nvPr/>
        </p:nvSpPr>
        <p:spPr bwMode="auto">
          <a:xfrm>
            <a:off x="2500312" y="1890712"/>
            <a:ext cx="4143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تقليص دورة حياة المنتج</a:t>
            </a:r>
          </a:p>
        </p:txBody>
      </p:sp>
      <p:sp>
        <p:nvSpPr>
          <p:cNvPr id="5" name="سهم إلى اليسار 9"/>
          <p:cNvSpPr/>
          <p:nvPr/>
        </p:nvSpPr>
        <p:spPr>
          <a:xfrm>
            <a:off x="6858000" y="1676400"/>
            <a:ext cx="357187" cy="1000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6" name="مربع نص 10"/>
          <p:cNvSpPr txBox="1">
            <a:spLocks noChangeArrowheads="1"/>
          </p:cNvSpPr>
          <p:nvPr/>
        </p:nvSpPr>
        <p:spPr bwMode="auto">
          <a:xfrm>
            <a:off x="3581400" y="3962400"/>
            <a:ext cx="50720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يتسم اليابانيون بالتنوع الكبير </a:t>
            </a:r>
            <a:r>
              <a:rPr lang="ar-SA" sz="2800" dirty="0" smtClean="0"/>
              <a:t>للمنتجات</a:t>
            </a:r>
            <a:endParaRPr lang="ar-SA" sz="2800" dirty="0"/>
          </a:p>
        </p:txBody>
      </p:sp>
      <p:sp>
        <p:nvSpPr>
          <p:cNvPr id="7" name="مربع نص 11"/>
          <p:cNvSpPr txBox="1">
            <a:spLocks noChangeArrowheads="1"/>
          </p:cNvSpPr>
          <p:nvPr/>
        </p:nvSpPr>
        <p:spPr bwMode="auto">
          <a:xfrm>
            <a:off x="914400" y="5715000"/>
            <a:ext cx="76438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هذه الخصائص وغيرها تفسر بعض جوانب نجاح النموذج الياباني 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4038600" y="4800600"/>
            <a:ext cx="4536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يجمعون بين ميزة التنوع وتكلفة الوحدة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47645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2643188" y="285750"/>
            <a:ext cx="5214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DZ" sz="3200" b="1" dirty="0" smtClean="0"/>
              <a:t>أسئلة</a:t>
            </a:r>
            <a:r>
              <a:rPr lang="ar-SA" sz="3200" b="1" dirty="0" smtClean="0"/>
              <a:t> للتحضير الشخصي</a:t>
            </a:r>
            <a:endParaRPr lang="fr-FR" sz="3200" b="1" dirty="0"/>
          </a:p>
        </p:txBody>
      </p:sp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1219200" y="1000125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 dirty="0"/>
              <a:t>1- ما هي أهم الأسباب التي تفسر تزايد المنتجات ؟ </a:t>
            </a:r>
            <a:endParaRPr lang="fr-FR" sz="2800" dirty="0"/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1219200" y="1571625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2- اشرح مدخل الإنتاج</a:t>
            </a:r>
            <a:endParaRPr lang="fr-FR" sz="2800"/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219200" y="2071688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3- اشرح مدخل التسويق</a:t>
            </a:r>
            <a:endParaRPr lang="fr-FR" sz="2800"/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1219200" y="2571750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4- اشرح مدخل التكامل</a:t>
            </a:r>
            <a:endParaRPr lang="fr-FR" sz="2800"/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219200" y="3071813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5- ما هي الفئات التي تصنف فيها المنتجات الجديدة</a:t>
            </a:r>
            <a:endParaRPr lang="fr-FR" sz="2800"/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1219200" y="3571875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6- ما هي الإستراتيجية الهجومية </a:t>
            </a:r>
            <a:endParaRPr lang="fr-FR" sz="2800"/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219200" y="4071938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 dirty="0"/>
              <a:t>7- ما هي إستراتيجية </a:t>
            </a:r>
            <a:r>
              <a:rPr lang="ar-DZ" sz="2800" dirty="0" smtClean="0"/>
              <a:t>إتباع </a:t>
            </a:r>
            <a:r>
              <a:rPr lang="ar-DZ" sz="2800" dirty="0"/>
              <a:t>القائد</a:t>
            </a:r>
            <a:endParaRPr lang="fr-FR" sz="2800" dirty="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1219200" y="4572000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8- ما هي أهم أسباب تطوير المنتجات</a:t>
            </a:r>
            <a:endParaRPr lang="fr-FR" sz="2800"/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1219200" y="5181600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 dirty="0"/>
              <a:t>9- ما المقصود بالطريقة البديهية في التطوير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51810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48234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471</TotalTime>
  <Words>844</Words>
  <Application>Microsoft Office PowerPoint</Application>
  <PresentationFormat>A4 Paper (210x297 mm)</PresentationFormat>
  <Paragraphs>196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ae_AlMateen</vt:lpstr>
      <vt:lpstr>AL-Battar</vt:lpstr>
      <vt:lpstr>AL-Mohanad Bold</vt:lpstr>
      <vt:lpstr>Arial</vt:lpstr>
      <vt:lpstr>AYM Wadiy S_U normal.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Mohamed Mahmoud Elhakim</cp:lastModifiedBy>
  <cp:revision>91</cp:revision>
  <dcterms:created xsi:type="dcterms:W3CDTF">2014-09-11T06:47:01Z</dcterms:created>
  <dcterms:modified xsi:type="dcterms:W3CDTF">2015-10-05T08:54:24Z</dcterms:modified>
</cp:coreProperties>
</file>