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427" r:id="rId3"/>
    <p:sldId id="428" r:id="rId4"/>
    <p:sldId id="429" r:id="rId5"/>
    <p:sldId id="430" r:id="rId6"/>
    <p:sldId id="431" r:id="rId7"/>
    <p:sldId id="432" r:id="rId8"/>
    <p:sldId id="433" r:id="rId9"/>
    <p:sldId id="434" r:id="rId10"/>
    <p:sldId id="435" r:id="rId11"/>
    <p:sldId id="436" r:id="rId12"/>
    <p:sldId id="437" r:id="rId13"/>
    <p:sldId id="438" r:id="rId14"/>
    <p:sldId id="439" r:id="rId15"/>
    <p:sldId id="440" r:id="rId16"/>
    <p:sldId id="441" r:id="rId17"/>
    <p:sldId id="442" r:id="rId18"/>
    <p:sldId id="443" r:id="rId19"/>
    <p:sldId id="444" r:id="rId20"/>
    <p:sldId id="445" r:id="rId21"/>
    <p:sldId id="446" r:id="rId22"/>
    <p:sldId id="447" r:id="rId23"/>
    <p:sldId id="448" r:id="rId24"/>
    <p:sldId id="449" r:id="rId25"/>
    <p:sldId id="450"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2"/>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3596364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العمليات</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أ.د</a:t>
            </a:r>
            <a:r>
              <a:rPr lang="ar-SA" sz="2800" b="1" dirty="0">
                <a:solidFill>
                  <a:srgbClr val="7F7F7F"/>
                </a:solidFill>
                <a:latin typeface="Calibri" pitchFamily="34" charset="0"/>
                <a:cs typeface="Times New Roman" pitchFamily="18" charset="0"/>
              </a:rPr>
              <a:t> عيسى </a:t>
            </a:r>
            <a:r>
              <a:rPr lang="ar-SA" sz="2800" b="1" dirty="0" err="1">
                <a:solidFill>
                  <a:srgbClr val="7F7F7F"/>
                </a:solidFill>
                <a:latin typeface="Calibri" pitchFamily="34" charset="0"/>
                <a:cs typeface="Times New Roman" pitchFamily="18" charset="0"/>
              </a:rPr>
              <a:t>حيرش</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rgbClr val="376092"/>
                </a:solidFill>
                <a:latin typeface="ae_AlMateen" pitchFamily="2" charset="-78"/>
                <a:cs typeface="ae_AlMateen" pitchFamily="2" charset="-78"/>
              </a:rPr>
              <a:t>المحاضرة</a:t>
            </a:r>
            <a:r>
              <a:rPr lang="ar-EG" b="1" dirty="0" smtClean="0">
                <a:solidFill>
                  <a:srgbClr val="376092"/>
                </a:solidFill>
                <a:cs typeface="Arial" pitchFamily="34" charset="0"/>
              </a:rPr>
              <a:t> </a:t>
            </a:r>
            <a:r>
              <a:rPr lang="ar-SA" b="1" spc="-150" dirty="0" smtClean="0">
                <a:solidFill>
                  <a:srgbClr val="376092"/>
                </a:solidFill>
                <a:latin typeface="ae_AlMateen" pitchFamily="2" charset="-78"/>
                <a:cs typeface="ae_AlMateen" pitchFamily="2" charset="-78"/>
              </a:rPr>
              <a:t>الخامسة</a:t>
            </a:r>
            <a:endParaRPr lang="en-US"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3600" b="1" dirty="0" smtClean="0">
                <a:solidFill>
                  <a:schemeClr val="tx1"/>
                </a:solidFill>
                <a:cs typeface="Arial" pitchFamily="34" charset="0"/>
              </a:rPr>
              <a:t>المزيج الإنتاجي بالبرمجة الخطية (1)</a:t>
            </a:r>
          </a:p>
        </p:txBody>
      </p:sp>
    </p:spTree>
    <p:extLst>
      <p:ext uri="{BB962C8B-B14F-4D97-AF65-F5344CB8AC3E}">
        <p14:creationId xmlns:p14="http://schemas.microsoft.com/office/powerpoint/2010/main" val="2631503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486400" y="381000"/>
            <a:ext cx="3581400" cy="523220"/>
          </a:xfrm>
          <a:prstGeom prst="rect">
            <a:avLst/>
          </a:prstGeom>
          <a:noFill/>
        </p:spPr>
        <p:txBody>
          <a:bodyPr wrap="square" rtlCol="1">
            <a:spAutoFit/>
          </a:bodyPr>
          <a:lstStyle/>
          <a:p>
            <a:r>
              <a:rPr lang="ar-SA" sz="2800" dirty="0" smtClean="0"/>
              <a:t>المحتوى</a:t>
            </a:r>
            <a:endParaRPr lang="ar-SA" sz="2800" dirty="0"/>
          </a:p>
        </p:txBody>
      </p:sp>
      <p:sp>
        <p:nvSpPr>
          <p:cNvPr id="3" name="مربع نص 2"/>
          <p:cNvSpPr txBox="1"/>
          <p:nvPr/>
        </p:nvSpPr>
        <p:spPr>
          <a:xfrm>
            <a:off x="2057400" y="5486400"/>
            <a:ext cx="5791200" cy="523220"/>
          </a:xfrm>
          <a:prstGeom prst="rect">
            <a:avLst/>
          </a:prstGeom>
          <a:noFill/>
        </p:spPr>
        <p:txBody>
          <a:bodyPr wrap="square" rtlCol="1">
            <a:spAutoFit/>
          </a:bodyPr>
          <a:lstStyle/>
          <a:p>
            <a:r>
              <a:rPr lang="ar-SA" sz="2800" dirty="0" smtClean="0"/>
              <a:t>المراجعة من الكتاب، </a:t>
            </a:r>
            <a:r>
              <a:rPr lang="ar-SA" sz="2800" dirty="0" err="1" smtClean="0"/>
              <a:t>ص</a:t>
            </a:r>
            <a:r>
              <a:rPr lang="ar-SA" sz="2800" dirty="0" smtClean="0"/>
              <a:t>. 303 - 353</a:t>
            </a:r>
            <a:endParaRPr lang="ar-SA" sz="2800" dirty="0"/>
          </a:p>
        </p:txBody>
      </p:sp>
      <p:sp>
        <p:nvSpPr>
          <p:cNvPr id="4" name="مستطيل 3"/>
          <p:cNvSpPr/>
          <p:nvPr/>
        </p:nvSpPr>
        <p:spPr>
          <a:xfrm>
            <a:off x="5555331" y="1066800"/>
            <a:ext cx="2731838" cy="400110"/>
          </a:xfrm>
          <a:prstGeom prst="rect">
            <a:avLst/>
          </a:prstGeom>
        </p:spPr>
        <p:txBody>
          <a:bodyPr wrap="none">
            <a:spAutoFit/>
          </a:bodyPr>
          <a:lstStyle/>
          <a:p>
            <a:r>
              <a:rPr lang="ar-SA" sz="2000" dirty="0" smtClean="0">
                <a:latin typeface="Calibri" pitchFamily="34" charset="0"/>
                <a:ea typeface="Calibri" pitchFamily="34" charset="0"/>
              </a:rPr>
              <a:t>التعريف بمسألة البرمجة الخطية</a:t>
            </a:r>
            <a:endParaRPr lang="ar-SA" sz="2000" dirty="0"/>
          </a:p>
        </p:txBody>
      </p:sp>
      <p:sp>
        <p:nvSpPr>
          <p:cNvPr id="5" name="مستطيل 4"/>
          <p:cNvSpPr/>
          <p:nvPr/>
        </p:nvSpPr>
        <p:spPr>
          <a:xfrm>
            <a:off x="4714670" y="1447800"/>
            <a:ext cx="3528530" cy="400110"/>
          </a:xfrm>
          <a:prstGeom prst="rect">
            <a:avLst/>
          </a:prstGeom>
        </p:spPr>
        <p:txBody>
          <a:bodyPr wrap="none">
            <a:spAutoFit/>
          </a:bodyPr>
          <a:lstStyle/>
          <a:p>
            <a:r>
              <a:rPr lang="ar-SA" sz="2000" dirty="0" smtClean="0"/>
              <a:t>حل مسألة البرمجة الخطية من نوع </a:t>
            </a:r>
            <a:r>
              <a:rPr lang="fr-FR" sz="2000" dirty="0" smtClean="0"/>
              <a:t>Max</a:t>
            </a:r>
            <a:endParaRPr lang="ar-SA" sz="2000" dirty="0"/>
          </a:p>
        </p:txBody>
      </p:sp>
      <p:sp>
        <p:nvSpPr>
          <p:cNvPr id="6" name="مستطيل 5"/>
          <p:cNvSpPr/>
          <p:nvPr/>
        </p:nvSpPr>
        <p:spPr>
          <a:xfrm>
            <a:off x="6172200" y="1905000"/>
            <a:ext cx="1247457" cy="400110"/>
          </a:xfrm>
          <a:prstGeom prst="rect">
            <a:avLst/>
          </a:prstGeom>
        </p:spPr>
        <p:txBody>
          <a:bodyPr wrap="none">
            <a:spAutoFit/>
          </a:bodyPr>
          <a:lstStyle/>
          <a:p>
            <a:r>
              <a:rPr lang="ar-SA" sz="2000" dirty="0" smtClean="0"/>
              <a:t>كتابة النموذج</a:t>
            </a:r>
            <a:endParaRPr lang="ar-SA" sz="2000" dirty="0"/>
          </a:p>
        </p:txBody>
      </p:sp>
      <p:sp>
        <p:nvSpPr>
          <p:cNvPr id="7" name="مستطيل 6"/>
          <p:cNvSpPr/>
          <p:nvPr/>
        </p:nvSpPr>
        <p:spPr>
          <a:xfrm>
            <a:off x="6123995" y="2362200"/>
            <a:ext cx="1308371" cy="400110"/>
          </a:xfrm>
          <a:prstGeom prst="rect">
            <a:avLst/>
          </a:prstGeom>
        </p:spPr>
        <p:txBody>
          <a:bodyPr wrap="none">
            <a:spAutoFit/>
          </a:bodyPr>
          <a:lstStyle/>
          <a:p>
            <a:r>
              <a:rPr lang="ar-SA" sz="2000" dirty="0" smtClean="0"/>
              <a:t>تعديل النموذج</a:t>
            </a:r>
            <a:endParaRPr lang="ar-SA" sz="2000" dirty="0"/>
          </a:p>
        </p:txBody>
      </p:sp>
      <p:sp>
        <p:nvSpPr>
          <p:cNvPr id="8" name="مستطيل 7"/>
          <p:cNvSpPr/>
          <p:nvPr/>
        </p:nvSpPr>
        <p:spPr>
          <a:xfrm>
            <a:off x="5748892" y="2743200"/>
            <a:ext cx="1632178" cy="400110"/>
          </a:xfrm>
          <a:prstGeom prst="rect">
            <a:avLst/>
          </a:prstGeom>
        </p:spPr>
        <p:txBody>
          <a:bodyPr wrap="none">
            <a:spAutoFit/>
          </a:bodyPr>
          <a:lstStyle/>
          <a:p>
            <a:r>
              <a:rPr lang="ar-SA" sz="2000" dirty="0" smtClean="0"/>
              <a:t>جدول </a:t>
            </a:r>
            <a:r>
              <a:rPr lang="fr-FR" sz="2000" dirty="0" smtClean="0"/>
              <a:t>Simplex</a:t>
            </a:r>
            <a:endParaRPr lang="ar-SA" sz="2000" dirty="0"/>
          </a:p>
        </p:txBody>
      </p:sp>
      <p:sp>
        <p:nvSpPr>
          <p:cNvPr id="9" name="مستطيل 8"/>
          <p:cNvSpPr/>
          <p:nvPr/>
        </p:nvSpPr>
        <p:spPr>
          <a:xfrm>
            <a:off x="6146207" y="3124200"/>
            <a:ext cx="1133644" cy="400110"/>
          </a:xfrm>
          <a:prstGeom prst="rect">
            <a:avLst/>
          </a:prstGeom>
        </p:spPr>
        <p:txBody>
          <a:bodyPr wrap="none">
            <a:spAutoFit/>
          </a:bodyPr>
          <a:lstStyle/>
          <a:p>
            <a:r>
              <a:rPr lang="ar-SA" sz="2000" dirty="0" smtClean="0"/>
              <a:t>الحل الأولي</a:t>
            </a:r>
            <a:endParaRPr lang="ar-SA" sz="2000" dirty="0"/>
          </a:p>
        </p:txBody>
      </p:sp>
      <p:sp>
        <p:nvSpPr>
          <p:cNvPr id="10" name="مستطيل 9"/>
          <p:cNvSpPr/>
          <p:nvPr/>
        </p:nvSpPr>
        <p:spPr>
          <a:xfrm>
            <a:off x="6071725" y="3581400"/>
            <a:ext cx="1159292" cy="400110"/>
          </a:xfrm>
          <a:prstGeom prst="rect">
            <a:avLst/>
          </a:prstGeom>
        </p:spPr>
        <p:txBody>
          <a:bodyPr wrap="none">
            <a:spAutoFit/>
          </a:bodyPr>
          <a:lstStyle/>
          <a:p>
            <a:r>
              <a:rPr lang="ar-SA" sz="2000" dirty="0" smtClean="0"/>
              <a:t>تحسين الحل</a:t>
            </a:r>
            <a:endParaRPr lang="ar-SA" sz="2000" dirty="0"/>
          </a:p>
        </p:txBody>
      </p:sp>
      <p:sp>
        <p:nvSpPr>
          <p:cNvPr id="12" name="مستطيل 11"/>
          <p:cNvSpPr/>
          <p:nvPr/>
        </p:nvSpPr>
        <p:spPr>
          <a:xfrm>
            <a:off x="6127201" y="4038600"/>
            <a:ext cx="1051891" cy="400110"/>
          </a:xfrm>
          <a:prstGeom prst="rect">
            <a:avLst/>
          </a:prstGeom>
        </p:spPr>
        <p:txBody>
          <a:bodyPr wrap="none">
            <a:spAutoFit/>
          </a:bodyPr>
          <a:lstStyle/>
          <a:p>
            <a:r>
              <a:rPr lang="ar-SA" sz="2000" dirty="0" smtClean="0"/>
              <a:t>قراءة الحل</a:t>
            </a:r>
            <a:endParaRPr lang="ar-SA" sz="2000" dirty="0"/>
          </a:p>
        </p:txBody>
      </p:sp>
    </p:spTree>
    <p:extLst>
      <p:ext uri="{BB962C8B-B14F-4D97-AF65-F5344CB8AC3E}">
        <p14:creationId xmlns:p14="http://schemas.microsoft.com/office/powerpoint/2010/main" val="28444736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81600" y="457200"/>
            <a:ext cx="4038600" cy="461665"/>
          </a:xfrm>
          <a:prstGeom prst="rect">
            <a:avLst/>
          </a:prstGeom>
          <a:noFill/>
        </p:spPr>
        <p:txBody>
          <a:bodyPr wrap="square" rtlCol="1">
            <a:spAutoFit/>
          </a:bodyPr>
          <a:lstStyle/>
          <a:p>
            <a:r>
              <a:rPr lang="ar-SA" sz="2400" dirty="0" smtClean="0"/>
              <a:t>إنتاج منتج واحد بمادة واحدة</a:t>
            </a:r>
            <a:endParaRPr lang="ar-SA" sz="2400" dirty="0"/>
          </a:p>
        </p:txBody>
      </p:sp>
      <p:sp>
        <p:nvSpPr>
          <p:cNvPr id="3" name="TextBox 2"/>
          <p:cNvSpPr txBox="1"/>
          <p:nvPr/>
        </p:nvSpPr>
        <p:spPr>
          <a:xfrm>
            <a:off x="2590800" y="1295400"/>
            <a:ext cx="6477000" cy="461665"/>
          </a:xfrm>
          <a:prstGeom prst="rect">
            <a:avLst/>
          </a:prstGeom>
          <a:noFill/>
        </p:spPr>
        <p:txBody>
          <a:bodyPr wrap="square" rtlCol="1">
            <a:spAutoFit/>
          </a:bodyPr>
          <a:lstStyle/>
          <a:p>
            <a:r>
              <a:rPr lang="ar-SA" sz="2400" dirty="0" smtClean="0"/>
              <a:t>لما نقوم بإنتاج منتج واحد بمادة واحدة لا يطرح مشكل تخطيط</a:t>
            </a:r>
            <a:endParaRPr lang="ar-SA" sz="2400" dirty="0"/>
          </a:p>
        </p:txBody>
      </p:sp>
      <p:sp>
        <p:nvSpPr>
          <p:cNvPr id="5" name="TextBox 4"/>
          <p:cNvSpPr txBox="1"/>
          <p:nvPr/>
        </p:nvSpPr>
        <p:spPr>
          <a:xfrm>
            <a:off x="2057400" y="2209800"/>
            <a:ext cx="4800600" cy="1200329"/>
          </a:xfrm>
          <a:prstGeom prst="rect">
            <a:avLst/>
          </a:prstGeom>
          <a:noFill/>
        </p:spPr>
        <p:txBody>
          <a:bodyPr wrap="square" rtlCol="1">
            <a:spAutoFit/>
          </a:bodyPr>
          <a:lstStyle/>
          <a:p>
            <a:r>
              <a:rPr lang="ar-SA" sz="2400" dirty="0" smtClean="0"/>
              <a:t>في المنتج الواحد نستهلك 4 كيلوغرام من المادة</a:t>
            </a:r>
          </a:p>
          <a:p>
            <a:r>
              <a:rPr lang="ar-SA" sz="2400" dirty="0" smtClean="0"/>
              <a:t>إذا نريد إنتاج 300 وحدة </a:t>
            </a:r>
          </a:p>
          <a:p>
            <a:r>
              <a:rPr lang="ar-SA" sz="2400" dirty="0" smtClean="0"/>
              <a:t>300 * 4 = 1200</a:t>
            </a:r>
            <a:endParaRPr lang="ar-SA" sz="2400" dirty="0"/>
          </a:p>
        </p:txBody>
      </p:sp>
      <p:sp>
        <p:nvSpPr>
          <p:cNvPr id="6" name="TextBox 5"/>
          <p:cNvSpPr txBox="1"/>
          <p:nvPr/>
        </p:nvSpPr>
        <p:spPr>
          <a:xfrm>
            <a:off x="2057400" y="3657600"/>
            <a:ext cx="4800600" cy="1200329"/>
          </a:xfrm>
          <a:prstGeom prst="rect">
            <a:avLst/>
          </a:prstGeom>
          <a:noFill/>
        </p:spPr>
        <p:txBody>
          <a:bodyPr wrap="square" rtlCol="1">
            <a:spAutoFit/>
          </a:bodyPr>
          <a:lstStyle/>
          <a:p>
            <a:r>
              <a:rPr lang="ar-SA" sz="2400" dirty="0" smtClean="0"/>
              <a:t>في المنتج الواحد نستهلك 4 كيلوغرام من المادة</a:t>
            </a:r>
          </a:p>
          <a:p>
            <a:r>
              <a:rPr lang="ar-SA" sz="2400" dirty="0" smtClean="0"/>
              <a:t>إذا تتوفر لدينا 600 كيلوغرام</a:t>
            </a:r>
          </a:p>
          <a:p>
            <a:r>
              <a:rPr lang="ar-SA" sz="2400" dirty="0" smtClean="0"/>
              <a:t>فإننا نستطيع أن ننتج 600/4 = 150 وحدة</a:t>
            </a:r>
            <a:endParaRPr lang="ar-SA" sz="2400" dirty="0"/>
          </a:p>
        </p:txBody>
      </p:sp>
      <p:sp>
        <p:nvSpPr>
          <p:cNvPr id="7" name="Left Arrow 6"/>
          <p:cNvSpPr/>
          <p:nvPr/>
        </p:nvSpPr>
        <p:spPr>
          <a:xfrm>
            <a:off x="8229600" y="5181600"/>
            <a:ext cx="762000" cy="685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TextBox 7"/>
          <p:cNvSpPr txBox="1"/>
          <p:nvPr/>
        </p:nvSpPr>
        <p:spPr>
          <a:xfrm>
            <a:off x="1600200" y="5257800"/>
            <a:ext cx="6477000" cy="461665"/>
          </a:xfrm>
          <a:prstGeom prst="rect">
            <a:avLst/>
          </a:prstGeom>
          <a:noFill/>
        </p:spPr>
        <p:txBody>
          <a:bodyPr wrap="square" rtlCol="1">
            <a:spAutoFit/>
          </a:bodyPr>
          <a:lstStyle/>
          <a:p>
            <a:r>
              <a:rPr lang="ar-SA" sz="2400" dirty="0" smtClean="0"/>
              <a:t>الإنتاج في هذه الحالة يتوقف على الكميات المتوفرة من المادة</a:t>
            </a:r>
            <a:endParaRPr lang="ar-SA" sz="2400" dirty="0"/>
          </a:p>
        </p:txBody>
      </p:sp>
    </p:spTree>
    <p:extLst>
      <p:ext uri="{BB962C8B-B14F-4D97-AF65-F5344CB8AC3E}">
        <p14:creationId xmlns:p14="http://schemas.microsoft.com/office/powerpoint/2010/main" val="33562271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0" y="304800"/>
            <a:ext cx="3429000" cy="369332"/>
          </a:xfrm>
          <a:prstGeom prst="rect">
            <a:avLst/>
          </a:prstGeom>
          <a:noFill/>
        </p:spPr>
        <p:txBody>
          <a:bodyPr wrap="square" rtlCol="1">
            <a:spAutoFit/>
          </a:bodyPr>
          <a:lstStyle/>
          <a:p>
            <a:r>
              <a:rPr lang="ar-SA" dirty="0" smtClean="0"/>
              <a:t>عند إنتاج أكثر من منتج بأكثر من مادة </a:t>
            </a:r>
            <a:endParaRPr lang="ar-SA" dirty="0"/>
          </a:p>
        </p:txBody>
      </p:sp>
      <p:sp>
        <p:nvSpPr>
          <p:cNvPr id="21508" name="AutoShape 4" descr="data:image/jpg;base64,/9j/4AAQSkZJRgABAQAAAQABAAD/2wCEAAkGBg8QEBUREBESERAQEA4QEBETEBAQDxASFhAYFBYTExMXHSYeGBkmGRUSIC8gIycsMC4tFR4yNTAqNTIrLCkBCQoKDgwOGg8PGiwcHBwsLCkuKiwpKSksKSwsKSksLCwsKSkpLCwsLCkpKSwsLCwsLCksKSwsLCkyKSksLCwsKf/AABEIAOEA4QMBIgACEQEDEQH/xAAbAAEAAwADAQAAAAAAAAAAAAAABAUGAQIDB//EADkQAAIBAgQDBgQEBAcBAAAAAAABAgMRBBIhMQVBUQYTInGBoRQyYZFCscHRI1JikhUzQ1Oi8PEH/8QAFgEBAQEAAAAAAAAAAAAAAAAAAAEC/8QAHREBAQEBAAIDAQAAAAAAAAAAAAERAiExEkFxYf/aAAwDAQACEQMRAD8A+4gAAAAAAAAAAAAAAAAAAAAAAAAAAAAAAAAAAAAAAAAAAAAAAAAAAAAAAAAAAAAAAAAAAAAAAAAAAAAAAAAAAAAAAAAAAAAAAAAAAAAAAAAAAAAAAAAAAAAAAAAAAAAAAAAAAAAAAAAAAAAAAAAAAAAAAAAAAAAAAAAAAAAAAAHj8XD+ZHsUjAtfi4fzI7RxEHs0U54V+I06fzTSfTeX2QGh71dR3q6mYn2spRV2pNL8Xhgv+TWpEl/9Ewa+a6+uam/yZNGy71dTjvV1KLCdpsNUSanZPbMrJ+q0LOFRSV000+aaa+6Gqld7HqO9j1IwGmJPex6jvY9SMBpiT3seo72PUjAaYk97Hqd0yGS4bLyRSuQAEAAAAAAAAAAAAAAAACjZeFFJgZ3i3GZOcqUHljGWWUlvJ8/JGYp8ZjOsoQjNxd03NWkpK17pbK9yHi8VVhiKklLMp1arlGXJqo43i+mmx6LtDCLWdSh9bOUfuZxNeHa/H1I1FThHejS8Tt4U7vT6tvcxWL1d6kZvW3+Zd+l46G24rho4uanCpG7hCOV3/CrXjbXbl/4RKnZOtUbvkby20zvK7dMpJ4Evs/i40sDCc28sdOblrOyRcdne0lTNLJeGSSTV3KEt9HotdDjhHB3RpxoJN5Ek3K0frqpW530/MmSjRo61KiS18MYq3vaz816kWN7gMYqtOM9nJXa6EgzvZvF95RzK9szUetklYvKVW+j3/M0uva4udJVEt2l5tIRqxezT9UwruDi4CuWS4bLyRDJkNl5IsZrkAFQAAAAAAAAAAAAAAAAKWU4TvHS+ul9fQujD8V4VUptzg21dvT5ohKpu03ZOabqUk5rVuN7TXt4kZ/huEp5n8RGSgkko5t5N88uttzbYXtG0rVYuTVrSVrvzuVHaXEUJwVSnHLUzpTTVr/V8nrzNSM2+Gd41gXhqsO6jOcHDOktcvjlHKm3/AEp+pFfEaz/0qn3X33NFib1YQm1yqR0WmlWX6NEVYR9B8Yx8qmPDw7ipOhOo5U4NNSb1kkm1rptm2+hnaHC61WXjVtectvJI1HBI3o1o9ZzW39MiThcKkZsmt822LThmJpYXDRi221dJfik76u3Qi4njdSa3yrkl+/MosLxpXdVrM5Xyx00VvAtdFo035nvgaaeIoqTX8WLzJZUtZTivyRMtjWx6RqZ/mk813rfU9IzlFrXy5EavKlGVr3s09eu/6nZY2HNmMq6ucLxmrDaTa6PVM0nDuJxrLpJLVfsfP63FIpShaMsyilKXyxj4ZN25vR+RN4NLuqtazS7tKTSstVUjG1vrdmssmmxvyZDZeSKvBYlTjdO6VrO97pxTXrrb0LSGy8kWLXIAKgAAAAAAAAAAAAAAAAZvCcTjN5ZeGV2l0f7GkMzxHhKleUNJatrk/LoEqp4tweUZOSV4NuWm6v1KSrWpRs5Q7yKllcdHZ8nZ6P1L+hxipBZWlNcrvb1Kbj86Lipwp5KjqRzW+Vr/ALYrFz6TY4JSdOMPDnc7Q2Xi8e3qR8bR7qWWSyvXfTk7a+diWqkoThUg7OMFFdPljfQ7YriPeq1aEZx15WkvJg+kbg2JVWMnKCjkU46aL5Wk7ffT6nqqsZQbi9LSV/qrp26q6Z59jknmUtnOSett4y5mj4nwqM4+BKLWytaL+mmxOl49Pm+DxTpQnBRg5TpZYSmrqE3FWnby0L7sv2WxdWpTq1ZQ7mMVaeeM5qzbtBR23e/W5U4rB1KTy1YtfVp5X67HtwnitfDO9Cej+aL8UX6DVx9O/wACw3+zC6SW3TYf4Lhv9mH9upkY9t8X+KENt7P8jmPbnEv8EH18Mgufxa9pezCr08uHcKM1JSbcLqUVplvvH32KvgPZeoqku+lCo25d5KF8tm07Sk0ryur2XXW5KwnaOtWk1UUYU+eVPNJdL30JFTHyleNOOSFrJK92vQl6wxYcMlF944q0XUeVWsklFJWLmGy8kVHC8O6dNJ6Ntyf0vy9i2hsvJCK7AAoAAAAAAAAAAAAAAAAFXJFoVTAouI8Icbygrx3a5ry6mS4tiFJRW0u8SabtZZt1f0PoeKrKEbv9bJ/W3Ix3HcTh3K843lKMpZI3zScbXs1urNavqX9Y6m+lhQw2acad23dK+VqyyK7d/IicYozovxReW0tUrpvl+uhadnuLYV/w6cXTkssEpNSu2s2WLTe2/I9uJ8SilK7slq7q9rbqS5prmiS76XMnlm+zGtKT1cnUbcbJKMbPV39DbYRSVOKlvbW+++ntYznDe0WFjL/Ky5nDJNQhFvN52tZW1NDV4hDIpxeaMr6r81cbtOZkc18NGatJJr6lZPsth275Mrvfwtxv6bHhiO0jjO0Yuo9ppWtHwuSbvtdLYm8O7Q0q2lnCVlo3Gzlu4xd/E15Gdnpp4vsvS/mqf3L9jldmKX80/uv2PPifaJUbavxPKrK93umly2s76ao8eH9tac5KFWlOnJpf1eJu2VJfdspPKywnAqcOcn5ssqVCMdkkd4nYK5uTYbLyRBJ0Nl5IQrsACoAAAAAAAAAAAAAAAAFUy1PH4WHT3YFZXoqcXGWzMhjsDUw9fvHDPTyvLJJtppaRyrnfZ/U+hfCw6e7OHg4dPdks2EfO8PgKleqnCnKFpRc5u6drZmrpp3T6N7lz2g4TNxc6PzJ5nC+XN1SeljWLCQ6e7HwkOnuyTnFr53P+JaCpSbVoJ5Mq+W7llfJPRp7mk4Zw6Sw6hV1k7yesnlb6XbNAsHBcvdnPwsOnuxOcRhqnD6lCpLwOcKkk3USTcI2s045czf0T/UcIwFWdWM+7dKCyyk3ZSb18H1W33Nw8JDp7sfCw6e7JeRie0HBqqnGrRtJKSc4NXaV946q730bs768iqq4PEYl5I0MjlnvOW0UpLK2mrO+rtrY+l/Cw6e7HwkOnuzVgr8JQUIRgtoRjHa2ytsexL+Gj092Pho9PdjFRCdDZeSOnw0enuz0SCOQAUAAAAAAAAAAAAAAAAAAAAAAAAAAAAAAAAAAAAAAAAAAAAAAAAAAAAAAAAAAAAAAAAAAAAAAAAAAAAAAAAAAAAAAAAAAAAAAAAAAAAAAAAAAAAAAAAAAAAAAAAAAAAAAAAAAAAAAAAAAAAAAAAAAAAAAAAAAAAAAAAAAAAAAAAAAAAAAAAAAAAAAAAAAAAAAAAAAAAAAAAAAAAAAAAf/Z"/>
          <p:cNvSpPr>
            <a:spLocks noChangeAspect="1" noChangeArrowheads="1"/>
          </p:cNvSpPr>
          <p:nvPr/>
        </p:nvSpPr>
        <p:spPr bwMode="auto">
          <a:xfrm>
            <a:off x="9275763"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1510" name="AutoShape 6" descr="data:image/jpg;base64,/9j/4AAQSkZJRgABAQAAAQABAAD/2wCEAAkGBg8QEBUREBESERAQEA4QEBETEBAQDxASFhAYFBYTExMXHSYeGBkmGRUSIC8gIycsMC4tFR4yNTAqNTIrLCkBCQoKDgwOGg8PGiwcHBwsLCkuKiwpKSksKSwsKSksLCwsKSkpLCwsLCkpKSwsLCwsLCksKSwsLCkyKSksLCwsKf/AABEIAOEA4QMBIgACEQEDEQH/xAAbAAEAAwADAQAAAAAAAAAAAAAABAUGAQIDB//EADkQAAIBAgQDBgQEBAcBAAAAAAABAgMRBBIhMQVBUQYTInGBoRQyYZFCscHRI1JikhUzQ1Oi8PEH/8QAFgEBAQEAAAAAAAAAAAAAAAAAAAEC/8QAHREBAQEBAAIDAQAAAAAAAAAAAAERAiExEkFxYf/aAAwDAQACEQMRAD8A+4gAAAAAAAAAAAAAAAAAAAAAAAAAAAAAAAAAAAAAAAAAAAAAAAAAAAAAAAAAAAAAAAAAAAAAAAAAAAAAAAAAAAAAAAAAAAAAAAAAAAAAAAAAAAAAAAAAAAAAAAAAAAAAAAAAAAAAAAAAAAAAAAAAAAAAAAAAAAAAAAAAAAAAAAHj8XD+ZHsUjAtfi4fzI7RxEHs0U54V+I06fzTSfTeX2QGh71dR3q6mYn2spRV2pNL8Xhgv+TWpEl/9Ewa+a6+uam/yZNGy71dTjvV1KLCdpsNUSanZPbMrJ+q0LOFRSV000+aaa+6Gqld7HqO9j1IwGmJPex6jvY9SMBpiT3seo72PUjAaYk97Hqd0yGS4bLyRSuQAEAAAAAAAAAAAAAAAACjZeFFJgZ3i3GZOcqUHljGWWUlvJ8/JGYp8ZjOsoQjNxd03NWkpK17pbK9yHi8VVhiKklLMp1arlGXJqo43i+mmx6LtDCLWdSh9bOUfuZxNeHa/H1I1FThHejS8Tt4U7vT6tvcxWL1d6kZvW3+Zd+l46G24rho4uanCpG7hCOV3/CrXjbXbl/4RKnZOtUbvkby20zvK7dMpJ4Evs/i40sDCc28sdOblrOyRcdne0lTNLJeGSSTV3KEt9HotdDjhHB3RpxoJN5Ek3K0frqpW530/MmSjRo61KiS18MYq3vaz816kWN7gMYqtOM9nJXa6EgzvZvF95RzK9szUetklYvKVW+j3/M0uva4udJVEt2l5tIRqxezT9UwruDi4CuWS4bLyRDJkNl5IsZrkAFQAAAAAAAAAAAAAAAAKWU4TvHS+ul9fQujD8V4VUptzg21dvT5ohKpu03ZOabqUk5rVuN7TXt4kZ/huEp5n8RGSgkko5t5N88uttzbYXtG0rVYuTVrSVrvzuVHaXEUJwVSnHLUzpTTVr/V8nrzNSM2+Gd41gXhqsO6jOcHDOktcvjlHKm3/AEp+pFfEaz/0qn3X33NFib1YQm1yqR0WmlWX6NEVYR9B8Yx8qmPDw7ipOhOo5U4NNSb1kkm1rptm2+hnaHC61WXjVtectvJI1HBI3o1o9ZzW39MiThcKkZsmt822LThmJpYXDRi221dJfik76u3Qi4njdSa3yrkl+/MosLxpXdVrM5Xyx00VvAtdFo035nvgaaeIoqTX8WLzJZUtZTivyRMtjWx6RqZ/mk813rfU9IzlFrXy5EavKlGVr3s09eu/6nZY2HNmMq6ucLxmrDaTa6PVM0nDuJxrLpJLVfsfP63FIpShaMsyilKXyxj4ZN25vR+RN4NLuqtazS7tKTSstVUjG1vrdmssmmxvyZDZeSKvBYlTjdO6VrO97pxTXrrb0LSGy8kWLXIAKgAAAAAAAAAAAAAAAAZvCcTjN5ZeGV2l0f7GkMzxHhKleUNJatrk/LoEqp4tweUZOSV4NuWm6v1KSrWpRs5Q7yKllcdHZ8nZ6P1L+hxipBZWlNcrvb1Kbj86Lipwp5KjqRzW+Vr/ALYrFz6TY4JSdOMPDnc7Q2Xi8e3qR8bR7qWWSyvXfTk7a+diWqkoThUg7OMFFdPljfQ7YriPeq1aEZx15WkvJg+kbg2JVWMnKCjkU46aL5Wk7ffT6nqqsZQbi9LSV/qrp26q6Z59jknmUtnOSett4y5mj4nwqM4+BKLWytaL+mmxOl49Pm+DxTpQnBRg5TpZYSmrqE3FWnby0L7sv2WxdWpTq1ZQ7mMVaeeM5qzbtBR23e/W5U4rB1KTy1YtfVp5X67HtwnitfDO9Cej+aL8UX6DVx9O/wACw3+zC6SW3TYf4Lhv9mH9upkY9t8X+KENt7P8jmPbnEv8EH18Mgufxa9pezCr08uHcKM1JSbcLqUVplvvH32KvgPZeoqku+lCo25d5KF8tm07Sk0ryur2XXW5KwnaOtWk1UUYU+eVPNJdL30JFTHyleNOOSFrJK92vQl6wxYcMlF944q0XUeVWsklFJWLmGy8kVHC8O6dNJ6Ntyf0vy9i2hsvJCK7AAoAAAAAAAAAAAAAAAAFXJFoVTAouI8Icbygrx3a5ry6mS4tiFJRW0u8SabtZZt1f0PoeKrKEbv9bJ/W3Ix3HcTh3K843lKMpZI3zScbXs1urNavqX9Y6m+lhQw2acad23dK+VqyyK7d/IicYozovxReW0tUrpvl+uhadnuLYV/w6cXTkssEpNSu2s2WLTe2/I9uJ8SilK7slq7q9rbqS5prmiS76XMnlm+zGtKT1cnUbcbJKMbPV39DbYRSVOKlvbW+++ntYznDe0WFjL/Ky5nDJNQhFvN52tZW1NDV4hDIpxeaMr6r81cbtOZkc18NGatJJr6lZPsth275Mrvfwtxv6bHhiO0jjO0Yuo9ppWtHwuSbvtdLYm8O7Q0q2lnCVlo3Gzlu4xd/E15Gdnpp4vsvS/mqf3L9jldmKX80/uv2PPifaJUbavxPKrK93umly2s76ao8eH9tac5KFWlOnJpf1eJu2VJfdspPKywnAqcOcn5ssqVCMdkkd4nYK5uTYbLyRBJ0Nl5IQrsACoAAAAAAAAAAAAAAAAFUy1PH4WHT3YFZXoqcXGWzMhjsDUw9fvHDPTyvLJJtppaRyrnfZ/U+hfCw6e7OHg4dPdks2EfO8PgKleqnCnKFpRc5u6drZmrpp3T6N7lz2g4TNxc6PzJ5nC+XN1SeljWLCQ6e7HwkOnuyTnFr53P+JaCpSbVoJ5Mq+W7llfJPRp7mk4Zw6Sw6hV1k7yesnlb6XbNAsHBcvdnPwsOnuxOcRhqnD6lCpLwOcKkk3USTcI2s045czf0T/UcIwFWdWM+7dKCyyk3ZSb18H1W33Nw8JDp7sfCw6e7JeRie0HBqqnGrRtJKSc4NXaV946q730bs768iqq4PEYl5I0MjlnvOW0UpLK2mrO+rtrY+l/Cw6e7HwkOnuzVgr8JQUIRgtoRjHa2ytsexL+Gj092Pho9PdjFRCdDZeSOnw0enuz0SCOQAUAAAAAAAAAAAAAAAAAAAAAAAAAAAAAAAAAAAAAAAAAAAAAAAAAAAAAAAAAAAAAAAAAAAAAAAAAAAAAAAAAAAAAAAAAAAAAAAAAAAAAAAAAAAAAAAAAAAAAAAAAAAAAAAAAAAAAAAAAAAAAAAAAAAAAAAAAAAAAAAAAAAAAAAAAAAAAAAAAAAAAAAAAAAAAAAAAAAAAAAAAAAAAAAAf/Z"/>
          <p:cNvSpPr>
            <a:spLocks noChangeAspect="1" noChangeArrowheads="1"/>
          </p:cNvSpPr>
          <p:nvPr/>
        </p:nvSpPr>
        <p:spPr bwMode="auto">
          <a:xfrm>
            <a:off x="9275763"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21514" name="Picture 10" descr="http://t0.gstatic.com/images?q=tbn:ANd9GcQu82BopAK706dT-0YEd-o181Yga3ahMWZ9WsQnfiMOOq1hR5nx"/>
          <p:cNvPicPr>
            <a:picLocks noChangeAspect="1" noChangeArrowheads="1"/>
          </p:cNvPicPr>
          <p:nvPr/>
        </p:nvPicPr>
        <p:blipFill>
          <a:blip r:embed="rId2" cstate="print"/>
          <a:srcRect/>
          <a:stretch>
            <a:fillRect/>
          </a:stretch>
        </p:blipFill>
        <p:spPr bwMode="auto">
          <a:xfrm>
            <a:off x="7162800" y="685800"/>
            <a:ext cx="2600325" cy="1762126"/>
          </a:xfrm>
          <a:prstGeom prst="rect">
            <a:avLst/>
          </a:prstGeom>
          <a:noFill/>
        </p:spPr>
      </p:pic>
      <p:pic>
        <p:nvPicPr>
          <p:cNvPr id="21516" name="Picture 12" descr="http://t3.gstatic.com/images?q=tbn:ANd9GcT_85wM7nH1jEyJDJbul9s8MxU2IdByjKx_KGL3WFnS-C4isROaFxiToPtUmg"/>
          <p:cNvPicPr>
            <a:picLocks noChangeAspect="1" noChangeArrowheads="1"/>
          </p:cNvPicPr>
          <p:nvPr/>
        </p:nvPicPr>
        <p:blipFill>
          <a:blip r:embed="rId3" cstate="print"/>
          <a:srcRect/>
          <a:stretch>
            <a:fillRect/>
          </a:stretch>
        </p:blipFill>
        <p:spPr bwMode="auto">
          <a:xfrm>
            <a:off x="457200" y="990600"/>
            <a:ext cx="1200150" cy="1085850"/>
          </a:xfrm>
          <a:prstGeom prst="rect">
            <a:avLst/>
          </a:prstGeom>
          <a:noFill/>
        </p:spPr>
      </p:pic>
      <p:pic>
        <p:nvPicPr>
          <p:cNvPr id="21520" name="Picture 16" descr="http://t1.gstatic.com/images?q=tbn:ANd9GcTe7W3IIUNzg9SDGDbagokz3b5Pq4EPhBX7ER0DGXbGilL_AaHSueab32SV"/>
          <p:cNvPicPr>
            <a:picLocks noChangeAspect="1" noChangeArrowheads="1"/>
          </p:cNvPicPr>
          <p:nvPr/>
        </p:nvPicPr>
        <p:blipFill>
          <a:blip r:embed="rId4" cstate="print"/>
          <a:srcRect/>
          <a:stretch>
            <a:fillRect/>
          </a:stretch>
        </p:blipFill>
        <p:spPr bwMode="auto">
          <a:xfrm>
            <a:off x="2743200" y="990600"/>
            <a:ext cx="1057275" cy="1057276"/>
          </a:xfrm>
          <a:prstGeom prst="rect">
            <a:avLst/>
          </a:prstGeom>
          <a:noFill/>
        </p:spPr>
      </p:pic>
      <p:sp>
        <p:nvSpPr>
          <p:cNvPr id="21522" name="AutoShape 18" descr="data:image/jpg;base64,/9j/4AAQSkZJRgABAQAAAQABAAD/2wBDAAkGBwgHBgkIBwgKCgkLDRYPDQwMDRsUFRAWIB0iIiAdHx8kKDQsJCYxJx8fLT0tMTU3Ojo6Iys/RD84QzQ5Ojf/2wBDAQoKCg0MDRoPDxo3JR8lNzc3Nzc3Nzc3Nzc3Nzc3Nzc3Nzc3Nzc3Nzc3Nzc3Nzc3Nzc3Nzc3Nzc3Nzc3Nzc3Nzf/wAARCACMAIwDASIAAhEBAxEB/8QAHAAAAgMBAQEBAAAAAAAAAAAAAAYEBQcCAwEI/8QAQRAAAQMDAgIIAwUFBQkAAAAAAQIDBAAFEQYhEjEHEyJBUYGRoRRhcRUyQlKxYnKSosEjMzSC0RYlU2NzsuHw8f/EABcBAQEBAQAAAAAAAAAAAAAAAAACAQP/xAAdEQEBAQACAwEBAAAAAAAAAAAAARECIRIxUUEi/9oADAMBAAIRAxEAPwDb6KKKAoooNBCuN0hWzqzNfS0HCQkkGvSLcIctOY0ll39xYNZ1rG6IlanaZWwZLEbCCyk44ld49f0rziaPmyXDJcWiChSipDW6lJHgd/61z87anyv41LNFK8iVdo9pEaCqM5IQ3wJeWSOXI43GaXHdW6wtKFKm2hqc2gZKmBuf4T/Sr1utLorNYfTHZ+Pq7tBmwHO8LRxAfofamq26203c+ERLxF4jyS4rqz/NimtMFFcocQ4gLbWlaTyUk5BrrNaCijNFAUUUUBRRRQFFFFAVEus1Fvtz8twgBpBVv3nu96l0i9KFyUiLEtTBJdlOZIH5QcAeZ/Ss5XIzlekHRUMPB+9Sk8Tzi1Bsnu8VD9PKnBhhLzQdfSFFXJJ5Ad21VkWKIVuiW9o7nhbz7qP61fYASAO7YfSkmQkxXybfGcH93w/NslP6VUyrY8kkxp7qD3BxIWP6H3piWnIqM83ty3rWlKbDuKwUy4MGe39cE+Sxj3pdnac04vi+NscmAo83WUqSB5pymtEUgZwBXmRw9xzQZtF0sltzj0zquTHPckqCvdJB9qs2rj0jWnHBKhXZodysBX8wB96ZZlthyjmTEZcV+ZTYz686gqsqW/8ABzJUfwSHeNI8l5rMENnpWuEBaWtQ6bkxyTguN5CT65HvTHb+kvTUzAclOxVHukNkD1GRVI43eWAQFxJiPyrSWlH04h7Cqe4m1HJvWn1xwPvPtIC0j5koOfUVmX8Zd/GrwbvbrgkKgzoz4P8Aw3UqPpU3NYRP0lGfhKuGm5SnMDjS2FcXGP2VDv8Arzqktmrr9bykR7tKDY/CpXGAPoral5We2Xlnt+kqKWNB3qVebOqXNcC+J9aWVFsIUpsYAKgDgHOeVM+1bLqhRRRWgJrKmpB1D0hSJY7UaDsjvHZ2T6qyaetZXYWbTkyWFYcCOBrf8ath/r5UkaCipt2nXLi+MGQS4T+wnl/U+dTe6m93DdAzJubrn4I6OAfvq3PoMfxVb1W2JpTNubLo/tXcuufvK39hgeVWYqlOSK81pzXUuQxDiuypTiWmGkFbjizgJSOZNLkvUim5URDwZgNONOynUykq6xMRCd1kAYQriI2Vnb57UFypBOcDPlUZxrHMED51TvK0xItbl0fuzk2I0Uhx77RdWEkkAApQoAEkjYCvZ3SdtTkxHLhEX3Kjz3kkeRUR6iglqawcjlXitOOafOqeROuGnVtuXGUi5WdboaXM4EpeiqJwOs4eytOdsgAjvq9eQc70ER1Odqivt4TyAx3VMczyPKq65yBGjOuLJCW0FRz4AZoFLR6+qv8AfYDP+Fad40JHJCjzA86Vb+wljUM9loYQHyUjwyAf1Jpz0CwEWiVdpfZMt1bq1nuQnOT/AN1JMdxdxuS5To3ecU6oeGTn/QVPLtPJpGg5j6AxETkNtjGP1rVWv7tOfCs86PoOf7VQ3rRRsKpQoNFcuLS2hS1kBKQSSeQFBmHSxMcuF1tmnoyt1rC3AO4q7KfQZPnVvKYQkQLQynDayAof8tABPrgDzpX0us6h1pcb46D1bRPVEjlnspH8INNNscEm6zZm3C2RGaI8E7rPqQP8tTx+p4/TK0duVe6aoJ+o7Za3uomyFJcCOsWltlbnVo/MvhB4RsdzjlV40tLiELQoKSoBQUDkEHkRVKLmu5CGvsFmSQmFIu7KJBUezgBSkhXyK0p9Kr9UaTuN1uc55K2lt3BUWIvtYLERCuN0b8ypXh3U1Xy0Q79an7bcWusjvJwcHBSeYIPcQaTW2Ne6XHUwxG1JbkbN9cvqpKU9wJz2vegp7pZ3n72UXK2PsQbteT1jbbagCxHbIZSeD7vGok525ZzUKyakvTbLd8cm9bEaYeelRkzmltstBJDSOpwFoWFhKcnOSdzTSnpBujI4Jmhb+2vkQ02Vj14ajsXaZe5SozXR49HYmuJTLkzkJaBRxAkqwkFWMZxnnQVc6C3H0hb9MICXtQXVodagHKmw4sOOuLHcB4nngVoK2OFCUjcAYzXdvsdttj0l+BEbaflOFx97mtxROd1Hfn3chUpxGedBTOt450mdIMhxi0GOySXZa0soAO5yf/R50/SGtjikWewLrr+3xOEFq3tGQ4OY4tuH34aDjVnDYNFC3NDhUttERJ8c/fPoFetJdgY43OIDcnAq/wCk+X1tyiQkq7LKC4r95Ww9h71zpGF1khlHD8zU+6j3yatpGGI8BG3OmGo1vZDMZCQMbVJqlilPpNu32XpWQlCsPSz8Oj6H738oPrTYTgVkvSE+vUGtYFjZyWo+A54AntLPkkCsrOVyJOmWf9n9FfFrSQ88kvkd5KtkD9PWruyR/hIUdhR7YSCsjmVHmfUmoeoVIcnW62ISA2FGQ4kdyEbJHmop9KntKI7ztWwnUV+nbixF0/ctQPqClvuvyXkgjiAQShLf1CUJGPEmuXb1eLG625cX2pi34LkhcJDIQGXOJCW0JUNyCtYR2s5xn5VM+xbS+uUty3xusltqbfcS2EqWk88kb+desfTURLzDypEp5xD7by3JLpdU4Gwrq0EnklKlcWB3jejXTupZ1u+IZuNrVIkRW+vkfZjnWIZZwcKUXOA8RwrCRk4Tnwq4+PkOPNmPCL8V5oOIeSsJzlJUBg+OwHzO9LUjTBlXue7NtsObEnOJUqSZTjTzLfVpQW+FI7SdiQOIDc5qx1TeDaxCitP/AADMgqDk4xy4iOhIGwwCkKOQBxbAAnfGKCZar07LuLtunW12DKbZS+lJdQ6lbZUU5CknxBGCBUhN7tSrmu2JuMX49BwqMXQHAcZxw9+xB2qHbkWq02uTeGZK5bS2S89Pde61byEAn73LAGcAYHPalybGDGk7YzcEpRcblPbmOuKHaYVx9e6sHu4G0lPkB30D6QK4Uml9OqQxbrXJujAZXOZdkuJSTiOylPEFEbkntNpwOal7VYWm9s3N5+OIsyJJZShamZbXAooVnhUME7EpI55BGCBQe0lKUtqUsgJAJJ8BSR0cNLnrvF/cG02UW2SeQbR/9HpV30jXI2vSk1xBw68nqG8c8q2/TNcLjDTHR2iOnsvNxQjbmXV8/dRPlQZXeHjdL7KmHdLrx4P3Bsn2FPegIPE+HCNhSYiMEFCEjvwPoK1jRELqYaVkbmp4/UcfprSMJA8K+0UVS0e4S2oMJ+U+cNstqWr6AZrJ+jtKrnfLrepQy9nG/cpZJPsMedNHSvczFsCYTasOS1YV+4nc++KSujK5tR7pKt7xCfikBbJ8VozlP1IVnyqd7Rb/AEsI1zE3WN7DhwtrgZQk/kTxZ9zTE04SB93z3qn1Fpt5c927WYNqkO7rQV8CgrGOJCuRBxulW3fS2dSajtJKbrZHOAbcaElPuMj9KpbRm3U8v03qW07jGDWewdf2qQoB3r4yu8qTxD1TTNbr1b52PhZrDp8EuDPpzoGht3xqQhz5nH1qobdAON6kIe5b0EqdEi3CC9ClspdjPI4HGySAoeVU72kra5CmMJXK62TGXGEl6Qt5xpChuEFZOB4jvxvVol4d9eodFAr3HTl2ezNkSYtwltKjpbZS0YyFMtudYpG6lAFR4T4dgDlVvZYcr4yddLohDUqXwIQyhzj6lpAPCkq5ElSlqONu0BvjNWgXn/xXK3AkZOcCgS9Wf761vYLEMKZaWZkhOe5PLPofWpfSPK4vg4I5kl9Yz4bJ9yfSo3R9m76o1DqBQyjjESPt+Ec8eQT61VajnfGX6dI4stMrLSPojY+qs1lTy9KmIz191S0BkIwK2KyxwxBbTjG1ZloqIZM/rFDJzn61rbaeBAHypGz06ooorWs71k6lyfPauEN5bLjCWWHEb8GO1xDP7WPSstfiOtuBQUW1JUFJUkkFJ8R4Vu2rGXnoRQyDk9wrKpdumoKuNCiCTzFR42XU2PaDrufEjpRcYPxaht8QyoNqV9Qds1bQukWyu4RLW/GJ2xJa2/iTS39kvvNkKbVgfKqmXbPvIWBg7FJrds9t7jSnIulr+hTim7a/gElwLQkp+eTgisX1PIgN36QizN5hNL4WlocUePHMjJO2anyLPEcSUlp1r/pqyn0NQHbAc5YlIPycSU1UsNetv1dc4Kk9RPlMpH4VKK0+hyPamm29JlxRgSERZY78Dq1e23tSM/aJ7QyY6lj8zZ4h7VXrb4VFLiClXgRg0xrbbf0lWyQAJLEiMs9ygFAem/tTJC1HbpgHw81paj+HiwfQ4pd0cjTF30pbYskw35bbAQ824pIdSrO+M4Pp8q9p3R1Z3d4kl+KSdkntJ/pQOKJQI2PrtS/rbUrVos7wS4PinklDKQd8nbP0FLi9D6kjkNW+7pcjd6etUj2qdaujfrriiTe3kuMoIPUpUpRc+SiTyoGPSgTpvo2ZlKHC4IqpSuIYJWoZSD6pFIC8tQEoUSXFkBRPeeZ96a+kC/MvrbsEJQWpKkrmFPJCRulv6k8x3YpWKS/MZZG/Dgn6msTe7h90BB4GA4pPPvp4qo01GEe3tjGNhVvWqFFFFBy42lwYUAahP2qK9zbT6VPooKz7FihtSUtgZHhStdtGJfcUttOMnPKnygigyCZpCS1nhScfSqaVY5DZPGyT/lrdVNNq5oBqM9bYzueJtPpWYMCcty29wFoPyqO7HcUOF0Nup8HEg1uMvS8R7kgD6CqOdolCslsVniMbetUNSsqiKaI/EyrGK9oc69204t90cCRyQ4o49Nx7VoEzR0lsngSTVJKsElrPE1nypdZjwha71JGSEvw4Ur9rJSf5cV3M1nqS5ILKXI9uaUMKMcErP0UTkeWKhLt6mzu2QflX1oBs9oZ+optZle1sitspwjJycrUrmo+JNXOmIxmXQL5gryKhKksC3ONtttB1R+8CeLfbFNnR9B3Dqk7CkukmNCioDbCE4xtXrQBgYoqlCiiigKKKKAooooCiiigKKKKDlTaVcwKjuwI7o7TYqVRQUUrTcR7OECqSboppeSgU8UUGVyNFvIcBSBjNO+l7b8DESlQ3xV4UJI5UBITyGKD7RRRQFFFFB//Z"/>
          <p:cNvSpPr>
            <a:spLocks noChangeAspect="1" noChangeArrowheads="1"/>
          </p:cNvSpPr>
          <p:nvPr/>
        </p:nvSpPr>
        <p:spPr bwMode="auto">
          <a:xfrm>
            <a:off x="9477375" y="-593725"/>
            <a:ext cx="1238250" cy="123825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1524" name="AutoShape 20" descr="data:image/jpg;base64,/9j/4AAQSkZJRgABAQAAAQABAAD/2wBDAAkGBwgHBgkIBwgKCgkLDRYPDQwMDRsUFRAWIB0iIiAdHx8kKDQsJCYxJx8fLT0tMTU3Ojo6Iys/RD84QzQ5Ojf/2wBDAQoKCg0MDRoPDxo3JR8lNzc3Nzc3Nzc3Nzc3Nzc3Nzc3Nzc3Nzc3Nzc3Nzc3Nzc3Nzc3Nzc3Nzc3Nzc3Nzc3Nzf/wAARCACMAIwDASIAAhEBAxEB/8QAHAAAAgMBAQEBAAAAAAAAAAAAAAYEBQcCAwEI/8QAQRAAAQMDAgIIAwUFBQkAAAAAAQIDBAAFEQYhEjEHEyJBUYGRoRRhcRUyQlKxYnKSosEjMzSC0RYlU2NzsuHw8f/EABcBAQEBAQAAAAAAAAAAAAAAAAACAQP/xAAdEQEBAQACAwEBAAAAAAAAAAAAARECIRIxUUEi/9oADAMBAAIRAxEAPwDb6KKKAoooNBCuN0hWzqzNfS0HCQkkGvSLcIctOY0ll39xYNZ1rG6IlanaZWwZLEbCCyk44ld49f0rziaPmyXDJcWiChSipDW6lJHgd/61z87anyv41LNFK8iVdo9pEaCqM5IQ3wJeWSOXI43GaXHdW6wtKFKm2hqc2gZKmBuf4T/Sr1utLorNYfTHZ+Pq7tBmwHO8LRxAfofamq26203c+ERLxF4jyS4rqz/NimtMFFcocQ4gLbWlaTyUk5BrrNaCijNFAUUUUBRRRQFFFFAVEus1Fvtz8twgBpBVv3nu96l0i9KFyUiLEtTBJdlOZIH5QcAeZ/Ss5XIzlekHRUMPB+9Sk8Tzi1Bsnu8VD9PKnBhhLzQdfSFFXJJ5Ad21VkWKIVuiW9o7nhbz7qP61fYASAO7YfSkmQkxXybfGcH93w/NslP6VUyrY8kkxp7qD3BxIWP6H3piWnIqM83ty3rWlKbDuKwUy4MGe39cE+Sxj3pdnac04vi+NscmAo83WUqSB5pymtEUgZwBXmRw9xzQZtF0sltzj0zquTHPckqCvdJB9qs2rj0jWnHBKhXZodysBX8wB96ZZlthyjmTEZcV+ZTYz686gqsqW/8ABzJUfwSHeNI8l5rMENnpWuEBaWtQ6bkxyTguN5CT65HvTHb+kvTUzAclOxVHukNkD1GRVI43eWAQFxJiPyrSWlH04h7Cqe4m1HJvWn1xwPvPtIC0j5koOfUVmX8Zd/GrwbvbrgkKgzoz4P8Aw3UqPpU3NYRP0lGfhKuGm5SnMDjS2FcXGP2VDv8Arzqktmrr9bykR7tKDY/CpXGAPoral5We2Xlnt+kqKWNB3qVebOqXNcC+J9aWVFsIUpsYAKgDgHOeVM+1bLqhRRRWgJrKmpB1D0hSJY7UaDsjvHZ2T6qyaetZXYWbTkyWFYcCOBrf8ath/r5UkaCipt2nXLi+MGQS4T+wnl/U+dTe6m93DdAzJubrn4I6OAfvq3PoMfxVb1W2JpTNubLo/tXcuufvK39hgeVWYqlOSK81pzXUuQxDiuypTiWmGkFbjizgJSOZNLkvUim5URDwZgNONOynUykq6xMRCd1kAYQriI2Vnb57UFypBOcDPlUZxrHMED51TvK0xItbl0fuzk2I0Uhx77RdWEkkAApQoAEkjYCvZ3SdtTkxHLhEX3Kjz3kkeRUR6iglqawcjlXitOOafOqeROuGnVtuXGUi5WdboaXM4EpeiqJwOs4eytOdsgAjvq9eQc70ER1Odqivt4TyAx3VMczyPKq65yBGjOuLJCW0FRz4AZoFLR6+qv8AfYDP+Fad40JHJCjzA86Vb+wljUM9loYQHyUjwyAf1Jpz0CwEWiVdpfZMt1bq1nuQnOT/AN1JMdxdxuS5To3ecU6oeGTn/QVPLtPJpGg5j6AxETkNtjGP1rVWv7tOfCs86PoOf7VQ3rRRsKpQoNFcuLS2hS1kBKQSSeQFBmHSxMcuF1tmnoyt1rC3AO4q7KfQZPnVvKYQkQLQynDayAof8tABPrgDzpX0us6h1pcb46D1bRPVEjlnspH8INNNscEm6zZm3C2RGaI8E7rPqQP8tTx+p4/TK0duVe6aoJ+o7Za3uomyFJcCOsWltlbnVo/MvhB4RsdzjlV40tLiELQoKSoBQUDkEHkRVKLmu5CGvsFmSQmFIu7KJBUezgBSkhXyK0p9Kr9UaTuN1uc55K2lt3BUWIvtYLERCuN0b8ypXh3U1Xy0Q79an7bcWusjvJwcHBSeYIPcQaTW2Ne6XHUwxG1JbkbN9cvqpKU9wJz2vegp7pZ3n72UXK2PsQbteT1jbbagCxHbIZSeD7vGok525ZzUKyakvTbLd8cm9bEaYeelRkzmltstBJDSOpwFoWFhKcnOSdzTSnpBujI4Jmhb+2vkQ02Vj14ajsXaZe5SozXR49HYmuJTLkzkJaBRxAkqwkFWMZxnnQVc6C3H0hb9MICXtQXVodagHKmw4sOOuLHcB4nngVoK2OFCUjcAYzXdvsdttj0l+BEbaflOFx97mtxROd1Hfn3chUpxGedBTOt450mdIMhxi0GOySXZa0soAO5yf/R50/SGtjikWewLrr+3xOEFq3tGQ4OY4tuH34aDjVnDYNFC3NDhUttERJ8c/fPoFetJdgY43OIDcnAq/wCk+X1tyiQkq7LKC4r95Ww9h71zpGF1khlHD8zU+6j3yatpGGI8BG3OmGo1vZDMZCQMbVJqlilPpNu32XpWQlCsPSz8Oj6H738oPrTYTgVkvSE+vUGtYFjZyWo+A54AntLPkkCsrOVyJOmWf9n9FfFrSQ88kvkd5KtkD9PWruyR/hIUdhR7YSCsjmVHmfUmoeoVIcnW62ISA2FGQ4kdyEbJHmop9KntKI7ztWwnUV+nbixF0/ctQPqClvuvyXkgjiAQShLf1CUJGPEmuXb1eLG625cX2pi34LkhcJDIQGXOJCW0JUNyCtYR2s5xn5VM+xbS+uUty3xusltqbfcS2EqWk88kb+desfTURLzDypEp5xD7by3JLpdU4Gwrq0EnklKlcWB3jejXTupZ1u+IZuNrVIkRW+vkfZjnWIZZwcKUXOA8RwrCRk4Tnwq4+PkOPNmPCL8V5oOIeSsJzlJUBg+OwHzO9LUjTBlXue7NtsObEnOJUqSZTjTzLfVpQW+FI7SdiQOIDc5qx1TeDaxCitP/AADMgqDk4xy4iOhIGwwCkKOQBxbAAnfGKCZar07LuLtunW12DKbZS+lJdQ6lbZUU5CknxBGCBUhN7tSrmu2JuMX49BwqMXQHAcZxw9+xB2qHbkWq02uTeGZK5bS2S89Pde61byEAn73LAGcAYHPalybGDGk7YzcEpRcblPbmOuKHaYVx9e6sHu4G0lPkB30D6QK4Uml9OqQxbrXJujAZXOZdkuJSTiOylPEFEbkntNpwOal7VYWm9s3N5+OIsyJJZShamZbXAooVnhUME7EpI55BGCBQe0lKUtqUsgJAJJ8BSR0cNLnrvF/cG02UW2SeQbR/9HpV30jXI2vSk1xBw68nqG8c8q2/TNcLjDTHR2iOnsvNxQjbmXV8/dRPlQZXeHjdL7KmHdLrx4P3Bsn2FPegIPE+HCNhSYiMEFCEjvwPoK1jRELqYaVkbmp4/UcfprSMJA8K+0UVS0e4S2oMJ+U+cNstqWr6AZrJ+jtKrnfLrepQy9nG/cpZJPsMedNHSvczFsCYTasOS1YV+4nc++KSujK5tR7pKt7xCfikBbJ8VozlP1IVnyqd7Rb/AEsI1zE3WN7DhwtrgZQk/kTxZ9zTE04SB93z3qn1Fpt5c927WYNqkO7rQV8CgrGOJCuRBxulW3fS2dSajtJKbrZHOAbcaElPuMj9KpbRm3U8v03qW07jGDWewdf2qQoB3r4yu8qTxD1TTNbr1b52PhZrDp8EuDPpzoGht3xqQhz5nH1qobdAON6kIe5b0EqdEi3CC9ClspdjPI4HGySAoeVU72kra5CmMJXK62TGXGEl6Qt5xpChuEFZOB4jvxvVol4d9eodFAr3HTl2ezNkSYtwltKjpbZS0YyFMtudYpG6lAFR4T4dgDlVvZYcr4yddLohDUqXwIQyhzj6lpAPCkq5ElSlqONu0BvjNWgXn/xXK3AkZOcCgS9Wf761vYLEMKZaWZkhOe5PLPofWpfSPK4vg4I5kl9Yz4bJ9yfSo3R9m76o1DqBQyjjESPt+Ec8eQT61VajnfGX6dI4stMrLSPojY+qs1lTy9KmIz191S0BkIwK2KyxwxBbTjG1ZloqIZM/rFDJzn61rbaeBAHypGz06ooorWs71k6lyfPauEN5bLjCWWHEb8GO1xDP7WPSstfiOtuBQUW1JUFJUkkFJ8R4Vu2rGXnoRQyDk9wrKpdumoKuNCiCTzFR42XU2PaDrufEjpRcYPxaht8QyoNqV9Qds1bQukWyu4RLW/GJ2xJa2/iTS39kvvNkKbVgfKqmXbPvIWBg7FJrds9t7jSnIulr+hTim7a/gElwLQkp+eTgisX1PIgN36QizN5hNL4WlocUePHMjJO2anyLPEcSUlp1r/pqyn0NQHbAc5YlIPycSU1UsNetv1dc4Kk9RPlMpH4VKK0+hyPamm29JlxRgSERZY78Dq1e23tSM/aJ7QyY6lj8zZ4h7VXrb4VFLiClXgRg0xrbbf0lWyQAJLEiMs9ygFAem/tTJC1HbpgHw81paj+HiwfQ4pd0cjTF30pbYskw35bbAQ824pIdSrO+M4Pp8q9p3R1Z3d4kl+KSdkntJ/pQOKJQI2PrtS/rbUrVos7wS4PinklDKQd8nbP0FLi9D6kjkNW+7pcjd6etUj2qdaujfrriiTe3kuMoIPUpUpRc+SiTyoGPSgTpvo2ZlKHC4IqpSuIYJWoZSD6pFIC8tQEoUSXFkBRPeeZ96a+kC/MvrbsEJQWpKkrmFPJCRulv6k8x3YpWKS/MZZG/Dgn6msTe7h90BB4GA4pPPvp4qo01GEe3tjGNhVvWqFFFFBy42lwYUAahP2qK9zbT6VPooKz7FihtSUtgZHhStdtGJfcUttOMnPKnygigyCZpCS1nhScfSqaVY5DZPGyT/lrdVNNq5oBqM9bYzueJtPpWYMCcty29wFoPyqO7HcUOF0Nup8HEg1uMvS8R7kgD6CqOdolCslsVniMbetUNSsqiKaI/EyrGK9oc69204t90cCRyQ4o49Nx7VoEzR0lsngSTVJKsElrPE1nypdZjwha71JGSEvw4Ur9rJSf5cV3M1nqS5ILKXI9uaUMKMcErP0UTkeWKhLt6mzu2QflX1oBs9oZ+optZle1sitspwjJycrUrmo+JNXOmIxmXQL5gryKhKksC3ONtttB1R+8CeLfbFNnR9B3Dqk7CkukmNCioDbCE4xtXrQBgYoqlCiiigKKKKAooooCiiigKKKKDlTaVcwKjuwI7o7TYqVRQUUrTcR7OECqSboppeSgU8UUGVyNFvIcBSBjNO+l7b8DESlQ3xV4UJI5UBITyGKD7RRRQFFFFB//Z"/>
          <p:cNvSpPr>
            <a:spLocks noChangeAspect="1" noChangeArrowheads="1"/>
          </p:cNvSpPr>
          <p:nvPr/>
        </p:nvSpPr>
        <p:spPr bwMode="auto">
          <a:xfrm>
            <a:off x="9477375" y="-593725"/>
            <a:ext cx="1238250" cy="1238250"/>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21528" name="Picture 24" descr="http://t3.gstatic.com/images?q=tbn:ANd9GcSTX5lKdEMpz3MN-C8ptp0qm6HHegvwiQrkOuVU8s7VaIw-mh9c"/>
          <p:cNvPicPr>
            <a:picLocks noChangeAspect="1" noChangeArrowheads="1"/>
          </p:cNvPicPr>
          <p:nvPr/>
        </p:nvPicPr>
        <p:blipFill>
          <a:blip r:embed="rId5" cstate="print"/>
          <a:srcRect/>
          <a:stretch>
            <a:fillRect/>
          </a:stretch>
        </p:blipFill>
        <p:spPr bwMode="auto">
          <a:xfrm>
            <a:off x="4343400" y="533400"/>
            <a:ext cx="2466975" cy="1847851"/>
          </a:xfrm>
          <a:prstGeom prst="rect">
            <a:avLst/>
          </a:prstGeom>
          <a:noFill/>
        </p:spPr>
      </p:pic>
      <p:pic>
        <p:nvPicPr>
          <p:cNvPr id="21530" name="Picture 26" descr="http://t3.gstatic.com/images?q=tbn:ANd9GcQ4QhB4aO4oDxdtpvWOrsCxU40ixg7-TFBUDBgIClBNIR0NitOZ"/>
          <p:cNvPicPr>
            <a:picLocks noChangeAspect="1" noChangeArrowheads="1"/>
          </p:cNvPicPr>
          <p:nvPr/>
        </p:nvPicPr>
        <p:blipFill>
          <a:blip r:embed="rId6" cstate="print"/>
          <a:srcRect/>
          <a:stretch>
            <a:fillRect/>
          </a:stretch>
        </p:blipFill>
        <p:spPr bwMode="auto">
          <a:xfrm>
            <a:off x="0" y="3581400"/>
            <a:ext cx="1457325" cy="1457325"/>
          </a:xfrm>
          <a:prstGeom prst="rect">
            <a:avLst/>
          </a:prstGeom>
          <a:noFill/>
        </p:spPr>
      </p:pic>
      <p:sp>
        <p:nvSpPr>
          <p:cNvPr id="21532" name="AutoShape 28" descr="data:image/jpg;base64,/9j/4AAQSkZJRgABAQAAAQABAAD/2wBDAAkGBwgHBgkIBwgKCgkLDRYPDQwMDRsUFRAWIB0iIiAdHx8kKDQsJCYxJx8fLT0tMTU3Ojo6Iys/RD84QzQ5Ojf/2wBDAQoKCg0MDRoPDxo3JR8lNzc3Nzc3Nzc3Nzc3Nzc3Nzc3Nzc3Nzc3Nzc3Nzc3Nzc3Nzc3Nzc3Nzc3Nzc3Nzc3Nzf/wAARCACUALADASIAAhEBAxEB/8QAHAAAAQUBAQEAAAAAAAAAAAAAAwIEBQYHAAEI/8QAQRAAAgEDAgIHBAcFCAIDAAAAAQIDAAQRBSESMQYTQVFhcYEikaHBBxQyQrHR8BUjUmLhJDNygpKissJDRCVTg//EABgBAQEBAQEAAAAAAAAAAAAAAAABAgME/8QAHhEBAQEBAAIDAQEAAAAAAAAAAAERAhIxAyFBUYH/2gAMAwEAAhEDEQA/ANvP2hSqQ3upWT3UEF06lMPRHVXHMwFB/mIHzrIYuhQZFafUlVm3IWPt99al9I8mOjfUkbT3UMZHgXBPwBqq22pWbxo8lgSZEeTccgvzOK6fHzL7jl8m/lQcPQOy4h1moTtnsjQfnRJeiWgWqlrie8YLjI41B9wq02skdzbRTRQdQHBPAOzfFUXW5FbWLphv+9K7eG1d5xP454k/2N0QX2eou5Djf9+KLZ6X0RSdANLPCzYLyT7L4nFV9JVQts5wMYzjt/pTy2lV3YhDnHMkmuk4i4velaH0dcCex0y0cK2AxVjv6mhWtvC30n2cdtDHEltp7ysEjC7sSP8AtUj0RhK6LCx++zN8T+VB6NJ9Z+kHpBcAezDBDAp7tgT+Feb5W+Pa8V5mobpXqL6VodxcwnE2AkZJ2DHtrLpuk+pMMSanLnG+JSN64a6tqz30OS4gjGZJo1H8zgVgd7r9yR7eoOT/ADOT86jpNYBQcd2rN2kEVNH0HLrOmRDMl/bD/wDUGmcvSvQoiQ2oxEjsXJ+VfOt7exTvxNdkeA3pn9Zt0fjSQlu/FTyqa+ipunegxf8Asu+P4Yz88Uzm+kfRkHsJO3mFHzrAHvVbbL+41y3QC4AkPoau0bfP9KdhH/d2bN5yj8qhNZ+k9Ly0aBLSNAxBJLk8qyo3H8j0Frg74jaguk/TRsEhY1Hfw/1phJ0svrq5gt7dgTK6rw8A3Gd6q/WFwcpw+J7aluh9sbnXBIRlYFznxP6NMH1HJnhOOdKFJ4s8QwdjjzrojxRqeErkfZPZWlVfp9DLdQaZBCgcm9DlSeYVGP44qqG31OCKT/41MJDxYC5BbPLbwNXbXmLazpcWMhRNIfRQPnQ7raF9tsYNdOLjn1ENZK3URcaKjBAWVRgA8zWY3MvWXc0p5NKzZ/zZrVpyILeWUjZELeeBmswuJmkskiAjxFmQsCM5cgn3YxXaVmQi2jyGPaSABT+zXimKqOIqpYqD3U76OT2Wn3atLLBIqSq6OeTAFD3ZHI/GnN4vXWSPZ6patcTszSdUpDKXZcjly9n9ZrV7uGND0CDqtHsoz/8ASuR5jPzqM+jwdfedI7/mJtSZFPeEH9asKgW1nkk8MMWST3Kv9KgPopjYdEI7h/tXNxLN72x8q8vd1vmIz6Vr3i/Z+mg7SPxuPAf0De+qQ/CTsq5PZin3TO/a/wCml63HxRWqiNB/CeR/4n31A6lfLaWryZBc+yg8a5X22jNfulkkFtH9mPdiO1qicDFJMmSSTudzmm1zecOUTGe3wqxBJRim6KMkmhRyu77mjZz6VcVwfhYcXInAJp0h8qZyZ4eWR2iuimaPxX/jREgTQJBk7V6GyMjl313bQBkOFA9aufQO16vTzcsMGeY8P+FRj8TVGmfjcqvfgVqmm2wsbKytQADHF7Q8TjPxzUv0NlNy3fSGvXXtX1rOE6RaohwJHb/Eo/7CnMOvavL9i263yj4v+NFTV3qZfpYolljRYLE8zjJZx8hTy4vFkiKmSMgkAkEbVnGsXl1NezXksSx/ZifGQcgZA5555quazqV/PiKF5HXm4D5PhsfWunNk9sdRuMNvDKuQpYHIIPuO2K8OhWUhy6MPdgemK+ek1HVoDnimQd3DTmHpRrMP2by4Xydh8635c/1nK3xOjmlseHqYmIGcFEJ/40WLovpKuHNnbuRggtAmxHaMAVhkPTzXod1vptu+U/OnsX0odII8ZumYA8m4T/1ps/Ol/wAbR0tm+pdF9WuCw9i1kO/eVIqH6Japaab0A0+RpAGisuMrjmcE/iay7XPpKv8AV+j91ps6+1cDhd+Fd1HYMAb5FTvSa6Ol9Cra3XIdoY0A5clz+OK5VuKrBcmXr7tzl55mYE9w2H4Z9arWqXourj2W/dJkKe/vNSd9IkGnrAJOFuEIGHPHafWq1cYTKq3EMb7YxWZAqO541c4OR3d1NpvalyO3cmgHPMe+jxDiJJq+lHjHCtFShqcmiLzoggobQ5OVOAeYogr2gb+3bnIyyHs7qP1gMbMORFc1CkIUY7OdA96O2n13XraIj2FbrH8hvWms2bpieYAH41TPo9tuKW8vnGygRL67n5VcCwMxx2bGs1WoR2mn24wtpbxH+aDGPUinUdzG3sRyRPgj2VYHHpRtOvkvIgCeGZdpIzsQfLupxLbW8397DE/Z7aA1cFR6UaXb34ErxcMqgLx5Kny2NZvqWkvA7FTIAe3iO/v51s+oaPBc2rxwtJbvg8DxORwny5Y9KzC/j1aIuNQDxshKu8/AiHH82V29aSJVIeG4jbC3L5HPKjb4UiUXWNir4ODxpUleavpluxE2oWZb+C2Vpj/t2/3VC3HSayXP1e1mmP8AFNII1/0rk/GqBzRzt/4Y8/ynH417HpV5IvWNZOsI5yOFRf8AUcCmL9Jr05Fs0VqOwW0QDf6jlvjTIveX0vHL9YlJ+/IxY+8mgl7PRpL2+aJJ7EqPaYQ3Ache7bmfWpfpJPN11tZzTSsqvxkPIW4QBnbPkKR0WtILHMpEv1hhgyNjAHcBiq70lv3n1dpFYkA4B5frYCooOoXBnmaSQ4Ofh3UynJMXFkeG25rp36wcanbO47QabHJPM1oj1SW2xTpF4VHfQ4U76MBmgWgoopCil1EKFdSc17mg402nbOfKjscCmwUyyLGu5J5EUVpPRW1+p6HbIR7cg6x897b/AIYp7C/EzN3sfxqrQdJL5OFZI7coABkKw+dSdprNkQOO4RfMEVjBEab9KPSKxKiaWG8ReQnTJHrVjP066uIgselWYYfeZ2NUJ9EJ+zSV0NiwUnBPId9b1E9q/wBKnSrU+Jf2j9VjP3LVeH486qlxd3l/L1lw01xJ/HK5Y/GrdpPQLVr4KbbTLh1P32TgX3tgVPp9H8tk8a6td21jxkBQys/F5EDh95pqs1h0+6l3ICin0OiZwZWJNak3RLSbB0E9zJOc4YKQv+0ZJFOksNPtl47WyjZeySQYA9W5+lTyGdWeijbq4CT3hedStvpEgIyFQHnxEADzq4M37s4KhGzjkin5mhsAqfdRdlBdeFR5LuTU8hFw6XwQpw20lxxL7RWQKV7iB2jxqs6j0QukU/ULhLoY2gn9l/TPsn0q5yxFDxoXiy/s5Vsvt2KANqC2plWMeowLIM8zjjPoM49amjKb2xa1mMVzbzWsw+66kfA/nTYWrg+wQ4/l5j0rYZILW9j6mKSKYYybacA48t9vQ+lVjVOiNmWYwCWxk58ODJGfmKs6FJAI2IIxzpYqzXtlLGnFqGmrLEP/AGbI5+FV2RoetdYy3AGPCTzI8R2Vd0eClZpIG2QQR4GvRVQqvM11eGgRK22KNo0QmupJSDwxrz8TTSZudTWkMltpwyuXkJY/gPwopckY32xTV0x2Uea4dz3DwoBVjzJqIu3RqPS7m46u/iaR1YZUuQCOzlWs6Na6XbRqdPsbeHxVACPXnXzqNUuLO9jmBHsHu7O4+Fa10T19LiCIo5Kt2E7g9oPlUso0hX4tzzoGoWttfWj293CssTD7JFM4LlpAeEqoHfuaISzjBdj4ZwKyqj6pYXfR0ssDSXWmHfAch4v8XDuw/XkGBUuUE1gePOBxpGqp6cWTnxxV2mjRkKMoKnmKqOqaPcafcteaQeHiyZISfYk/I+NACU8EpV2kilYcP3pJGH8vZigzf2c8cgNvxEBDgNK/qScU5tb+21KNo5QYpU+3E54WQ9/9aYcccEwS0eJ1OS9ysRlZfM8vX4VAqQJAVMpjiByeIkSTNn9dlNZuFI1B/ssBJJ45AJJD6DbyzTiIu6MdNE7PIcvcSIqqfLbPwoJcNcusCNLcoPalmnHsjtAAz8BQRs0CvEZFBhi6zPAqOXk35nPPPlSRqN5aq/XoXjGyJIAoA9+RTi4aESBZJfrt0WyI1c8AOe4bADxoFwkUcjS6gYDIygRIqlyOfIn5CqFR3VpO4MMpilYZPAcj/UPnmmep6VbXQ4ru1Rsj2ZosIfeNj64octsxjE8ss3E23VRRlG38OZocE11a4GDbxA5OcFjnvHLFBDXfRuVSTp9wJMD+6lHC/wCRqKZJrecR3yPDz3dCR8KuiXdteOyogwDtIuAD/lPL0xQbrjNu3Uqt2n8Gx89icj41doqEvDEwXrEfIyGRuIH8vWkk7bbjwqSuLHT5yRGHtpv4fGoq9tp7A4kCup5Mh2NaAeEySIg5sQBU91eAqjkowKiNHxNehzghFJx8Km2cDsqgZTHOnOlafNquoQ2VuuWkPtMRsijmx8qZSSePnWp9CNBOkaULm4ThvLxQzqeaR81TzPM+g7KiMovIwwJxvRujesSaVeBJHIiJGfDx9Pwr2QAqai7qPB4lJBByKo3rQtXW4iQiQcWMDJ5/0qxJMsihl2Hd3VhfQvXzHItrcMRvhDn4fl7q1vSNTjmhAAAPnWLFTJyRzoLoCMHlXjTb0gyZrIhNc0G21AdYi9VOo9mQD4Edo8DVde7ubW6W11mc2iAYSSBABLjnht8Hw5+fOr0xzTDUbCC/t2guY1dG7xQVaWBLgxpY21yltnLG5mKiTxxuT8KQ5MxmtIltLOOPZhgM2O/AwB570KeJtNY2OrT3Aid2FuyyMVkU8gCozx+B+NCYSwRG1uoIktJOUroCRjtKKfZPPfOO/HKrgWZQBHaaZJ1ig4eWKDiCjG5yPZoJeK0mZYvrF1dsBxEDJx45wBUjBewx4hT96qjBaNMlMfxY2HvzRZOpZDMsi8I34wQPfQQkllIYmmvxIGyT1SseFe4ELvnzplLHLdyxvcWmIQCB1zHPoB86cX+u2qymG3LXc4GFWFSeL9e6o949XvUkErJZwsMFFAZsfKrgLqN/ZwwlJjAVQf3TABvQjt8qhBqNwOL6pCY4idus/H+tO2s7OzbL5dwdy7Zb47Co291K3iJGQ5Bxwr+vyqwPYb29MgBQSsRuGUcvE9lM5bu3kuxEsEDkHDKzNwE+ONz6c++ouW8uLhsdYUi7EXbHuolvKYd12/XfVwPbKya2Mrtw5c/d7BRX2oaXBYUoyZqofdHbjTLXW7WfXC/1CN+KQJGW3HLI5kZxnHZmtlt9SsdTTrrK+t7pW34opAfhzHurBZslT5VDNxwyFoyyHvQ4qYqxZpvOmVNGJ2pLDIqoiX4oJQ6bEGtB6JdITPGokb96n2h/EO/9dtUe5iB350CyuZbG6WWNsEHO/I+BpivoOxv1njG4zinfHms86Pa0ssSSIxAPME7g91XK2vBNGMEVzsEjxCvGam4fvrx5QO2oEX1vBeQPb3MSyxSfaVhkVTtStLnSHZrh5b3ScYyWJaD/ABgfbXxPLtFWyW5RN2YDFRl5qscYc9YFAG5NJcFUTUusuFi6MW0lyF3kUDhhUntXlw+Xb3U7To/d3x6zW7thxHiNvbeyvqcZ92Kat0rsNMeUWiNMG36tDiNT+u6qzrXS+/1Asjy8ER/8MPsrjxPM1r7otd1qGj6HGbe1EfGNzHAMnP8AMfzNVu76Q3d+7Q2cbY3PBDucd7N2CqpLPLLkcWF7gK9E0xt/q/WN1PFxFAfZJ78Vqchz+0GknH1tHeLtjjfgJ9cHagTSCaXiSGOFcYCRg4HvJPrmkpH4UZYsVR5HkCjpSQtLAoDxnFGBpuhoymiFNTaaEMeVOc0k70Dvh8qSVX7xpv1h7zXhY9pqAsoTGwqOukG+BTok0GUE1VL0XU3srjDHMbbOPn6Vo2j6ngLl/ZPIg86yqRSp4ql9F1j6rH1cvEyD7JG5XwqWDW21SEJniy1Rd/0iSJSWkVFHaTtVBvOkjsD9XUoMfafn7hUBc6hJM3EWZ272P4VnxFz1PpefaFqOI4xxtsP17qqt9q9xeN+9lMmeQP2R6VGlpHbiO4HZSwmd8Y8K3kHMzucM23cK84aKsdEWKgAsZPZR0hoyR4owXagCsYFK4RRcbUg0CeGuxXte0HLRAaGKUDigJmuJpOa4miFLXtdXUV2KQ42rq6gazCmb7NgbeVdXUCD4knzrgK6uqgqKKKoGa6uqAqgUVQK6uoFrzpQ5V1dQJakGurqg6va6uqjjzr0V1dQd216OddXUH//Z"/>
          <p:cNvSpPr>
            <a:spLocks noChangeAspect="1" noChangeArrowheads="1"/>
          </p:cNvSpPr>
          <p:nvPr/>
        </p:nvSpPr>
        <p:spPr bwMode="auto">
          <a:xfrm>
            <a:off x="9515475" y="-509588"/>
            <a:ext cx="1276350" cy="1076326"/>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21536" name="Picture 32" descr="http://t0.gstatic.com/images?q=tbn:ANd9GcTzY0SYwbva24gngjZyduxYiMnePY1uC0JdE6WCE4i5K8t9uF8x2w"/>
          <p:cNvPicPr>
            <a:picLocks noChangeAspect="1" noChangeArrowheads="1"/>
          </p:cNvPicPr>
          <p:nvPr/>
        </p:nvPicPr>
        <p:blipFill>
          <a:blip r:embed="rId7" cstate="print"/>
          <a:srcRect/>
          <a:stretch>
            <a:fillRect/>
          </a:stretch>
        </p:blipFill>
        <p:spPr bwMode="auto">
          <a:xfrm>
            <a:off x="3962400" y="4114800"/>
            <a:ext cx="2981325" cy="1533526"/>
          </a:xfrm>
          <a:prstGeom prst="rect">
            <a:avLst/>
          </a:prstGeom>
          <a:noFill/>
        </p:spPr>
      </p:pic>
      <p:pic>
        <p:nvPicPr>
          <p:cNvPr id="21538" name="Picture 34" descr="http://t3.gstatic.com/images?q=tbn:ANd9GcQFM0fc-LC8C2C17jGxVaFv_uJ8F4yBvwnH_xMKiXiDV3z4eOxd4Q"/>
          <p:cNvPicPr>
            <a:picLocks noChangeAspect="1" noChangeArrowheads="1"/>
          </p:cNvPicPr>
          <p:nvPr/>
        </p:nvPicPr>
        <p:blipFill>
          <a:blip r:embed="rId8" cstate="print"/>
          <a:srcRect/>
          <a:stretch>
            <a:fillRect/>
          </a:stretch>
        </p:blipFill>
        <p:spPr bwMode="auto">
          <a:xfrm>
            <a:off x="7696200" y="3810000"/>
            <a:ext cx="1533525" cy="1533525"/>
          </a:xfrm>
          <a:prstGeom prst="rect">
            <a:avLst/>
          </a:prstGeom>
          <a:noFill/>
        </p:spPr>
      </p:pic>
      <p:cxnSp>
        <p:nvCxnSpPr>
          <p:cNvPr id="24" name="Straight Arrow Connector 23"/>
          <p:cNvCxnSpPr>
            <a:stCxn id="21520" idx="2"/>
            <a:endCxn id="21530" idx="0"/>
          </p:cNvCxnSpPr>
          <p:nvPr/>
        </p:nvCxnSpPr>
        <p:spPr>
          <a:xfrm rot="5400000">
            <a:off x="1233489" y="1543051"/>
            <a:ext cx="1533524" cy="25431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a:stCxn id="21520" idx="2"/>
          </p:cNvCxnSpPr>
          <p:nvPr/>
        </p:nvCxnSpPr>
        <p:spPr>
          <a:xfrm rot="5400000">
            <a:off x="2050257" y="2893219"/>
            <a:ext cx="2066924" cy="3762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a:stCxn id="21520" idx="2"/>
            <a:endCxn id="21536" idx="0"/>
          </p:cNvCxnSpPr>
          <p:nvPr/>
        </p:nvCxnSpPr>
        <p:spPr>
          <a:xfrm rot="16200000" flipH="1">
            <a:off x="3328988" y="1990725"/>
            <a:ext cx="2066924" cy="21812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Straight Arrow Connector 29"/>
          <p:cNvCxnSpPr>
            <a:stCxn id="21520" idx="2"/>
            <a:endCxn id="21538" idx="0"/>
          </p:cNvCxnSpPr>
          <p:nvPr/>
        </p:nvCxnSpPr>
        <p:spPr>
          <a:xfrm rot="16200000" flipH="1">
            <a:off x="4986338" y="333375"/>
            <a:ext cx="1762124" cy="51911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a:stCxn id="21516" idx="2"/>
            <a:endCxn id="21530" idx="0"/>
          </p:cNvCxnSpPr>
          <p:nvPr/>
        </p:nvCxnSpPr>
        <p:spPr>
          <a:xfrm rot="5400000">
            <a:off x="140494" y="2664619"/>
            <a:ext cx="1504950" cy="32861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a:stCxn id="21516" idx="2"/>
          </p:cNvCxnSpPr>
          <p:nvPr/>
        </p:nvCxnSpPr>
        <p:spPr>
          <a:xfrm rot="16200000" flipH="1">
            <a:off x="957262" y="2176462"/>
            <a:ext cx="2038350" cy="18383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6" name="Straight Arrow Connector 35"/>
          <p:cNvCxnSpPr>
            <a:stCxn id="21516" idx="2"/>
            <a:endCxn id="21536" idx="0"/>
          </p:cNvCxnSpPr>
          <p:nvPr/>
        </p:nvCxnSpPr>
        <p:spPr>
          <a:xfrm rot="16200000" flipH="1">
            <a:off x="2235994" y="897731"/>
            <a:ext cx="2038350" cy="43957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8" name="Straight Arrow Connector 37"/>
          <p:cNvCxnSpPr>
            <a:stCxn id="21516" idx="2"/>
            <a:endCxn id="21538" idx="0"/>
          </p:cNvCxnSpPr>
          <p:nvPr/>
        </p:nvCxnSpPr>
        <p:spPr>
          <a:xfrm rot="16200000" flipH="1">
            <a:off x="3893344" y="-759619"/>
            <a:ext cx="1733550" cy="74056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0" name="Straight Arrow Connector 39"/>
          <p:cNvCxnSpPr>
            <a:stCxn id="21528" idx="2"/>
            <a:endCxn id="21530" idx="0"/>
          </p:cNvCxnSpPr>
          <p:nvPr/>
        </p:nvCxnSpPr>
        <p:spPr>
          <a:xfrm rot="5400000">
            <a:off x="2552702" y="557213"/>
            <a:ext cx="1200149" cy="48482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2" name="Straight Arrow Connector 41"/>
          <p:cNvCxnSpPr>
            <a:stCxn id="21528" idx="2"/>
          </p:cNvCxnSpPr>
          <p:nvPr/>
        </p:nvCxnSpPr>
        <p:spPr>
          <a:xfrm rot="5400000">
            <a:off x="3369470" y="1907381"/>
            <a:ext cx="1733549" cy="26812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4" name="Straight Arrow Connector 43"/>
          <p:cNvCxnSpPr>
            <a:stCxn id="21528" idx="2"/>
            <a:endCxn id="21536" idx="0"/>
          </p:cNvCxnSpPr>
          <p:nvPr/>
        </p:nvCxnSpPr>
        <p:spPr>
          <a:xfrm rot="5400000">
            <a:off x="4648202" y="3186113"/>
            <a:ext cx="1733549" cy="1238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Straight Arrow Connector 45"/>
          <p:cNvCxnSpPr>
            <a:stCxn id="21528" idx="2"/>
            <a:endCxn id="21538" idx="0"/>
          </p:cNvCxnSpPr>
          <p:nvPr/>
        </p:nvCxnSpPr>
        <p:spPr>
          <a:xfrm rot="16200000" flipH="1">
            <a:off x="6305551" y="1652587"/>
            <a:ext cx="1428749" cy="28860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8" name="Straight Arrow Connector 47"/>
          <p:cNvCxnSpPr>
            <a:stCxn id="21514" idx="2"/>
            <a:endCxn id="21530" idx="0"/>
          </p:cNvCxnSpPr>
          <p:nvPr/>
        </p:nvCxnSpPr>
        <p:spPr>
          <a:xfrm rot="5400000">
            <a:off x="4029076" y="-852487"/>
            <a:ext cx="1133474" cy="77343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0" name="Straight Arrow Connector 49"/>
          <p:cNvCxnSpPr>
            <a:stCxn id="21514" idx="2"/>
          </p:cNvCxnSpPr>
          <p:nvPr/>
        </p:nvCxnSpPr>
        <p:spPr>
          <a:xfrm rot="5400000">
            <a:off x="4845845" y="497682"/>
            <a:ext cx="1666874" cy="556736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2" name="Straight Arrow Connector 51"/>
          <p:cNvCxnSpPr>
            <a:stCxn id="21514" idx="2"/>
            <a:endCxn id="21536" idx="0"/>
          </p:cNvCxnSpPr>
          <p:nvPr/>
        </p:nvCxnSpPr>
        <p:spPr>
          <a:xfrm rot="5400000">
            <a:off x="6124576" y="1776413"/>
            <a:ext cx="1666874" cy="3009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4" name="Straight Arrow Connector 53"/>
          <p:cNvCxnSpPr>
            <a:stCxn id="21514" idx="2"/>
            <a:endCxn id="21538" idx="0"/>
          </p:cNvCxnSpPr>
          <p:nvPr/>
        </p:nvCxnSpPr>
        <p:spPr>
          <a:xfrm rot="5400000">
            <a:off x="7781926" y="3128963"/>
            <a:ext cx="136207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9" name="Rectangle 78"/>
          <p:cNvSpPr/>
          <p:nvPr/>
        </p:nvSpPr>
        <p:spPr>
          <a:xfrm>
            <a:off x="5562600" y="1981200"/>
            <a:ext cx="1371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7" name="TextBox 126"/>
          <p:cNvSpPr txBox="1"/>
          <p:nvPr/>
        </p:nvSpPr>
        <p:spPr>
          <a:xfrm>
            <a:off x="381000" y="5257800"/>
            <a:ext cx="609600" cy="369332"/>
          </a:xfrm>
          <a:prstGeom prst="rect">
            <a:avLst/>
          </a:prstGeom>
          <a:noFill/>
        </p:spPr>
        <p:txBody>
          <a:bodyPr wrap="square" rtlCol="1">
            <a:spAutoFit/>
          </a:bodyPr>
          <a:lstStyle/>
          <a:p>
            <a:pPr algn="l" rtl="0"/>
            <a:r>
              <a:rPr lang="fr-FR" dirty="0" smtClean="0"/>
              <a:t>Q1</a:t>
            </a:r>
            <a:endParaRPr lang="ar-SA" dirty="0"/>
          </a:p>
        </p:txBody>
      </p:sp>
      <p:sp>
        <p:nvSpPr>
          <p:cNvPr id="128" name="TextBox 127"/>
          <p:cNvSpPr txBox="1"/>
          <p:nvPr/>
        </p:nvSpPr>
        <p:spPr>
          <a:xfrm>
            <a:off x="2514600" y="5334000"/>
            <a:ext cx="838200" cy="369332"/>
          </a:xfrm>
          <a:prstGeom prst="rect">
            <a:avLst/>
          </a:prstGeom>
          <a:noFill/>
        </p:spPr>
        <p:txBody>
          <a:bodyPr wrap="square" rtlCol="1">
            <a:spAutoFit/>
          </a:bodyPr>
          <a:lstStyle/>
          <a:p>
            <a:pPr algn="l" rtl="0"/>
            <a:r>
              <a:rPr lang="fr-FR" dirty="0" smtClean="0"/>
              <a:t>Q2</a:t>
            </a:r>
            <a:endParaRPr lang="ar-SA" dirty="0"/>
          </a:p>
        </p:txBody>
      </p:sp>
      <p:sp>
        <p:nvSpPr>
          <p:cNvPr id="129" name="TextBox 128"/>
          <p:cNvSpPr txBox="1"/>
          <p:nvPr/>
        </p:nvSpPr>
        <p:spPr>
          <a:xfrm>
            <a:off x="5105400" y="5638800"/>
            <a:ext cx="838200" cy="369332"/>
          </a:xfrm>
          <a:prstGeom prst="rect">
            <a:avLst/>
          </a:prstGeom>
          <a:noFill/>
        </p:spPr>
        <p:txBody>
          <a:bodyPr wrap="square" rtlCol="1">
            <a:spAutoFit/>
          </a:bodyPr>
          <a:lstStyle/>
          <a:p>
            <a:pPr algn="l" rtl="0"/>
            <a:r>
              <a:rPr lang="fr-FR" dirty="0" smtClean="0"/>
              <a:t>Q3</a:t>
            </a:r>
            <a:endParaRPr lang="ar-SA" dirty="0"/>
          </a:p>
        </p:txBody>
      </p:sp>
      <p:sp>
        <p:nvSpPr>
          <p:cNvPr id="130" name="TextBox 129"/>
          <p:cNvSpPr txBox="1"/>
          <p:nvPr/>
        </p:nvSpPr>
        <p:spPr>
          <a:xfrm>
            <a:off x="7848600" y="5257800"/>
            <a:ext cx="838200" cy="369332"/>
          </a:xfrm>
          <a:prstGeom prst="rect">
            <a:avLst/>
          </a:prstGeom>
          <a:noFill/>
        </p:spPr>
        <p:txBody>
          <a:bodyPr wrap="square" rtlCol="1">
            <a:spAutoFit/>
          </a:bodyPr>
          <a:lstStyle/>
          <a:p>
            <a:pPr algn="l" rtl="0"/>
            <a:r>
              <a:rPr lang="fr-FR" dirty="0" smtClean="0"/>
              <a:t>Q4</a:t>
            </a:r>
            <a:endParaRPr lang="ar-SA" dirty="0"/>
          </a:p>
        </p:txBody>
      </p:sp>
      <p:pic>
        <p:nvPicPr>
          <p:cNvPr id="21540" name="Picture 36" descr="http://t0.gstatic.com/images?q=tbn:ANd9GcQ5s5qbgOvd69OqEt_Expp_cFfMzfNbfEAvKlVMh8dhryq2LHh-"/>
          <p:cNvPicPr>
            <a:picLocks noChangeAspect="1" noChangeArrowheads="1"/>
          </p:cNvPicPr>
          <p:nvPr/>
        </p:nvPicPr>
        <p:blipFill>
          <a:blip r:embed="rId9" cstate="print"/>
          <a:srcRect/>
          <a:stretch>
            <a:fillRect/>
          </a:stretch>
        </p:blipFill>
        <p:spPr bwMode="auto">
          <a:xfrm>
            <a:off x="2133600" y="4267200"/>
            <a:ext cx="1348857" cy="1028701"/>
          </a:xfrm>
          <a:prstGeom prst="rect">
            <a:avLst/>
          </a:prstGeom>
          <a:noFill/>
        </p:spPr>
      </p:pic>
    </p:spTree>
    <p:extLst>
      <p:ext uri="{BB962C8B-B14F-4D97-AF65-F5344CB8AC3E}">
        <p14:creationId xmlns:p14="http://schemas.microsoft.com/office/powerpoint/2010/main" val="275479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536"/>
                                        </p:tgtEl>
                                        <p:attrNameLst>
                                          <p:attrName>style.visibility</p:attrName>
                                        </p:attrNameLst>
                                      </p:cBhvr>
                                      <p:to>
                                        <p:strVal val="visible"/>
                                      </p:to>
                                    </p:set>
                                    <p:animEffect transition="in" filter="blinds(horizontal)">
                                      <p:cBhvr>
                                        <p:cTn id="7" dur="500"/>
                                        <p:tgtEl>
                                          <p:spTgt spid="2153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514"/>
                                        </p:tgtEl>
                                        <p:attrNameLst>
                                          <p:attrName>style.visibility</p:attrName>
                                        </p:attrNameLst>
                                      </p:cBhvr>
                                      <p:to>
                                        <p:strVal val="visible"/>
                                      </p:to>
                                    </p:set>
                                    <p:animEffect transition="in" filter="blinds(horizontal)">
                                      <p:cBhvr>
                                        <p:cTn id="12" dur="500"/>
                                        <p:tgtEl>
                                          <p:spTgt spid="21514"/>
                                        </p:tgtEl>
                                      </p:cBhvr>
                                    </p:animEffect>
                                  </p:childTnLst>
                                </p:cTn>
                              </p:par>
                              <p:par>
                                <p:cTn id="13" presetID="3" presetClass="entr" presetSubtype="10" fill="hold" nodeType="withEffect">
                                  <p:stCondLst>
                                    <p:cond delay="0"/>
                                  </p:stCondLst>
                                  <p:childTnLst>
                                    <p:set>
                                      <p:cBhvr>
                                        <p:cTn id="14" dur="1" fill="hold">
                                          <p:stCondLst>
                                            <p:cond delay="0"/>
                                          </p:stCondLst>
                                        </p:cTn>
                                        <p:tgtEl>
                                          <p:spTgt spid="21528"/>
                                        </p:tgtEl>
                                        <p:attrNameLst>
                                          <p:attrName>style.visibility</p:attrName>
                                        </p:attrNameLst>
                                      </p:cBhvr>
                                      <p:to>
                                        <p:strVal val="visible"/>
                                      </p:to>
                                    </p:set>
                                    <p:animEffect transition="in" filter="blinds(horizontal)">
                                      <p:cBhvr>
                                        <p:cTn id="15" dur="500"/>
                                        <p:tgtEl>
                                          <p:spTgt spid="21528"/>
                                        </p:tgtEl>
                                      </p:cBhvr>
                                    </p:animEffect>
                                  </p:childTnLst>
                                </p:cTn>
                              </p:par>
                              <p:par>
                                <p:cTn id="16" presetID="3" presetClass="entr" presetSubtype="10" fill="hold" nodeType="withEffect">
                                  <p:stCondLst>
                                    <p:cond delay="0"/>
                                  </p:stCondLst>
                                  <p:childTnLst>
                                    <p:set>
                                      <p:cBhvr>
                                        <p:cTn id="17" dur="1" fill="hold">
                                          <p:stCondLst>
                                            <p:cond delay="0"/>
                                          </p:stCondLst>
                                        </p:cTn>
                                        <p:tgtEl>
                                          <p:spTgt spid="21520"/>
                                        </p:tgtEl>
                                        <p:attrNameLst>
                                          <p:attrName>style.visibility</p:attrName>
                                        </p:attrNameLst>
                                      </p:cBhvr>
                                      <p:to>
                                        <p:strVal val="visible"/>
                                      </p:to>
                                    </p:set>
                                    <p:animEffect transition="in" filter="blinds(horizontal)">
                                      <p:cBhvr>
                                        <p:cTn id="18" dur="500"/>
                                        <p:tgtEl>
                                          <p:spTgt spid="21520"/>
                                        </p:tgtEl>
                                      </p:cBhvr>
                                    </p:animEffect>
                                  </p:childTnLst>
                                </p:cTn>
                              </p:par>
                              <p:par>
                                <p:cTn id="19" presetID="3" presetClass="entr" presetSubtype="10" fill="hold" nodeType="withEffect">
                                  <p:stCondLst>
                                    <p:cond delay="0"/>
                                  </p:stCondLst>
                                  <p:childTnLst>
                                    <p:set>
                                      <p:cBhvr>
                                        <p:cTn id="20" dur="1" fill="hold">
                                          <p:stCondLst>
                                            <p:cond delay="0"/>
                                          </p:stCondLst>
                                        </p:cTn>
                                        <p:tgtEl>
                                          <p:spTgt spid="21516"/>
                                        </p:tgtEl>
                                        <p:attrNameLst>
                                          <p:attrName>style.visibility</p:attrName>
                                        </p:attrNameLst>
                                      </p:cBhvr>
                                      <p:to>
                                        <p:strVal val="visible"/>
                                      </p:to>
                                    </p:set>
                                    <p:animEffect transition="in" filter="blinds(horizontal)">
                                      <p:cBhvr>
                                        <p:cTn id="21" dur="500"/>
                                        <p:tgtEl>
                                          <p:spTgt spid="2151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blinds(horizontal)">
                                      <p:cBhvr>
                                        <p:cTn id="24" dur="500"/>
                                        <p:tgtEl>
                                          <p:spTgt spid="79"/>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checkerboard(across)">
                                      <p:cBhvr>
                                        <p:cTn id="29" dur="500"/>
                                        <p:tgtEl>
                                          <p:spTgt spid="52"/>
                                        </p:tgtEl>
                                      </p:cBhvr>
                                    </p:animEffect>
                                  </p:childTnLst>
                                </p:cTn>
                              </p:par>
                              <p:par>
                                <p:cTn id="30" presetID="5" presetClass="entr" presetSubtype="10"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checkerboard(across)">
                                      <p:cBhvr>
                                        <p:cTn id="32" dur="500"/>
                                        <p:tgtEl>
                                          <p:spTgt spid="44"/>
                                        </p:tgtEl>
                                      </p:cBhvr>
                                    </p:animEffect>
                                  </p:childTnLst>
                                </p:cTn>
                              </p:par>
                              <p:par>
                                <p:cTn id="33" presetID="5" presetClass="entr" presetSubtype="1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checkerboard(across)">
                                      <p:cBhvr>
                                        <p:cTn id="35" dur="500"/>
                                        <p:tgtEl>
                                          <p:spTgt spid="28"/>
                                        </p:tgtEl>
                                      </p:cBhvr>
                                    </p:animEffect>
                                  </p:childTnLst>
                                </p:cTn>
                              </p:par>
                              <p:par>
                                <p:cTn id="36" presetID="5" presetClass="entr" presetSubtype="10" fill="hold"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checkerboard(across)">
                                      <p:cBhvr>
                                        <p:cTn id="38" dur="500"/>
                                        <p:tgtEl>
                                          <p:spTgt spid="3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21538"/>
                                        </p:tgtEl>
                                        <p:attrNameLst>
                                          <p:attrName>style.visibility</p:attrName>
                                        </p:attrNameLst>
                                      </p:cBhvr>
                                      <p:to>
                                        <p:strVal val="visible"/>
                                      </p:to>
                                    </p:set>
                                    <p:animEffect transition="in" filter="blinds(horizontal)">
                                      <p:cBhvr>
                                        <p:cTn id="43" dur="500"/>
                                        <p:tgtEl>
                                          <p:spTgt spid="21538"/>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nodeType="click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box(in)">
                                      <p:cBhvr>
                                        <p:cTn id="48" dur="500"/>
                                        <p:tgtEl>
                                          <p:spTgt spid="54"/>
                                        </p:tgtEl>
                                      </p:cBhvr>
                                    </p:animEffect>
                                  </p:childTnLst>
                                </p:cTn>
                              </p:par>
                              <p:par>
                                <p:cTn id="49" presetID="4" presetClass="entr" presetSubtype="16"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box(in)">
                                      <p:cBhvr>
                                        <p:cTn id="51" dur="500"/>
                                        <p:tgtEl>
                                          <p:spTgt spid="46"/>
                                        </p:tgtEl>
                                      </p:cBhvr>
                                    </p:animEffect>
                                  </p:childTnLst>
                                </p:cTn>
                              </p:par>
                              <p:par>
                                <p:cTn id="52" presetID="4" presetClass="entr" presetSubtype="16"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box(in)">
                                      <p:cBhvr>
                                        <p:cTn id="54" dur="500"/>
                                        <p:tgtEl>
                                          <p:spTgt spid="30"/>
                                        </p:tgtEl>
                                      </p:cBhvr>
                                    </p:animEffect>
                                  </p:childTnLst>
                                </p:cTn>
                              </p:par>
                              <p:par>
                                <p:cTn id="55" presetID="4" presetClass="entr" presetSubtype="16"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box(in)">
                                      <p:cBhvr>
                                        <p:cTn id="57" dur="5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30"/>
                                        </p:tgtEl>
                                        <p:attrNameLst>
                                          <p:attrName>style.visibility</p:attrName>
                                        </p:attrNameLst>
                                      </p:cBhvr>
                                      <p:to>
                                        <p:strVal val="visible"/>
                                      </p:to>
                                    </p:set>
                                    <p:animEffect transition="in" filter="blinds(horizontal)">
                                      <p:cBhvr>
                                        <p:cTn id="62" dur="500"/>
                                        <p:tgtEl>
                                          <p:spTgt spid="130"/>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129"/>
                                        </p:tgtEl>
                                        <p:attrNameLst>
                                          <p:attrName>style.visibility</p:attrName>
                                        </p:attrNameLst>
                                      </p:cBhvr>
                                      <p:to>
                                        <p:strVal val="visible"/>
                                      </p:to>
                                    </p:set>
                                    <p:animEffect transition="in" filter="blinds(horizontal)">
                                      <p:cBhvr>
                                        <p:cTn id="65" dur="500"/>
                                        <p:tgtEl>
                                          <p:spTgt spid="129"/>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128"/>
                                        </p:tgtEl>
                                        <p:attrNameLst>
                                          <p:attrName>style.visibility</p:attrName>
                                        </p:attrNameLst>
                                      </p:cBhvr>
                                      <p:to>
                                        <p:strVal val="visible"/>
                                      </p:to>
                                    </p:set>
                                    <p:animEffect transition="in" filter="blinds(horizontal)">
                                      <p:cBhvr>
                                        <p:cTn id="68" dur="500"/>
                                        <p:tgtEl>
                                          <p:spTgt spid="128"/>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127"/>
                                        </p:tgtEl>
                                        <p:attrNameLst>
                                          <p:attrName>style.visibility</p:attrName>
                                        </p:attrNameLst>
                                      </p:cBhvr>
                                      <p:to>
                                        <p:strVal val="visible"/>
                                      </p:to>
                                    </p:set>
                                    <p:animEffect transition="in" filter="blinds(horizontal)">
                                      <p:cBhvr>
                                        <p:cTn id="71" dur="500"/>
                                        <p:tgtEl>
                                          <p:spTgt spid="127"/>
                                        </p:tgtEl>
                                      </p:cBhvr>
                                    </p:animEffect>
                                  </p:childTnLst>
                                </p:cTn>
                              </p:par>
                              <p:par>
                                <p:cTn id="72" presetID="3" presetClass="entr" presetSubtype="10" fill="hold" nodeType="withEffect">
                                  <p:stCondLst>
                                    <p:cond delay="0"/>
                                  </p:stCondLst>
                                  <p:childTnLst>
                                    <p:set>
                                      <p:cBhvr>
                                        <p:cTn id="73" dur="1" fill="hold">
                                          <p:stCondLst>
                                            <p:cond delay="0"/>
                                          </p:stCondLst>
                                        </p:cTn>
                                        <p:tgtEl>
                                          <p:spTgt spid="21530"/>
                                        </p:tgtEl>
                                        <p:attrNameLst>
                                          <p:attrName>style.visibility</p:attrName>
                                        </p:attrNameLst>
                                      </p:cBhvr>
                                      <p:to>
                                        <p:strVal val="visible"/>
                                      </p:to>
                                    </p:set>
                                    <p:animEffect transition="in" filter="blinds(horizontal)">
                                      <p:cBhvr>
                                        <p:cTn id="74" dur="500"/>
                                        <p:tgtEl>
                                          <p:spTgt spid="21530"/>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nodeType="click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blinds(horizontal)">
                                      <p:cBhvr>
                                        <p:cTn id="79" dur="500"/>
                                        <p:tgtEl>
                                          <p:spTgt spid="50"/>
                                        </p:tgtEl>
                                      </p:cBhvr>
                                    </p:animEffect>
                                  </p:childTnLst>
                                </p:cTn>
                              </p:par>
                              <p:par>
                                <p:cTn id="80" presetID="3" presetClass="entr" presetSubtype="10" fill="hold" nodeType="with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blinds(horizontal)">
                                      <p:cBhvr>
                                        <p:cTn id="82" dur="500"/>
                                        <p:tgtEl>
                                          <p:spTgt spid="42"/>
                                        </p:tgtEl>
                                      </p:cBhvr>
                                    </p:animEffect>
                                  </p:childTnLst>
                                </p:cTn>
                              </p:par>
                              <p:par>
                                <p:cTn id="83" presetID="3" presetClass="entr" presetSubtype="10"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blinds(horizontal)">
                                      <p:cBhvr>
                                        <p:cTn id="85" dur="500"/>
                                        <p:tgtEl>
                                          <p:spTgt spid="26"/>
                                        </p:tgtEl>
                                      </p:cBhvr>
                                    </p:animEffect>
                                  </p:childTnLst>
                                </p:cTn>
                              </p:par>
                              <p:par>
                                <p:cTn id="86" presetID="3" presetClass="entr" presetSubtype="10" fill="hold"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blinds(horizontal)">
                                      <p:cBhvr>
                                        <p:cTn id="88" dur="500"/>
                                        <p:tgtEl>
                                          <p:spTgt spid="34"/>
                                        </p:tgtEl>
                                      </p:cBhvr>
                                    </p:animEffect>
                                  </p:childTnLst>
                                </p:cTn>
                              </p:par>
                              <p:par>
                                <p:cTn id="89" presetID="3" presetClass="entr" presetSubtype="10" fill="hold"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blinds(horizontal)">
                                      <p:cBhvr>
                                        <p:cTn id="91" dur="500"/>
                                        <p:tgtEl>
                                          <p:spTgt spid="48"/>
                                        </p:tgtEl>
                                      </p:cBhvr>
                                    </p:animEffect>
                                  </p:childTnLst>
                                </p:cTn>
                              </p:par>
                              <p:par>
                                <p:cTn id="92" presetID="3" presetClass="entr" presetSubtype="10" fill="hold" nodeType="with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blinds(horizontal)">
                                      <p:cBhvr>
                                        <p:cTn id="94" dur="500"/>
                                        <p:tgtEl>
                                          <p:spTgt spid="40"/>
                                        </p:tgtEl>
                                      </p:cBhvr>
                                    </p:animEffect>
                                  </p:childTnLst>
                                </p:cTn>
                              </p:par>
                              <p:par>
                                <p:cTn id="95" presetID="3" presetClass="entr" presetSubtype="10" fill="hold" nodeType="with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blinds(horizontal)">
                                      <p:cBhvr>
                                        <p:cTn id="97" dur="500"/>
                                        <p:tgtEl>
                                          <p:spTgt spid="24"/>
                                        </p:tgtEl>
                                      </p:cBhvr>
                                    </p:animEffect>
                                  </p:childTnLst>
                                </p:cTn>
                              </p:par>
                              <p:par>
                                <p:cTn id="98" presetID="3" presetClass="entr" presetSubtype="10" fill="hold"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blinds(horizontal)">
                                      <p:cBhvr>
                                        <p:cTn id="100" dur="500"/>
                                        <p:tgtEl>
                                          <p:spTgt spid="32"/>
                                        </p:tgtEl>
                                      </p:cBhvr>
                                    </p:animEffect>
                                  </p:childTnLst>
                                </p:cTn>
                              </p:par>
                              <p:par>
                                <p:cTn id="101" presetID="3" presetClass="entr" presetSubtype="10" fill="hold" nodeType="withEffect">
                                  <p:stCondLst>
                                    <p:cond delay="0"/>
                                  </p:stCondLst>
                                  <p:childTnLst>
                                    <p:set>
                                      <p:cBhvr>
                                        <p:cTn id="102" dur="1" fill="hold">
                                          <p:stCondLst>
                                            <p:cond delay="0"/>
                                          </p:stCondLst>
                                        </p:cTn>
                                        <p:tgtEl>
                                          <p:spTgt spid="21540"/>
                                        </p:tgtEl>
                                        <p:attrNameLst>
                                          <p:attrName>style.visibility</p:attrName>
                                        </p:attrNameLst>
                                      </p:cBhvr>
                                      <p:to>
                                        <p:strVal val="visible"/>
                                      </p:to>
                                    </p:set>
                                    <p:animEffect transition="in" filter="blinds(horizontal)">
                                      <p:cBhvr>
                                        <p:cTn id="103" dur="500"/>
                                        <p:tgtEl>
                                          <p:spTgt spid="21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127" grpId="0"/>
      <p:bldP spid="128" grpId="0"/>
      <p:bldP spid="129" grpId="0"/>
      <p:bldP spid="1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2971800" y="4419600"/>
            <a:ext cx="52578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hangingPunct="0"/>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الحل الأمثل ليس بالحل ال</a:t>
            </a:r>
            <a:r>
              <a:rPr lang="ar-SA" sz="2400" dirty="0" smtClean="0">
                <a:latin typeface="Calibri" pitchFamily="34" charset="0"/>
                <a:ea typeface="Calibri" pitchFamily="34" charset="0"/>
              </a:rPr>
              <a:t>أفضل بكيفية مطلقة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ولكنه أحسن حل في ظل قيود معينة أي نسبيا</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مستطيل 2"/>
          <p:cNvSpPr/>
          <p:nvPr/>
        </p:nvSpPr>
        <p:spPr>
          <a:xfrm>
            <a:off x="3276600" y="1828800"/>
            <a:ext cx="4684296" cy="461665"/>
          </a:xfrm>
          <a:prstGeom prst="rect">
            <a:avLst/>
          </a:prstGeom>
        </p:spPr>
        <p:txBody>
          <a:bodyPr wrap="none">
            <a:spAutoFit/>
          </a:bodyPr>
          <a:lstStyle/>
          <a:p>
            <a:pPr lvl="0"/>
            <a:r>
              <a:rPr lang="ar-SA" sz="2400" dirty="0" smtClean="0">
                <a:latin typeface="Calibri" pitchFamily="34" charset="0"/>
                <a:ea typeface="Calibri" pitchFamily="34" charset="0"/>
              </a:rPr>
              <a:t>البرمجة الخطية هي طريقة لحل مسائل </a:t>
            </a:r>
            <a:r>
              <a:rPr lang="ar-SA" sz="2400" dirty="0" err="1" smtClean="0">
                <a:latin typeface="Calibri" pitchFamily="34" charset="0"/>
                <a:ea typeface="Calibri" pitchFamily="34" charset="0"/>
              </a:rPr>
              <a:t>الأمثلية</a:t>
            </a:r>
            <a:endParaRPr lang="en-US" sz="2400" dirty="0" smtClean="0"/>
          </a:p>
        </p:txBody>
      </p:sp>
      <p:sp>
        <p:nvSpPr>
          <p:cNvPr id="4" name="مستطيل 3"/>
          <p:cNvSpPr/>
          <p:nvPr/>
        </p:nvSpPr>
        <p:spPr>
          <a:xfrm>
            <a:off x="3276600" y="2971800"/>
            <a:ext cx="4724400" cy="830997"/>
          </a:xfrm>
          <a:prstGeom prst="rect">
            <a:avLst/>
          </a:prstGeom>
        </p:spPr>
        <p:txBody>
          <a:bodyPr wrap="square">
            <a:spAutoFit/>
          </a:bodyPr>
          <a:lstStyle/>
          <a:p>
            <a:pPr lvl="0" eaLnBrk="0" hangingPunct="0"/>
            <a:r>
              <a:rPr lang="ar-SA" sz="2400" dirty="0" smtClean="0">
                <a:latin typeface="Calibri" pitchFamily="34" charset="0"/>
                <a:ea typeface="Calibri" pitchFamily="34" charset="0"/>
              </a:rPr>
              <a:t>مسائل </a:t>
            </a:r>
            <a:r>
              <a:rPr lang="ar-SA" sz="2400" dirty="0" err="1" smtClean="0">
                <a:latin typeface="Calibri" pitchFamily="34" charset="0"/>
                <a:ea typeface="Calibri" pitchFamily="34" charset="0"/>
              </a:rPr>
              <a:t>الأمثلية</a:t>
            </a:r>
            <a:r>
              <a:rPr lang="ar-SA" sz="2400" dirty="0" smtClean="0">
                <a:latin typeface="Calibri" pitchFamily="34" charset="0"/>
                <a:ea typeface="Calibri" pitchFamily="34" charset="0"/>
              </a:rPr>
              <a:t> هي المسائل التي نبحث فيها عن حل أمثل</a:t>
            </a:r>
            <a:endParaRPr lang="en-US" sz="2400" dirty="0" smtClean="0"/>
          </a:p>
        </p:txBody>
      </p:sp>
      <p:sp>
        <p:nvSpPr>
          <p:cNvPr id="5" name="مستطيل 4"/>
          <p:cNvSpPr/>
          <p:nvPr/>
        </p:nvSpPr>
        <p:spPr>
          <a:xfrm>
            <a:off x="6324600" y="762000"/>
            <a:ext cx="1798890" cy="461665"/>
          </a:xfrm>
          <a:prstGeom prst="rect">
            <a:avLst/>
          </a:prstGeom>
        </p:spPr>
        <p:txBody>
          <a:bodyPr wrap="none">
            <a:spAutoFit/>
          </a:bodyPr>
          <a:lstStyle/>
          <a:p>
            <a:pPr lvl="0"/>
            <a:r>
              <a:rPr lang="ar-SA" sz="2400" dirty="0" smtClean="0">
                <a:latin typeface="Calibri" pitchFamily="34" charset="0"/>
                <a:ea typeface="Calibri" pitchFamily="34" charset="0"/>
              </a:rPr>
              <a:t>الأفضل والأمثل </a:t>
            </a:r>
            <a:endParaRPr lang="en-US" sz="2400" dirty="0" smtClean="0"/>
          </a:p>
        </p:txBody>
      </p:sp>
      <p:pic>
        <p:nvPicPr>
          <p:cNvPr id="3075" name="Picture 3" descr="http://t2.gstatic.com/images?q=tbn:ANd9GcQKXDcMUh9w9ifa2BqRXxdX7ezSFcv_Rx4mxohgrZt9b3jc0eWvbg"/>
          <p:cNvPicPr>
            <a:picLocks noChangeAspect="1" noChangeArrowheads="1"/>
          </p:cNvPicPr>
          <p:nvPr/>
        </p:nvPicPr>
        <p:blipFill>
          <a:blip r:embed="rId2" cstate="print"/>
          <a:srcRect/>
          <a:stretch>
            <a:fillRect/>
          </a:stretch>
        </p:blipFill>
        <p:spPr bwMode="auto">
          <a:xfrm>
            <a:off x="0" y="1676400"/>
            <a:ext cx="2696130" cy="2266950"/>
          </a:xfrm>
          <a:prstGeom prst="rect">
            <a:avLst/>
          </a:prstGeom>
          <a:noFill/>
        </p:spPr>
      </p:pic>
      <p:pic>
        <p:nvPicPr>
          <p:cNvPr id="3077" name="Picture 5" descr="http://t3.gstatic.com/images?q=tbn:ANd9GcS_kyrIwY02EYyfnFzCQK4onhA5-hlXyDy_H0wIto1HKlZlpJxYXQ"/>
          <p:cNvPicPr>
            <a:picLocks noChangeAspect="1" noChangeArrowheads="1"/>
          </p:cNvPicPr>
          <p:nvPr/>
        </p:nvPicPr>
        <p:blipFill>
          <a:blip r:embed="rId3" cstate="print"/>
          <a:srcRect/>
          <a:stretch>
            <a:fillRect/>
          </a:stretch>
        </p:blipFill>
        <p:spPr bwMode="auto">
          <a:xfrm>
            <a:off x="1066800" y="4038600"/>
            <a:ext cx="2095500" cy="2181226"/>
          </a:xfrm>
          <a:prstGeom prst="rect">
            <a:avLst/>
          </a:prstGeom>
          <a:noFill/>
        </p:spPr>
      </p:pic>
      <p:pic>
        <p:nvPicPr>
          <p:cNvPr id="8" name="Picture 3" descr="http://t2.gstatic.com/images?q=tbn:ANd9GcSvpV8Te5HtxmM3utuJQRmKK0YOChAZ6uKBSKvD_G_78vQCy5Oh0A"/>
          <p:cNvPicPr>
            <a:picLocks noChangeAspect="1" noChangeArrowheads="1"/>
          </p:cNvPicPr>
          <p:nvPr/>
        </p:nvPicPr>
        <p:blipFill>
          <a:blip r:embed="rId4" cstate="print"/>
          <a:srcRect/>
          <a:stretch>
            <a:fillRect/>
          </a:stretch>
        </p:blipFill>
        <p:spPr bwMode="auto">
          <a:xfrm>
            <a:off x="2667000" y="0"/>
            <a:ext cx="1691638" cy="1752600"/>
          </a:xfrm>
          <a:prstGeom prst="rect">
            <a:avLst/>
          </a:prstGeom>
          <a:noFill/>
        </p:spPr>
      </p:pic>
      <p:sp>
        <p:nvSpPr>
          <p:cNvPr id="9" name="مستطيل 8"/>
          <p:cNvSpPr/>
          <p:nvPr/>
        </p:nvSpPr>
        <p:spPr>
          <a:xfrm>
            <a:off x="6172200" y="0"/>
            <a:ext cx="37338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ar-SA" sz="2400" dirty="0" smtClean="0">
                <a:solidFill>
                  <a:schemeClr val="tx1"/>
                </a:solidFill>
                <a:latin typeface="Calibri" pitchFamily="34" charset="0"/>
                <a:ea typeface="Calibri" pitchFamily="34" charset="0"/>
              </a:rPr>
              <a:t>التعريف بمسألة البرمجة الخطية</a:t>
            </a:r>
            <a:endParaRPr lang="ar-SA" sz="2400" dirty="0">
              <a:solidFill>
                <a:schemeClr val="tx1"/>
              </a:solidFill>
            </a:endParaRPr>
          </a:p>
        </p:txBody>
      </p:sp>
    </p:spTree>
    <p:extLst>
      <p:ext uri="{BB962C8B-B14F-4D97-AF65-F5344CB8AC3E}">
        <p14:creationId xmlns:p14="http://schemas.microsoft.com/office/powerpoint/2010/main" val="20078358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382000" y="0"/>
            <a:ext cx="1524000" cy="369332"/>
          </a:xfrm>
          <a:prstGeom prst="rect">
            <a:avLst/>
          </a:prstGeom>
          <a:noFill/>
        </p:spPr>
        <p:txBody>
          <a:bodyPr wrap="square" rtlCol="1">
            <a:spAutoFit/>
          </a:bodyPr>
          <a:lstStyle/>
          <a:p>
            <a:r>
              <a:rPr lang="ar-SA" dirty="0" smtClean="0"/>
              <a:t>مثال</a:t>
            </a:r>
            <a:endParaRPr lang="ar-SA" dirty="0"/>
          </a:p>
        </p:txBody>
      </p:sp>
      <p:sp>
        <p:nvSpPr>
          <p:cNvPr id="3" name="مربع نص 2"/>
          <p:cNvSpPr txBox="1"/>
          <p:nvPr/>
        </p:nvSpPr>
        <p:spPr>
          <a:xfrm>
            <a:off x="6172200" y="2971800"/>
            <a:ext cx="3581400" cy="369332"/>
          </a:xfrm>
          <a:prstGeom prst="rect">
            <a:avLst/>
          </a:prstGeom>
          <a:noFill/>
        </p:spPr>
        <p:txBody>
          <a:bodyPr wrap="square" rtlCol="1">
            <a:spAutoFit/>
          </a:bodyPr>
          <a:lstStyle/>
          <a:p>
            <a:r>
              <a:rPr lang="ar-SA" dirty="0" smtClean="0"/>
              <a:t>الحالة الأولى : 5500 ريال</a:t>
            </a:r>
            <a:endParaRPr lang="ar-SA" dirty="0"/>
          </a:p>
        </p:txBody>
      </p:sp>
      <p:pic>
        <p:nvPicPr>
          <p:cNvPr id="25606" name="Picture 6" descr="http://t1.gstatic.com/images?q=tbn:ANd9GcRYt8TqsW7w-fKa-3sP4_VGwlqxOeVE9jO3i-kte-HU6dkY4oXeLA"/>
          <p:cNvPicPr>
            <a:picLocks noChangeAspect="1" noChangeArrowheads="1"/>
          </p:cNvPicPr>
          <p:nvPr/>
        </p:nvPicPr>
        <p:blipFill>
          <a:blip r:embed="rId2" cstate="print"/>
          <a:srcRect/>
          <a:stretch>
            <a:fillRect/>
          </a:stretch>
        </p:blipFill>
        <p:spPr bwMode="auto">
          <a:xfrm>
            <a:off x="2286000" y="0"/>
            <a:ext cx="2255813" cy="1704976"/>
          </a:xfrm>
          <a:prstGeom prst="rect">
            <a:avLst/>
          </a:prstGeom>
          <a:noFill/>
        </p:spPr>
      </p:pic>
      <p:pic>
        <p:nvPicPr>
          <p:cNvPr id="25608" name="Picture 8" descr="http://t3.gstatic.com/images?q=tbn:ANd9GcSRWWA2XeHXgISz24GP2CB65TYI9i-HmGFpxeaEtT_tCUNEZ7efeA"/>
          <p:cNvPicPr>
            <a:picLocks noChangeAspect="1" noChangeArrowheads="1"/>
          </p:cNvPicPr>
          <p:nvPr/>
        </p:nvPicPr>
        <p:blipFill>
          <a:blip r:embed="rId3" cstate="print"/>
          <a:srcRect/>
          <a:stretch>
            <a:fillRect/>
          </a:stretch>
        </p:blipFill>
        <p:spPr bwMode="auto">
          <a:xfrm>
            <a:off x="4572000" y="0"/>
            <a:ext cx="2619375" cy="1743076"/>
          </a:xfrm>
          <a:prstGeom prst="rect">
            <a:avLst/>
          </a:prstGeom>
          <a:noFill/>
        </p:spPr>
      </p:pic>
      <p:sp>
        <p:nvSpPr>
          <p:cNvPr id="8" name="مربع نص 7"/>
          <p:cNvSpPr txBox="1"/>
          <p:nvPr/>
        </p:nvSpPr>
        <p:spPr>
          <a:xfrm>
            <a:off x="4648200" y="1828800"/>
            <a:ext cx="2286000" cy="381000"/>
          </a:xfrm>
          <a:prstGeom prst="rect">
            <a:avLst/>
          </a:prstGeom>
          <a:noFill/>
        </p:spPr>
        <p:txBody>
          <a:bodyPr wrap="square" rtlCol="1">
            <a:spAutoFit/>
          </a:bodyPr>
          <a:lstStyle/>
          <a:p>
            <a:pPr algn="ctr"/>
            <a:r>
              <a:rPr lang="ar-SA" dirty="0" smtClean="0"/>
              <a:t>4500 ريال</a:t>
            </a:r>
            <a:endParaRPr lang="ar-SA" dirty="0"/>
          </a:p>
        </p:txBody>
      </p:sp>
      <p:sp>
        <p:nvSpPr>
          <p:cNvPr id="9" name="مربع نص 8"/>
          <p:cNvSpPr txBox="1"/>
          <p:nvPr/>
        </p:nvSpPr>
        <p:spPr>
          <a:xfrm>
            <a:off x="2209800" y="1905000"/>
            <a:ext cx="2286000" cy="381000"/>
          </a:xfrm>
          <a:prstGeom prst="rect">
            <a:avLst/>
          </a:prstGeom>
          <a:noFill/>
        </p:spPr>
        <p:txBody>
          <a:bodyPr wrap="square" rtlCol="1">
            <a:spAutoFit/>
          </a:bodyPr>
          <a:lstStyle/>
          <a:p>
            <a:pPr algn="ctr"/>
            <a:r>
              <a:rPr lang="ar-SA" dirty="0" smtClean="0"/>
              <a:t> 3890ريال</a:t>
            </a:r>
            <a:endParaRPr lang="ar-SA" dirty="0"/>
          </a:p>
        </p:txBody>
      </p:sp>
      <p:sp>
        <p:nvSpPr>
          <p:cNvPr id="10" name="مربع نص 9"/>
          <p:cNvSpPr txBox="1"/>
          <p:nvPr/>
        </p:nvSpPr>
        <p:spPr>
          <a:xfrm>
            <a:off x="7772400" y="2133600"/>
            <a:ext cx="1447800" cy="381000"/>
          </a:xfrm>
          <a:prstGeom prst="rect">
            <a:avLst/>
          </a:prstGeom>
          <a:noFill/>
        </p:spPr>
        <p:txBody>
          <a:bodyPr wrap="square" rtlCol="1">
            <a:spAutoFit/>
          </a:bodyPr>
          <a:lstStyle/>
          <a:p>
            <a:r>
              <a:rPr lang="ar-SA" dirty="0" smtClean="0"/>
              <a:t>  1950 ريال</a:t>
            </a:r>
            <a:endParaRPr lang="ar-SA" dirty="0"/>
          </a:p>
        </p:txBody>
      </p:sp>
      <p:pic>
        <p:nvPicPr>
          <p:cNvPr id="25610" name="Picture 10" descr="http://t0.gstatic.com/images?q=tbn:ANd9GcTItRdSiMsqmLLwHG2snRvRBJYAwxJqLrXZdQkv_2Aazyko45DFGQ"/>
          <p:cNvPicPr>
            <a:picLocks noChangeAspect="1" noChangeArrowheads="1"/>
          </p:cNvPicPr>
          <p:nvPr/>
        </p:nvPicPr>
        <p:blipFill>
          <a:blip r:embed="rId4" cstate="print"/>
          <a:srcRect/>
          <a:stretch>
            <a:fillRect/>
          </a:stretch>
        </p:blipFill>
        <p:spPr bwMode="auto">
          <a:xfrm>
            <a:off x="0" y="0"/>
            <a:ext cx="2257425" cy="2028826"/>
          </a:xfrm>
          <a:prstGeom prst="rect">
            <a:avLst/>
          </a:prstGeom>
          <a:noFill/>
        </p:spPr>
      </p:pic>
      <p:sp>
        <p:nvSpPr>
          <p:cNvPr id="12" name="مربع نص 11"/>
          <p:cNvSpPr txBox="1"/>
          <p:nvPr/>
        </p:nvSpPr>
        <p:spPr>
          <a:xfrm>
            <a:off x="0" y="1981200"/>
            <a:ext cx="2286000" cy="381000"/>
          </a:xfrm>
          <a:prstGeom prst="rect">
            <a:avLst/>
          </a:prstGeom>
          <a:noFill/>
        </p:spPr>
        <p:txBody>
          <a:bodyPr wrap="square" rtlCol="1">
            <a:spAutoFit/>
          </a:bodyPr>
          <a:lstStyle/>
          <a:p>
            <a:r>
              <a:rPr lang="ar-SA" dirty="0" smtClean="0"/>
              <a:t>  2405ريال</a:t>
            </a:r>
            <a:endParaRPr lang="ar-SA" dirty="0"/>
          </a:p>
        </p:txBody>
      </p:sp>
      <p:pic>
        <p:nvPicPr>
          <p:cNvPr id="25612" name="Picture 12" descr="http://t1.gstatic.com/images?q=tbn:ANd9GcTkWEFsgwFaoqU6xRawep41tqIP_kEFxxu9abE0TlAEWiG_HQXa"/>
          <p:cNvPicPr>
            <a:picLocks noChangeAspect="1" noChangeArrowheads="1"/>
          </p:cNvPicPr>
          <p:nvPr/>
        </p:nvPicPr>
        <p:blipFill>
          <a:blip r:embed="rId5" cstate="print"/>
          <a:srcRect/>
          <a:stretch>
            <a:fillRect/>
          </a:stretch>
        </p:blipFill>
        <p:spPr bwMode="auto">
          <a:xfrm>
            <a:off x="7162800" y="0"/>
            <a:ext cx="2219325" cy="2057401"/>
          </a:xfrm>
          <a:prstGeom prst="rect">
            <a:avLst/>
          </a:prstGeom>
          <a:noFill/>
        </p:spPr>
      </p:pic>
      <p:sp>
        <p:nvSpPr>
          <p:cNvPr id="14" name="مربع نص 13"/>
          <p:cNvSpPr txBox="1"/>
          <p:nvPr/>
        </p:nvSpPr>
        <p:spPr>
          <a:xfrm>
            <a:off x="6172200" y="3581400"/>
            <a:ext cx="3581400" cy="369332"/>
          </a:xfrm>
          <a:prstGeom prst="rect">
            <a:avLst/>
          </a:prstGeom>
          <a:noFill/>
        </p:spPr>
        <p:txBody>
          <a:bodyPr wrap="square" rtlCol="1">
            <a:spAutoFit/>
          </a:bodyPr>
          <a:lstStyle/>
          <a:p>
            <a:r>
              <a:rPr lang="ar-SA" dirty="0" smtClean="0"/>
              <a:t>الحالة الثانية: 4000 ريال</a:t>
            </a:r>
            <a:endParaRPr lang="ar-SA" dirty="0"/>
          </a:p>
        </p:txBody>
      </p:sp>
      <p:sp>
        <p:nvSpPr>
          <p:cNvPr id="15" name="مربع نص 14"/>
          <p:cNvSpPr txBox="1"/>
          <p:nvPr/>
        </p:nvSpPr>
        <p:spPr>
          <a:xfrm>
            <a:off x="6096000" y="4191000"/>
            <a:ext cx="3581400" cy="369332"/>
          </a:xfrm>
          <a:prstGeom prst="rect">
            <a:avLst/>
          </a:prstGeom>
          <a:noFill/>
        </p:spPr>
        <p:txBody>
          <a:bodyPr wrap="square" rtlCol="1">
            <a:spAutoFit/>
          </a:bodyPr>
          <a:lstStyle/>
          <a:p>
            <a:r>
              <a:rPr lang="ar-SA" dirty="0" smtClean="0"/>
              <a:t>الحالة الثانية: 2000 ريال</a:t>
            </a:r>
            <a:endParaRPr lang="ar-SA" dirty="0"/>
          </a:p>
        </p:txBody>
      </p:sp>
      <p:sp>
        <p:nvSpPr>
          <p:cNvPr id="16" name="شكل بيضاوي 15"/>
          <p:cNvSpPr/>
          <p:nvPr/>
        </p:nvSpPr>
        <p:spPr>
          <a:xfrm>
            <a:off x="4038600" y="2971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7" name="شكل بيضاوي 16"/>
          <p:cNvSpPr/>
          <p:nvPr/>
        </p:nvSpPr>
        <p:spPr>
          <a:xfrm>
            <a:off x="3352800" y="3581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8" name="شكل بيضاوي 17"/>
          <p:cNvSpPr/>
          <p:nvPr/>
        </p:nvSpPr>
        <p:spPr>
          <a:xfrm>
            <a:off x="2514600" y="4419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cxnSp>
        <p:nvCxnSpPr>
          <p:cNvPr id="20" name="رابط كسهم مستقيم 19"/>
          <p:cNvCxnSpPr/>
          <p:nvPr/>
        </p:nvCxnSpPr>
        <p:spPr>
          <a:xfrm rot="16200000" flipV="1">
            <a:off x="38100" y="4152900"/>
            <a:ext cx="3048000" cy="7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3" name="رابط كسهم مستقيم 22"/>
          <p:cNvCxnSpPr/>
          <p:nvPr/>
        </p:nvCxnSpPr>
        <p:spPr>
          <a:xfrm>
            <a:off x="1600200" y="5715000"/>
            <a:ext cx="3886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رابط كسهم مستقيم 28"/>
          <p:cNvCxnSpPr/>
          <p:nvPr/>
        </p:nvCxnSpPr>
        <p:spPr>
          <a:xfrm rot="10800000" flipV="1">
            <a:off x="3276600" y="2895600"/>
            <a:ext cx="685800" cy="60960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30" name="رابط كسهم مستقيم 29"/>
          <p:cNvCxnSpPr/>
          <p:nvPr/>
        </p:nvCxnSpPr>
        <p:spPr>
          <a:xfrm rot="10800000" flipV="1">
            <a:off x="2438401" y="3581398"/>
            <a:ext cx="762001" cy="685801"/>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32" name="مربع نص 31"/>
          <p:cNvSpPr txBox="1"/>
          <p:nvPr/>
        </p:nvSpPr>
        <p:spPr>
          <a:xfrm>
            <a:off x="4800600" y="4953000"/>
            <a:ext cx="4495800" cy="369332"/>
          </a:xfrm>
          <a:prstGeom prst="rect">
            <a:avLst/>
          </a:prstGeom>
          <a:noFill/>
        </p:spPr>
        <p:txBody>
          <a:bodyPr wrap="square" rtlCol="1">
            <a:spAutoFit/>
          </a:bodyPr>
          <a:lstStyle/>
          <a:p>
            <a:r>
              <a:rPr lang="ar-SA" dirty="0" smtClean="0"/>
              <a:t>الحل الأمثل تنقص قيمته مع زيادة القيود</a:t>
            </a:r>
            <a:endParaRPr lang="ar-SA" dirty="0"/>
          </a:p>
        </p:txBody>
      </p:sp>
    </p:spTree>
    <p:extLst>
      <p:ext uri="{BB962C8B-B14F-4D97-AF65-F5344CB8AC3E}">
        <p14:creationId xmlns:p14="http://schemas.microsoft.com/office/powerpoint/2010/main" val="305501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nodeType="withEffect">
                                  <p:stCondLst>
                                    <p:cond delay="0"/>
                                  </p:stCondLst>
                                  <p:childTnLst>
                                    <p:set>
                                      <p:cBhvr>
                                        <p:cTn id="9" dur="1" fill="hold">
                                          <p:stCondLst>
                                            <p:cond delay="0"/>
                                          </p:stCondLst>
                                        </p:cTn>
                                        <p:tgtEl>
                                          <p:spTgt spid="25610"/>
                                        </p:tgtEl>
                                        <p:attrNameLst>
                                          <p:attrName>style.visibility</p:attrName>
                                        </p:attrNameLst>
                                      </p:cBhvr>
                                      <p:to>
                                        <p:strVal val="visible"/>
                                      </p:to>
                                    </p:set>
                                    <p:animEffect transition="in" filter="box(in)">
                                      <p:cBhvr>
                                        <p:cTn id="10" dur="500"/>
                                        <p:tgtEl>
                                          <p:spTgt spid="2561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ox(in)">
                                      <p:cBhvr>
                                        <p:cTn id="15" dur="500"/>
                                        <p:tgtEl>
                                          <p:spTgt spid="9"/>
                                        </p:tgtEl>
                                      </p:cBhvr>
                                    </p:animEffect>
                                  </p:childTnLst>
                                </p:cTn>
                              </p:par>
                              <p:par>
                                <p:cTn id="16" presetID="4" presetClass="entr" presetSubtype="16" fill="hold" nodeType="withEffect">
                                  <p:stCondLst>
                                    <p:cond delay="0"/>
                                  </p:stCondLst>
                                  <p:childTnLst>
                                    <p:set>
                                      <p:cBhvr>
                                        <p:cTn id="17" dur="1" fill="hold">
                                          <p:stCondLst>
                                            <p:cond delay="0"/>
                                          </p:stCondLst>
                                        </p:cTn>
                                        <p:tgtEl>
                                          <p:spTgt spid="25606"/>
                                        </p:tgtEl>
                                        <p:attrNameLst>
                                          <p:attrName>style.visibility</p:attrName>
                                        </p:attrNameLst>
                                      </p:cBhvr>
                                      <p:to>
                                        <p:strVal val="visible"/>
                                      </p:to>
                                    </p:set>
                                    <p:animEffect transition="in" filter="box(in)">
                                      <p:cBhvr>
                                        <p:cTn id="18" dur="500"/>
                                        <p:tgtEl>
                                          <p:spTgt spid="25606"/>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25608"/>
                                        </p:tgtEl>
                                        <p:attrNameLst>
                                          <p:attrName>style.visibility</p:attrName>
                                        </p:attrNameLst>
                                      </p:cBhvr>
                                      <p:to>
                                        <p:strVal val="visible"/>
                                      </p:to>
                                    </p:set>
                                    <p:animEffect transition="in" filter="box(in)">
                                      <p:cBhvr>
                                        <p:cTn id="23" dur="500"/>
                                        <p:tgtEl>
                                          <p:spTgt spid="25608"/>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ox(i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25612"/>
                                        </p:tgtEl>
                                        <p:attrNameLst>
                                          <p:attrName>style.visibility</p:attrName>
                                        </p:attrNameLst>
                                      </p:cBhvr>
                                      <p:to>
                                        <p:strVal val="visible"/>
                                      </p:to>
                                    </p:set>
                                    <p:animEffect transition="in" filter="box(in)">
                                      <p:cBhvr>
                                        <p:cTn id="31" dur="500"/>
                                        <p:tgtEl>
                                          <p:spTgt spid="25612"/>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ox(in)">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slide(fromBottom)">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ox(in)">
                                      <p:cBhvr>
                                        <p:cTn id="44" dur="500"/>
                                        <p:tgtEl>
                                          <p:spTgt spid="20"/>
                                        </p:tgtEl>
                                      </p:cBhvr>
                                    </p:animEffect>
                                  </p:childTnLst>
                                </p:cTn>
                              </p:par>
                              <p:par>
                                <p:cTn id="45" presetID="4" presetClass="entr" presetSubtype="16"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ox(in)">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slide(fromBottom)">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ox(in)">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linds(horizontal)">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ox(in)">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16" fill="hold"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ox(in)">
                                      <p:cBhvr>
                                        <p:cTn id="77" dur="500"/>
                                        <p:tgtEl>
                                          <p:spTgt spid="3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blinds(horizontal)">
                                      <p:cBhvr>
                                        <p:cTn id="82" dur="500"/>
                                        <p:tgtEl>
                                          <p:spTgt spid="18"/>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blinds(horizontal)">
                                      <p:cBhvr>
                                        <p:cTn id="8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P spid="12" grpId="0"/>
      <p:bldP spid="14" grpId="0"/>
      <p:bldP spid="15" grpId="0"/>
      <p:bldP spid="16" grpId="0" animBg="1"/>
      <p:bldP spid="17" grpId="0" animBg="1"/>
      <p:bldP spid="18" grpId="0" animBg="1"/>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676400" y="1524000"/>
            <a:ext cx="6981398"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إدارة العمليات تستعمل البرمجة الخطية </a:t>
            </a:r>
            <a:r>
              <a:rPr kumimoji="0" lang="ar-SA" sz="24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خاصة</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لتحديد المزيج الإنتاجي</a:t>
            </a:r>
            <a:r>
              <a:rPr kumimoji="0" lang="en-US" sz="2400" b="0" i="0" u="none" strike="noStrike" cap="none" normalizeH="0" baseline="0" dirty="0" smtClean="0">
                <a:ln>
                  <a:noFill/>
                </a:ln>
                <a:solidFill>
                  <a:schemeClr val="tx1"/>
                </a:solidFill>
                <a:effectLst/>
                <a:latin typeface="Arial" pitchFamily="34" charset="0"/>
                <a:cs typeface="Arial" pitchFamily="34" charset="0"/>
              </a:rPr>
              <a:t> </a:t>
            </a:r>
          </a:p>
        </p:txBody>
      </p:sp>
      <p:sp>
        <p:nvSpPr>
          <p:cNvPr id="3" name="مستطيل 2"/>
          <p:cNvSpPr/>
          <p:nvPr/>
        </p:nvSpPr>
        <p:spPr>
          <a:xfrm>
            <a:off x="1752600" y="762000"/>
            <a:ext cx="6781800" cy="461665"/>
          </a:xfrm>
          <a:prstGeom prst="rect">
            <a:avLst/>
          </a:prstGeom>
        </p:spPr>
        <p:txBody>
          <a:bodyPr wrap="square">
            <a:spAutoFit/>
          </a:bodyPr>
          <a:lstStyle/>
          <a:p>
            <a:pPr lvl="0"/>
            <a:r>
              <a:rPr lang="ar-SA" sz="2400" dirty="0" smtClean="0">
                <a:latin typeface="Calibri" pitchFamily="34" charset="0"/>
                <a:ea typeface="Calibri" pitchFamily="34" charset="0"/>
              </a:rPr>
              <a:t>نظرا لتعدد القيود في مجالات الإدارة تستعمل البرمجة الخطية بكثرة</a:t>
            </a:r>
          </a:p>
        </p:txBody>
      </p:sp>
      <p:sp>
        <p:nvSpPr>
          <p:cNvPr id="5" name="Rectangle 1"/>
          <p:cNvSpPr>
            <a:spLocks noChangeArrowheads="1"/>
          </p:cNvSpPr>
          <p:nvPr/>
        </p:nvSpPr>
        <p:spPr bwMode="auto">
          <a:xfrm>
            <a:off x="3124200" y="2438400"/>
            <a:ext cx="5360127"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عندما نستعمل البرمجة الخطية لتحديد المزيج الإنتاجي قصد تحقيق </a:t>
            </a:r>
            <a:r>
              <a:rPr kumimoji="0" lang="ar-SA" sz="24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أكبر</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ربح أو </a:t>
            </a:r>
            <a:r>
              <a:rPr kumimoji="0" lang="ar-SA" sz="24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أكبر</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رقم أعمال ...الخ</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1"/>
          <p:cNvSpPr>
            <a:spLocks noChangeArrowheads="1"/>
          </p:cNvSpPr>
          <p:nvPr/>
        </p:nvSpPr>
        <p:spPr bwMode="auto">
          <a:xfrm>
            <a:off x="1600200" y="3429000"/>
            <a:ext cx="5360127"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تكون المسألة من نوع الحد الأقصى وتكتب</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kumimoji="0" lang="fr-FR" sz="2400" b="0" i="0" u="none" strike="noStrike" cap="none" normalizeH="0" dirty="0" smtClean="0">
                <a:ln>
                  <a:noFill/>
                </a:ln>
                <a:solidFill>
                  <a:schemeClr val="tx1"/>
                </a:solidFill>
                <a:effectLst/>
                <a:latin typeface="Calibri" pitchFamily="34" charset="0"/>
                <a:ea typeface="Calibri" pitchFamily="34" charset="0"/>
                <a:cs typeface="Arial" pitchFamily="34" charset="0"/>
              </a:rPr>
              <a:t>MAX</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2895600" y="4343400"/>
            <a:ext cx="5360127"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عندما نستعمل البرمجة الخطية لتحديد المزيج الإنتاجي قصد </a:t>
            </a:r>
            <a:r>
              <a:rPr kumimoji="0" lang="ar-SA" sz="24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تقليص</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التكلفة أو </a:t>
            </a:r>
            <a:r>
              <a:rPr kumimoji="0" lang="ar-SA" sz="2400" b="0" i="0" u="none" strike="noStrike" cap="none" normalizeH="0" baseline="0" dirty="0" smtClean="0">
                <a:ln>
                  <a:noFill/>
                </a:ln>
                <a:solidFill>
                  <a:srgbClr val="FF0000"/>
                </a:solidFill>
                <a:effectLst/>
                <a:latin typeface="Calibri" pitchFamily="34" charset="0"/>
                <a:ea typeface="Calibri" pitchFamily="34" charset="0"/>
                <a:cs typeface="Arial" pitchFamily="34" charset="0"/>
              </a:rPr>
              <a:t>تقليص</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وقت الإنتاج ... الخ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828800" y="5410200"/>
            <a:ext cx="5360127"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تكون المسألة من نوع الحد الأدنى وتكتب</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kumimoji="0" lang="fr-FR" sz="2400" b="0" i="0" u="none" strike="noStrike" cap="none" normalizeH="0" dirty="0" smtClean="0">
                <a:ln>
                  <a:noFill/>
                </a:ln>
                <a:solidFill>
                  <a:schemeClr val="tx1"/>
                </a:solidFill>
                <a:effectLst/>
                <a:latin typeface="Calibri" pitchFamily="34" charset="0"/>
                <a:ea typeface="Calibri" pitchFamily="34" charset="0"/>
                <a:cs typeface="Arial" pitchFamily="34" charset="0"/>
              </a:rPr>
              <a:t>MIN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Left Arrow 8"/>
          <p:cNvSpPr/>
          <p:nvPr/>
        </p:nvSpPr>
        <p:spPr>
          <a:xfrm>
            <a:off x="7010400" y="3429000"/>
            <a:ext cx="7620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Left Arrow 9"/>
          <p:cNvSpPr/>
          <p:nvPr/>
        </p:nvSpPr>
        <p:spPr>
          <a:xfrm>
            <a:off x="7086600" y="5334000"/>
            <a:ext cx="7620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12204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slide(fromBottom)">
                                      <p:cBhvr>
                                        <p:cTn id="10" dur="500"/>
                                        <p:tgtEl>
                                          <p:spTgt spid="10"/>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slide(fromBottom)">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6019800" y="4724400"/>
            <a:ext cx="14478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قيود عدم السلبية</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مستطيل 2"/>
          <p:cNvSpPr/>
          <p:nvPr/>
        </p:nvSpPr>
        <p:spPr>
          <a:xfrm>
            <a:off x="6633065" y="381000"/>
            <a:ext cx="2598788" cy="461665"/>
          </a:xfrm>
          <a:prstGeom prst="rect">
            <a:avLst/>
          </a:prstGeom>
        </p:spPr>
        <p:txBody>
          <a:bodyPr wrap="none">
            <a:spAutoFit/>
          </a:bodyPr>
          <a:lstStyle/>
          <a:p>
            <a:pPr lvl="0"/>
            <a:r>
              <a:rPr lang="ar-SA" sz="2400" dirty="0" smtClean="0">
                <a:latin typeface="Calibri" pitchFamily="34" charset="0"/>
                <a:ea typeface="Calibri" pitchFamily="34" charset="0"/>
              </a:rPr>
              <a:t>مكونات البرمجة الخطية:</a:t>
            </a:r>
            <a:endParaRPr lang="en-US" sz="2400" dirty="0" smtClean="0"/>
          </a:p>
        </p:txBody>
      </p:sp>
      <p:sp>
        <p:nvSpPr>
          <p:cNvPr id="4" name="مستطيل 3"/>
          <p:cNvSpPr/>
          <p:nvPr/>
        </p:nvSpPr>
        <p:spPr>
          <a:xfrm>
            <a:off x="8610600" y="3276600"/>
            <a:ext cx="1159292" cy="461665"/>
          </a:xfrm>
          <a:prstGeom prst="rect">
            <a:avLst/>
          </a:prstGeom>
        </p:spPr>
        <p:txBody>
          <a:bodyPr wrap="none">
            <a:spAutoFit/>
          </a:bodyPr>
          <a:lstStyle/>
          <a:p>
            <a:r>
              <a:rPr lang="ar-SA" sz="2400" dirty="0" smtClean="0">
                <a:latin typeface="Calibri" pitchFamily="34" charset="0"/>
                <a:ea typeface="Calibri" pitchFamily="34" charset="0"/>
              </a:rPr>
              <a:t>3 عناصر</a:t>
            </a:r>
            <a:endParaRPr lang="ar-SA" sz="2400" dirty="0"/>
          </a:p>
        </p:txBody>
      </p:sp>
      <p:sp>
        <p:nvSpPr>
          <p:cNvPr id="5" name="مستطيل 4"/>
          <p:cNvSpPr/>
          <p:nvPr/>
        </p:nvSpPr>
        <p:spPr>
          <a:xfrm>
            <a:off x="6248400" y="1752600"/>
            <a:ext cx="1213794" cy="461665"/>
          </a:xfrm>
          <a:prstGeom prst="rect">
            <a:avLst/>
          </a:prstGeom>
        </p:spPr>
        <p:txBody>
          <a:bodyPr wrap="none">
            <a:spAutoFit/>
          </a:bodyPr>
          <a:lstStyle/>
          <a:p>
            <a:pPr lvl="0" eaLnBrk="0" hangingPunct="0"/>
            <a:r>
              <a:rPr lang="ar-SA" sz="2400" dirty="0" smtClean="0">
                <a:latin typeface="Calibri" pitchFamily="34" charset="0"/>
                <a:ea typeface="Calibri" pitchFamily="34" charset="0"/>
              </a:rPr>
              <a:t>دالة الهدف</a:t>
            </a:r>
            <a:endParaRPr lang="en-US" sz="2400" dirty="0" smtClean="0"/>
          </a:p>
        </p:txBody>
      </p:sp>
      <p:sp>
        <p:nvSpPr>
          <p:cNvPr id="6" name="مستطيل 5"/>
          <p:cNvSpPr/>
          <p:nvPr/>
        </p:nvSpPr>
        <p:spPr>
          <a:xfrm>
            <a:off x="6248400" y="3429000"/>
            <a:ext cx="1327608" cy="461665"/>
          </a:xfrm>
          <a:prstGeom prst="rect">
            <a:avLst/>
          </a:prstGeom>
        </p:spPr>
        <p:txBody>
          <a:bodyPr wrap="none">
            <a:spAutoFit/>
          </a:bodyPr>
          <a:lstStyle/>
          <a:p>
            <a:pPr lvl="0" eaLnBrk="0" hangingPunct="0"/>
            <a:r>
              <a:rPr lang="ar-SA" sz="2400" dirty="0" smtClean="0">
                <a:latin typeface="Calibri" pitchFamily="34" charset="0"/>
                <a:ea typeface="Calibri" pitchFamily="34" charset="0"/>
              </a:rPr>
              <a:t>قيود المسألة</a:t>
            </a:r>
            <a:endParaRPr lang="en-US" sz="2400" dirty="0" smtClean="0"/>
          </a:p>
        </p:txBody>
      </p:sp>
      <p:sp>
        <p:nvSpPr>
          <p:cNvPr id="8" name="مستطيل 7"/>
          <p:cNvSpPr/>
          <p:nvPr/>
        </p:nvSpPr>
        <p:spPr>
          <a:xfrm>
            <a:off x="685800" y="1447800"/>
            <a:ext cx="5099994" cy="830997"/>
          </a:xfrm>
          <a:prstGeom prst="rect">
            <a:avLst/>
          </a:prstGeom>
        </p:spPr>
        <p:txBody>
          <a:bodyPr wrap="square">
            <a:spAutoFit/>
          </a:bodyPr>
          <a:lstStyle/>
          <a:p>
            <a:pPr lvl="0" eaLnBrk="0" hangingPunct="0"/>
            <a:r>
              <a:rPr lang="ar-SA" sz="2400" dirty="0" smtClean="0">
                <a:latin typeface="Calibri" pitchFamily="34" charset="0"/>
                <a:ea typeface="Calibri" pitchFamily="34" charset="0"/>
              </a:rPr>
              <a:t>تبين هدف المسألة نفسها (أكبر ربح ممكن، أو أكبر مبيعات ممكنة، أو أقل تكلفة ... )</a:t>
            </a:r>
            <a:endParaRPr lang="en-US" sz="2400" dirty="0" smtClean="0"/>
          </a:p>
        </p:txBody>
      </p:sp>
      <p:sp>
        <p:nvSpPr>
          <p:cNvPr id="9" name="مستطيل 8"/>
          <p:cNvSpPr/>
          <p:nvPr/>
        </p:nvSpPr>
        <p:spPr>
          <a:xfrm>
            <a:off x="685800" y="2971800"/>
            <a:ext cx="5099994" cy="1200329"/>
          </a:xfrm>
          <a:prstGeom prst="rect">
            <a:avLst/>
          </a:prstGeom>
        </p:spPr>
        <p:txBody>
          <a:bodyPr wrap="square">
            <a:spAutoFit/>
          </a:bodyPr>
          <a:lstStyle/>
          <a:p>
            <a:pPr lvl="0" eaLnBrk="0" hangingPunct="0"/>
            <a:r>
              <a:rPr lang="ar-SA" sz="2400" dirty="0" smtClean="0">
                <a:latin typeface="Calibri" pitchFamily="34" charset="0"/>
                <a:ea typeface="Calibri" pitchFamily="34" charset="0"/>
              </a:rPr>
              <a:t>تبين القيود التي تواجهها المؤسسة بالنسبة لهذه المسألة (قلة الموارد، قلة اليد العاملة، قلة الأموال، قلة الوقت ...)</a:t>
            </a:r>
            <a:endParaRPr lang="en-US" sz="2400" dirty="0" smtClean="0"/>
          </a:p>
        </p:txBody>
      </p:sp>
      <p:sp>
        <p:nvSpPr>
          <p:cNvPr id="10" name="مستطيل 9"/>
          <p:cNvSpPr/>
          <p:nvPr/>
        </p:nvSpPr>
        <p:spPr>
          <a:xfrm>
            <a:off x="381000" y="4724400"/>
            <a:ext cx="5252394" cy="830997"/>
          </a:xfrm>
          <a:prstGeom prst="rect">
            <a:avLst/>
          </a:prstGeom>
        </p:spPr>
        <p:txBody>
          <a:bodyPr wrap="square">
            <a:spAutoFit/>
          </a:bodyPr>
          <a:lstStyle/>
          <a:p>
            <a:pPr lvl="0" eaLnBrk="0" hangingPunct="0"/>
            <a:r>
              <a:rPr lang="ar-SA" sz="2400" dirty="0" smtClean="0">
                <a:latin typeface="Calibri" pitchFamily="34" charset="0"/>
                <a:ea typeface="Calibri" pitchFamily="34" charset="0"/>
              </a:rPr>
              <a:t>تعني أن المتغيرات لا يمكن أن تكون سالبة (لا يمكن إنتاج كميات سالبة، ولا بيع كميات سالبة ... الخ)</a:t>
            </a:r>
            <a:endParaRPr lang="en-US" sz="2400" dirty="0" smtClean="0"/>
          </a:p>
        </p:txBody>
      </p:sp>
      <p:cxnSp>
        <p:nvCxnSpPr>
          <p:cNvPr id="12" name="Straight Arrow Connector 11"/>
          <p:cNvCxnSpPr>
            <a:stCxn id="4" idx="1"/>
            <a:endCxn id="5" idx="3"/>
          </p:cNvCxnSpPr>
          <p:nvPr/>
        </p:nvCxnSpPr>
        <p:spPr>
          <a:xfrm rot="10800000">
            <a:off x="7462194" y="1983433"/>
            <a:ext cx="1148406" cy="15240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a:stCxn id="4" idx="1"/>
            <a:endCxn id="6" idx="3"/>
          </p:cNvCxnSpPr>
          <p:nvPr/>
        </p:nvCxnSpPr>
        <p:spPr>
          <a:xfrm rot="10800000" flipV="1">
            <a:off x="7576008" y="3507433"/>
            <a:ext cx="1034592" cy="1524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a:stCxn id="4" idx="1"/>
            <a:endCxn id="21505" idx="3"/>
          </p:cNvCxnSpPr>
          <p:nvPr/>
        </p:nvCxnSpPr>
        <p:spPr>
          <a:xfrm rot="10800000" flipV="1">
            <a:off x="7467600" y="3507433"/>
            <a:ext cx="1143000" cy="163246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0557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par>
                                <p:cTn id="11" presetID="3" presetClass="entr" presetSubtype="1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linds(horizontal)">
                                      <p:cBhvr>
                                        <p:cTn id="13" dur="500"/>
                                        <p:tgtEl>
                                          <p:spTgt spid="14"/>
                                        </p:tgtEl>
                                      </p:cBhvr>
                                    </p:animEffect>
                                  </p:childTnLst>
                                </p:cTn>
                              </p:par>
                              <p:par>
                                <p:cTn id="14" presetID="3" presetClass="entr" presetSubtype="1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linds(horizontal)">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500"/>
                                        <p:tgtEl>
                                          <p:spTgt spid="5"/>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ox(in)">
                                      <p:cBhvr>
                                        <p:cTn id="24" dur="500"/>
                                        <p:tgtEl>
                                          <p:spTgt spid="6"/>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21505"/>
                                        </p:tgtEl>
                                        <p:attrNameLst>
                                          <p:attrName>style.visibility</p:attrName>
                                        </p:attrNameLst>
                                      </p:cBhvr>
                                      <p:to>
                                        <p:strVal val="visible"/>
                                      </p:to>
                                    </p:set>
                                    <p:animEffect transition="in" filter="box(in)">
                                      <p:cBhvr>
                                        <p:cTn id="27" dur="500"/>
                                        <p:tgtEl>
                                          <p:spTgt spid="2150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 grpId="0"/>
      <p:bldP spid="4" grpId="0"/>
      <p:bldP spid="5" grpId="0"/>
      <p:bldP spid="6"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74401" y="228600"/>
            <a:ext cx="3031599" cy="461665"/>
          </a:xfrm>
          <a:prstGeom prst="rect">
            <a:avLst/>
          </a:prstGeom>
        </p:spPr>
        <p:txBody>
          <a:bodyPr wrap="none">
            <a:spAutoFit/>
          </a:bodyPr>
          <a:lstStyle/>
          <a:p>
            <a:r>
              <a:rPr lang="ar-SA" sz="2400" dirty="0" smtClean="0"/>
              <a:t>أنواع مسائل البرمجة الخطية:</a:t>
            </a:r>
            <a:endParaRPr lang="ar-SA" sz="2400" dirty="0"/>
          </a:p>
        </p:txBody>
      </p:sp>
      <p:sp>
        <p:nvSpPr>
          <p:cNvPr id="22529" name="Rectangle 1"/>
          <p:cNvSpPr>
            <a:spLocks noChangeArrowheads="1"/>
          </p:cNvSpPr>
          <p:nvPr/>
        </p:nvSpPr>
        <p:spPr bwMode="auto">
          <a:xfrm>
            <a:off x="1524000" y="914400"/>
            <a:ext cx="6248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من نوع حد أقصى (عندما نبحث عن أكبر قيمة لدالة الهدف)</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مستطيل 3"/>
          <p:cNvSpPr/>
          <p:nvPr/>
        </p:nvSpPr>
        <p:spPr>
          <a:xfrm>
            <a:off x="1905000" y="1676400"/>
            <a:ext cx="5981125" cy="461665"/>
          </a:xfrm>
          <a:prstGeom prst="rect">
            <a:avLst/>
          </a:prstGeom>
        </p:spPr>
        <p:txBody>
          <a:bodyPr wrap="none">
            <a:spAutoFit/>
          </a:bodyPr>
          <a:lstStyle/>
          <a:p>
            <a:r>
              <a:rPr lang="ar-SA" sz="2400" dirty="0" smtClean="0"/>
              <a:t>من نوع حد أدنى (عندما نبحث عن أصغر قيمة لدالة الهدف)</a:t>
            </a:r>
            <a:endParaRPr lang="ar-SA" sz="2400" dirty="0"/>
          </a:p>
        </p:txBody>
      </p:sp>
      <p:sp>
        <p:nvSpPr>
          <p:cNvPr id="5" name="مستطيل 4"/>
          <p:cNvSpPr/>
          <p:nvPr/>
        </p:nvSpPr>
        <p:spPr>
          <a:xfrm>
            <a:off x="4724400" y="2362200"/>
            <a:ext cx="4775666" cy="461665"/>
          </a:xfrm>
          <a:prstGeom prst="rect">
            <a:avLst/>
          </a:prstGeom>
        </p:spPr>
        <p:txBody>
          <a:bodyPr wrap="none">
            <a:spAutoFit/>
          </a:bodyPr>
          <a:lstStyle/>
          <a:p>
            <a:r>
              <a:rPr lang="ar-SA" sz="2400" dirty="0" smtClean="0"/>
              <a:t>مثال في البرمجة الخطية من نوع الحد الأقصى:</a:t>
            </a:r>
            <a:endParaRPr lang="ar-SA" sz="2400" dirty="0"/>
          </a:p>
        </p:txBody>
      </p:sp>
      <p:sp>
        <p:nvSpPr>
          <p:cNvPr id="6" name="مستطيل 5"/>
          <p:cNvSpPr/>
          <p:nvPr/>
        </p:nvSpPr>
        <p:spPr>
          <a:xfrm>
            <a:off x="1219200" y="2819400"/>
            <a:ext cx="7848600" cy="1569660"/>
          </a:xfrm>
          <a:prstGeom prst="rect">
            <a:avLst/>
          </a:prstGeom>
        </p:spPr>
        <p:txBody>
          <a:bodyPr wrap="square">
            <a:spAutoFit/>
          </a:bodyPr>
          <a:lstStyle/>
          <a:p>
            <a:pPr algn="just"/>
            <a:r>
              <a:rPr lang="ar-SA" sz="2400" dirty="0" smtClean="0"/>
              <a:t>تصنع مؤسسة منتجين </a:t>
            </a:r>
            <a:r>
              <a:rPr lang="fr-FR" sz="2400" dirty="0" smtClean="0"/>
              <a:t>A</a:t>
            </a:r>
            <a:r>
              <a:rPr lang="ar-SA" sz="2400" dirty="0" smtClean="0"/>
              <a:t> و </a:t>
            </a:r>
            <a:r>
              <a:rPr lang="fr-FR" sz="2400" dirty="0" smtClean="0"/>
              <a:t>B </a:t>
            </a:r>
            <a:r>
              <a:rPr lang="ar-SA" sz="2400" dirty="0" smtClean="0"/>
              <a:t>  باستهلاك مادتين أوليتين </a:t>
            </a:r>
            <a:r>
              <a:rPr lang="fr-FR" sz="2400" dirty="0" smtClean="0"/>
              <a:t>M1</a:t>
            </a:r>
            <a:r>
              <a:rPr lang="ar-SA" sz="2400" dirty="0" smtClean="0"/>
              <a:t> و </a:t>
            </a:r>
            <a:r>
              <a:rPr lang="fr-FR" sz="2400" dirty="0" smtClean="0"/>
              <a:t>M2</a:t>
            </a:r>
            <a:r>
              <a:rPr lang="ar-SA" sz="2400" dirty="0" smtClean="0"/>
              <a:t>. لصنع الوحدة الواحدة من المنتج </a:t>
            </a:r>
            <a:r>
              <a:rPr lang="fr-FR" sz="2400" dirty="0" smtClean="0"/>
              <a:t>A</a:t>
            </a:r>
            <a:r>
              <a:rPr lang="ar-SA" sz="2400" dirty="0" smtClean="0"/>
              <a:t> تستهلك  4 كيلوغرام  من المادة </a:t>
            </a:r>
            <a:r>
              <a:rPr lang="fr-FR" sz="2400" dirty="0" smtClean="0"/>
              <a:t>M1</a:t>
            </a:r>
            <a:r>
              <a:rPr lang="ar-SA" sz="2400" dirty="0" smtClean="0"/>
              <a:t> و 1 كيلوغرام من </a:t>
            </a:r>
            <a:r>
              <a:rPr lang="fr-FR" sz="2400" dirty="0" smtClean="0"/>
              <a:t>M2</a:t>
            </a:r>
            <a:r>
              <a:rPr lang="ar-SA" sz="2400" dirty="0" smtClean="0"/>
              <a:t>، ولصنع الوحدة الواحدة من المنتج </a:t>
            </a:r>
            <a:r>
              <a:rPr lang="fr-FR" sz="2400" dirty="0" smtClean="0"/>
              <a:t>B</a:t>
            </a:r>
            <a:r>
              <a:rPr lang="ar-SA" sz="2400" dirty="0" smtClean="0"/>
              <a:t> تستهلك 2 كيلوغرام من </a:t>
            </a:r>
            <a:r>
              <a:rPr lang="fr-FR" sz="2400" dirty="0" smtClean="0"/>
              <a:t>M1</a:t>
            </a:r>
            <a:r>
              <a:rPr lang="ar-SA" sz="2400" dirty="0" smtClean="0"/>
              <a:t> و5 كيلوغرام من </a:t>
            </a:r>
            <a:r>
              <a:rPr lang="fr-FR" sz="2400" dirty="0" smtClean="0"/>
              <a:t>M2</a:t>
            </a:r>
            <a:r>
              <a:rPr lang="ar-SA" sz="2400" dirty="0" smtClean="0"/>
              <a:t>.</a:t>
            </a:r>
            <a:endParaRPr lang="ar-SA" sz="2400" dirty="0"/>
          </a:p>
        </p:txBody>
      </p:sp>
      <p:sp>
        <p:nvSpPr>
          <p:cNvPr id="7" name="مستطيل 6"/>
          <p:cNvSpPr/>
          <p:nvPr/>
        </p:nvSpPr>
        <p:spPr>
          <a:xfrm>
            <a:off x="1676400" y="4495800"/>
            <a:ext cx="7391400" cy="1569660"/>
          </a:xfrm>
          <a:prstGeom prst="rect">
            <a:avLst/>
          </a:prstGeom>
        </p:spPr>
        <p:txBody>
          <a:bodyPr wrap="square">
            <a:spAutoFit/>
          </a:bodyPr>
          <a:lstStyle/>
          <a:p>
            <a:pPr algn="just"/>
            <a:r>
              <a:rPr lang="ar-SA" sz="2400" dirty="0" smtClean="0"/>
              <a:t>المطلوب : إذا كانت الكميات المتاحة من </a:t>
            </a:r>
            <a:r>
              <a:rPr lang="fr-FR" sz="2400" dirty="0" smtClean="0"/>
              <a:t>M1 </a:t>
            </a:r>
            <a:r>
              <a:rPr lang="ar-SA" sz="2400" dirty="0" smtClean="0"/>
              <a:t> هي 500 كيلوغرام والكمية المتاحة من </a:t>
            </a:r>
            <a:r>
              <a:rPr lang="fr-FR" sz="2400" dirty="0" smtClean="0"/>
              <a:t>M2</a:t>
            </a:r>
            <a:r>
              <a:rPr lang="ar-SA" sz="2400" dirty="0" smtClean="0"/>
              <a:t> هي 350كيلوغرام، فما هي الكمية المثلى التي يجب إنتاجها من كل منتج علما بأن الربح في الوحدة الواحدة   هو 80 ريال والربح في الوحدة  هو 60 ريال ؟</a:t>
            </a:r>
            <a:endParaRPr lang="ar-SA" sz="2400" dirty="0"/>
          </a:p>
        </p:txBody>
      </p:sp>
      <p:sp>
        <p:nvSpPr>
          <p:cNvPr id="8" name="Half Frame 7"/>
          <p:cNvSpPr/>
          <p:nvPr/>
        </p:nvSpPr>
        <p:spPr>
          <a:xfrm rot="8228135">
            <a:off x="7665171" y="1007762"/>
            <a:ext cx="843986" cy="880075"/>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377882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876800" y="228600"/>
            <a:ext cx="4613764" cy="461665"/>
          </a:xfrm>
          <a:prstGeom prst="rect">
            <a:avLst/>
          </a:prstGeom>
        </p:spPr>
        <p:txBody>
          <a:bodyPr wrap="none">
            <a:spAutoFit/>
          </a:bodyPr>
          <a:lstStyle/>
          <a:p>
            <a:r>
              <a:rPr lang="ar-SA" sz="2400" dirty="0" smtClean="0"/>
              <a:t>مثال في البرمجة الخطية من نوع الحد الأدنى:</a:t>
            </a:r>
            <a:endParaRPr lang="ar-SA" sz="2400" dirty="0"/>
          </a:p>
        </p:txBody>
      </p:sp>
      <p:sp>
        <p:nvSpPr>
          <p:cNvPr id="4" name="مستطيل 3"/>
          <p:cNvSpPr/>
          <p:nvPr/>
        </p:nvSpPr>
        <p:spPr>
          <a:xfrm>
            <a:off x="0" y="3581400"/>
            <a:ext cx="9525000" cy="1938992"/>
          </a:xfrm>
          <a:prstGeom prst="rect">
            <a:avLst/>
          </a:prstGeom>
        </p:spPr>
        <p:txBody>
          <a:bodyPr wrap="square">
            <a:spAutoFit/>
          </a:bodyPr>
          <a:lstStyle/>
          <a:p>
            <a:r>
              <a:rPr lang="ar-SA" sz="2400" dirty="0" smtClean="0"/>
              <a:t>المطلوب : </a:t>
            </a:r>
          </a:p>
          <a:p>
            <a:r>
              <a:rPr lang="ar-SA" sz="2400" dirty="0" smtClean="0"/>
              <a:t>إذا كان الوقت الإجمالي لرقابة المنتج الأول لا يجب أن يقل على 80 دقيقة والوقت الإجمالي لرقابة المنتج الثاني لا يجب أن يقل على 60 دقيقة، فما هو عدد المنتجات التي يمكن إخضاعها لعملية الرقابة علما بأن رقابة المنتج الواحد من النوع الأول تكلف 400 ريال بينما تكلف رقابة المنتج الواحد من النوع  الثاني 300 ريال ؟      </a:t>
            </a:r>
            <a:endParaRPr lang="ar-SA" sz="2400" dirty="0"/>
          </a:p>
        </p:txBody>
      </p:sp>
      <p:sp>
        <p:nvSpPr>
          <p:cNvPr id="5" name="مستطيل 4"/>
          <p:cNvSpPr/>
          <p:nvPr/>
        </p:nvSpPr>
        <p:spPr>
          <a:xfrm>
            <a:off x="457200" y="1143000"/>
            <a:ext cx="8991600" cy="2308324"/>
          </a:xfrm>
          <a:prstGeom prst="rect">
            <a:avLst/>
          </a:prstGeom>
        </p:spPr>
        <p:txBody>
          <a:bodyPr wrap="square">
            <a:spAutoFit/>
          </a:bodyPr>
          <a:lstStyle/>
          <a:p>
            <a:r>
              <a:rPr lang="ar-SA" sz="2400" dirty="0" smtClean="0"/>
              <a:t>تصنع المؤسسة منتجين </a:t>
            </a:r>
            <a:r>
              <a:rPr lang="fr-FR" sz="2400" dirty="0" smtClean="0"/>
              <a:t>P1</a:t>
            </a:r>
            <a:r>
              <a:rPr lang="ar-SA" sz="2400" dirty="0" smtClean="0"/>
              <a:t> و </a:t>
            </a:r>
            <a:r>
              <a:rPr lang="fr-FR" sz="2400" dirty="0" smtClean="0"/>
              <a:t>P2</a:t>
            </a:r>
            <a:r>
              <a:rPr lang="ar-SA" sz="2400" dirty="0" smtClean="0"/>
              <a:t> وحتى تضمن لمنتجيها مستوى جيد من الجودة، فإنها تخضعها لعملية رقابة الجودة. تتضمن عملية الرقابة مرحلتين: تخص الأولى رقابة مقاومة المنتج للحرارة أما المرحلة الثانية فتخص المقاومة ضد الصدمات.</a:t>
            </a:r>
          </a:p>
          <a:p>
            <a:r>
              <a:rPr lang="ar-SA" sz="2400" dirty="0" smtClean="0"/>
              <a:t>يخضع المنتج الأول للرقابة لمدة 3 دقائق فيما يخص المقاومة ضد الحرارة ودقيقة واحدة لرقابة المقاومة ضد الصدمات. ويخضع المنتج الثاني للرقابة لمدة دقيقتين بالنسبة للمقاومة ضد الحرارة و4دقائق للمقاومة ضد الصدمات.</a:t>
            </a:r>
          </a:p>
        </p:txBody>
      </p:sp>
    </p:spTree>
    <p:extLst>
      <p:ext uri="{BB962C8B-B14F-4D97-AF65-F5344CB8AC3E}">
        <p14:creationId xmlns:p14="http://schemas.microsoft.com/office/powerpoint/2010/main" val="248316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19200" y="2362200"/>
            <a:ext cx="7848600" cy="1569660"/>
          </a:xfrm>
          <a:prstGeom prst="rect">
            <a:avLst/>
          </a:prstGeom>
        </p:spPr>
        <p:txBody>
          <a:bodyPr wrap="square">
            <a:spAutoFit/>
          </a:bodyPr>
          <a:lstStyle/>
          <a:p>
            <a:pPr algn="just"/>
            <a:r>
              <a:rPr lang="ar-SA" sz="2400" dirty="0" smtClean="0"/>
              <a:t>تصنع مؤسسة منتجين </a:t>
            </a:r>
            <a:r>
              <a:rPr lang="fr-FR" sz="2400" dirty="0" smtClean="0"/>
              <a:t>A</a:t>
            </a:r>
            <a:r>
              <a:rPr lang="ar-SA" sz="2400" dirty="0" smtClean="0"/>
              <a:t> و </a:t>
            </a:r>
            <a:r>
              <a:rPr lang="fr-FR" sz="2400" dirty="0" smtClean="0"/>
              <a:t>B </a:t>
            </a:r>
            <a:r>
              <a:rPr lang="ar-SA" sz="2400" dirty="0" smtClean="0"/>
              <a:t>  باستهلاك مادتين أوليتين </a:t>
            </a:r>
            <a:r>
              <a:rPr lang="fr-FR" sz="2400" dirty="0" smtClean="0"/>
              <a:t>M1</a:t>
            </a:r>
            <a:r>
              <a:rPr lang="ar-SA" sz="2400" dirty="0" smtClean="0"/>
              <a:t> و </a:t>
            </a:r>
            <a:r>
              <a:rPr lang="fr-FR" sz="2400" dirty="0" smtClean="0"/>
              <a:t>M2</a:t>
            </a:r>
            <a:r>
              <a:rPr lang="ar-SA" sz="2400" dirty="0" smtClean="0"/>
              <a:t>. لصنع الوحدة الواحدة من المنتج </a:t>
            </a:r>
            <a:r>
              <a:rPr lang="fr-FR" sz="2400" dirty="0" smtClean="0"/>
              <a:t>A</a:t>
            </a:r>
            <a:r>
              <a:rPr lang="ar-SA" sz="2400" dirty="0" smtClean="0"/>
              <a:t> تستهلك  4 كيلوغرام  من المادة </a:t>
            </a:r>
            <a:r>
              <a:rPr lang="fr-FR" sz="2400" dirty="0" smtClean="0"/>
              <a:t>M1</a:t>
            </a:r>
            <a:r>
              <a:rPr lang="ar-SA" sz="2400" dirty="0" smtClean="0"/>
              <a:t> و 1 كيلوغرام من </a:t>
            </a:r>
            <a:r>
              <a:rPr lang="fr-FR" sz="2400" dirty="0" smtClean="0"/>
              <a:t>M2</a:t>
            </a:r>
            <a:r>
              <a:rPr lang="ar-SA" sz="2400" dirty="0" smtClean="0"/>
              <a:t>، ولصنع الوحدة الواحدة من المنتج </a:t>
            </a:r>
            <a:r>
              <a:rPr lang="fr-FR" sz="2400" dirty="0" smtClean="0"/>
              <a:t>B</a:t>
            </a:r>
            <a:r>
              <a:rPr lang="ar-SA" sz="2400" dirty="0" smtClean="0"/>
              <a:t> تستهلك 2 كيلوغرام من </a:t>
            </a:r>
            <a:r>
              <a:rPr lang="fr-FR" sz="2400" dirty="0" smtClean="0"/>
              <a:t>M1</a:t>
            </a:r>
            <a:r>
              <a:rPr lang="ar-SA" sz="2400" dirty="0" smtClean="0"/>
              <a:t> و5 كيلوغرام من </a:t>
            </a:r>
            <a:r>
              <a:rPr lang="fr-FR" sz="2400" dirty="0" smtClean="0"/>
              <a:t>M2</a:t>
            </a:r>
            <a:r>
              <a:rPr lang="ar-SA" sz="2400" dirty="0" smtClean="0"/>
              <a:t>.</a:t>
            </a:r>
            <a:endParaRPr lang="ar-SA" sz="2400" dirty="0"/>
          </a:p>
        </p:txBody>
      </p:sp>
      <p:sp>
        <p:nvSpPr>
          <p:cNvPr id="3" name="مستطيل 2"/>
          <p:cNvSpPr/>
          <p:nvPr/>
        </p:nvSpPr>
        <p:spPr>
          <a:xfrm>
            <a:off x="1676400" y="4267200"/>
            <a:ext cx="7391400" cy="1569660"/>
          </a:xfrm>
          <a:prstGeom prst="rect">
            <a:avLst/>
          </a:prstGeom>
        </p:spPr>
        <p:txBody>
          <a:bodyPr wrap="square">
            <a:spAutoFit/>
          </a:bodyPr>
          <a:lstStyle/>
          <a:p>
            <a:pPr algn="just"/>
            <a:r>
              <a:rPr lang="ar-SA" sz="2400" dirty="0" smtClean="0"/>
              <a:t>المطلوب : إذا كانت الكميات المتاحة من </a:t>
            </a:r>
            <a:r>
              <a:rPr lang="fr-FR" sz="2400" dirty="0" smtClean="0"/>
              <a:t>M1 </a:t>
            </a:r>
            <a:r>
              <a:rPr lang="ar-SA" sz="2400" dirty="0" smtClean="0"/>
              <a:t> هي 500 كيلوغرام والكمية المتاحة من </a:t>
            </a:r>
            <a:r>
              <a:rPr lang="fr-FR" sz="2400" dirty="0" smtClean="0"/>
              <a:t>M2</a:t>
            </a:r>
            <a:r>
              <a:rPr lang="ar-SA" sz="2400" dirty="0" smtClean="0"/>
              <a:t> هي 350كيلوغرام، فما هي الكمية المثلى التي يجب إنتاجها من كل منتج علما بأن الربح في الوحدة الواحدة   هو 80 ريال والربح في الوحدة  هو 60 ريال ؟</a:t>
            </a:r>
            <a:endParaRPr lang="ar-SA" sz="2400" dirty="0"/>
          </a:p>
        </p:txBody>
      </p:sp>
      <p:sp>
        <p:nvSpPr>
          <p:cNvPr id="4" name="مربع نص 3"/>
          <p:cNvSpPr txBox="1"/>
          <p:nvPr/>
        </p:nvSpPr>
        <p:spPr>
          <a:xfrm>
            <a:off x="5943600" y="1066800"/>
            <a:ext cx="3048000" cy="461665"/>
          </a:xfrm>
          <a:prstGeom prst="rect">
            <a:avLst/>
          </a:prstGeom>
          <a:noFill/>
        </p:spPr>
        <p:txBody>
          <a:bodyPr wrap="square" rtlCol="1">
            <a:spAutoFit/>
          </a:bodyPr>
          <a:lstStyle/>
          <a:p>
            <a:r>
              <a:rPr lang="ar-SA" sz="2400" b="1" dirty="0" smtClean="0">
                <a:solidFill>
                  <a:srgbClr val="7030A0"/>
                </a:solidFill>
              </a:rPr>
              <a:t>مسألة  </a:t>
            </a:r>
            <a:endParaRPr lang="ar-SA" sz="2400" b="1" dirty="0">
              <a:solidFill>
                <a:srgbClr val="7030A0"/>
              </a:solidFill>
            </a:endParaRPr>
          </a:p>
        </p:txBody>
      </p:sp>
    </p:spTree>
    <p:extLst>
      <p:ext uri="{BB962C8B-B14F-4D97-AF65-F5344CB8AC3E}">
        <p14:creationId xmlns:p14="http://schemas.microsoft.com/office/powerpoint/2010/main" val="1733529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943600" y="685800"/>
            <a:ext cx="3451586"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r>
              <a:rPr lang="ar-SA" sz="2400" dirty="0" smtClean="0">
                <a:solidFill>
                  <a:schemeClr val="tx1"/>
                </a:solidFill>
              </a:rPr>
              <a:t>مراحل حل مسألة البرمجة الخطية</a:t>
            </a:r>
            <a:endParaRPr lang="ar-SA" sz="2400" dirty="0">
              <a:solidFill>
                <a:schemeClr val="tx1"/>
              </a:solidFill>
            </a:endParaRPr>
          </a:p>
        </p:txBody>
      </p:sp>
      <p:sp>
        <p:nvSpPr>
          <p:cNvPr id="3" name="مستطيل 2"/>
          <p:cNvSpPr/>
          <p:nvPr/>
        </p:nvSpPr>
        <p:spPr>
          <a:xfrm>
            <a:off x="3733800" y="1219200"/>
            <a:ext cx="5355953" cy="461665"/>
          </a:xfrm>
          <a:prstGeom prst="rect">
            <a:avLst/>
          </a:prstGeom>
        </p:spPr>
        <p:txBody>
          <a:bodyPr wrap="none">
            <a:spAutoFit/>
          </a:bodyPr>
          <a:lstStyle/>
          <a:p>
            <a:r>
              <a:rPr lang="ar-SA" sz="2400" b="1" dirty="0" smtClean="0"/>
              <a:t>أولا</a:t>
            </a:r>
            <a:r>
              <a:rPr lang="ar-SA" sz="2400" dirty="0" smtClean="0"/>
              <a:t> – تحضير المعطيات في جدول على الشكل التالي</a:t>
            </a:r>
            <a:endParaRPr lang="ar-SA" sz="2400" dirty="0"/>
          </a:p>
        </p:txBody>
      </p:sp>
      <p:graphicFrame>
        <p:nvGraphicFramePr>
          <p:cNvPr id="4" name="جدول 3"/>
          <p:cNvGraphicFramePr>
            <a:graphicFrameLocks noGrp="1"/>
          </p:cNvGraphicFramePr>
          <p:nvPr/>
        </p:nvGraphicFramePr>
        <p:xfrm>
          <a:off x="1066800" y="2286000"/>
          <a:ext cx="3962400" cy="1143000"/>
        </p:xfrm>
        <a:graphic>
          <a:graphicData uri="http://schemas.openxmlformats.org/drawingml/2006/table">
            <a:tbl>
              <a:tblPr rtl="1"/>
              <a:tblGrid>
                <a:gridCol w="1714342"/>
                <a:gridCol w="852524"/>
                <a:gridCol w="927986"/>
                <a:gridCol w="467548"/>
              </a:tblGrid>
              <a:tr h="381000">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ctr" rtl="1">
                        <a:lnSpc>
                          <a:spcPct val="115000"/>
                        </a:lnSpc>
                        <a:spcAft>
                          <a:spcPts val="0"/>
                        </a:spcAft>
                      </a:pPr>
                      <a:r>
                        <a:rPr lang="fr-FR" sz="1800" dirty="0" smtClean="0"/>
                        <a:t>X</a:t>
                      </a:r>
                      <a:r>
                        <a:rPr lang="fr-FR" sz="1800" baseline="-25000" dirty="0" smtClean="0"/>
                        <a:t>2</a:t>
                      </a:r>
                      <a:endParaRPr lang="en-US" sz="1800" baseline="-250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t>X</a:t>
                      </a:r>
                      <a:r>
                        <a:rPr lang="fr-FR" sz="1800" baseline="-25000" dirty="0" smtClean="0"/>
                        <a:t>1</a:t>
                      </a:r>
                      <a:endParaRPr lang="en-US" sz="1800" baseline="-250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381000">
                <a:tc>
                  <a:txBody>
                    <a:bodyPr/>
                    <a:lstStyle/>
                    <a:p>
                      <a:pPr algn="l"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M</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l" rtl="1">
                        <a:lnSpc>
                          <a:spcPct val="115000"/>
                        </a:lnSpc>
                        <a:spcAft>
                          <a:spcPts val="0"/>
                        </a:spcAft>
                      </a:pPr>
                      <a:r>
                        <a:rPr lang="ar-SA" sz="1800">
                          <a:latin typeface="Calibri"/>
                          <a:ea typeface="Calibri"/>
                          <a:cs typeface="Arial"/>
                        </a:rPr>
                        <a:t>350</a:t>
                      </a:r>
                      <a:endParaRPr lang="en-US" sz="18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M</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مستطيل 4"/>
          <p:cNvSpPr/>
          <p:nvPr/>
        </p:nvSpPr>
        <p:spPr>
          <a:xfrm>
            <a:off x="6858000" y="3505200"/>
            <a:ext cx="2199641" cy="461665"/>
          </a:xfrm>
          <a:prstGeom prst="rect">
            <a:avLst/>
          </a:prstGeom>
        </p:spPr>
        <p:txBody>
          <a:bodyPr wrap="none">
            <a:spAutoFit/>
          </a:bodyPr>
          <a:lstStyle/>
          <a:p>
            <a:r>
              <a:rPr lang="ar-SA" sz="2400" b="1" dirty="0" smtClean="0"/>
              <a:t>ثانيا</a:t>
            </a:r>
            <a:r>
              <a:rPr lang="ar-SA" sz="2400" dirty="0" smtClean="0"/>
              <a:t> – كتابة النموذج</a:t>
            </a:r>
            <a:endParaRPr lang="ar-SA" sz="2400" dirty="0"/>
          </a:p>
        </p:txBody>
      </p:sp>
      <p:sp>
        <p:nvSpPr>
          <p:cNvPr id="6" name="مستطيل 5"/>
          <p:cNvSpPr/>
          <p:nvPr/>
        </p:nvSpPr>
        <p:spPr>
          <a:xfrm>
            <a:off x="3276600" y="4038600"/>
            <a:ext cx="4570482" cy="461665"/>
          </a:xfrm>
          <a:prstGeom prst="rect">
            <a:avLst/>
          </a:prstGeom>
        </p:spPr>
        <p:txBody>
          <a:bodyPr wrap="none">
            <a:spAutoFit/>
          </a:bodyPr>
          <a:lstStyle/>
          <a:p>
            <a:r>
              <a:rPr lang="ar-SA" sz="2400" dirty="0" smtClean="0"/>
              <a:t>المسألة من نوع الحد الأقصى، فتكون كالتالي:</a:t>
            </a:r>
            <a:endParaRPr lang="ar-SA" sz="2400" dirty="0"/>
          </a:p>
        </p:txBody>
      </p:sp>
      <p:sp>
        <p:nvSpPr>
          <p:cNvPr id="7" name="مستطيل 6"/>
          <p:cNvSpPr/>
          <p:nvPr/>
        </p:nvSpPr>
        <p:spPr>
          <a:xfrm>
            <a:off x="2153722" y="4495800"/>
            <a:ext cx="2646878" cy="369332"/>
          </a:xfrm>
          <a:prstGeom prst="rect">
            <a:avLst/>
          </a:prstGeom>
        </p:spPr>
        <p:txBody>
          <a:bodyPr wrap="none">
            <a:spAutoFit/>
          </a:bodyPr>
          <a:lstStyle/>
          <a:p>
            <a:r>
              <a:rPr lang="fr-FR" dirty="0" smtClean="0"/>
              <a:t>Z = Max (80X</a:t>
            </a:r>
            <a:r>
              <a:rPr lang="fr-FR" baseline="-25000" dirty="0" smtClean="0"/>
              <a:t>1</a:t>
            </a:r>
            <a:r>
              <a:rPr lang="fr-FR" dirty="0" smtClean="0"/>
              <a:t> + 60 X</a:t>
            </a:r>
            <a:r>
              <a:rPr lang="fr-FR" baseline="-25000" dirty="0" smtClean="0"/>
              <a:t>2</a:t>
            </a:r>
            <a:r>
              <a:rPr lang="fr-FR" dirty="0" smtClean="0"/>
              <a:t>)</a:t>
            </a:r>
            <a:endParaRPr lang="ar-SA" dirty="0"/>
          </a:p>
        </p:txBody>
      </p:sp>
      <p:sp>
        <p:nvSpPr>
          <p:cNvPr id="23553" name="Text Box 1"/>
          <p:cNvSpPr txBox="1">
            <a:spLocks noChangeArrowheads="1"/>
          </p:cNvSpPr>
          <p:nvPr/>
        </p:nvSpPr>
        <p:spPr bwMode="auto">
          <a:xfrm>
            <a:off x="172522" y="4495800"/>
            <a:ext cx="1708150" cy="31273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دالة الهدف</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مستطيل 8"/>
          <p:cNvSpPr/>
          <p:nvPr/>
        </p:nvSpPr>
        <p:spPr>
          <a:xfrm>
            <a:off x="3002284" y="4876800"/>
            <a:ext cx="1680267" cy="369332"/>
          </a:xfrm>
          <a:prstGeom prst="rect">
            <a:avLst/>
          </a:prstGeom>
        </p:spPr>
        <p:txBody>
          <a:bodyPr wrap="none">
            <a:spAutoFit/>
          </a:bodyPr>
          <a:lstStyle/>
          <a:p>
            <a:r>
              <a:rPr lang="fr-FR" dirty="0" smtClean="0"/>
              <a:t>4x</a:t>
            </a:r>
            <a:r>
              <a:rPr lang="fr-FR" baseline="-25000" dirty="0" smtClean="0"/>
              <a:t>1</a:t>
            </a:r>
            <a:r>
              <a:rPr lang="fr-FR" dirty="0" smtClean="0"/>
              <a:t> + 2x</a:t>
            </a:r>
            <a:r>
              <a:rPr lang="fr-FR" baseline="-25000" dirty="0" smtClean="0"/>
              <a:t>2</a:t>
            </a:r>
            <a:r>
              <a:rPr lang="fr-FR" dirty="0" smtClean="0"/>
              <a:t> </a:t>
            </a:r>
            <a:r>
              <a:rPr lang="fr-FR" dirty="0" smtClean="0">
                <a:sym typeface="Symbol"/>
              </a:rPr>
              <a:t></a:t>
            </a:r>
            <a:r>
              <a:rPr lang="fr-FR" dirty="0" smtClean="0"/>
              <a:t>500</a:t>
            </a:r>
            <a:endParaRPr lang="ar-SA" dirty="0"/>
          </a:p>
        </p:txBody>
      </p:sp>
      <p:sp>
        <p:nvSpPr>
          <p:cNvPr id="10" name="مستطيل 9"/>
          <p:cNvSpPr/>
          <p:nvPr/>
        </p:nvSpPr>
        <p:spPr>
          <a:xfrm>
            <a:off x="3078484" y="5181600"/>
            <a:ext cx="1718739" cy="369332"/>
          </a:xfrm>
          <a:prstGeom prst="rect">
            <a:avLst/>
          </a:prstGeom>
        </p:spPr>
        <p:txBody>
          <a:bodyPr wrap="none">
            <a:spAutoFit/>
          </a:bodyPr>
          <a:lstStyle/>
          <a:p>
            <a:r>
              <a:rPr lang="fr-FR" dirty="0" smtClean="0"/>
              <a:t>X</a:t>
            </a:r>
            <a:r>
              <a:rPr lang="fr-FR" baseline="-25000" dirty="0" smtClean="0"/>
              <a:t>1</a:t>
            </a:r>
            <a:r>
              <a:rPr lang="fr-FR" dirty="0" smtClean="0"/>
              <a:t> + 5x</a:t>
            </a:r>
            <a:r>
              <a:rPr lang="fr-FR" baseline="-25000" dirty="0" smtClean="0"/>
              <a:t>2</a:t>
            </a:r>
            <a:r>
              <a:rPr lang="fr-FR" dirty="0" smtClean="0"/>
              <a:t> </a:t>
            </a:r>
            <a:r>
              <a:rPr lang="fr-FR" dirty="0" smtClean="0">
                <a:sym typeface="Symbol"/>
              </a:rPr>
              <a:t></a:t>
            </a:r>
            <a:r>
              <a:rPr lang="fr-FR" dirty="0" smtClean="0"/>
              <a:t>  350</a:t>
            </a:r>
            <a:endParaRPr lang="ar-SA" dirty="0"/>
          </a:p>
        </p:txBody>
      </p:sp>
      <p:sp>
        <p:nvSpPr>
          <p:cNvPr id="11" name="مستطيل 10"/>
          <p:cNvSpPr/>
          <p:nvPr/>
        </p:nvSpPr>
        <p:spPr>
          <a:xfrm>
            <a:off x="3276600" y="5562600"/>
            <a:ext cx="742511" cy="369332"/>
          </a:xfrm>
          <a:prstGeom prst="rect">
            <a:avLst/>
          </a:prstGeom>
        </p:spPr>
        <p:txBody>
          <a:bodyPr wrap="none">
            <a:spAutoFit/>
          </a:bodyPr>
          <a:lstStyle/>
          <a:p>
            <a:r>
              <a:rPr lang="fr-FR" dirty="0" smtClean="0"/>
              <a:t>X</a:t>
            </a:r>
            <a:r>
              <a:rPr lang="fr-FR" baseline="-25000" dirty="0" smtClean="0"/>
              <a:t>1</a:t>
            </a:r>
            <a:r>
              <a:rPr lang="fr-FR" dirty="0" smtClean="0"/>
              <a:t> </a:t>
            </a:r>
            <a:r>
              <a:rPr lang="fr-FR" dirty="0" smtClean="0">
                <a:sym typeface="Symbol"/>
              </a:rPr>
              <a:t></a:t>
            </a:r>
            <a:r>
              <a:rPr lang="fr-FR" dirty="0" smtClean="0"/>
              <a:t>0</a:t>
            </a:r>
            <a:endParaRPr lang="ar-SA" dirty="0"/>
          </a:p>
        </p:txBody>
      </p:sp>
      <p:sp>
        <p:nvSpPr>
          <p:cNvPr id="23554" name="Rectangle 2"/>
          <p:cNvSpPr>
            <a:spLocks noChangeArrowheads="1"/>
          </p:cNvSpPr>
          <p:nvPr/>
        </p:nvSpPr>
        <p:spPr bwMode="auto">
          <a:xfrm>
            <a:off x="2991922" y="5889739"/>
            <a:ext cx="9906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r-FR" dirty="0" smtClean="0"/>
              <a:t>X</a:t>
            </a:r>
            <a:r>
              <a:rPr lang="fr-FR" baseline="-25000" dirty="0" smtClean="0"/>
              <a:t>2</a:t>
            </a:r>
            <a:r>
              <a:rPr lang="fr-FR" dirty="0" smtClean="0"/>
              <a:t> </a:t>
            </a:r>
            <a:r>
              <a:rPr lang="fr-FR" dirty="0" smtClean="0">
                <a:sym typeface="Symbol" pitchFamily="18" charset="2"/>
              </a:rPr>
              <a:t></a:t>
            </a:r>
            <a:r>
              <a:rPr lang="fr-FR" dirty="0" smtClean="0"/>
              <a:t>0</a:t>
            </a:r>
            <a:endParaRPr lang="fr-FR" dirty="0" smtClean="0">
              <a:sym typeface="Symbol" pitchFamily="18" charset="2"/>
            </a:endParaRPr>
          </a:p>
        </p:txBody>
      </p:sp>
      <p:sp>
        <p:nvSpPr>
          <p:cNvPr id="23555" name="AutoShape 3"/>
          <p:cNvSpPr>
            <a:spLocks/>
          </p:cNvSpPr>
          <p:nvPr/>
        </p:nvSpPr>
        <p:spPr bwMode="auto">
          <a:xfrm>
            <a:off x="2763322" y="4953000"/>
            <a:ext cx="100013" cy="431800"/>
          </a:xfrm>
          <a:prstGeom prst="leftBrace">
            <a:avLst>
              <a:gd name="adj1" fmla="val 35979"/>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3556" name="AutoShape 4"/>
          <p:cNvSpPr>
            <a:spLocks/>
          </p:cNvSpPr>
          <p:nvPr/>
        </p:nvSpPr>
        <p:spPr bwMode="auto">
          <a:xfrm>
            <a:off x="2763322" y="5638800"/>
            <a:ext cx="100013" cy="431800"/>
          </a:xfrm>
          <a:prstGeom prst="leftBrace">
            <a:avLst>
              <a:gd name="adj1" fmla="val 35979"/>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3557" name="Text Box 5"/>
          <p:cNvSpPr txBox="1">
            <a:spLocks noChangeArrowheads="1"/>
          </p:cNvSpPr>
          <p:nvPr/>
        </p:nvSpPr>
        <p:spPr bwMode="auto">
          <a:xfrm>
            <a:off x="533400" y="4953000"/>
            <a:ext cx="1708150" cy="3127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قيود المسألة</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3558" name="Text Box 6"/>
          <p:cNvSpPr txBox="1">
            <a:spLocks noChangeArrowheads="1"/>
          </p:cNvSpPr>
          <p:nvPr/>
        </p:nvSpPr>
        <p:spPr bwMode="auto">
          <a:xfrm>
            <a:off x="533400" y="5638800"/>
            <a:ext cx="1708150" cy="31273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قيود عدم السلبية</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مستطيل 16"/>
          <p:cNvSpPr/>
          <p:nvPr/>
        </p:nvSpPr>
        <p:spPr>
          <a:xfrm>
            <a:off x="5211224" y="2057400"/>
            <a:ext cx="2816915" cy="461665"/>
          </a:xfrm>
          <a:prstGeom prst="rect">
            <a:avLst/>
          </a:prstGeom>
        </p:spPr>
        <p:txBody>
          <a:bodyPr wrap="square">
            <a:spAutoFit/>
          </a:bodyPr>
          <a:lstStyle/>
          <a:p>
            <a:r>
              <a:rPr lang="fr-FR" sz="2400" dirty="0" smtClean="0"/>
              <a:t>=X</a:t>
            </a:r>
            <a:r>
              <a:rPr lang="fr-FR" sz="2400" baseline="-25000" dirty="0" smtClean="0"/>
              <a:t>1</a:t>
            </a:r>
            <a:endParaRPr lang="ar-SA" sz="2400" baseline="-25000" dirty="0"/>
          </a:p>
        </p:txBody>
      </p:sp>
      <p:sp>
        <p:nvSpPr>
          <p:cNvPr id="18" name="مستطيل 17"/>
          <p:cNvSpPr/>
          <p:nvPr/>
        </p:nvSpPr>
        <p:spPr>
          <a:xfrm>
            <a:off x="7306556" y="2514600"/>
            <a:ext cx="768159" cy="461665"/>
          </a:xfrm>
          <a:prstGeom prst="rect">
            <a:avLst/>
          </a:prstGeom>
        </p:spPr>
        <p:txBody>
          <a:bodyPr wrap="none">
            <a:spAutoFit/>
          </a:bodyPr>
          <a:lstStyle/>
          <a:p>
            <a:r>
              <a:rPr lang="fr-FR" sz="2400" dirty="0" smtClean="0"/>
              <a:t>=X</a:t>
            </a:r>
            <a:r>
              <a:rPr lang="fr-FR" sz="2400" baseline="-25000" dirty="0" smtClean="0"/>
              <a:t>2</a:t>
            </a:r>
            <a:r>
              <a:rPr lang="fr-FR" sz="2400" dirty="0" smtClean="0"/>
              <a:t> </a:t>
            </a:r>
            <a:endParaRPr lang="ar-SA" sz="2400" dirty="0"/>
          </a:p>
        </p:txBody>
      </p:sp>
      <p:sp>
        <p:nvSpPr>
          <p:cNvPr id="19" name="مستطيل 18"/>
          <p:cNvSpPr/>
          <p:nvPr/>
        </p:nvSpPr>
        <p:spPr>
          <a:xfrm>
            <a:off x="4858656" y="2057400"/>
            <a:ext cx="2499402" cy="461665"/>
          </a:xfrm>
          <a:prstGeom prst="rect">
            <a:avLst/>
          </a:prstGeom>
        </p:spPr>
        <p:txBody>
          <a:bodyPr wrap="none">
            <a:spAutoFit/>
          </a:bodyPr>
          <a:lstStyle/>
          <a:p>
            <a:r>
              <a:rPr lang="ar-SA" sz="2400" dirty="0" smtClean="0">
                <a:solidFill>
                  <a:prstClr val="black"/>
                </a:solidFill>
              </a:rPr>
              <a:t>كمية إنتاج المنتج الأول </a:t>
            </a:r>
            <a:endParaRPr lang="ar-SA" sz="2400" dirty="0"/>
          </a:p>
        </p:txBody>
      </p:sp>
      <p:sp>
        <p:nvSpPr>
          <p:cNvPr id="20" name="مستطيل 19"/>
          <p:cNvSpPr/>
          <p:nvPr/>
        </p:nvSpPr>
        <p:spPr>
          <a:xfrm>
            <a:off x="5057655" y="2514600"/>
            <a:ext cx="2425664" cy="461665"/>
          </a:xfrm>
          <a:prstGeom prst="rect">
            <a:avLst/>
          </a:prstGeom>
        </p:spPr>
        <p:txBody>
          <a:bodyPr wrap="none">
            <a:spAutoFit/>
          </a:bodyPr>
          <a:lstStyle/>
          <a:p>
            <a:r>
              <a:rPr lang="ar-SA" sz="2400" dirty="0" smtClean="0">
                <a:solidFill>
                  <a:prstClr val="black"/>
                </a:solidFill>
              </a:rPr>
              <a:t>كمية إنتاج المنتج الثاني</a:t>
            </a:r>
            <a:endParaRPr lang="ar-SA" sz="2400" dirty="0"/>
          </a:p>
        </p:txBody>
      </p:sp>
      <p:sp>
        <p:nvSpPr>
          <p:cNvPr id="21" name="مستطيل 20"/>
          <p:cNvSpPr/>
          <p:nvPr/>
        </p:nvSpPr>
        <p:spPr>
          <a:xfrm>
            <a:off x="4572000" y="0"/>
            <a:ext cx="53340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ar-SA" sz="2800" dirty="0" smtClean="0">
                <a:solidFill>
                  <a:schemeClr val="tx1"/>
                </a:solidFill>
              </a:rPr>
              <a:t>حل مسألة البرمجة الخطية من نوع </a:t>
            </a:r>
            <a:r>
              <a:rPr lang="fr-FR" sz="2800" dirty="0" smtClean="0">
                <a:solidFill>
                  <a:schemeClr val="tx1"/>
                </a:solidFill>
              </a:rPr>
              <a:t>Max</a:t>
            </a:r>
            <a:endParaRPr lang="ar-SA" sz="2800" dirty="0">
              <a:solidFill>
                <a:schemeClr val="tx1"/>
              </a:solidFill>
            </a:endParaRPr>
          </a:p>
        </p:txBody>
      </p:sp>
      <p:sp>
        <p:nvSpPr>
          <p:cNvPr id="22" name="مربع نص 21"/>
          <p:cNvSpPr txBox="1"/>
          <p:nvPr/>
        </p:nvSpPr>
        <p:spPr>
          <a:xfrm>
            <a:off x="1676400" y="2027583"/>
            <a:ext cx="533400" cy="369332"/>
          </a:xfrm>
          <a:prstGeom prst="rect">
            <a:avLst/>
          </a:prstGeom>
          <a:noFill/>
        </p:spPr>
        <p:txBody>
          <a:bodyPr wrap="square" rtlCol="1">
            <a:spAutoFit/>
          </a:bodyPr>
          <a:lstStyle/>
          <a:p>
            <a:r>
              <a:rPr lang="fr-FR" dirty="0" smtClean="0"/>
              <a:t>80</a:t>
            </a:r>
            <a:endParaRPr lang="ar-SA" dirty="0"/>
          </a:p>
        </p:txBody>
      </p:sp>
      <p:sp>
        <p:nvSpPr>
          <p:cNvPr id="23" name="مربع نص 22"/>
          <p:cNvSpPr txBox="1"/>
          <p:nvPr/>
        </p:nvSpPr>
        <p:spPr>
          <a:xfrm>
            <a:off x="2590800" y="2027583"/>
            <a:ext cx="533400" cy="369332"/>
          </a:xfrm>
          <a:prstGeom prst="rect">
            <a:avLst/>
          </a:prstGeom>
          <a:noFill/>
        </p:spPr>
        <p:txBody>
          <a:bodyPr wrap="square" rtlCol="1">
            <a:spAutoFit/>
          </a:bodyPr>
          <a:lstStyle/>
          <a:p>
            <a:r>
              <a:rPr lang="fr-FR" dirty="0" smtClean="0"/>
              <a:t>60</a:t>
            </a:r>
            <a:endParaRPr lang="ar-SA" dirty="0"/>
          </a:p>
        </p:txBody>
      </p:sp>
    </p:spTree>
    <p:extLst>
      <p:ext uri="{BB962C8B-B14F-4D97-AF65-F5344CB8AC3E}">
        <p14:creationId xmlns:p14="http://schemas.microsoft.com/office/powerpoint/2010/main" val="171704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linds(horizontal)">
                                      <p:cBhvr>
                                        <p:cTn id="12" dur="500"/>
                                        <p:tgtEl>
                                          <p:spTgt spid="2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linds(horizontal)">
                                      <p:cBhvr>
                                        <p:cTn id="15" dur="500"/>
                                        <p:tgtEl>
                                          <p:spTgt spid="22"/>
                                        </p:tgtEl>
                                      </p:cBhvr>
                                    </p:animEffect>
                                  </p:childTnLst>
                                </p:cTn>
                              </p:par>
                              <p:par>
                                <p:cTn id="16" presetID="3"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linds(horizontal)">
                                      <p:cBhvr>
                                        <p:cTn id="21" dur="500"/>
                                        <p:tgtEl>
                                          <p:spTgt spid="20"/>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linds(horizontal)">
                                      <p:cBhvr>
                                        <p:cTn id="24" dur="500"/>
                                        <p:tgtEl>
                                          <p:spTgt spid="19"/>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linds(horizontal)">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linds(horizontal)">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linds(horizontal)">
                                      <p:cBhvr>
                                        <p:cTn id="40" dur="500"/>
                                        <p:tgtEl>
                                          <p:spTgt spid="6"/>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linds(horizontal)">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linds(horizont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linds(horizontal)">
                                      <p:cBhvr>
                                        <p:cTn id="53" dur="5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blinds(horizontal)">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3554"/>
                                        </p:tgtEl>
                                        <p:attrNameLst>
                                          <p:attrName>style.visibility</p:attrName>
                                        </p:attrNameLst>
                                      </p:cBhvr>
                                      <p:to>
                                        <p:strVal val="visible"/>
                                      </p:to>
                                    </p:set>
                                    <p:animEffect transition="in" filter="blinds(horizontal)">
                                      <p:cBhvr>
                                        <p:cTn id="63" dur="500"/>
                                        <p:tgtEl>
                                          <p:spTgt spid="23554"/>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3553"/>
                                        </p:tgtEl>
                                        <p:attrNameLst>
                                          <p:attrName>style.visibility</p:attrName>
                                        </p:attrNameLst>
                                      </p:cBhvr>
                                      <p:to>
                                        <p:strVal val="visible"/>
                                      </p:to>
                                    </p:set>
                                    <p:animEffect transition="in" filter="blinds(horizontal)">
                                      <p:cBhvr>
                                        <p:cTn id="68" dur="500"/>
                                        <p:tgtEl>
                                          <p:spTgt spid="23553"/>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23555"/>
                                        </p:tgtEl>
                                        <p:attrNameLst>
                                          <p:attrName>style.visibility</p:attrName>
                                        </p:attrNameLst>
                                      </p:cBhvr>
                                      <p:to>
                                        <p:strVal val="visible"/>
                                      </p:to>
                                    </p:set>
                                    <p:animEffect transition="in" filter="blinds(horizontal)">
                                      <p:cBhvr>
                                        <p:cTn id="71" dur="500"/>
                                        <p:tgtEl>
                                          <p:spTgt spid="23555"/>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23557"/>
                                        </p:tgtEl>
                                        <p:attrNameLst>
                                          <p:attrName>style.visibility</p:attrName>
                                        </p:attrNameLst>
                                      </p:cBhvr>
                                      <p:to>
                                        <p:strVal val="visible"/>
                                      </p:to>
                                    </p:set>
                                    <p:animEffect transition="in" filter="blinds(horizontal)">
                                      <p:cBhvr>
                                        <p:cTn id="74" dur="500"/>
                                        <p:tgtEl>
                                          <p:spTgt spid="23557"/>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23556"/>
                                        </p:tgtEl>
                                        <p:attrNameLst>
                                          <p:attrName>style.visibility</p:attrName>
                                        </p:attrNameLst>
                                      </p:cBhvr>
                                      <p:to>
                                        <p:strVal val="visible"/>
                                      </p:to>
                                    </p:set>
                                    <p:animEffect transition="in" filter="blinds(horizontal)">
                                      <p:cBhvr>
                                        <p:cTn id="77" dur="500"/>
                                        <p:tgtEl>
                                          <p:spTgt spid="23556"/>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23558"/>
                                        </p:tgtEl>
                                        <p:attrNameLst>
                                          <p:attrName>style.visibility</p:attrName>
                                        </p:attrNameLst>
                                      </p:cBhvr>
                                      <p:to>
                                        <p:strVal val="visible"/>
                                      </p:to>
                                    </p:set>
                                    <p:animEffect transition="in" filter="blinds(horizontal)">
                                      <p:cBhvr>
                                        <p:cTn id="80" dur="5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23553" grpId="0" animBg="1"/>
      <p:bldP spid="9" grpId="0"/>
      <p:bldP spid="10" grpId="0"/>
      <p:bldP spid="11" grpId="0"/>
      <p:bldP spid="23554" grpId="0"/>
      <p:bldP spid="23555" grpId="0" animBg="1"/>
      <p:bldP spid="23556" grpId="0" animBg="1"/>
      <p:bldP spid="23557" grpId="0" animBg="1"/>
      <p:bldP spid="23558" grpId="0" animBg="1"/>
      <p:bldP spid="17" grpId="0"/>
      <p:bldP spid="18" grpId="0"/>
      <p:bldP spid="19" grpId="0"/>
      <p:bldP spid="20"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343400" y="228600"/>
            <a:ext cx="4693914" cy="461665"/>
          </a:xfrm>
          <a:prstGeom prst="rect">
            <a:avLst/>
          </a:prstGeom>
        </p:spPr>
        <p:txBody>
          <a:bodyPr wrap="none">
            <a:spAutoFit/>
          </a:bodyPr>
          <a:lstStyle/>
          <a:p>
            <a:r>
              <a:rPr lang="ar-SA" sz="2400" b="1" dirty="0" smtClean="0"/>
              <a:t>ثالثا</a:t>
            </a:r>
            <a:r>
              <a:rPr lang="ar-SA" sz="2400" dirty="0" smtClean="0"/>
              <a:t> – تعديل النموذج بإدخال متغيرات الفوارق</a:t>
            </a:r>
            <a:endParaRPr lang="ar-SA" sz="2400" dirty="0"/>
          </a:p>
        </p:txBody>
      </p:sp>
      <p:sp>
        <p:nvSpPr>
          <p:cNvPr id="3" name="مربع نص 2"/>
          <p:cNvSpPr txBox="1"/>
          <p:nvPr/>
        </p:nvSpPr>
        <p:spPr>
          <a:xfrm>
            <a:off x="3886200" y="762000"/>
            <a:ext cx="4038600" cy="923330"/>
          </a:xfrm>
          <a:prstGeom prst="rect">
            <a:avLst/>
          </a:prstGeom>
          <a:noFill/>
        </p:spPr>
        <p:txBody>
          <a:bodyPr wrap="square" rtlCol="1">
            <a:spAutoFit/>
          </a:bodyPr>
          <a:lstStyle/>
          <a:p>
            <a:r>
              <a:rPr lang="en-US" dirty="0" smtClean="0"/>
              <a:t>Z = Max (80X</a:t>
            </a:r>
            <a:r>
              <a:rPr lang="en-US" baseline="-25000" dirty="0" smtClean="0"/>
              <a:t>1</a:t>
            </a:r>
            <a:r>
              <a:rPr lang="en-US" dirty="0" smtClean="0"/>
              <a:t> + 60 X</a:t>
            </a:r>
            <a:r>
              <a:rPr lang="en-US" baseline="-25000" dirty="0" smtClean="0"/>
              <a:t>2</a:t>
            </a:r>
            <a:r>
              <a:rPr lang="en-US" dirty="0" smtClean="0"/>
              <a:t> + 0 s</a:t>
            </a:r>
            <a:r>
              <a:rPr lang="en-US" baseline="-25000" dirty="0" smtClean="0"/>
              <a:t>1 </a:t>
            </a:r>
            <a:r>
              <a:rPr lang="en-US" dirty="0" smtClean="0"/>
              <a:t>+0 s</a:t>
            </a:r>
            <a:r>
              <a:rPr lang="en-US" baseline="-25000" dirty="0" smtClean="0"/>
              <a:t>2</a:t>
            </a:r>
            <a:r>
              <a:rPr lang="en-US" dirty="0" smtClean="0"/>
              <a:t>)</a:t>
            </a:r>
          </a:p>
          <a:p>
            <a:r>
              <a:rPr lang="en-US" dirty="0" smtClean="0"/>
              <a:t>4X</a:t>
            </a:r>
            <a:r>
              <a:rPr lang="en-US" baseline="-25000" dirty="0" smtClean="0"/>
              <a:t>1</a:t>
            </a:r>
            <a:r>
              <a:rPr lang="en-US" dirty="0" smtClean="0"/>
              <a:t> + 2X</a:t>
            </a:r>
            <a:r>
              <a:rPr lang="en-US" baseline="-25000" dirty="0" smtClean="0"/>
              <a:t>2</a:t>
            </a:r>
            <a:r>
              <a:rPr lang="en-US" dirty="0" smtClean="0"/>
              <a:t> + S</a:t>
            </a:r>
            <a:r>
              <a:rPr lang="en-US" baseline="-25000" dirty="0" smtClean="0"/>
              <a:t>1</a:t>
            </a:r>
            <a:r>
              <a:rPr lang="en-US" dirty="0" smtClean="0"/>
              <a:t> = 500</a:t>
            </a:r>
          </a:p>
          <a:p>
            <a:r>
              <a:rPr lang="en-US" dirty="0" smtClean="0"/>
              <a:t>X</a:t>
            </a:r>
            <a:r>
              <a:rPr lang="en-US" baseline="-25000" dirty="0" smtClean="0"/>
              <a:t>1</a:t>
            </a:r>
            <a:r>
              <a:rPr lang="en-US" dirty="0" smtClean="0"/>
              <a:t> + 5X</a:t>
            </a:r>
            <a:r>
              <a:rPr lang="en-US" baseline="-25000" dirty="0" smtClean="0"/>
              <a:t>2</a:t>
            </a:r>
            <a:r>
              <a:rPr lang="en-US" dirty="0" smtClean="0"/>
              <a:t> + s</a:t>
            </a:r>
            <a:r>
              <a:rPr lang="en-US" baseline="-25000" dirty="0" smtClean="0"/>
              <a:t>2</a:t>
            </a:r>
            <a:r>
              <a:rPr lang="en-US" dirty="0" smtClean="0"/>
              <a:t> = 350</a:t>
            </a:r>
            <a:endParaRPr lang="ar-SA" dirty="0"/>
          </a:p>
        </p:txBody>
      </p:sp>
      <p:sp>
        <p:nvSpPr>
          <p:cNvPr id="4" name="مستطيل 3"/>
          <p:cNvSpPr/>
          <p:nvPr/>
        </p:nvSpPr>
        <p:spPr>
          <a:xfrm>
            <a:off x="4343400" y="1981200"/>
            <a:ext cx="4990469" cy="461665"/>
          </a:xfrm>
          <a:prstGeom prst="rect">
            <a:avLst/>
          </a:prstGeom>
        </p:spPr>
        <p:txBody>
          <a:bodyPr wrap="none">
            <a:spAutoFit/>
          </a:bodyPr>
          <a:lstStyle/>
          <a:p>
            <a:r>
              <a:rPr lang="ar-SA" sz="2400" b="1" dirty="0" smtClean="0"/>
              <a:t>رابعا</a:t>
            </a:r>
            <a:r>
              <a:rPr lang="ar-SA" sz="2400" dirty="0" smtClean="0"/>
              <a:t> – استعمال جدول </a:t>
            </a:r>
            <a:r>
              <a:rPr lang="fr-FR" sz="2400" dirty="0" smtClean="0"/>
              <a:t>Simplex  </a:t>
            </a:r>
            <a:r>
              <a:rPr lang="ar-SA" sz="2400" dirty="0" smtClean="0"/>
              <a:t> لحل المسألة</a:t>
            </a:r>
            <a:endParaRPr lang="ar-SA" sz="2400" dirty="0"/>
          </a:p>
        </p:txBody>
      </p:sp>
      <p:graphicFrame>
        <p:nvGraphicFramePr>
          <p:cNvPr id="65" name="جدول 64"/>
          <p:cNvGraphicFramePr>
            <a:graphicFrameLocks noGrp="1"/>
          </p:cNvGraphicFramePr>
          <p:nvPr/>
        </p:nvGraphicFramePr>
        <p:xfrm>
          <a:off x="1676400" y="29718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graphicFrame>
        <p:nvGraphicFramePr>
          <p:cNvPr id="6" name="جدول 5"/>
          <p:cNvGraphicFramePr>
            <a:graphicFrameLocks noGrp="1"/>
          </p:cNvGraphicFramePr>
          <p:nvPr/>
        </p:nvGraphicFramePr>
        <p:xfrm>
          <a:off x="1676400" y="3258456"/>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7" name="مربع نص 6"/>
          <p:cNvSpPr txBox="1"/>
          <p:nvPr/>
        </p:nvSpPr>
        <p:spPr>
          <a:xfrm>
            <a:off x="8001000" y="4495800"/>
            <a:ext cx="1447800" cy="461665"/>
          </a:xfrm>
          <a:prstGeom prst="rect">
            <a:avLst/>
          </a:prstGeom>
          <a:noFill/>
        </p:spPr>
        <p:txBody>
          <a:bodyPr wrap="square" rtlCol="1">
            <a:spAutoFit/>
          </a:bodyPr>
          <a:lstStyle/>
          <a:p>
            <a:pPr algn="ctr"/>
            <a:r>
              <a:rPr lang="ar-SA" sz="2400" b="1" dirty="0" smtClean="0"/>
              <a:t>سطر الحل</a:t>
            </a:r>
            <a:endParaRPr lang="ar-SA" sz="2400" b="1" dirty="0"/>
          </a:p>
        </p:txBody>
      </p:sp>
      <p:cxnSp>
        <p:nvCxnSpPr>
          <p:cNvPr id="9" name="رابط كسهم مستقيم 8"/>
          <p:cNvCxnSpPr>
            <a:stCxn id="7" idx="1"/>
          </p:cNvCxnSpPr>
          <p:nvPr/>
        </p:nvCxnSpPr>
        <p:spPr>
          <a:xfrm rot="10800000">
            <a:off x="7239000" y="4724401"/>
            <a:ext cx="762000" cy="2233"/>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0" name="مستطيل مستدير الزوايا 9"/>
          <p:cNvSpPr/>
          <p:nvPr/>
        </p:nvSpPr>
        <p:spPr>
          <a:xfrm>
            <a:off x="1524000" y="4572000"/>
            <a:ext cx="2514600" cy="457200"/>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ستطيل مستدير الزوايا 10"/>
          <p:cNvSpPr/>
          <p:nvPr/>
        </p:nvSpPr>
        <p:spPr>
          <a:xfrm>
            <a:off x="3276600" y="2971800"/>
            <a:ext cx="685800" cy="1600200"/>
          </a:xfrm>
          <a:prstGeom prst="roundRect">
            <a:avLst/>
          </a:prstGeom>
          <a:noFill/>
        </p:spPr>
        <p:style>
          <a:lnRef idx="2">
            <a:schemeClr val="accent4"/>
          </a:lnRef>
          <a:fillRef idx="1">
            <a:schemeClr val="lt1"/>
          </a:fillRef>
          <a:effectRef idx="0">
            <a:schemeClr val="accent4"/>
          </a:effectRef>
          <a:fontRef idx="minor">
            <a:schemeClr val="dk1"/>
          </a:fontRef>
        </p:style>
        <p:txBody>
          <a:bodyPr rtlCol="1" anchor="ctr"/>
          <a:lstStyle/>
          <a:p>
            <a:pPr algn="ctr"/>
            <a:endParaRPr lang="ar-SA"/>
          </a:p>
        </p:txBody>
      </p:sp>
      <p:sp>
        <p:nvSpPr>
          <p:cNvPr id="12" name="مستطيل مستدير الزوايا 11"/>
          <p:cNvSpPr/>
          <p:nvPr/>
        </p:nvSpPr>
        <p:spPr>
          <a:xfrm>
            <a:off x="2514600" y="2971800"/>
            <a:ext cx="685800" cy="1600200"/>
          </a:xfrm>
          <a:prstGeom prst="roundRect">
            <a:avLst/>
          </a:prstGeom>
          <a:noFill/>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sp>
        <p:nvSpPr>
          <p:cNvPr id="14" name="مربع نص 13"/>
          <p:cNvSpPr txBox="1"/>
          <p:nvPr/>
        </p:nvSpPr>
        <p:spPr>
          <a:xfrm>
            <a:off x="914400" y="1219200"/>
            <a:ext cx="1752600" cy="461665"/>
          </a:xfrm>
          <a:prstGeom prst="rect">
            <a:avLst/>
          </a:prstGeom>
          <a:noFill/>
        </p:spPr>
        <p:txBody>
          <a:bodyPr wrap="square" rtlCol="1">
            <a:spAutoFit/>
          </a:bodyPr>
          <a:lstStyle/>
          <a:p>
            <a:r>
              <a:rPr lang="ar-SA" sz="2400" dirty="0" smtClean="0"/>
              <a:t>متغيرات الحل </a:t>
            </a:r>
            <a:endParaRPr lang="ar-SA" sz="2400" dirty="0"/>
          </a:p>
        </p:txBody>
      </p:sp>
      <p:cxnSp>
        <p:nvCxnSpPr>
          <p:cNvPr id="16" name="رابط كسهم مستقيم 15"/>
          <p:cNvCxnSpPr>
            <a:stCxn id="14" idx="2"/>
            <a:endCxn id="12" idx="0"/>
          </p:cNvCxnSpPr>
          <p:nvPr/>
        </p:nvCxnSpPr>
        <p:spPr>
          <a:xfrm rot="16200000" flipH="1">
            <a:off x="1678633" y="1792932"/>
            <a:ext cx="1290935" cy="1066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8" name="مربع نص 17"/>
          <p:cNvSpPr txBox="1"/>
          <p:nvPr/>
        </p:nvSpPr>
        <p:spPr>
          <a:xfrm>
            <a:off x="1905000" y="533400"/>
            <a:ext cx="1905000" cy="830997"/>
          </a:xfrm>
          <a:prstGeom prst="rect">
            <a:avLst/>
          </a:prstGeom>
          <a:noFill/>
        </p:spPr>
        <p:txBody>
          <a:bodyPr wrap="square" rtlCol="1">
            <a:spAutoFit/>
          </a:bodyPr>
          <a:lstStyle/>
          <a:p>
            <a:r>
              <a:rPr lang="ar-SA" sz="2400" dirty="0" smtClean="0"/>
              <a:t>قيمة متغيرات الحل </a:t>
            </a:r>
            <a:endParaRPr lang="ar-SA" sz="2400" dirty="0"/>
          </a:p>
        </p:txBody>
      </p:sp>
      <p:cxnSp>
        <p:nvCxnSpPr>
          <p:cNvPr id="20" name="رابط كسهم مستقيم 19"/>
          <p:cNvCxnSpPr>
            <a:stCxn id="18" idx="2"/>
            <a:endCxn id="11" idx="0"/>
          </p:cNvCxnSpPr>
          <p:nvPr/>
        </p:nvCxnSpPr>
        <p:spPr>
          <a:xfrm rot="16200000" flipH="1">
            <a:off x="2434799" y="1787098"/>
            <a:ext cx="1607403" cy="7620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1" name="مربع نص 20"/>
          <p:cNvSpPr txBox="1"/>
          <p:nvPr/>
        </p:nvSpPr>
        <p:spPr>
          <a:xfrm>
            <a:off x="2667000" y="5562600"/>
            <a:ext cx="3124200" cy="461665"/>
          </a:xfrm>
          <a:prstGeom prst="rect">
            <a:avLst/>
          </a:prstGeom>
          <a:noFill/>
        </p:spPr>
        <p:txBody>
          <a:bodyPr wrap="square" rtlCol="1">
            <a:spAutoFit/>
          </a:bodyPr>
          <a:lstStyle/>
          <a:p>
            <a:r>
              <a:rPr lang="ar-SA" sz="2400" dirty="0" smtClean="0"/>
              <a:t>قيمة دالة الهدف</a:t>
            </a:r>
            <a:endParaRPr lang="ar-SA" sz="2400" dirty="0"/>
          </a:p>
        </p:txBody>
      </p:sp>
      <p:cxnSp>
        <p:nvCxnSpPr>
          <p:cNvPr id="23" name="رابط كسهم مستقيم 22"/>
          <p:cNvCxnSpPr>
            <a:stCxn id="21" idx="0"/>
            <a:endCxn id="10" idx="2"/>
          </p:cNvCxnSpPr>
          <p:nvPr/>
        </p:nvCxnSpPr>
        <p:spPr>
          <a:xfrm rot="16200000" flipV="1">
            <a:off x="3238500" y="4572000"/>
            <a:ext cx="533400" cy="14478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4" name="مربع نص 23"/>
          <p:cNvSpPr txBox="1"/>
          <p:nvPr/>
        </p:nvSpPr>
        <p:spPr>
          <a:xfrm>
            <a:off x="7467600" y="1600200"/>
            <a:ext cx="1828800" cy="381000"/>
          </a:xfrm>
          <a:prstGeom prst="rect">
            <a:avLst/>
          </a:prstGeom>
          <a:noFill/>
        </p:spPr>
        <p:txBody>
          <a:bodyPr wrap="square" rtlCol="1">
            <a:spAutoFit/>
          </a:bodyPr>
          <a:lstStyle/>
          <a:p>
            <a:endParaRPr lang="ar-SA" dirty="0"/>
          </a:p>
        </p:txBody>
      </p:sp>
      <p:sp>
        <p:nvSpPr>
          <p:cNvPr id="25" name="مستطيل مستدير الزوايا 24"/>
          <p:cNvSpPr/>
          <p:nvPr/>
        </p:nvSpPr>
        <p:spPr>
          <a:xfrm>
            <a:off x="1752600" y="2971800"/>
            <a:ext cx="685800" cy="1600200"/>
          </a:xfrm>
          <a:prstGeom prst="roundRect">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
        <p:nvSpPr>
          <p:cNvPr id="26" name="مربع نص 25"/>
          <p:cNvSpPr txBox="1"/>
          <p:nvPr/>
        </p:nvSpPr>
        <p:spPr>
          <a:xfrm>
            <a:off x="0" y="1752600"/>
            <a:ext cx="1676400" cy="830997"/>
          </a:xfrm>
          <a:prstGeom prst="rect">
            <a:avLst/>
          </a:prstGeom>
          <a:noFill/>
        </p:spPr>
        <p:txBody>
          <a:bodyPr wrap="square" rtlCol="1">
            <a:spAutoFit/>
          </a:bodyPr>
          <a:lstStyle/>
          <a:p>
            <a:r>
              <a:rPr lang="ar-SA" sz="2400" dirty="0" smtClean="0"/>
              <a:t>معامل المتغيرة في دالة الهدف</a:t>
            </a:r>
          </a:p>
        </p:txBody>
      </p:sp>
      <p:cxnSp>
        <p:nvCxnSpPr>
          <p:cNvPr id="30" name="رابط كسهم مستقيم 29"/>
          <p:cNvCxnSpPr>
            <a:stCxn id="26" idx="2"/>
            <a:endCxn id="25" idx="0"/>
          </p:cNvCxnSpPr>
          <p:nvPr/>
        </p:nvCxnSpPr>
        <p:spPr>
          <a:xfrm rot="16200000" flipH="1">
            <a:off x="1272749" y="2149048"/>
            <a:ext cx="388203" cy="12573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2" name="مستطيل 6"/>
          <p:cNvSpPr/>
          <p:nvPr/>
        </p:nvSpPr>
        <p:spPr>
          <a:xfrm>
            <a:off x="675438" y="914400"/>
            <a:ext cx="2646878" cy="369332"/>
          </a:xfrm>
          <a:prstGeom prst="rect">
            <a:avLst/>
          </a:prstGeom>
        </p:spPr>
        <p:txBody>
          <a:bodyPr wrap="none">
            <a:spAutoFit/>
          </a:bodyPr>
          <a:lstStyle/>
          <a:p>
            <a:r>
              <a:rPr lang="fr-FR" dirty="0" smtClean="0"/>
              <a:t>Z = Max (80X</a:t>
            </a:r>
            <a:r>
              <a:rPr lang="fr-FR" baseline="-25000" dirty="0" smtClean="0"/>
              <a:t>1</a:t>
            </a:r>
            <a:r>
              <a:rPr lang="fr-FR" dirty="0" smtClean="0"/>
              <a:t> + 60 X</a:t>
            </a:r>
            <a:r>
              <a:rPr lang="fr-FR" baseline="-25000" dirty="0" smtClean="0"/>
              <a:t>2</a:t>
            </a:r>
            <a:r>
              <a:rPr lang="fr-FR" dirty="0" smtClean="0"/>
              <a:t>)</a:t>
            </a:r>
            <a:endParaRPr lang="ar-SA" dirty="0"/>
          </a:p>
        </p:txBody>
      </p:sp>
      <p:sp>
        <p:nvSpPr>
          <p:cNvPr id="27" name="مستطيل 8"/>
          <p:cNvSpPr/>
          <p:nvPr/>
        </p:nvSpPr>
        <p:spPr>
          <a:xfrm>
            <a:off x="1524000" y="1295400"/>
            <a:ext cx="1680267" cy="369332"/>
          </a:xfrm>
          <a:prstGeom prst="rect">
            <a:avLst/>
          </a:prstGeom>
        </p:spPr>
        <p:txBody>
          <a:bodyPr wrap="none">
            <a:spAutoFit/>
          </a:bodyPr>
          <a:lstStyle/>
          <a:p>
            <a:r>
              <a:rPr lang="fr-FR" dirty="0" smtClean="0"/>
              <a:t>4x</a:t>
            </a:r>
            <a:r>
              <a:rPr lang="fr-FR" baseline="-25000" dirty="0" smtClean="0"/>
              <a:t>1</a:t>
            </a:r>
            <a:r>
              <a:rPr lang="fr-FR" dirty="0" smtClean="0"/>
              <a:t> + 2x</a:t>
            </a:r>
            <a:r>
              <a:rPr lang="fr-FR" baseline="-25000" dirty="0" smtClean="0"/>
              <a:t>2</a:t>
            </a:r>
            <a:r>
              <a:rPr lang="fr-FR" dirty="0" smtClean="0"/>
              <a:t> </a:t>
            </a:r>
            <a:r>
              <a:rPr lang="fr-FR" dirty="0" smtClean="0">
                <a:sym typeface="Symbol"/>
              </a:rPr>
              <a:t></a:t>
            </a:r>
            <a:r>
              <a:rPr lang="fr-FR" dirty="0" smtClean="0"/>
              <a:t>500</a:t>
            </a:r>
            <a:endParaRPr lang="ar-SA" dirty="0"/>
          </a:p>
        </p:txBody>
      </p:sp>
      <p:sp>
        <p:nvSpPr>
          <p:cNvPr id="28" name="مستطيل 9"/>
          <p:cNvSpPr/>
          <p:nvPr/>
        </p:nvSpPr>
        <p:spPr>
          <a:xfrm>
            <a:off x="1600200" y="1600200"/>
            <a:ext cx="1718739" cy="369332"/>
          </a:xfrm>
          <a:prstGeom prst="rect">
            <a:avLst/>
          </a:prstGeom>
        </p:spPr>
        <p:txBody>
          <a:bodyPr wrap="none">
            <a:spAutoFit/>
          </a:bodyPr>
          <a:lstStyle/>
          <a:p>
            <a:r>
              <a:rPr lang="fr-FR" dirty="0" smtClean="0"/>
              <a:t>X</a:t>
            </a:r>
            <a:r>
              <a:rPr lang="fr-FR" baseline="-25000" dirty="0" smtClean="0"/>
              <a:t>1</a:t>
            </a:r>
            <a:r>
              <a:rPr lang="fr-FR" dirty="0" smtClean="0"/>
              <a:t> + 5x</a:t>
            </a:r>
            <a:r>
              <a:rPr lang="fr-FR" baseline="-25000" dirty="0" smtClean="0"/>
              <a:t>2</a:t>
            </a:r>
            <a:r>
              <a:rPr lang="fr-FR" dirty="0" smtClean="0"/>
              <a:t> </a:t>
            </a:r>
            <a:r>
              <a:rPr lang="fr-FR" dirty="0" smtClean="0">
                <a:sym typeface="Symbol"/>
              </a:rPr>
              <a:t></a:t>
            </a:r>
            <a:r>
              <a:rPr lang="fr-FR" dirty="0" smtClean="0"/>
              <a:t>  350</a:t>
            </a:r>
            <a:endParaRPr lang="ar-SA" dirty="0"/>
          </a:p>
        </p:txBody>
      </p:sp>
      <p:sp>
        <p:nvSpPr>
          <p:cNvPr id="29" name="مستطيل 10"/>
          <p:cNvSpPr/>
          <p:nvPr/>
        </p:nvSpPr>
        <p:spPr>
          <a:xfrm>
            <a:off x="1808678" y="1958861"/>
            <a:ext cx="742511" cy="369332"/>
          </a:xfrm>
          <a:prstGeom prst="rect">
            <a:avLst/>
          </a:prstGeom>
        </p:spPr>
        <p:txBody>
          <a:bodyPr wrap="none">
            <a:spAutoFit/>
          </a:bodyPr>
          <a:lstStyle/>
          <a:p>
            <a:r>
              <a:rPr lang="fr-FR" dirty="0" smtClean="0"/>
              <a:t>X</a:t>
            </a:r>
            <a:r>
              <a:rPr lang="fr-FR" baseline="-25000" dirty="0" smtClean="0"/>
              <a:t>1</a:t>
            </a:r>
            <a:r>
              <a:rPr lang="fr-FR" dirty="0" smtClean="0"/>
              <a:t> </a:t>
            </a:r>
            <a:r>
              <a:rPr lang="fr-FR" dirty="0" smtClean="0">
                <a:sym typeface="Symbol"/>
              </a:rPr>
              <a:t></a:t>
            </a:r>
            <a:r>
              <a:rPr lang="fr-FR" dirty="0" smtClean="0"/>
              <a:t>0</a:t>
            </a:r>
            <a:endParaRPr lang="ar-SA" dirty="0"/>
          </a:p>
        </p:txBody>
      </p:sp>
      <p:sp>
        <p:nvSpPr>
          <p:cNvPr id="31" name="Rectangle 2"/>
          <p:cNvSpPr>
            <a:spLocks noChangeArrowheads="1"/>
          </p:cNvSpPr>
          <p:nvPr/>
        </p:nvSpPr>
        <p:spPr bwMode="auto">
          <a:xfrm>
            <a:off x="1524000" y="2286000"/>
            <a:ext cx="9906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r-FR" dirty="0" smtClean="0"/>
              <a:t>X</a:t>
            </a:r>
            <a:r>
              <a:rPr lang="fr-FR" baseline="-25000" dirty="0" smtClean="0"/>
              <a:t>2</a:t>
            </a:r>
            <a:r>
              <a:rPr lang="fr-FR" dirty="0" smtClean="0"/>
              <a:t> </a:t>
            </a:r>
            <a:r>
              <a:rPr lang="fr-FR" dirty="0" smtClean="0">
                <a:sym typeface="Symbol" pitchFamily="18" charset="2"/>
              </a:rPr>
              <a:t></a:t>
            </a:r>
            <a:r>
              <a:rPr lang="fr-FR" dirty="0" smtClean="0"/>
              <a:t>0</a:t>
            </a:r>
            <a:endParaRPr lang="fr-FR" dirty="0" smtClean="0">
              <a:sym typeface="Symbol" pitchFamily="18" charset="2"/>
            </a:endParaRPr>
          </a:p>
        </p:txBody>
      </p:sp>
    </p:spTree>
    <p:extLst>
      <p:ext uri="{BB962C8B-B14F-4D97-AF65-F5344CB8AC3E}">
        <p14:creationId xmlns:p14="http://schemas.microsoft.com/office/powerpoint/2010/main" val="377189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box(in)">
                                      <p:cBhvr>
                                        <p:cTn id="17" dur="500"/>
                                        <p:tgtEl>
                                          <p:spTgt spid="6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nodeType="clickEffect">
                                  <p:stCondLst>
                                    <p:cond delay="0"/>
                                  </p:stCondLst>
                                  <p:childTnLst>
                                    <p:animEffect transition="out" filter="checkerboard(across)">
                                      <p:cBhvr>
                                        <p:cTn id="21" dur="500"/>
                                        <p:tgtEl>
                                          <p:spTgt spid="65"/>
                                        </p:tgtEl>
                                      </p:cBhvr>
                                    </p:animEffect>
                                    <p:set>
                                      <p:cBhvr>
                                        <p:cTn id="22" dur="1" fill="hold">
                                          <p:stCondLst>
                                            <p:cond delay="499"/>
                                          </p:stCondLst>
                                        </p:cTn>
                                        <p:tgtEl>
                                          <p:spTgt spid="6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par>
                                <p:cTn id="28" presetID="3" presetClass="exit" presetSubtype="10" fill="hold" grpId="0" nodeType="withEffect">
                                  <p:stCondLst>
                                    <p:cond delay="0"/>
                                  </p:stCondLst>
                                  <p:childTnLst>
                                    <p:animEffect transition="out" filter="blinds(horizontal)">
                                      <p:cBhvr>
                                        <p:cTn id="29" dur="500"/>
                                        <p:tgtEl>
                                          <p:spTgt spid="27"/>
                                        </p:tgtEl>
                                      </p:cBhvr>
                                    </p:animEffect>
                                    <p:set>
                                      <p:cBhvr>
                                        <p:cTn id="30" dur="1" fill="hold">
                                          <p:stCondLst>
                                            <p:cond delay="499"/>
                                          </p:stCondLst>
                                        </p:cTn>
                                        <p:tgtEl>
                                          <p:spTgt spid="27"/>
                                        </p:tgtEl>
                                        <p:attrNameLst>
                                          <p:attrName>style.visibility</p:attrName>
                                        </p:attrNameLst>
                                      </p:cBhvr>
                                      <p:to>
                                        <p:strVal val="hidden"/>
                                      </p:to>
                                    </p:set>
                                  </p:childTnLst>
                                </p:cTn>
                              </p:par>
                              <p:par>
                                <p:cTn id="31" presetID="3" presetClass="exit" presetSubtype="10" fill="hold" grpId="0" nodeType="withEffect">
                                  <p:stCondLst>
                                    <p:cond delay="0"/>
                                  </p:stCondLst>
                                  <p:childTnLst>
                                    <p:animEffect transition="out" filter="blinds(horizontal)">
                                      <p:cBhvr>
                                        <p:cTn id="32" dur="500"/>
                                        <p:tgtEl>
                                          <p:spTgt spid="28"/>
                                        </p:tgtEl>
                                      </p:cBhvr>
                                    </p:animEffect>
                                    <p:set>
                                      <p:cBhvr>
                                        <p:cTn id="33" dur="1" fill="hold">
                                          <p:stCondLst>
                                            <p:cond delay="499"/>
                                          </p:stCondLst>
                                        </p:cTn>
                                        <p:tgtEl>
                                          <p:spTgt spid="28"/>
                                        </p:tgtEl>
                                        <p:attrNameLst>
                                          <p:attrName>style.visibility</p:attrName>
                                        </p:attrNameLst>
                                      </p:cBhvr>
                                      <p:to>
                                        <p:strVal val="hidden"/>
                                      </p:to>
                                    </p:set>
                                  </p:childTnLst>
                                </p:cTn>
                              </p:par>
                              <p:par>
                                <p:cTn id="34" presetID="3" presetClass="exit" presetSubtype="10" fill="hold" grpId="0" nodeType="withEffect">
                                  <p:stCondLst>
                                    <p:cond delay="0"/>
                                  </p:stCondLst>
                                  <p:childTnLst>
                                    <p:animEffect transition="out" filter="blinds(horizontal)">
                                      <p:cBhvr>
                                        <p:cTn id="35" dur="500"/>
                                        <p:tgtEl>
                                          <p:spTgt spid="29"/>
                                        </p:tgtEl>
                                      </p:cBhvr>
                                    </p:animEffect>
                                    <p:set>
                                      <p:cBhvr>
                                        <p:cTn id="36" dur="1" fill="hold">
                                          <p:stCondLst>
                                            <p:cond delay="499"/>
                                          </p:stCondLst>
                                        </p:cTn>
                                        <p:tgtEl>
                                          <p:spTgt spid="29"/>
                                        </p:tgtEl>
                                        <p:attrNameLst>
                                          <p:attrName>style.visibility</p:attrName>
                                        </p:attrNameLst>
                                      </p:cBhvr>
                                      <p:to>
                                        <p:strVal val="hidden"/>
                                      </p:to>
                                    </p:set>
                                  </p:childTnLst>
                                </p:cTn>
                              </p:par>
                              <p:par>
                                <p:cTn id="37" presetID="3" presetClass="exit" presetSubtype="10" fill="hold" grpId="0" nodeType="withEffect">
                                  <p:stCondLst>
                                    <p:cond delay="0"/>
                                  </p:stCondLst>
                                  <p:childTnLst>
                                    <p:animEffect transition="out" filter="blinds(horizontal)">
                                      <p:cBhvr>
                                        <p:cTn id="38" dur="500"/>
                                        <p:tgtEl>
                                          <p:spTgt spid="31"/>
                                        </p:tgtEl>
                                      </p:cBhvr>
                                    </p:animEffect>
                                    <p:set>
                                      <p:cBhvr>
                                        <p:cTn id="39" dur="1" fill="hold">
                                          <p:stCondLst>
                                            <p:cond delay="499"/>
                                          </p:stCondLst>
                                        </p:cTn>
                                        <p:tgtEl>
                                          <p:spTgt spid="3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linds(horizontal)">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ox(in)">
                                      <p:cBhvr>
                                        <p:cTn id="49" dur="500"/>
                                        <p:tgtEl>
                                          <p:spTgt spid="12"/>
                                        </p:tgtEl>
                                      </p:cBhvr>
                                    </p:animEffect>
                                  </p:childTnLst>
                                </p:cTn>
                              </p:par>
                              <p:par>
                                <p:cTn id="50" presetID="4" presetClass="entr" presetSubtype="16"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ox(in)">
                                      <p:cBhvr>
                                        <p:cTn id="52" dur="500"/>
                                        <p:tgtEl>
                                          <p:spTgt spid="16"/>
                                        </p:tgtEl>
                                      </p:cBhvr>
                                    </p:animEffect>
                                  </p:childTnLst>
                                </p:cTn>
                              </p:par>
                              <p:par>
                                <p:cTn id="53" presetID="4" presetClass="entr" presetSubtype="16"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box(in)">
                                      <p:cBhvr>
                                        <p:cTn id="55" dur="500"/>
                                        <p:tgtEl>
                                          <p:spTgt spid="14"/>
                                        </p:tgtEl>
                                      </p:cBhvr>
                                    </p:animEffect>
                                  </p:childTnLst>
                                </p:cTn>
                              </p:par>
                            </p:childTnLst>
                          </p:cTn>
                        </p:par>
                      </p:childTnLst>
                    </p:cTn>
                  </p:par>
                  <p:par>
                    <p:cTn id="56" fill="hold">
                      <p:stCondLst>
                        <p:cond delay="indefinite"/>
                      </p:stCondLst>
                      <p:childTnLst>
                        <p:par>
                          <p:cTn id="57" fill="hold">
                            <p:stCondLst>
                              <p:cond delay="0"/>
                            </p:stCondLst>
                            <p:childTnLst>
                              <p:par>
                                <p:cTn id="58" presetID="4" presetClass="entr" presetSubtype="16" fill="hold"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box(in)">
                                      <p:cBhvr>
                                        <p:cTn id="60" dur="500"/>
                                        <p:tgtEl>
                                          <p:spTgt spid="20"/>
                                        </p:tgtEl>
                                      </p:cBhvr>
                                    </p:animEffect>
                                  </p:childTnLst>
                                </p:cTn>
                              </p:par>
                              <p:par>
                                <p:cTn id="61" presetID="4" presetClass="entr" presetSubtype="16"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box(in)">
                                      <p:cBhvr>
                                        <p:cTn id="63" dur="500"/>
                                        <p:tgtEl>
                                          <p:spTgt spid="11"/>
                                        </p:tgtEl>
                                      </p:cBhvr>
                                    </p:animEffect>
                                  </p:childTnLst>
                                </p:cTn>
                              </p:par>
                              <p:par>
                                <p:cTn id="64" presetID="4" presetClass="entr" presetSubtype="16"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box(in)">
                                      <p:cBhvr>
                                        <p:cTn id="66" dur="5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blinds(horizontal)">
                                      <p:cBhvr>
                                        <p:cTn id="71" dur="500"/>
                                        <p:tgtEl>
                                          <p:spTgt spid="25"/>
                                        </p:tgtEl>
                                      </p:cBhvr>
                                    </p:animEffect>
                                  </p:childTnLst>
                                </p:cTn>
                              </p:par>
                              <p:par>
                                <p:cTn id="72" presetID="3" presetClass="entr" presetSubtype="10" fill="hold"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blinds(horizontal)">
                                      <p:cBhvr>
                                        <p:cTn id="74" dur="500"/>
                                        <p:tgtEl>
                                          <p:spTgt spid="30"/>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blinds(horizontal)">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box(in)">
                                      <p:cBhvr>
                                        <p:cTn id="82" dur="500"/>
                                        <p:tgtEl>
                                          <p:spTgt spid="10"/>
                                        </p:tgtEl>
                                      </p:cBhvr>
                                    </p:animEffect>
                                  </p:childTnLst>
                                </p:cTn>
                              </p:par>
                              <p:par>
                                <p:cTn id="83" presetID="4" presetClass="entr" presetSubtype="16" fill="hold"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box(in)">
                                      <p:cBhvr>
                                        <p:cTn id="85" dur="500"/>
                                        <p:tgtEl>
                                          <p:spTgt spid="23"/>
                                        </p:tgtEl>
                                      </p:cBhvr>
                                    </p:animEffect>
                                  </p:childTnLst>
                                </p:cTn>
                              </p:par>
                              <p:par>
                                <p:cTn id="86" presetID="4" presetClass="entr" presetSubtype="16" fill="hold" grpId="0" nodeType="with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box(in)">
                                      <p:cBhvr>
                                        <p:cTn id="88" dur="500"/>
                                        <p:tgtEl>
                                          <p:spTgt spid="21"/>
                                        </p:tgtEl>
                                      </p:cBhvr>
                                    </p:animEffect>
                                  </p:childTnLst>
                                </p:cTn>
                              </p:par>
                            </p:childTnLst>
                          </p:cTn>
                        </p:par>
                      </p:childTnLst>
                    </p:cTn>
                  </p:par>
                  <p:par>
                    <p:cTn id="89" fill="hold">
                      <p:stCondLst>
                        <p:cond delay="indefinite"/>
                      </p:stCondLst>
                      <p:childTnLst>
                        <p:par>
                          <p:cTn id="90" fill="hold">
                            <p:stCondLst>
                              <p:cond delay="0"/>
                            </p:stCondLst>
                            <p:childTnLst>
                              <p:par>
                                <p:cTn id="91" presetID="4" presetClass="entr" presetSubtype="16" fill="hold" nodeType="click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box(in)">
                                      <p:cBhvr>
                                        <p:cTn id="93" dur="500"/>
                                        <p:tgtEl>
                                          <p:spTgt spid="9"/>
                                        </p:tgtEl>
                                      </p:cBhvr>
                                    </p:animEffect>
                                  </p:childTnLst>
                                </p:cTn>
                              </p:par>
                              <p:par>
                                <p:cTn id="94" presetID="4" presetClass="entr" presetSubtype="16" fill="hold" grpId="0" nodeType="with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box(in)">
                                      <p:cBhvr>
                                        <p:cTn id="9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10" grpId="0" animBg="1"/>
      <p:bldP spid="11" grpId="0" animBg="1"/>
      <p:bldP spid="12" grpId="0" animBg="1"/>
      <p:bldP spid="14" grpId="0"/>
      <p:bldP spid="18" grpId="0"/>
      <p:bldP spid="21" grpId="0"/>
      <p:bldP spid="25" grpId="0" animBg="1"/>
      <p:bldP spid="26" grpId="0"/>
      <p:bldP spid="22" grpId="0"/>
      <p:bldP spid="27" grpId="0"/>
      <p:bldP spid="28" grpId="0"/>
      <p:bldP spid="29"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1524000" y="1699261"/>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4</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3" name="مربع نص 2"/>
          <p:cNvSpPr txBox="1"/>
          <p:nvPr/>
        </p:nvSpPr>
        <p:spPr>
          <a:xfrm>
            <a:off x="3810000" y="2971801"/>
            <a:ext cx="609600" cy="369332"/>
          </a:xfrm>
          <a:prstGeom prst="rect">
            <a:avLst/>
          </a:prstGeom>
          <a:noFill/>
        </p:spPr>
        <p:txBody>
          <a:bodyPr wrap="square" rtlCol="1">
            <a:spAutoFit/>
          </a:bodyPr>
          <a:lstStyle/>
          <a:p>
            <a:r>
              <a:rPr lang="fr-FR" b="1" dirty="0" smtClean="0">
                <a:latin typeface="Calibri"/>
                <a:ea typeface="Calibri"/>
                <a:cs typeface="Arial"/>
              </a:rPr>
              <a:t>- 80</a:t>
            </a:r>
            <a:endParaRPr lang="ar-SA" b="1" dirty="0">
              <a:latin typeface="Calibri"/>
              <a:ea typeface="Calibri"/>
              <a:cs typeface="Arial"/>
            </a:endParaRPr>
          </a:p>
        </p:txBody>
      </p:sp>
      <p:cxnSp>
        <p:nvCxnSpPr>
          <p:cNvPr id="4" name="رابط منحني 3"/>
          <p:cNvCxnSpPr/>
          <p:nvPr/>
        </p:nvCxnSpPr>
        <p:spPr>
          <a:xfrm>
            <a:off x="2209800" y="2438401"/>
            <a:ext cx="2286000" cy="76200"/>
          </a:xfrm>
          <a:prstGeom prst="curved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 name="رابط منحني 4"/>
          <p:cNvCxnSpPr/>
          <p:nvPr/>
        </p:nvCxnSpPr>
        <p:spPr>
          <a:xfrm>
            <a:off x="2209800" y="2819401"/>
            <a:ext cx="2286000" cy="76200"/>
          </a:xfrm>
          <a:prstGeom prst="curved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sp>
        <p:nvSpPr>
          <p:cNvPr id="6" name="مربع نص 5"/>
          <p:cNvSpPr txBox="1"/>
          <p:nvPr/>
        </p:nvSpPr>
        <p:spPr>
          <a:xfrm>
            <a:off x="4876800" y="3669269"/>
            <a:ext cx="914400" cy="369332"/>
          </a:xfrm>
          <a:prstGeom prst="rect">
            <a:avLst/>
          </a:prstGeom>
          <a:noFill/>
        </p:spPr>
        <p:txBody>
          <a:bodyPr wrap="square" rtlCol="1">
            <a:spAutoFit/>
          </a:bodyPr>
          <a:lstStyle/>
          <a:p>
            <a:pPr algn="l"/>
            <a:r>
              <a:rPr lang="fr-FR" b="1" dirty="0" smtClean="0"/>
              <a:t>= -  80</a:t>
            </a:r>
            <a:endParaRPr lang="ar-SA" b="1" dirty="0"/>
          </a:p>
        </p:txBody>
      </p:sp>
      <p:sp>
        <p:nvSpPr>
          <p:cNvPr id="7" name="مربع نص 6"/>
          <p:cNvSpPr txBox="1"/>
          <p:nvPr/>
        </p:nvSpPr>
        <p:spPr>
          <a:xfrm>
            <a:off x="4114800" y="3669269"/>
            <a:ext cx="914400" cy="369332"/>
          </a:xfrm>
          <a:prstGeom prst="rect">
            <a:avLst/>
          </a:prstGeom>
          <a:noFill/>
        </p:spPr>
        <p:txBody>
          <a:bodyPr wrap="square" rtlCol="1">
            <a:spAutoFit/>
          </a:bodyPr>
          <a:lstStyle/>
          <a:p>
            <a:pPr algn="l"/>
            <a:r>
              <a:rPr lang="fr-FR" b="1" dirty="0" smtClean="0"/>
              <a:t>-  80</a:t>
            </a:r>
            <a:endParaRPr lang="ar-SA" b="1" dirty="0"/>
          </a:p>
        </p:txBody>
      </p:sp>
      <p:sp>
        <p:nvSpPr>
          <p:cNvPr id="8" name="مستطيل 7"/>
          <p:cNvSpPr/>
          <p:nvPr/>
        </p:nvSpPr>
        <p:spPr>
          <a:xfrm>
            <a:off x="1600200" y="3669269"/>
            <a:ext cx="877163" cy="369332"/>
          </a:xfrm>
          <a:prstGeom prst="rect">
            <a:avLst/>
          </a:prstGeom>
        </p:spPr>
        <p:txBody>
          <a:bodyPr wrap="none">
            <a:spAutoFit/>
          </a:bodyPr>
          <a:lstStyle/>
          <a:p>
            <a:r>
              <a:rPr lang="fr-FR" b="1" dirty="0" smtClean="0"/>
              <a:t>(0 * 4) </a:t>
            </a:r>
            <a:endParaRPr lang="ar-SA" dirty="0"/>
          </a:p>
        </p:txBody>
      </p:sp>
      <p:sp>
        <p:nvSpPr>
          <p:cNvPr id="9" name="مستطيل 8"/>
          <p:cNvSpPr/>
          <p:nvPr/>
        </p:nvSpPr>
        <p:spPr>
          <a:xfrm>
            <a:off x="2667000" y="3669269"/>
            <a:ext cx="877163" cy="369332"/>
          </a:xfrm>
          <a:prstGeom prst="rect">
            <a:avLst/>
          </a:prstGeom>
        </p:spPr>
        <p:txBody>
          <a:bodyPr wrap="none">
            <a:spAutoFit/>
          </a:bodyPr>
          <a:lstStyle/>
          <a:p>
            <a:r>
              <a:rPr lang="fr-FR" b="1" dirty="0" smtClean="0"/>
              <a:t>(0 * 1) </a:t>
            </a:r>
            <a:endParaRPr lang="ar-SA" dirty="0"/>
          </a:p>
        </p:txBody>
      </p:sp>
      <p:sp>
        <p:nvSpPr>
          <p:cNvPr id="10" name="مربع نص 9"/>
          <p:cNvSpPr txBox="1"/>
          <p:nvPr/>
        </p:nvSpPr>
        <p:spPr>
          <a:xfrm>
            <a:off x="2438400" y="3669269"/>
            <a:ext cx="304800" cy="369332"/>
          </a:xfrm>
          <a:prstGeom prst="rect">
            <a:avLst/>
          </a:prstGeom>
          <a:noFill/>
        </p:spPr>
        <p:txBody>
          <a:bodyPr wrap="square" rtlCol="1">
            <a:spAutoFit/>
          </a:bodyPr>
          <a:lstStyle/>
          <a:p>
            <a:r>
              <a:rPr lang="fr-FR" b="1" dirty="0" smtClean="0"/>
              <a:t>+</a:t>
            </a:r>
            <a:endParaRPr lang="ar-SA" b="1" dirty="0"/>
          </a:p>
        </p:txBody>
      </p:sp>
      <p:sp>
        <p:nvSpPr>
          <p:cNvPr id="11" name="مربع نص 10"/>
          <p:cNvSpPr txBox="1"/>
          <p:nvPr/>
        </p:nvSpPr>
        <p:spPr>
          <a:xfrm>
            <a:off x="3581400" y="3669269"/>
            <a:ext cx="762000" cy="369332"/>
          </a:xfrm>
          <a:prstGeom prst="rect">
            <a:avLst/>
          </a:prstGeom>
          <a:noFill/>
        </p:spPr>
        <p:txBody>
          <a:bodyPr wrap="square" rtlCol="1">
            <a:spAutoFit/>
          </a:bodyPr>
          <a:lstStyle/>
          <a:p>
            <a:pPr algn="l"/>
            <a:r>
              <a:rPr lang="fr-FR" b="1" dirty="0" smtClean="0"/>
              <a:t>= 0 </a:t>
            </a:r>
            <a:endParaRPr lang="ar-SA" b="1" dirty="0"/>
          </a:p>
        </p:txBody>
      </p:sp>
      <p:cxnSp>
        <p:nvCxnSpPr>
          <p:cNvPr id="12" name="رابط كسهم مستقيم 11"/>
          <p:cNvCxnSpPr/>
          <p:nvPr/>
        </p:nvCxnSpPr>
        <p:spPr>
          <a:xfrm rot="16200000" flipH="1">
            <a:off x="3314700" y="723901"/>
            <a:ext cx="1066800" cy="990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3" name="شكل حر 12"/>
          <p:cNvSpPr/>
          <p:nvPr/>
        </p:nvSpPr>
        <p:spPr>
          <a:xfrm>
            <a:off x="2282371" y="2028373"/>
            <a:ext cx="2873829" cy="486228"/>
          </a:xfrm>
          <a:custGeom>
            <a:avLst/>
            <a:gdLst>
              <a:gd name="connsiteX0" fmla="*/ 0 w 2873829"/>
              <a:gd name="connsiteY0" fmla="*/ 442685 h 486228"/>
              <a:gd name="connsiteX1" fmla="*/ 711200 w 2873829"/>
              <a:gd name="connsiteY1" fmla="*/ 7257 h 486228"/>
              <a:gd name="connsiteX2" fmla="*/ 2873829 w 2873829"/>
              <a:gd name="connsiteY2" fmla="*/ 486228 h 486228"/>
            </a:gdLst>
            <a:ahLst/>
            <a:cxnLst>
              <a:cxn ang="0">
                <a:pos x="connsiteX0" y="connsiteY0"/>
              </a:cxn>
              <a:cxn ang="0">
                <a:pos x="connsiteX1" y="connsiteY1"/>
              </a:cxn>
              <a:cxn ang="0">
                <a:pos x="connsiteX2" y="connsiteY2"/>
              </a:cxn>
            </a:cxnLst>
            <a:rect l="l" t="t" r="r" b="b"/>
            <a:pathLst>
              <a:path w="2873829" h="486228">
                <a:moveTo>
                  <a:pt x="0" y="442685"/>
                </a:moveTo>
                <a:cubicBezTo>
                  <a:pt x="116114" y="221342"/>
                  <a:pt x="232229" y="0"/>
                  <a:pt x="711200" y="7257"/>
                </a:cubicBezTo>
                <a:cubicBezTo>
                  <a:pt x="1190172" y="14514"/>
                  <a:pt x="2032000" y="250371"/>
                  <a:pt x="2873829" y="486228"/>
                </a:cubicBezTo>
              </a:path>
            </a:pathLst>
          </a:custGeom>
          <a:ln>
            <a:tailEnd type="triangle"/>
          </a:ln>
        </p:spPr>
        <p:style>
          <a:lnRef idx="2">
            <a:schemeClr val="accent6"/>
          </a:lnRef>
          <a:fillRef idx="0">
            <a:schemeClr val="accent6"/>
          </a:fillRef>
          <a:effectRef idx="1">
            <a:schemeClr val="accent6"/>
          </a:effectRef>
          <a:fontRef idx="minor">
            <a:schemeClr val="tx1"/>
          </a:fontRef>
        </p:style>
        <p:txBody>
          <a:bodyPr rtlCol="1" anchor="ctr"/>
          <a:lstStyle/>
          <a:p>
            <a:pPr algn="ctr"/>
            <a:endParaRPr lang="ar-SA"/>
          </a:p>
        </p:txBody>
      </p:sp>
      <p:sp>
        <p:nvSpPr>
          <p:cNvPr id="14" name="شكل حر 13"/>
          <p:cNvSpPr/>
          <p:nvPr/>
        </p:nvSpPr>
        <p:spPr>
          <a:xfrm>
            <a:off x="2286000" y="2362201"/>
            <a:ext cx="2873829" cy="486228"/>
          </a:xfrm>
          <a:custGeom>
            <a:avLst/>
            <a:gdLst>
              <a:gd name="connsiteX0" fmla="*/ 0 w 2873829"/>
              <a:gd name="connsiteY0" fmla="*/ 442685 h 486228"/>
              <a:gd name="connsiteX1" fmla="*/ 711200 w 2873829"/>
              <a:gd name="connsiteY1" fmla="*/ 7257 h 486228"/>
              <a:gd name="connsiteX2" fmla="*/ 2873829 w 2873829"/>
              <a:gd name="connsiteY2" fmla="*/ 486228 h 486228"/>
            </a:gdLst>
            <a:ahLst/>
            <a:cxnLst>
              <a:cxn ang="0">
                <a:pos x="connsiteX0" y="connsiteY0"/>
              </a:cxn>
              <a:cxn ang="0">
                <a:pos x="connsiteX1" y="connsiteY1"/>
              </a:cxn>
              <a:cxn ang="0">
                <a:pos x="connsiteX2" y="connsiteY2"/>
              </a:cxn>
            </a:cxnLst>
            <a:rect l="l" t="t" r="r" b="b"/>
            <a:pathLst>
              <a:path w="2873829" h="486228">
                <a:moveTo>
                  <a:pt x="0" y="442685"/>
                </a:moveTo>
                <a:cubicBezTo>
                  <a:pt x="116114" y="221342"/>
                  <a:pt x="232229" y="0"/>
                  <a:pt x="711200" y="7257"/>
                </a:cubicBezTo>
                <a:cubicBezTo>
                  <a:pt x="1190172" y="14514"/>
                  <a:pt x="2032000" y="250371"/>
                  <a:pt x="2873829" y="486228"/>
                </a:cubicBezTo>
              </a:path>
            </a:pathLst>
          </a:custGeom>
          <a:ln>
            <a:tailEnd type="stealth"/>
          </a:ln>
        </p:spPr>
        <p:style>
          <a:lnRef idx="2">
            <a:schemeClr val="accent6"/>
          </a:lnRef>
          <a:fillRef idx="0">
            <a:schemeClr val="accent6"/>
          </a:fillRef>
          <a:effectRef idx="1">
            <a:schemeClr val="accent6"/>
          </a:effectRef>
          <a:fontRef idx="minor">
            <a:schemeClr val="tx1"/>
          </a:fontRef>
        </p:style>
        <p:txBody>
          <a:bodyPr rtlCol="1" anchor="ctr"/>
          <a:lstStyle/>
          <a:p>
            <a:pPr algn="ctr"/>
            <a:endParaRPr lang="ar-SA"/>
          </a:p>
        </p:txBody>
      </p:sp>
      <p:cxnSp>
        <p:nvCxnSpPr>
          <p:cNvPr id="15" name="رابط كسهم مستقيم 14"/>
          <p:cNvCxnSpPr/>
          <p:nvPr/>
        </p:nvCxnSpPr>
        <p:spPr>
          <a:xfrm rot="16200000" flipH="1">
            <a:off x="4076700" y="647701"/>
            <a:ext cx="1066800" cy="990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6" name="مربع نص 15"/>
          <p:cNvSpPr txBox="1"/>
          <p:nvPr/>
        </p:nvSpPr>
        <p:spPr>
          <a:xfrm>
            <a:off x="4876800" y="4202669"/>
            <a:ext cx="914400" cy="369332"/>
          </a:xfrm>
          <a:prstGeom prst="rect">
            <a:avLst/>
          </a:prstGeom>
          <a:noFill/>
        </p:spPr>
        <p:txBody>
          <a:bodyPr wrap="square" rtlCol="1">
            <a:spAutoFit/>
          </a:bodyPr>
          <a:lstStyle/>
          <a:p>
            <a:pPr algn="l"/>
            <a:r>
              <a:rPr lang="fr-FR" b="1" dirty="0" smtClean="0"/>
              <a:t>= -  60</a:t>
            </a:r>
            <a:endParaRPr lang="ar-SA" b="1" dirty="0"/>
          </a:p>
        </p:txBody>
      </p:sp>
      <p:sp>
        <p:nvSpPr>
          <p:cNvPr id="17" name="مربع نص 16"/>
          <p:cNvSpPr txBox="1"/>
          <p:nvPr/>
        </p:nvSpPr>
        <p:spPr>
          <a:xfrm>
            <a:off x="4114800" y="4202669"/>
            <a:ext cx="914400" cy="369332"/>
          </a:xfrm>
          <a:prstGeom prst="rect">
            <a:avLst/>
          </a:prstGeom>
          <a:noFill/>
        </p:spPr>
        <p:txBody>
          <a:bodyPr wrap="square" rtlCol="1">
            <a:spAutoFit/>
          </a:bodyPr>
          <a:lstStyle/>
          <a:p>
            <a:pPr algn="l"/>
            <a:r>
              <a:rPr lang="fr-FR" b="1" dirty="0" smtClean="0"/>
              <a:t>-  60</a:t>
            </a:r>
            <a:endParaRPr lang="ar-SA" b="1" dirty="0"/>
          </a:p>
        </p:txBody>
      </p:sp>
      <p:sp>
        <p:nvSpPr>
          <p:cNvPr id="18" name="مستطيل 17"/>
          <p:cNvSpPr/>
          <p:nvPr/>
        </p:nvSpPr>
        <p:spPr>
          <a:xfrm>
            <a:off x="1600200" y="4202669"/>
            <a:ext cx="877163" cy="369332"/>
          </a:xfrm>
          <a:prstGeom prst="rect">
            <a:avLst/>
          </a:prstGeom>
        </p:spPr>
        <p:txBody>
          <a:bodyPr wrap="none">
            <a:spAutoFit/>
          </a:bodyPr>
          <a:lstStyle/>
          <a:p>
            <a:r>
              <a:rPr lang="fr-FR" b="1" dirty="0" smtClean="0"/>
              <a:t>(0 * 2) </a:t>
            </a:r>
            <a:endParaRPr lang="ar-SA" dirty="0"/>
          </a:p>
        </p:txBody>
      </p:sp>
      <p:sp>
        <p:nvSpPr>
          <p:cNvPr id="19" name="مستطيل 18"/>
          <p:cNvSpPr/>
          <p:nvPr/>
        </p:nvSpPr>
        <p:spPr>
          <a:xfrm>
            <a:off x="2667000" y="4202669"/>
            <a:ext cx="877163" cy="369332"/>
          </a:xfrm>
          <a:prstGeom prst="rect">
            <a:avLst/>
          </a:prstGeom>
        </p:spPr>
        <p:txBody>
          <a:bodyPr wrap="none">
            <a:spAutoFit/>
          </a:bodyPr>
          <a:lstStyle/>
          <a:p>
            <a:r>
              <a:rPr lang="fr-FR" b="1" dirty="0" smtClean="0"/>
              <a:t>(0 * 5) </a:t>
            </a:r>
            <a:endParaRPr lang="ar-SA" dirty="0"/>
          </a:p>
        </p:txBody>
      </p:sp>
      <p:sp>
        <p:nvSpPr>
          <p:cNvPr id="20" name="مربع نص 19"/>
          <p:cNvSpPr txBox="1"/>
          <p:nvPr/>
        </p:nvSpPr>
        <p:spPr>
          <a:xfrm>
            <a:off x="2438400" y="4202669"/>
            <a:ext cx="304800" cy="369332"/>
          </a:xfrm>
          <a:prstGeom prst="rect">
            <a:avLst/>
          </a:prstGeom>
          <a:noFill/>
        </p:spPr>
        <p:txBody>
          <a:bodyPr wrap="square" rtlCol="1">
            <a:spAutoFit/>
          </a:bodyPr>
          <a:lstStyle/>
          <a:p>
            <a:r>
              <a:rPr lang="fr-FR" b="1" dirty="0" smtClean="0"/>
              <a:t>+</a:t>
            </a:r>
            <a:endParaRPr lang="ar-SA" b="1" dirty="0"/>
          </a:p>
        </p:txBody>
      </p:sp>
      <p:sp>
        <p:nvSpPr>
          <p:cNvPr id="21" name="مربع نص 20"/>
          <p:cNvSpPr txBox="1"/>
          <p:nvPr/>
        </p:nvSpPr>
        <p:spPr>
          <a:xfrm>
            <a:off x="3581400" y="4202669"/>
            <a:ext cx="762000" cy="369332"/>
          </a:xfrm>
          <a:prstGeom prst="rect">
            <a:avLst/>
          </a:prstGeom>
          <a:noFill/>
        </p:spPr>
        <p:txBody>
          <a:bodyPr wrap="square" rtlCol="1">
            <a:spAutoFit/>
          </a:bodyPr>
          <a:lstStyle/>
          <a:p>
            <a:pPr algn="l"/>
            <a:r>
              <a:rPr lang="fr-FR" b="1" dirty="0" smtClean="0"/>
              <a:t>= 0 </a:t>
            </a:r>
            <a:endParaRPr lang="ar-SA" b="1" dirty="0"/>
          </a:p>
        </p:txBody>
      </p:sp>
      <p:sp>
        <p:nvSpPr>
          <p:cNvPr id="22" name="مربع نص 21"/>
          <p:cNvSpPr txBox="1"/>
          <p:nvPr/>
        </p:nvSpPr>
        <p:spPr>
          <a:xfrm>
            <a:off x="4724400" y="2971801"/>
            <a:ext cx="609600" cy="369332"/>
          </a:xfrm>
          <a:prstGeom prst="rect">
            <a:avLst/>
          </a:prstGeom>
          <a:noFill/>
        </p:spPr>
        <p:txBody>
          <a:bodyPr wrap="square" rtlCol="1">
            <a:spAutoFit/>
          </a:bodyPr>
          <a:lstStyle/>
          <a:p>
            <a:r>
              <a:rPr lang="fr-FR" b="1" dirty="0" smtClean="0">
                <a:latin typeface="Calibri"/>
                <a:ea typeface="Calibri"/>
                <a:cs typeface="Arial"/>
              </a:rPr>
              <a:t>- 60</a:t>
            </a:r>
            <a:endParaRPr lang="ar-SA" b="1" dirty="0">
              <a:latin typeface="Calibri"/>
              <a:ea typeface="Calibri"/>
              <a:cs typeface="Arial"/>
            </a:endParaRPr>
          </a:p>
        </p:txBody>
      </p:sp>
      <p:sp>
        <p:nvSpPr>
          <p:cNvPr id="23" name="شكل حر 22"/>
          <p:cNvSpPr/>
          <p:nvPr/>
        </p:nvSpPr>
        <p:spPr>
          <a:xfrm>
            <a:off x="2267857" y="1948544"/>
            <a:ext cx="3715657" cy="624114"/>
          </a:xfrm>
          <a:custGeom>
            <a:avLst/>
            <a:gdLst>
              <a:gd name="connsiteX0" fmla="*/ 0 w 3715657"/>
              <a:gd name="connsiteY0" fmla="*/ 537028 h 624114"/>
              <a:gd name="connsiteX1" fmla="*/ 885372 w 3715657"/>
              <a:gd name="connsiteY1" fmla="*/ 14514 h 624114"/>
              <a:gd name="connsiteX2" fmla="*/ 3715657 w 3715657"/>
              <a:gd name="connsiteY2" fmla="*/ 624114 h 624114"/>
              <a:gd name="connsiteX3" fmla="*/ 3715657 w 3715657"/>
              <a:gd name="connsiteY3" fmla="*/ 624114 h 624114"/>
            </a:gdLst>
            <a:ahLst/>
            <a:cxnLst>
              <a:cxn ang="0">
                <a:pos x="connsiteX0" y="connsiteY0"/>
              </a:cxn>
              <a:cxn ang="0">
                <a:pos x="connsiteX1" y="connsiteY1"/>
              </a:cxn>
              <a:cxn ang="0">
                <a:pos x="connsiteX2" y="connsiteY2"/>
              </a:cxn>
              <a:cxn ang="0">
                <a:pos x="connsiteX3" y="connsiteY3"/>
              </a:cxn>
            </a:cxnLst>
            <a:rect l="l" t="t" r="r" b="b"/>
            <a:pathLst>
              <a:path w="3715657" h="624114">
                <a:moveTo>
                  <a:pt x="0" y="537028"/>
                </a:moveTo>
                <a:cubicBezTo>
                  <a:pt x="133048" y="268514"/>
                  <a:pt x="266096" y="0"/>
                  <a:pt x="885372" y="14514"/>
                </a:cubicBezTo>
                <a:cubicBezTo>
                  <a:pt x="1504648" y="29028"/>
                  <a:pt x="3715657" y="624114"/>
                  <a:pt x="3715657" y="624114"/>
                </a:cubicBezTo>
                <a:lnTo>
                  <a:pt x="3715657" y="624114"/>
                </a:lnTo>
              </a:path>
            </a:pathLst>
          </a:custGeom>
          <a:ln>
            <a:tailEnd type="arrow"/>
          </a:ln>
        </p:spPr>
        <p:style>
          <a:lnRef idx="2">
            <a:schemeClr val="dk1"/>
          </a:lnRef>
          <a:fillRef idx="0">
            <a:schemeClr val="dk1"/>
          </a:fillRef>
          <a:effectRef idx="1">
            <a:schemeClr val="dk1"/>
          </a:effectRef>
          <a:fontRef idx="minor">
            <a:schemeClr val="tx1"/>
          </a:fontRef>
        </p:style>
        <p:txBody>
          <a:bodyPr rtlCol="1" anchor="ctr"/>
          <a:lstStyle/>
          <a:p>
            <a:pPr algn="ctr"/>
            <a:endParaRPr lang="ar-SA"/>
          </a:p>
        </p:txBody>
      </p:sp>
      <p:sp>
        <p:nvSpPr>
          <p:cNvPr id="24" name="شكل حر 23"/>
          <p:cNvSpPr/>
          <p:nvPr/>
        </p:nvSpPr>
        <p:spPr>
          <a:xfrm>
            <a:off x="2286000" y="2286001"/>
            <a:ext cx="3715657" cy="624114"/>
          </a:xfrm>
          <a:custGeom>
            <a:avLst/>
            <a:gdLst>
              <a:gd name="connsiteX0" fmla="*/ 0 w 3715657"/>
              <a:gd name="connsiteY0" fmla="*/ 537028 h 624114"/>
              <a:gd name="connsiteX1" fmla="*/ 885372 w 3715657"/>
              <a:gd name="connsiteY1" fmla="*/ 14514 h 624114"/>
              <a:gd name="connsiteX2" fmla="*/ 3715657 w 3715657"/>
              <a:gd name="connsiteY2" fmla="*/ 624114 h 624114"/>
              <a:gd name="connsiteX3" fmla="*/ 3715657 w 3715657"/>
              <a:gd name="connsiteY3" fmla="*/ 624114 h 624114"/>
            </a:gdLst>
            <a:ahLst/>
            <a:cxnLst>
              <a:cxn ang="0">
                <a:pos x="connsiteX0" y="connsiteY0"/>
              </a:cxn>
              <a:cxn ang="0">
                <a:pos x="connsiteX1" y="connsiteY1"/>
              </a:cxn>
              <a:cxn ang="0">
                <a:pos x="connsiteX2" y="connsiteY2"/>
              </a:cxn>
              <a:cxn ang="0">
                <a:pos x="connsiteX3" y="connsiteY3"/>
              </a:cxn>
            </a:cxnLst>
            <a:rect l="l" t="t" r="r" b="b"/>
            <a:pathLst>
              <a:path w="3715657" h="624114">
                <a:moveTo>
                  <a:pt x="0" y="537028"/>
                </a:moveTo>
                <a:cubicBezTo>
                  <a:pt x="133048" y="268514"/>
                  <a:pt x="266096" y="0"/>
                  <a:pt x="885372" y="14514"/>
                </a:cubicBezTo>
                <a:cubicBezTo>
                  <a:pt x="1504648" y="29028"/>
                  <a:pt x="3715657" y="624114"/>
                  <a:pt x="3715657" y="624114"/>
                </a:cubicBezTo>
                <a:lnTo>
                  <a:pt x="3715657" y="624114"/>
                </a:lnTo>
              </a:path>
            </a:pathLst>
          </a:custGeom>
          <a:ln>
            <a:tailEnd type="arrow"/>
          </a:ln>
        </p:spPr>
        <p:style>
          <a:lnRef idx="2">
            <a:schemeClr val="dk1"/>
          </a:lnRef>
          <a:fillRef idx="0">
            <a:schemeClr val="dk1"/>
          </a:fillRef>
          <a:effectRef idx="1">
            <a:schemeClr val="dk1"/>
          </a:effectRef>
          <a:fontRef idx="minor">
            <a:schemeClr val="tx1"/>
          </a:fontRef>
        </p:style>
        <p:txBody>
          <a:bodyPr rtlCol="1" anchor="ctr"/>
          <a:lstStyle/>
          <a:p>
            <a:pPr algn="ctr"/>
            <a:endParaRPr lang="ar-SA"/>
          </a:p>
        </p:txBody>
      </p:sp>
      <p:sp>
        <p:nvSpPr>
          <p:cNvPr id="25" name="مستطيل مستدير الزوايا 24"/>
          <p:cNvSpPr/>
          <p:nvPr/>
        </p:nvSpPr>
        <p:spPr>
          <a:xfrm rot="5400000">
            <a:off x="2438400" y="2209800"/>
            <a:ext cx="1600200" cy="1143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26" name="رابط كسهم مستقيم 25"/>
          <p:cNvCxnSpPr/>
          <p:nvPr/>
        </p:nvCxnSpPr>
        <p:spPr>
          <a:xfrm rot="10800000" flipV="1">
            <a:off x="3810000" y="3505199"/>
            <a:ext cx="4114800" cy="1"/>
          </a:xfrm>
          <a:prstGeom prst="straightConnector1">
            <a:avLst/>
          </a:prstGeom>
          <a:ln>
            <a:solidFill>
              <a:srgbClr val="C00000"/>
            </a:solidFill>
            <a:tailEnd type="arrow"/>
          </a:ln>
        </p:spPr>
        <p:style>
          <a:lnRef idx="3">
            <a:schemeClr val="accent2"/>
          </a:lnRef>
          <a:fillRef idx="0">
            <a:schemeClr val="accent2"/>
          </a:fillRef>
          <a:effectRef idx="2">
            <a:schemeClr val="accent2"/>
          </a:effectRef>
          <a:fontRef idx="minor">
            <a:schemeClr val="tx1"/>
          </a:fontRef>
        </p:style>
      </p:cxnSp>
      <p:sp>
        <p:nvSpPr>
          <p:cNvPr id="27" name="مربع نص 26"/>
          <p:cNvSpPr txBox="1"/>
          <p:nvPr/>
        </p:nvSpPr>
        <p:spPr>
          <a:xfrm>
            <a:off x="8001000" y="3200400"/>
            <a:ext cx="1676400" cy="461665"/>
          </a:xfrm>
          <a:prstGeom prst="rect">
            <a:avLst/>
          </a:prstGeom>
          <a:noFill/>
        </p:spPr>
        <p:txBody>
          <a:bodyPr wrap="square" rtlCol="1">
            <a:spAutoFit/>
          </a:bodyPr>
          <a:lstStyle/>
          <a:p>
            <a:pPr algn="l"/>
            <a:r>
              <a:rPr lang="ar-SA" sz="2400" dirty="0" smtClean="0"/>
              <a:t>الحل الأولي</a:t>
            </a:r>
            <a:endParaRPr lang="ar-SA" sz="2400" dirty="0"/>
          </a:p>
        </p:txBody>
      </p:sp>
      <p:sp>
        <p:nvSpPr>
          <p:cNvPr id="28" name="شكل حر 27"/>
          <p:cNvSpPr/>
          <p:nvPr/>
        </p:nvSpPr>
        <p:spPr>
          <a:xfrm>
            <a:off x="2242457" y="1647372"/>
            <a:ext cx="4368800" cy="870857"/>
          </a:xfrm>
          <a:custGeom>
            <a:avLst/>
            <a:gdLst>
              <a:gd name="connsiteX0" fmla="*/ 0 w 4368800"/>
              <a:gd name="connsiteY0" fmla="*/ 783771 h 870857"/>
              <a:gd name="connsiteX1" fmla="*/ 827314 w 4368800"/>
              <a:gd name="connsiteY1" fmla="*/ 14514 h 870857"/>
              <a:gd name="connsiteX2" fmla="*/ 4368800 w 4368800"/>
              <a:gd name="connsiteY2" fmla="*/ 870857 h 870857"/>
            </a:gdLst>
            <a:ahLst/>
            <a:cxnLst>
              <a:cxn ang="0">
                <a:pos x="connsiteX0" y="connsiteY0"/>
              </a:cxn>
              <a:cxn ang="0">
                <a:pos x="connsiteX1" y="connsiteY1"/>
              </a:cxn>
              <a:cxn ang="0">
                <a:pos x="connsiteX2" y="connsiteY2"/>
              </a:cxn>
            </a:cxnLst>
            <a:rect l="l" t="t" r="r" b="b"/>
            <a:pathLst>
              <a:path w="4368800" h="870857">
                <a:moveTo>
                  <a:pt x="0" y="783771"/>
                </a:moveTo>
                <a:cubicBezTo>
                  <a:pt x="49590" y="391885"/>
                  <a:pt x="99181" y="0"/>
                  <a:pt x="827314" y="14514"/>
                </a:cubicBezTo>
                <a:cubicBezTo>
                  <a:pt x="1555447" y="29028"/>
                  <a:pt x="2962123" y="449942"/>
                  <a:pt x="4368800" y="870857"/>
                </a:cubicBezTo>
              </a:path>
            </a:pathLst>
          </a:custGeom>
          <a:ln>
            <a:tailEnd type="arrow"/>
          </a:ln>
        </p:spPr>
        <p:style>
          <a:lnRef idx="3">
            <a:schemeClr val="accent4"/>
          </a:lnRef>
          <a:fillRef idx="0">
            <a:schemeClr val="accent4"/>
          </a:fillRef>
          <a:effectRef idx="2">
            <a:schemeClr val="accent4"/>
          </a:effectRef>
          <a:fontRef idx="minor">
            <a:schemeClr val="tx1"/>
          </a:fontRef>
        </p:style>
        <p:txBody>
          <a:bodyPr rtlCol="1" anchor="ctr"/>
          <a:lstStyle/>
          <a:p>
            <a:pPr algn="ctr"/>
            <a:endParaRPr lang="ar-SA"/>
          </a:p>
        </p:txBody>
      </p:sp>
      <p:sp>
        <p:nvSpPr>
          <p:cNvPr id="29" name="شكل حر 28"/>
          <p:cNvSpPr/>
          <p:nvPr/>
        </p:nvSpPr>
        <p:spPr>
          <a:xfrm>
            <a:off x="2075543" y="2136019"/>
            <a:ext cx="4521200" cy="716038"/>
          </a:xfrm>
          <a:custGeom>
            <a:avLst/>
            <a:gdLst>
              <a:gd name="connsiteX0" fmla="*/ 210457 w 4521200"/>
              <a:gd name="connsiteY0" fmla="*/ 716038 h 716038"/>
              <a:gd name="connsiteX1" fmla="*/ 718457 w 4521200"/>
              <a:gd name="connsiteY1" fmla="*/ 4838 h 716038"/>
              <a:gd name="connsiteX2" fmla="*/ 4521200 w 4521200"/>
              <a:gd name="connsiteY2" fmla="*/ 687010 h 716038"/>
            </a:gdLst>
            <a:ahLst/>
            <a:cxnLst>
              <a:cxn ang="0">
                <a:pos x="connsiteX0" y="connsiteY0"/>
              </a:cxn>
              <a:cxn ang="0">
                <a:pos x="connsiteX1" y="connsiteY1"/>
              </a:cxn>
              <a:cxn ang="0">
                <a:pos x="connsiteX2" y="connsiteY2"/>
              </a:cxn>
            </a:cxnLst>
            <a:rect l="l" t="t" r="r" b="b"/>
            <a:pathLst>
              <a:path w="4521200" h="716038">
                <a:moveTo>
                  <a:pt x="210457" y="716038"/>
                </a:moveTo>
                <a:cubicBezTo>
                  <a:pt x="105228" y="362857"/>
                  <a:pt x="0" y="9676"/>
                  <a:pt x="718457" y="4838"/>
                </a:cubicBezTo>
                <a:cubicBezTo>
                  <a:pt x="1436914" y="0"/>
                  <a:pt x="2979057" y="343505"/>
                  <a:pt x="4521200" y="687010"/>
                </a:cubicBezTo>
              </a:path>
            </a:pathLst>
          </a:custGeom>
          <a:ln>
            <a:tailEnd type="arrow"/>
          </a:ln>
        </p:spPr>
        <p:style>
          <a:lnRef idx="3">
            <a:schemeClr val="accent4"/>
          </a:lnRef>
          <a:fillRef idx="0">
            <a:schemeClr val="accent4"/>
          </a:fillRef>
          <a:effectRef idx="2">
            <a:schemeClr val="accent4"/>
          </a:effectRef>
          <a:fontRef idx="minor">
            <a:schemeClr val="tx1"/>
          </a:fontRef>
        </p:style>
        <p:txBody>
          <a:bodyPr rtlCol="1" anchor="ctr"/>
          <a:lstStyle/>
          <a:p>
            <a:pPr algn="ctr"/>
            <a:endParaRPr lang="ar-SA"/>
          </a:p>
        </p:txBody>
      </p:sp>
      <p:cxnSp>
        <p:nvCxnSpPr>
          <p:cNvPr id="30" name="رابط كسهم مستقيم 29"/>
          <p:cNvCxnSpPr/>
          <p:nvPr/>
        </p:nvCxnSpPr>
        <p:spPr>
          <a:xfrm rot="16200000" flipH="1">
            <a:off x="4686300" y="723900"/>
            <a:ext cx="1066800" cy="990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1" name="مستطيل 30"/>
          <p:cNvSpPr/>
          <p:nvPr/>
        </p:nvSpPr>
        <p:spPr>
          <a:xfrm>
            <a:off x="1600200" y="4648200"/>
            <a:ext cx="877163" cy="369332"/>
          </a:xfrm>
          <a:prstGeom prst="rect">
            <a:avLst/>
          </a:prstGeom>
        </p:spPr>
        <p:txBody>
          <a:bodyPr wrap="none">
            <a:spAutoFit/>
          </a:bodyPr>
          <a:lstStyle/>
          <a:p>
            <a:r>
              <a:rPr lang="fr-FR" b="1" dirty="0" smtClean="0"/>
              <a:t>(0 * 1) </a:t>
            </a:r>
            <a:endParaRPr lang="ar-SA" dirty="0"/>
          </a:p>
        </p:txBody>
      </p:sp>
      <p:sp>
        <p:nvSpPr>
          <p:cNvPr id="32" name="مربع نص 31"/>
          <p:cNvSpPr txBox="1"/>
          <p:nvPr/>
        </p:nvSpPr>
        <p:spPr>
          <a:xfrm>
            <a:off x="2438400" y="4648200"/>
            <a:ext cx="304800" cy="369332"/>
          </a:xfrm>
          <a:prstGeom prst="rect">
            <a:avLst/>
          </a:prstGeom>
          <a:noFill/>
        </p:spPr>
        <p:txBody>
          <a:bodyPr wrap="square" rtlCol="1">
            <a:spAutoFit/>
          </a:bodyPr>
          <a:lstStyle/>
          <a:p>
            <a:r>
              <a:rPr lang="fr-FR" b="1" dirty="0" smtClean="0"/>
              <a:t>+</a:t>
            </a:r>
            <a:endParaRPr lang="ar-SA" b="1" dirty="0"/>
          </a:p>
        </p:txBody>
      </p:sp>
      <p:sp>
        <p:nvSpPr>
          <p:cNvPr id="33" name="مستطيل 32"/>
          <p:cNvSpPr/>
          <p:nvPr/>
        </p:nvSpPr>
        <p:spPr>
          <a:xfrm>
            <a:off x="2667000" y="4572000"/>
            <a:ext cx="877163" cy="369332"/>
          </a:xfrm>
          <a:prstGeom prst="rect">
            <a:avLst/>
          </a:prstGeom>
        </p:spPr>
        <p:txBody>
          <a:bodyPr wrap="none">
            <a:spAutoFit/>
          </a:bodyPr>
          <a:lstStyle/>
          <a:p>
            <a:r>
              <a:rPr lang="fr-FR" b="1" dirty="0" smtClean="0"/>
              <a:t>(0 * 0) </a:t>
            </a:r>
            <a:endParaRPr lang="ar-SA" dirty="0"/>
          </a:p>
        </p:txBody>
      </p:sp>
      <p:sp>
        <p:nvSpPr>
          <p:cNvPr id="34" name="مربع نص 33"/>
          <p:cNvSpPr txBox="1"/>
          <p:nvPr/>
        </p:nvSpPr>
        <p:spPr>
          <a:xfrm>
            <a:off x="3581400" y="4648200"/>
            <a:ext cx="762000" cy="369332"/>
          </a:xfrm>
          <a:prstGeom prst="rect">
            <a:avLst/>
          </a:prstGeom>
          <a:noFill/>
        </p:spPr>
        <p:txBody>
          <a:bodyPr wrap="square" rtlCol="1">
            <a:spAutoFit/>
          </a:bodyPr>
          <a:lstStyle/>
          <a:p>
            <a:pPr algn="l"/>
            <a:r>
              <a:rPr lang="fr-FR" b="1" dirty="0" smtClean="0"/>
              <a:t>= 0 </a:t>
            </a:r>
            <a:endParaRPr lang="ar-SA" b="1" dirty="0"/>
          </a:p>
        </p:txBody>
      </p:sp>
      <p:sp>
        <p:nvSpPr>
          <p:cNvPr id="35" name="مربع نص 34"/>
          <p:cNvSpPr txBox="1"/>
          <p:nvPr/>
        </p:nvSpPr>
        <p:spPr>
          <a:xfrm>
            <a:off x="4114800" y="4572000"/>
            <a:ext cx="914400" cy="369332"/>
          </a:xfrm>
          <a:prstGeom prst="rect">
            <a:avLst/>
          </a:prstGeom>
          <a:noFill/>
        </p:spPr>
        <p:txBody>
          <a:bodyPr wrap="square" rtlCol="1">
            <a:spAutoFit/>
          </a:bodyPr>
          <a:lstStyle/>
          <a:p>
            <a:pPr algn="l"/>
            <a:r>
              <a:rPr lang="fr-FR" b="1" dirty="0" smtClean="0"/>
              <a:t>-  0</a:t>
            </a:r>
            <a:endParaRPr lang="ar-SA" b="1" dirty="0"/>
          </a:p>
        </p:txBody>
      </p:sp>
      <p:sp>
        <p:nvSpPr>
          <p:cNvPr id="36" name="مربع نص 35"/>
          <p:cNvSpPr txBox="1"/>
          <p:nvPr/>
        </p:nvSpPr>
        <p:spPr>
          <a:xfrm>
            <a:off x="4876800" y="4572000"/>
            <a:ext cx="914400" cy="369332"/>
          </a:xfrm>
          <a:prstGeom prst="rect">
            <a:avLst/>
          </a:prstGeom>
          <a:noFill/>
        </p:spPr>
        <p:txBody>
          <a:bodyPr wrap="square" rtlCol="1">
            <a:spAutoFit/>
          </a:bodyPr>
          <a:lstStyle/>
          <a:p>
            <a:pPr algn="l"/>
            <a:r>
              <a:rPr lang="fr-FR" b="1" dirty="0" smtClean="0"/>
              <a:t>= 0</a:t>
            </a:r>
            <a:endParaRPr lang="ar-SA" b="1" dirty="0"/>
          </a:p>
        </p:txBody>
      </p:sp>
      <p:cxnSp>
        <p:nvCxnSpPr>
          <p:cNvPr id="37" name="رابط كسهم مستقيم 36"/>
          <p:cNvCxnSpPr/>
          <p:nvPr/>
        </p:nvCxnSpPr>
        <p:spPr>
          <a:xfrm rot="16200000" flipH="1">
            <a:off x="5600700" y="800100"/>
            <a:ext cx="1066800" cy="990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8" name="مستطيل 37"/>
          <p:cNvSpPr/>
          <p:nvPr/>
        </p:nvSpPr>
        <p:spPr>
          <a:xfrm>
            <a:off x="1600200" y="5105400"/>
            <a:ext cx="877163" cy="369332"/>
          </a:xfrm>
          <a:prstGeom prst="rect">
            <a:avLst/>
          </a:prstGeom>
        </p:spPr>
        <p:txBody>
          <a:bodyPr wrap="none">
            <a:spAutoFit/>
          </a:bodyPr>
          <a:lstStyle/>
          <a:p>
            <a:r>
              <a:rPr lang="fr-FR" b="1" dirty="0" smtClean="0"/>
              <a:t>(0 * 0) </a:t>
            </a:r>
            <a:endParaRPr lang="ar-SA" dirty="0"/>
          </a:p>
        </p:txBody>
      </p:sp>
      <p:sp>
        <p:nvSpPr>
          <p:cNvPr id="39" name="مربع نص 38"/>
          <p:cNvSpPr txBox="1"/>
          <p:nvPr/>
        </p:nvSpPr>
        <p:spPr>
          <a:xfrm>
            <a:off x="2438400" y="5105400"/>
            <a:ext cx="304800" cy="369332"/>
          </a:xfrm>
          <a:prstGeom prst="rect">
            <a:avLst/>
          </a:prstGeom>
          <a:noFill/>
        </p:spPr>
        <p:txBody>
          <a:bodyPr wrap="square" rtlCol="1">
            <a:spAutoFit/>
          </a:bodyPr>
          <a:lstStyle/>
          <a:p>
            <a:r>
              <a:rPr lang="fr-FR" b="1" dirty="0" smtClean="0"/>
              <a:t>+</a:t>
            </a:r>
            <a:endParaRPr lang="ar-SA" b="1" dirty="0"/>
          </a:p>
        </p:txBody>
      </p:sp>
      <p:sp>
        <p:nvSpPr>
          <p:cNvPr id="40" name="مستطيل 39"/>
          <p:cNvSpPr/>
          <p:nvPr/>
        </p:nvSpPr>
        <p:spPr>
          <a:xfrm>
            <a:off x="2667000" y="5105400"/>
            <a:ext cx="877163" cy="369332"/>
          </a:xfrm>
          <a:prstGeom prst="rect">
            <a:avLst/>
          </a:prstGeom>
        </p:spPr>
        <p:txBody>
          <a:bodyPr wrap="none">
            <a:spAutoFit/>
          </a:bodyPr>
          <a:lstStyle/>
          <a:p>
            <a:r>
              <a:rPr lang="fr-FR" b="1" dirty="0" smtClean="0"/>
              <a:t>(0 * 1) </a:t>
            </a:r>
            <a:endParaRPr lang="ar-SA" dirty="0"/>
          </a:p>
        </p:txBody>
      </p:sp>
      <p:sp>
        <p:nvSpPr>
          <p:cNvPr id="41" name="مربع نص 40"/>
          <p:cNvSpPr txBox="1"/>
          <p:nvPr/>
        </p:nvSpPr>
        <p:spPr>
          <a:xfrm>
            <a:off x="3581400" y="5105400"/>
            <a:ext cx="762000" cy="369332"/>
          </a:xfrm>
          <a:prstGeom prst="rect">
            <a:avLst/>
          </a:prstGeom>
          <a:noFill/>
        </p:spPr>
        <p:txBody>
          <a:bodyPr wrap="square" rtlCol="1">
            <a:spAutoFit/>
          </a:bodyPr>
          <a:lstStyle/>
          <a:p>
            <a:pPr algn="l"/>
            <a:r>
              <a:rPr lang="fr-FR" b="1" dirty="0" smtClean="0"/>
              <a:t>= 0 </a:t>
            </a:r>
            <a:endParaRPr lang="ar-SA" b="1" dirty="0"/>
          </a:p>
        </p:txBody>
      </p:sp>
      <p:sp>
        <p:nvSpPr>
          <p:cNvPr id="42" name="مربع نص 41"/>
          <p:cNvSpPr txBox="1"/>
          <p:nvPr/>
        </p:nvSpPr>
        <p:spPr>
          <a:xfrm>
            <a:off x="4114800" y="5029200"/>
            <a:ext cx="914400" cy="369332"/>
          </a:xfrm>
          <a:prstGeom prst="rect">
            <a:avLst/>
          </a:prstGeom>
          <a:noFill/>
        </p:spPr>
        <p:txBody>
          <a:bodyPr wrap="square" rtlCol="1">
            <a:spAutoFit/>
          </a:bodyPr>
          <a:lstStyle/>
          <a:p>
            <a:pPr algn="l"/>
            <a:r>
              <a:rPr lang="ar-SA" b="1" dirty="0" smtClean="0"/>
              <a:t>0</a:t>
            </a:r>
            <a:r>
              <a:rPr lang="fr-FR" b="1" dirty="0" smtClean="0"/>
              <a:t>-  </a:t>
            </a:r>
            <a:endParaRPr lang="ar-SA" b="1" dirty="0"/>
          </a:p>
        </p:txBody>
      </p:sp>
      <p:sp>
        <p:nvSpPr>
          <p:cNvPr id="43" name="مربع نص 42"/>
          <p:cNvSpPr txBox="1"/>
          <p:nvPr/>
        </p:nvSpPr>
        <p:spPr>
          <a:xfrm>
            <a:off x="4876800" y="5029200"/>
            <a:ext cx="914400" cy="369332"/>
          </a:xfrm>
          <a:prstGeom prst="rect">
            <a:avLst/>
          </a:prstGeom>
          <a:noFill/>
        </p:spPr>
        <p:txBody>
          <a:bodyPr wrap="square" rtlCol="1">
            <a:spAutoFit/>
          </a:bodyPr>
          <a:lstStyle/>
          <a:p>
            <a:pPr algn="l"/>
            <a:r>
              <a:rPr lang="fr-FR" b="1" dirty="0" smtClean="0"/>
              <a:t>= 0</a:t>
            </a:r>
            <a:endParaRPr lang="ar-SA" b="1" dirty="0"/>
          </a:p>
        </p:txBody>
      </p:sp>
      <p:sp>
        <p:nvSpPr>
          <p:cNvPr id="44" name="مربع نص 43"/>
          <p:cNvSpPr txBox="1"/>
          <p:nvPr/>
        </p:nvSpPr>
        <p:spPr>
          <a:xfrm>
            <a:off x="5638800" y="2971800"/>
            <a:ext cx="533400" cy="381000"/>
          </a:xfrm>
          <a:prstGeom prst="rect">
            <a:avLst/>
          </a:prstGeom>
          <a:noFill/>
        </p:spPr>
        <p:txBody>
          <a:bodyPr wrap="square" rtlCol="1">
            <a:spAutoFit/>
          </a:bodyPr>
          <a:lstStyle/>
          <a:p>
            <a:pPr algn="ctr"/>
            <a:r>
              <a:rPr lang="fr-FR" b="1" dirty="0" smtClean="0"/>
              <a:t>0</a:t>
            </a:r>
            <a:endParaRPr lang="ar-SA" b="1" dirty="0"/>
          </a:p>
        </p:txBody>
      </p:sp>
      <p:sp>
        <p:nvSpPr>
          <p:cNvPr id="45" name="مربع نص 44"/>
          <p:cNvSpPr txBox="1"/>
          <p:nvPr/>
        </p:nvSpPr>
        <p:spPr>
          <a:xfrm>
            <a:off x="6477000" y="2971800"/>
            <a:ext cx="533400" cy="381000"/>
          </a:xfrm>
          <a:prstGeom prst="rect">
            <a:avLst/>
          </a:prstGeom>
          <a:noFill/>
        </p:spPr>
        <p:txBody>
          <a:bodyPr wrap="square" rtlCol="1">
            <a:spAutoFit/>
          </a:bodyPr>
          <a:lstStyle/>
          <a:p>
            <a:pPr algn="ctr"/>
            <a:r>
              <a:rPr lang="fr-FR" b="1" dirty="0" smtClean="0"/>
              <a:t>0</a:t>
            </a:r>
            <a:endParaRPr lang="ar-SA" b="1" dirty="0"/>
          </a:p>
        </p:txBody>
      </p:sp>
      <p:sp>
        <p:nvSpPr>
          <p:cNvPr id="47" name="مربع نص 46"/>
          <p:cNvSpPr txBox="1"/>
          <p:nvPr/>
        </p:nvSpPr>
        <p:spPr>
          <a:xfrm>
            <a:off x="1905000" y="2971800"/>
            <a:ext cx="1066800" cy="369332"/>
          </a:xfrm>
          <a:prstGeom prst="rect">
            <a:avLst/>
          </a:prstGeom>
          <a:noFill/>
        </p:spPr>
        <p:txBody>
          <a:bodyPr wrap="square" rtlCol="1">
            <a:spAutoFit/>
          </a:bodyPr>
          <a:lstStyle/>
          <a:p>
            <a:r>
              <a:rPr lang="fr-FR" b="1" dirty="0" smtClean="0"/>
              <a:t>Z = 0</a:t>
            </a:r>
            <a:endParaRPr lang="ar-SA" b="1" dirty="0"/>
          </a:p>
        </p:txBody>
      </p:sp>
      <p:sp>
        <p:nvSpPr>
          <p:cNvPr id="48" name="شكل حر 47"/>
          <p:cNvSpPr/>
          <p:nvPr/>
        </p:nvSpPr>
        <p:spPr>
          <a:xfrm>
            <a:off x="2177143" y="2540000"/>
            <a:ext cx="1277257" cy="154819"/>
          </a:xfrm>
          <a:custGeom>
            <a:avLst/>
            <a:gdLst>
              <a:gd name="connsiteX0" fmla="*/ 0 w 1277257"/>
              <a:gd name="connsiteY0" fmla="*/ 0 h 154819"/>
              <a:gd name="connsiteX1" fmla="*/ 682171 w 1277257"/>
              <a:gd name="connsiteY1" fmla="*/ 145143 h 154819"/>
              <a:gd name="connsiteX2" fmla="*/ 1277257 w 1277257"/>
              <a:gd name="connsiteY2" fmla="*/ 58057 h 154819"/>
            </a:gdLst>
            <a:ahLst/>
            <a:cxnLst>
              <a:cxn ang="0">
                <a:pos x="connsiteX0" y="connsiteY0"/>
              </a:cxn>
              <a:cxn ang="0">
                <a:pos x="connsiteX1" y="connsiteY1"/>
              </a:cxn>
              <a:cxn ang="0">
                <a:pos x="connsiteX2" y="connsiteY2"/>
              </a:cxn>
            </a:cxnLst>
            <a:rect l="l" t="t" r="r" b="b"/>
            <a:pathLst>
              <a:path w="1277257" h="154819">
                <a:moveTo>
                  <a:pt x="0" y="0"/>
                </a:moveTo>
                <a:cubicBezTo>
                  <a:pt x="234647" y="67733"/>
                  <a:pt x="469295" y="135467"/>
                  <a:pt x="682171" y="145143"/>
                </a:cubicBezTo>
                <a:cubicBezTo>
                  <a:pt x="895047" y="154819"/>
                  <a:pt x="1086152" y="106438"/>
                  <a:pt x="1277257" y="58057"/>
                </a:cubicBezTo>
              </a:path>
            </a:pathLst>
          </a:custGeom>
          <a:ln>
            <a:tailEnd type="arrow"/>
          </a:ln>
        </p:spPr>
        <p:style>
          <a:lnRef idx="3">
            <a:schemeClr val="accent2"/>
          </a:lnRef>
          <a:fillRef idx="0">
            <a:schemeClr val="accent2"/>
          </a:fillRef>
          <a:effectRef idx="2">
            <a:schemeClr val="accent2"/>
          </a:effectRef>
          <a:fontRef idx="minor">
            <a:schemeClr val="tx1"/>
          </a:fontRef>
        </p:style>
        <p:txBody>
          <a:bodyPr rtlCol="1" anchor="ctr"/>
          <a:lstStyle/>
          <a:p>
            <a:pPr algn="ctr"/>
            <a:endParaRPr lang="ar-SA"/>
          </a:p>
        </p:txBody>
      </p:sp>
      <p:sp>
        <p:nvSpPr>
          <p:cNvPr id="49" name="مربع نص 48"/>
          <p:cNvSpPr txBox="1"/>
          <p:nvPr/>
        </p:nvSpPr>
        <p:spPr>
          <a:xfrm>
            <a:off x="1600200" y="5562600"/>
            <a:ext cx="1066800" cy="369332"/>
          </a:xfrm>
          <a:prstGeom prst="rect">
            <a:avLst/>
          </a:prstGeom>
          <a:noFill/>
        </p:spPr>
        <p:txBody>
          <a:bodyPr wrap="square" rtlCol="1">
            <a:spAutoFit/>
          </a:bodyPr>
          <a:lstStyle/>
          <a:p>
            <a:r>
              <a:rPr lang="fr-FR" b="1" dirty="0" smtClean="0"/>
              <a:t>(0*500)</a:t>
            </a:r>
            <a:endParaRPr lang="ar-SA" b="1" dirty="0"/>
          </a:p>
        </p:txBody>
      </p:sp>
      <p:sp>
        <p:nvSpPr>
          <p:cNvPr id="50" name="شكل حر 49"/>
          <p:cNvSpPr/>
          <p:nvPr/>
        </p:nvSpPr>
        <p:spPr>
          <a:xfrm>
            <a:off x="2191657" y="2873829"/>
            <a:ext cx="1262743" cy="171752"/>
          </a:xfrm>
          <a:custGeom>
            <a:avLst/>
            <a:gdLst>
              <a:gd name="connsiteX0" fmla="*/ 0 w 1262743"/>
              <a:gd name="connsiteY0" fmla="*/ 0 h 171752"/>
              <a:gd name="connsiteX1" fmla="*/ 435429 w 1262743"/>
              <a:gd name="connsiteY1" fmla="*/ 159657 h 171752"/>
              <a:gd name="connsiteX2" fmla="*/ 1262743 w 1262743"/>
              <a:gd name="connsiteY2" fmla="*/ 72571 h 171752"/>
              <a:gd name="connsiteX3" fmla="*/ 1262743 w 1262743"/>
              <a:gd name="connsiteY3" fmla="*/ 72571 h 171752"/>
              <a:gd name="connsiteX4" fmla="*/ 1262743 w 1262743"/>
              <a:gd name="connsiteY4" fmla="*/ 72571 h 17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743" h="171752">
                <a:moveTo>
                  <a:pt x="0" y="0"/>
                </a:moveTo>
                <a:cubicBezTo>
                  <a:pt x="112486" y="73781"/>
                  <a:pt x="224972" y="147562"/>
                  <a:pt x="435429" y="159657"/>
                </a:cubicBezTo>
                <a:cubicBezTo>
                  <a:pt x="645886" y="171752"/>
                  <a:pt x="1262743" y="72571"/>
                  <a:pt x="1262743" y="72571"/>
                </a:cubicBezTo>
                <a:lnTo>
                  <a:pt x="1262743" y="72571"/>
                </a:lnTo>
                <a:lnTo>
                  <a:pt x="1262743" y="72571"/>
                </a:lnTo>
              </a:path>
            </a:pathLst>
          </a:custGeom>
          <a:ln>
            <a:tailEnd type="arrow"/>
          </a:ln>
        </p:spPr>
        <p:style>
          <a:lnRef idx="3">
            <a:schemeClr val="accent2"/>
          </a:lnRef>
          <a:fillRef idx="0">
            <a:schemeClr val="accent2"/>
          </a:fillRef>
          <a:effectRef idx="2">
            <a:schemeClr val="accent2"/>
          </a:effectRef>
          <a:fontRef idx="minor">
            <a:schemeClr val="tx1"/>
          </a:fontRef>
        </p:style>
        <p:txBody>
          <a:bodyPr rtlCol="1" anchor="ctr"/>
          <a:lstStyle/>
          <a:p>
            <a:pPr algn="ctr"/>
            <a:endParaRPr lang="ar-SA"/>
          </a:p>
        </p:txBody>
      </p:sp>
      <p:sp>
        <p:nvSpPr>
          <p:cNvPr id="51" name="مربع نص 50"/>
          <p:cNvSpPr txBox="1"/>
          <p:nvPr/>
        </p:nvSpPr>
        <p:spPr>
          <a:xfrm>
            <a:off x="2667000" y="5562600"/>
            <a:ext cx="1295400" cy="369332"/>
          </a:xfrm>
          <a:prstGeom prst="rect">
            <a:avLst/>
          </a:prstGeom>
          <a:noFill/>
        </p:spPr>
        <p:txBody>
          <a:bodyPr wrap="square" rtlCol="1">
            <a:spAutoFit/>
          </a:bodyPr>
          <a:lstStyle/>
          <a:p>
            <a:pPr algn="l"/>
            <a:r>
              <a:rPr lang="fr-FR" b="1" dirty="0" smtClean="0"/>
              <a:t>+ (0*350) </a:t>
            </a:r>
            <a:endParaRPr lang="ar-SA" b="1" dirty="0"/>
          </a:p>
        </p:txBody>
      </p:sp>
      <p:sp>
        <p:nvSpPr>
          <p:cNvPr id="52" name="مربع نص 51"/>
          <p:cNvSpPr txBox="1"/>
          <p:nvPr/>
        </p:nvSpPr>
        <p:spPr>
          <a:xfrm>
            <a:off x="3810000" y="5562600"/>
            <a:ext cx="1295400" cy="381000"/>
          </a:xfrm>
          <a:prstGeom prst="rect">
            <a:avLst/>
          </a:prstGeom>
          <a:noFill/>
        </p:spPr>
        <p:txBody>
          <a:bodyPr wrap="square" rtlCol="1">
            <a:spAutoFit/>
          </a:bodyPr>
          <a:lstStyle/>
          <a:p>
            <a:pPr algn="l"/>
            <a:r>
              <a:rPr lang="fr-FR" b="1" dirty="0" smtClean="0"/>
              <a:t>= 0</a:t>
            </a:r>
            <a:endParaRPr lang="ar-SA" b="1" dirty="0"/>
          </a:p>
        </p:txBody>
      </p:sp>
    </p:spTree>
    <p:extLst>
      <p:ext uri="{BB962C8B-B14F-4D97-AF65-F5344CB8AC3E}">
        <p14:creationId xmlns:p14="http://schemas.microsoft.com/office/powerpoint/2010/main" val="329804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ox(i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i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ox(in)">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ox(in)">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ox(in)">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additive="base">
                                        <p:cTn id="52" dur="500" fill="hold"/>
                                        <p:tgtEl>
                                          <p:spTgt spid="3"/>
                                        </p:tgtEl>
                                        <p:attrNameLst>
                                          <p:attrName>ppt_x</p:attrName>
                                        </p:attrNameLst>
                                      </p:cBhvr>
                                      <p:tavLst>
                                        <p:tav tm="0">
                                          <p:val>
                                            <p:strVal val="#ppt_x"/>
                                          </p:val>
                                        </p:tav>
                                        <p:tav tm="100000">
                                          <p:val>
                                            <p:strVal val="#ppt_x"/>
                                          </p:val>
                                        </p:tav>
                                      </p:tavLst>
                                    </p:anim>
                                    <p:anim calcmode="lin" valueType="num">
                                      <p:cBhvr additive="base">
                                        <p:cTn id="5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 presetClass="exit" presetSubtype="16" fill="hold" nodeType="clickEffect">
                                  <p:stCondLst>
                                    <p:cond delay="0"/>
                                  </p:stCondLst>
                                  <p:childTnLst>
                                    <p:animEffect transition="out" filter="box(in)">
                                      <p:cBhvr>
                                        <p:cTn id="57" dur="500"/>
                                        <p:tgtEl>
                                          <p:spTgt spid="5"/>
                                        </p:tgtEl>
                                      </p:cBhvr>
                                    </p:animEffect>
                                    <p:set>
                                      <p:cBhvr>
                                        <p:cTn id="58" dur="1" fill="hold">
                                          <p:stCondLst>
                                            <p:cond delay="499"/>
                                          </p:stCondLst>
                                        </p:cTn>
                                        <p:tgtEl>
                                          <p:spTgt spid="5"/>
                                        </p:tgtEl>
                                        <p:attrNameLst>
                                          <p:attrName>style.visibility</p:attrName>
                                        </p:attrNameLst>
                                      </p:cBhvr>
                                      <p:to>
                                        <p:strVal val="hidden"/>
                                      </p:to>
                                    </p:set>
                                  </p:childTnLst>
                                </p:cTn>
                              </p:par>
                              <p:par>
                                <p:cTn id="59" presetID="4" presetClass="exit" presetSubtype="16" fill="hold" nodeType="withEffect">
                                  <p:stCondLst>
                                    <p:cond delay="0"/>
                                  </p:stCondLst>
                                  <p:childTnLst>
                                    <p:animEffect transition="out" filter="box(in)">
                                      <p:cBhvr>
                                        <p:cTn id="60" dur="500"/>
                                        <p:tgtEl>
                                          <p:spTgt spid="4"/>
                                        </p:tgtEl>
                                      </p:cBhvr>
                                    </p:animEffect>
                                    <p:set>
                                      <p:cBhvr>
                                        <p:cTn id="61" dur="1" fill="hold">
                                          <p:stCondLst>
                                            <p:cond delay="499"/>
                                          </p:stCondLst>
                                        </p:cTn>
                                        <p:tgtEl>
                                          <p:spTgt spid="4"/>
                                        </p:tgtEl>
                                        <p:attrNameLst>
                                          <p:attrName>style.visibility</p:attrName>
                                        </p:attrNameLst>
                                      </p:cBhvr>
                                      <p:to>
                                        <p:strVal val="hidden"/>
                                      </p:to>
                                    </p:set>
                                  </p:childTnLst>
                                </p:cTn>
                              </p:par>
                              <p:par>
                                <p:cTn id="62" presetID="4" presetClass="exit" presetSubtype="16" fill="hold" nodeType="withEffect">
                                  <p:stCondLst>
                                    <p:cond delay="0"/>
                                  </p:stCondLst>
                                  <p:childTnLst>
                                    <p:animEffect transition="out" filter="box(in)">
                                      <p:cBhvr>
                                        <p:cTn id="63" dur="500"/>
                                        <p:tgtEl>
                                          <p:spTgt spid="12"/>
                                        </p:tgtEl>
                                      </p:cBhvr>
                                    </p:animEffect>
                                    <p:set>
                                      <p:cBhvr>
                                        <p:cTn id="64" dur="1" fill="hold">
                                          <p:stCondLst>
                                            <p:cond delay="499"/>
                                          </p:stCondLst>
                                        </p:cTn>
                                        <p:tgtEl>
                                          <p:spTgt spid="1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4" presetClass="entr" presetSubtype="16"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box(in)">
                                      <p:cBhvr>
                                        <p:cTn id="69" dur="500"/>
                                        <p:tgtEl>
                                          <p:spTgt spid="13"/>
                                        </p:tgtEl>
                                      </p:cBhvr>
                                    </p:animEffect>
                                  </p:childTnLst>
                                </p:cTn>
                              </p:par>
                            </p:childTnLst>
                          </p:cTn>
                        </p:par>
                      </p:childTnLst>
                    </p:cTn>
                  </p:par>
                  <p:par>
                    <p:cTn id="70" fill="hold">
                      <p:stCondLst>
                        <p:cond delay="indefinite"/>
                      </p:stCondLst>
                      <p:childTnLst>
                        <p:par>
                          <p:cTn id="71" fill="hold">
                            <p:stCondLst>
                              <p:cond delay="0"/>
                            </p:stCondLst>
                            <p:childTnLst>
                              <p:par>
                                <p:cTn id="72" presetID="4" presetClass="entr" presetSubtype="16"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box(in)">
                                      <p:cBhvr>
                                        <p:cTn id="74" dur="5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4" presetClass="entr" presetSubtype="16" fill="hold" grpId="0" nodeType="click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box(in)">
                                      <p:cBhvr>
                                        <p:cTn id="79" dur="500"/>
                                        <p:tgtEl>
                                          <p:spTgt spid="14"/>
                                        </p:tgtEl>
                                      </p:cBhvr>
                                    </p:animEffect>
                                  </p:childTnLst>
                                </p:cTn>
                              </p:par>
                            </p:childTnLst>
                          </p:cTn>
                        </p:par>
                      </p:childTnLst>
                    </p:cTn>
                  </p:par>
                  <p:par>
                    <p:cTn id="80" fill="hold">
                      <p:stCondLst>
                        <p:cond delay="indefinite"/>
                      </p:stCondLst>
                      <p:childTnLst>
                        <p:par>
                          <p:cTn id="81" fill="hold">
                            <p:stCondLst>
                              <p:cond delay="0"/>
                            </p:stCondLst>
                            <p:childTnLst>
                              <p:par>
                                <p:cTn id="82" presetID="4" presetClass="entr" presetSubtype="16"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box(in)">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4" presetClass="entr" presetSubtype="16"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box(in)">
                                      <p:cBhvr>
                                        <p:cTn id="89" dur="500"/>
                                        <p:tgtEl>
                                          <p:spTgt spid="20"/>
                                        </p:tgtEl>
                                      </p:cBhvr>
                                    </p:animEffect>
                                  </p:childTnLst>
                                </p:cTn>
                              </p:par>
                            </p:childTnLst>
                          </p:cTn>
                        </p:par>
                      </p:childTnLst>
                    </p:cTn>
                  </p:par>
                  <p:par>
                    <p:cTn id="90" fill="hold">
                      <p:stCondLst>
                        <p:cond delay="indefinite"/>
                      </p:stCondLst>
                      <p:childTnLst>
                        <p:par>
                          <p:cTn id="91" fill="hold">
                            <p:stCondLst>
                              <p:cond delay="0"/>
                            </p:stCondLst>
                            <p:childTnLst>
                              <p:par>
                                <p:cTn id="92" presetID="4" presetClass="entr" presetSubtype="16"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box(in)">
                                      <p:cBhvr>
                                        <p:cTn id="94" dur="500"/>
                                        <p:tgtEl>
                                          <p:spTgt spid="21"/>
                                        </p:tgtEl>
                                      </p:cBhvr>
                                    </p:animEffect>
                                  </p:childTnLst>
                                </p:cTn>
                              </p:par>
                            </p:childTnLst>
                          </p:cTn>
                        </p:par>
                      </p:childTnLst>
                    </p:cTn>
                  </p:par>
                  <p:par>
                    <p:cTn id="95" fill="hold">
                      <p:stCondLst>
                        <p:cond delay="indefinite"/>
                      </p:stCondLst>
                      <p:childTnLst>
                        <p:par>
                          <p:cTn id="96" fill="hold">
                            <p:stCondLst>
                              <p:cond delay="0"/>
                            </p:stCondLst>
                            <p:childTnLst>
                              <p:par>
                                <p:cTn id="97" presetID="4" presetClass="entr" presetSubtype="16" fill="hold" nodeType="click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box(in)">
                                      <p:cBhvr>
                                        <p:cTn id="99" dur="500"/>
                                        <p:tgtEl>
                                          <p:spTgt spid="15"/>
                                        </p:tgtEl>
                                      </p:cBhvr>
                                    </p:animEffect>
                                  </p:childTnLst>
                                </p:cTn>
                              </p:par>
                            </p:childTnLst>
                          </p:cTn>
                        </p:par>
                      </p:childTnLst>
                    </p:cTn>
                  </p:par>
                  <p:par>
                    <p:cTn id="100" fill="hold">
                      <p:stCondLst>
                        <p:cond delay="indefinite"/>
                      </p:stCondLst>
                      <p:childTnLst>
                        <p:par>
                          <p:cTn id="101" fill="hold">
                            <p:stCondLst>
                              <p:cond delay="0"/>
                            </p:stCondLst>
                            <p:childTnLst>
                              <p:par>
                                <p:cTn id="102" presetID="4" presetClass="entr" presetSubtype="16" fill="hold" grpId="0" nodeType="clickEffect">
                                  <p:stCondLst>
                                    <p:cond delay="0"/>
                                  </p:stCondLst>
                                  <p:childTnLst>
                                    <p:set>
                                      <p:cBhvr>
                                        <p:cTn id="103" dur="1" fill="hold">
                                          <p:stCondLst>
                                            <p:cond delay="0"/>
                                          </p:stCondLst>
                                        </p:cTn>
                                        <p:tgtEl>
                                          <p:spTgt spid="17"/>
                                        </p:tgtEl>
                                        <p:attrNameLst>
                                          <p:attrName>style.visibility</p:attrName>
                                        </p:attrNameLst>
                                      </p:cBhvr>
                                      <p:to>
                                        <p:strVal val="visible"/>
                                      </p:to>
                                    </p:set>
                                    <p:animEffect transition="in" filter="box(in)">
                                      <p:cBhvr>
                                        <p:cTn id="104" dur="500"/>
                                        <p:tgtEl>
                                          <p:spTgt spid="17"/>
                                        </p:tgtEl>
                                      </p:cBhvr>
                                    </p:animEffect>
                                  </p:childTnLst>
                                </p:cTn>
                              </p:par>
                            </p:childTnLst>
                          </p:cTn>
                        </p:par>
                      </p:childTnLst>
                    </p:cTn>
                  </p:par>
                  <p:par>
                    <p:cTn id="105" fill="hold">
                      <p:stCondLst>
                        <p:cond delay="indefinite"/>
                      </p:stCondLst>
                      <p:childTnLst>
                        <p:par>
                          <p:cTn id="106" fill="hold">
                            <p:stCondLst>
                              <p:cond delay="0"/>
                            </p:stCondLst>
                            <p:childTnLst>
                              <p:par>
                                <p:cTn id="107" presetID="4" presetClass="entr" presetSubtype="16" fill="hold" grpId="0" nodeType="clickEffect">
                                  <p:stCondLst>
                                    <p:cond delay="0"/>
                                  </p:stCondLst>
                                  <p:childTnLst>
                                    <p:set>
                                      <p:cBhvr>
                                        <p:cTn id="108" dur="1" fill="hold">
                                          <p:stCondLst>
                                            <p:cond delay="0"/>
                                          </p:stCondLst>
                                        </p:cTn>
                                        <p:tgtEl>
                                          <p:spTgt spid="16"/>
                                        </p:tgtEl>
                                        <p:attrNameLst>
                                          <p:attrName>style.visibility</p:attrName>
                                        </p:attrNameLst>
                                      </p:cBhvr>
                                      <p:to>
                                        <p:strVal val="visible"/>
                                      </p:to>
                                    </p:set>
                                    <p:animEffect transition="in" filter="box(in)">
                                      <p:cBhvr>
                                        <p:cTn id="109" dur="500"/>
                                        <p:tgtEl>
                                          <p:spTgt spid="16"/>
                                        </p:tgtEl>
                                      </p:cBhvr>
                                    </p:animEffect>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grpId="0" nodeType="clickEffect">
                                  <p:stCondLst>
                                    <p:cond delay="0"/>
                                  </p:stCondLst>
                                  <p:childTnLst>
                                    <p:set>
                                      <p:cBhvr>
                                        <p:cTn id="113" dur="1" fill="hold">
                                          <p:stCondLst>
                                            <p:cond delay="0"/>
                                          </p:stCondLst>
                                        </p:cTn>
                                        <p:tgtEl>
                                          <p:spTgt spid="22"/>
                                        </p:tgtEl>
                                        <p:attrNameLst>
                                          <p:attrName>style.visibility</p:attrName>
                                        </p:attrNameLst>
                                      </p:cBhvr>
                                      <p:to>
                                        <p:strVal val="visible"/>
                                      </p:to>
                                    </p:set>
                                    <p:anim calcmode="lin" valueType="num">
                                      <p:cBhvr additive="base">
                                        <p:cTn id="114" dur="500" fill="hold"/>
                                        <p:tgtEl>
                                          <p:spTgt spid="22"/>
                                        </p:tgtEl>
                                        <p:attrNameLst>
                                          <p:attrName>ppt_x</p:attrName>
                                        </p:attrNameLst>
                                      </p:cBhvr>
                                      <p:tavLst>
                                        <p:tav tm="0">
                                          <p:val>
                                            <p:strVal val="#ppt_x"/>
                                          </p:val>
                                        </p:tav>
                                        <p:tav tm="100000">
                                          <p:val>
                                            <p:strVal val="#ppt_x"/>
                                          </p:val>
                                        </p:tav>
                                      </p:tavLst>
                                    </p:anim>
                                    <p:anim calcmode="lin" valueType="num">
                                      <p:cBhvr additive="base">
                                        <p:cTn id="11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3" presetClass="exit" presetSubtype="10" fill="hold" grpId="1" nodeType="clickEffect">
                                  <p:stCondLst>
                                    <p:cond delay="0"/>
                                  </p:stCondLst>
                                  <p:childTnLst>
                                    <p:animEffect transition="out" filter="blinds(horizontal)">
                                      <p:cBhvr>
                                        <p:cTn id="119" dur="500"/>
                                        <p:tgtEl>
                                          <p:spTgt spid="14"/>
                                        </p:tgtEl>
                                      </p:cBhvr>
                                    </p:animEffect>
                                    <p:set>
                                      <p:cBhvr>
                                        <p:cTn id="120" dur="1" fill="hold">
                                          <p:stCondLst>
                                            <p:cond delay="499"/>
                                          </p:stCondLst>
                                        </p:cTn>
                                        <p:tgtEl>
                                          <p:spTgt spid="14"/>
                                        </p:tgtEl>
                                        <p:attrNameLst>
                                          <p:attrName>style.visibility</p:attrName>
                                        </p:attrNameLst>
                                      </p:cBhvr>
                                      <p:to>
                                        <p:strVal val="hidden"/>
                                      </p:to>
                                    </p:set>
                                  </p:childTnLst>
                                </p:cTn>
                              </p:par>
                              <p:par>
                                <p:cTn id="121" presetID="3" presetClass="exit" presetSubtype="10" fill="hold" grpId="1" nodeType="withEffect">
                                  <p:stCondLst>
                                    <p:cond delay="0"/>
                                  </p:stCondLst>
                                  <p:childTnLst>
                                    <p:animEffect transition="out" filter="blinds(horizontal)">
                                      <p:cBhvr>
                                        <p:cTn id="122" dur="500"/>
                                        <p:tgtEl>
                                          <p:spTgt spid="13"/>
                                        </p:tgtEl>
                                      </p:cBhvr>
                                    </p:animEffect>
                                    <p:set>
                                      <p:cBhvr>
                                        <p:cTn id="123" dur="1" fill="hold">
                                          <p:stCondLst>
                                            <p:cond delay="499"/>
                                          </p:stCondLst>
                                        </p:cTn>
                                        <p:tgtEl>
                                          <p:spTgt spid="13"/>
                                        </p:tgtEl>
                                        <p:attrNameLst>
                                          <p:attrName>style.visibility</p:attrName>
                                        </p:attrNameLst>
                                      </p:cBhvr>
                                      <p:to>
                                        <p:strVal val="hidden"/>
                                      </p:to>
                                    </p:set>
                                  </p:childTnLst>
                                </p:cTn>
                              </p:par>
                              <p:par>
                                <p:cTn id="124" presetID="3" presetClass="exit" presetSubtype="10" fill="hold" nodeType="withEffect">
                                  <p:stCondLst>
                                    <p:cond delay="0"/>
                                  </p:stCondLst>
                                  <p:childTnLst>
                                    <p:animEffect transition="out" filter="blinds(horizontal)">
                                      <p:cBhvr>
                                        <p:cTn id="125" dur="500"/>
                                        <p:tgtEl>
                                          <p:spTgt spid="15"/>
                                        </p:tgtEl>
                                      </p:cBhvr>
                                    </p:animEffect>
                                    <p:set>
                                      <p:cBhvr>
                                        <p:cTn id="126" dur="1" fill="hold">
                                          <p:stCondLst>
                                            <p:cond delay="499"/>
                                          </p:stCondLst>
                                        </p:cTn>
                                        <p:tgtEl>
                                          <p:spTgt spid="15"/>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4" presetClass="entr" presetSubtype="16" fill="hold" grpId="0" nodeType="clickEffect">
                                  <p:stCondLst>
                                    <p:cond delay="0"/>
                                  </p:stCondLst>
                                  <p:childTnLst>
                                    <p:set>
                                      <p:cBhvr>
                                        <p:cTn id="130" dur="1" fill="hold">
                                          <p:stCondLst>
                                            <p:cond delay="0"/>
                                          </p:stCondLst>
                                        </p:cTn>
                                        <p:tgtEl>
                                          <p:spTgt spid="24"/>
                                        </p:tgtEl>
                                        <p:attrNameLst>
                                          <p:attrName>style.visibility</p:attrName>
                                        </p:attrNameLst>
                                      </p:cBhvr>
                                      <p:to>
                                        <p:strVal val="visible"/>
                                      </p:to>
                                    </p:set>
                                    <p:animEffect transition="in" filter="box(in)">
                                      <p:cBhvr>
                                        <p:cTn id="131" dur="500"/>
                                        <p:tgtEl>
                                          <p:spTgt spid="24"/>
                                        </p:tgtEl>
                                      </p:cBhvr>
                                    </p:animEffect>
                                  </p:childTnLst>
                                </p:cTn>
                              </p:par>
                              <p:par>
                                <p:cTn id="132" presetID="4" presetClass="entr" presetSubtype="16" fill="hold" grpId="0" nodeType="withEffect">
                                  <p:stCondLst>
                                    <p:cond delay="0"/>
                                  </p:stCondLst>
                                  <p:childTnLst>
                                    <p:set>
                                      <p:cBhvr>
                                        <p:cTn id="133" dur="1" fill="hold">
                                          <p:stCondLst>
                                            <p:cond delay="0"/>
                                          </p:stCondLst>
                                        </p:cTn>
                                        <p:tgtEl>
                                          <p:spTgt spid="23"/>
                                        </p:tgtEl>
                                        <p:attrNameLst>
                                          <p:attrName>style.visibility</p:attrName>
                                        </p:attrNameLst>
                                      </p:cBhvr>
                                      <p:to>
                                        <p:strVal val="visible"/>
                                      </p:to>
                                    </p:set>
                                    <p:animEffect transition="in" filter="box(in)">
                                      <p:cBhvr>
                                        <p:cTn id="134" dur="500"/>
                                        <p:tgtEl>
                                          <p:spTgt spid="23"/>
                                        </p:tgtEl>
                                      </p:cBhvr>
                                    </p:animEffect>
                                  </p:childTnLst>
                                </p:cTn>
                              </p:par>
                            </p:childTnLst>
                          </p:cTn>
                        </p:par>
                      </p:childTnLst>
                    </p:cTn>
                  </p:par>
                  <p:par>
                    <p:cTn id="135" fill="hold">
                      <p:stCondLst>
                        <p:cond delay="indefinite"/>
                      </p:stCondLst>
                      <p:childTnLst>
                        <p:par>
                          <p:cTn id="136" fill="hold">
                            <p:stCondLst>
                              <p:cond delay="0"/>
                            </p:stCondLst>
                            <p:childTnLst>
                              <p:par>
                                <p:cTn id="137" presetID="4" presetClass="entr" presetSubtype="16" fill="hold" grpId="0" nodeType="clickEffect">
                                  <p:stCondLst>
                                    <p:cond delay="0"/>
                                  </p:stCondLst>
                                  <p:childTnLst>
                                    <p:set>
                                      <p:cBhvr>
                                        <p:cTn id="138" dur="1" fill="hold">
                                          <p:stCondLst>
                                            <p:cond delay="0"/>
                                          </p:stCondLst>
                                        </p:cTn>
                                        <p:tgtEl>
                                          <p:spTgt spid="31"/>
                                        </p:tgtEl>
                                        <p:attrNameLst>
                                          <p:attrName>style.visibility</p:attrName>
                                        </p:attrNameLst>
                                      </p:cBhvr>
                                      <p:to>
                                        <p:strVal val="visible"/>
                                      </p:to>
                                    </p:set>
                                    <p:animEffect transition="in" filter="box(in)">
                                      <p:cBhvr>
                                        <p:cTn id="139" dur="500"/>
                                        <p:tgtEl>
                                          <p:spTgt spid="31"/>
                                        </p:tgtEl>
                                      </p:cBhvr>
                                    </p:animEffect>
                                  </p:childTnLst>
                                </p:cTn>
                              </p:par>
                              <p:par>
                                <p:cTn id="140" presetID="4" presetClass="entr" presetSubtype="16" fill="hold" grpId="0" nodeType="withEffect">
                                  <p:stCondLst>
                                    <p:cond delay="0"/>
                                  </p:stCondLst>
                                  <p:childTnLst>
                                    <p:set>
                                      <p:cBhvr>
                                        <p:cTn id="141" dur="1" fill="hold">
                                          <p:stCondLst>
                                            <p:cond delay="0"/>
                                          </p:stCondLst>
                                        </p:cTn>
                                        <p:tgtEl>
                                          <p:spTgt spid="32"/>
                                        </p:tgtEl>
                                        <p:attrNameLst>
                                          <p:attrName>style.visibility</p:attrName>
                                        </p:attrNameLst>
                                      </p:cBhvr>
                                      <p:to>
                                        <p:strVal val="visible"/>
                                      </p:to>
                                    </p:set>
                                    <p:animEffect transition="in" filter="box(in)">
                                      <p:cBhvr>
                                        <p:cTn id="142" dur="500"/>
                                        <p:tgtEl>
                                          <p:spTgt spid="32"/>
                                        </p:tgtEl>
                                      </p:cBhvr>
                                    </p:animEffect>
                                  </p:childTnLst>
                                </p:cTn>
                              </p:par>
                              <p:par>
                                <p:cTn id="143" presetID="4" presetClass="entr" presetSubtype="16" fill="hold" grpId="0" nodeType="withEffect">
                                  <p:stCondLst>
                                    <p:cond delay="0"/>
                                  </p:stCondLst>
                                  <p:childTnLst>
                                    <p:set>
                                      <p:cBhvr>
                                        <p:cTn id="144" dur="1" fill="hold">
                                          <p:stCondLst>
                                            <p:cond delay="0"/>
                                          </p:stCondLst>
                                        </p:cTn>
                                        <p:tgtEl>
                                          <p:spTgt spid="33"/>
                                        </p:tgtEl>
                                        <p:attrNameLst>
                                          <p:attrName>style.visibility</p:attrName>
                                        </p:attrNameLst>
                                      </p:cBhvr>
                                      <p:to>
                                        <p:strVal val="visible"/>
                                      </p:to>
                                    </p:set>
                                    <p:animEffect transition="in" filter="box(in)">
                                      <p:cBhvr>
                                        <p:cTn id="145" dur="500"/>
                                        <p:tgtEl>
                                          <p:spTgt spid="33"/>
                                        </p:tgtEl>
                                      </p:cBhvr>
                                    </p:animEffect>
                                  </p:childTnLst>
                                </p:cTn>
                              </p:par>
                            </p:childTnLst>
                          </p:cTn>
                        </p:par>
                      </p:childTnLst>
                    </p:cTn>
                  </p:par>
                  <p:par>
                    <p:cTn id="146" fill="hold">
                      <p:stCondLst>
                        <p:cond delay="indefinite"/>
                      </p:stCondLst>
                      <p:childTnLst>
                        <p:par>
                          <p:cTn id="147" fill="hold">
                            <p:stCondLst>
                              <p:cond delay="0"/>
                            </p:stCondLst>
                            <p:childTnLst>
                              <p:par>
                                <p:cTn id="148" presetID="4" presetClass="entr" presetSubtype="16" fill="hold" grpId="0" nodeType="clickEffect">
                                  <p:stCondLst>
                                    <p:cond delay="0"/>
                                  </p:stCondLst>
                                  <p:childTnLst>
                                    <p:set>
                                      <p:cBhvr>
                                        <p:cTn id="149" dur="1" fill="hold">
                                          <p:stCondLst>
                                            <p:cond delay="0"/>
                                          </p:stCondLst>
                                        </p:cTn>
                                        <p:tgtEl>
                                          <p:spTgt spid="34"/>
                                        </p:tgtEl>
                                        <p:attrNameLst>
                                          <p:attrName>style.visibility</p:attrName>
                                        </p:attrNameLst>
                                      </p:cBhvr>
                                      <p:to>
                                        <p:strVal val="visible"/>
                                      </p:to>
                                    </p:set>
                                    <p:animEffect transition="in" filter="box(in)">
                                      <p:cBhvr>
                                        <p:cTn id="150" dur="500"/>
                                        <p:tgtEl>
                                          <p:spTgt spid="34"/>
                                        </p:tgtEl>
                                      </p:cBhvr>
                                    </p:animEffect>
                                  </p:childTnLst>
                                </p:cTn>
                              </p:par>
                            </p:childTnLst>
                          </p:cTn>
                        </p:par>
                      </p:childTnLst>
                    </p:cTn>
                  </p:par>
                  <p:par>
                    <p:cTn id="151" fill="hold">
                      <p:stCondLst>
                        <p:cond delay="indefinite"/>
                      </p:stCondLst>
                      <p:childTnLst>
                        <p:par>
                          <p:cTn id="152" fill="hold">
                            <p:stCondLst>
                              <p:cond delay="0"/>
                            </p:stCondLst>
                            <p:childTnLst>
                              <p:par>
                                <p:cTn id="153" presetID="4" presetClass="entr" presetSubtype="16" fill="hold" nodeType="clickEffect">
                                  <p:stCondLst>
                                    <p:cond delay="0"/>
                                  </p:stCondLst>
                                  <p:childTnLst>
                                    <p:set>
                                      <p:cBhvr>
                                        <p:cTn id="154" dur="1" fill="hold">
                                          <p:stCondLst>
                                            <p:cond delay="0"/>
                                          </p:stCondLst>
                                        </p:cTn>
                                        <p:tgtEl>
                                          <p:spTgt spid="30"/>
                                        </p:tgtEl>
                                        <p:attrNameLst>
                                          <p:attrName>style.visibility</p:attrName>
                                        </p:attrNameLst>
                                      </p:cBhvr>
                                      <p:to>
                                        <p:strVal val="visible"/>
                                      </p:to>
                                    </p:set>
                                    <p:animEffect transition="in" filter="box(in)">
                                      <p:cBhvr>
                                        <p:cTn id="155" dur="500"/>
                                        <p:tgtEl>
                                          <p:spTgt spid="30"/>
                                        </p:tgtEl>
                                      </p:cBhvr>
                                    </p:animEffect>
                                  </p:childTnLst>
                                </p:cTn>
                              </p:par>
                            </p:childTnLst>
                          </p:cTn>
                        </p:par>
                      </p:childTnLst>
                    </p:cTn>
                  </p:par>
                  <p:par>
                    <p:cTn id="156" fill="hold">
                      <p:stCondLst>
                        <p:cond delay="indefinite"/>
                      </p:stCondLst>
                      <p:childTnLst>
                        <p:par>
                          <p:cTn id="157" fill="hold">
                            <p:stCondLst>
                              <p:cond delay="0"/>
                            </p:stCondLst>
                            <p:childTnLst>
                              <p:par>
                                <p:cTn id="158" presetID="4" presetClass="entr" presetSubtype="16" fill="hold" grpId="0" nodeType="clickEffect">
                                  <p:stCondLst>
                                    <p:cond delay="0"/>
                                  </p:stCondLst>
                                  <p:childTnLst>
                                    <p:set>
                                      <p:cBhvr>
                                        <p:cTn id="159" dur="1" fill="hold">
                                          <p:stCondLst>
                                            <p:cond delay="0"/>
                                          </p:stCondLst>
                                        </p:cTn>
                                        <p:tgtEl>
                                          <p:spTgt spid="35"/>
                                        </p:tgtEl>
                                        <p:attrNameLst>
                                          <p:attrName>style.visibility</p:attrName>
                                        </p:attrNameLst>
                                      </p:cBhvr>
                                      <p:to>
                                        <p:strVal val="visible"/>
                                      </p:to>
                                    </p:set>
                                    <p:animEffect transition="in" filter="box(in)">
                                      <p:cBhvr>
                                        <p:cTn id="160" dur="500"/>
                                        <p:tgtEl>
                                          <p:spTgt spid="35"/>
                                        </p:tgtEl>
                                      </p:cBhvr>
                                    </p:animEffect>
                                  </p:childTnLst>
                                </p:cTn>
                              </p:par>
                              <p:par>
                                <p:cTn id="161" presetID="4" presetClass="entr" presetSubtype="16" fill="hold" grpId="0" nodeType="withEffect">
                                  <p:stCondLst>
                                    <p:cond delay="0"/>
                                  </p:stCondLst>
                                  <p:childTnLst>
                                    <p:set>
                                      <p:cBhvr>
                                        <p:cTn id="162" dur="1" fill="hold">
                                          <p:stCondLst>
                                            <p:cond delay="0"/>
                                          </p:stCondLst>
                                        </p:cTn>
                                        <p:tgtEl>
                                          <p:spTgt spid="36"/>
                                        </p:tgtEl>
                                        <p:attrNameLst>
                                          <p:attrName>style.visibility</p:attrName>
                                        </p:attrNameLst>
                                      </p:cBhvr>
                                      <p:to>
                                        <p:strVal val="visible"/>
                                      </p:to>
                                    </p:set>
                                    <p:animEffect transition="in" filter="box(in)">
                                      <p:cBhvr>
                                        <p:cTn id="163" dur="500"/>
                                        <p:tgtEl>
                                          <p:spTgt spid="36"/>
                                        </p:tgtEl>
                                      </p:cBhvr>
                                    </p:animEffect>
                                  </p:childTnLst>
                                </p:cTn>
                              </p:par>
                            </p:childTnLst>
                          </p:cTn>
                        </p:par>
                      </p:childTnLst>
                    </p:cTn>
                  </p:par>
                  <p:par>
                    <p:cTn id="164" fill="hold">
                      <p:stCondLst>
                        <p:cond delay="indefinite"/>
                      </p:stCondLst>
                      <p:childTnLst>
                        <p:par>
                          <p:cTn id="165" fill="hold">
                            <p:stCondLst>
                              <p:cond delay="0"/>
                            </p:stCondLst>
                            <p:childTnLst>
                              <p:par>
                                <p:cTn id="166" presetID="2" presetClass="entr" presetSubtype="4" fill="hold" grpId="0" nodeType="clickEffect">
                                  <p:stCondLst>
                                    <p:cond delay="0"/>
                                  </p:stCondLst>
                                  <p:childTnLst>
                                    <p:set>
                                      <p:cBhvr>
                                        <p:cTn id="167" dur="1" fill="hold">
                                          <p:stCondLst>
                                            <p:cond delay="0"/>
                                          </p:stCondLst>
                                        </p:cTn>
                                        <p:tgtEl>
                                          <p:spTgt spid="44"/>
                                        </p:tgtEl>
                                        <p:attrNameLst>
                                          <p:attrName>style.visibility</p:attrName>
                                        </p:attrNameLst>
                                      </p:cBhvr>
                                      <p:to>
                                        <p:strVal val="visible"/>
                                      </p:to>
                                    </p:set>
                                    <p:anim calcmode="lin" valueType="num">
                                      <p:cBhvr additive="base">
                                        <p:cTn id="168" dur="500" fill="hold"/>
                                        <p:tgtEl>
                                          <p:spTgt spid="44"/>
                                        </p:tgtEl>
                                        <p:attrNameLst>
                                          <p:attrName>ppt_x</p:attrName>
                                        </p:attrNameLst>
                                      </p:cBhvr>
                                      <p:tavLst>
                                        <p:tav tm="0">
                                          <p:val>
                                            <p:strVal val="#ppt_x"/>
                                          </p:val>
                                        </p:tav>
                                        <p:tav tm="100000">
                                          <p:val>
                                            <p:strVal val="#ppt_x"/>
                                          </p:val>
                                        </p:tav>
                                      </p:tavLst>
                                    </p:anim>
                                    <p:anim calcmode="lin" valueType="num">
                                      <p:cBhvr additive="base">
                                        <p:cTn id="169"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70" fill="hold">
                      <p:stCondLst>
                        <p:cond delay="indefinite"/>
                      </p:stCondLst>
                      <p:childTnLst>
                        <p:par>
                          <p:cTn id="171" fill="hold">
                            <p:stCondLst>
                              <p:cond delay="0"/>
                            </p:stCondLst>
                            <p:childTnLst>
                              <p:par>
                                <p:cTn id="172" presetID="3" presetClass="exit" presetSubtype="10" fill="hold" grpId="1" nodeType="clickEffect">
                                  <p:stCondLst>
                                    <p:cond delay="0"/>
                                  </p:stCondLst>
                                  <p:childTnLst>
                                    <p:animEffect transition="out" filter="blinds(horizontal)">
                                      <p:cBhvr>
                                        <p:cTn id="173" dur="500"/>
                                        <p:tgtEl>
                                          <p:spTgt spid="24"/>
                                        </p:tgtEl>
                                      </p:cBhvr>
                                    </p:animEffect>
                                    <p:set>
                                      <p:cBhvr>
                                        <p:cTn id="174" dur="1" fill="hold">
                                          <p:stCondLst>
                                            <p:cond delay="499"/>
                                          </p:stCondLst>
                                        </p:cTn>
                                        <p:tgtEl>
                                          <p:spTgt spid="24"/>
                                        </p:tgtEl>
                                        <p:attrNameLst>
                                          <p:attrName>style.visibility</p:attrName>
                                        </p:attrNameLst>
                                      </p:cBhvr>
                                      <p:to>
                                        <p:strVal val="hidden"/>
                                      </p:to>
                                    </p:set>
                                  </p:childTnLst>
                                </p:cTn>
                              </p:par>
                              <p:par>
                                <p:cTn id="175" presetID="3" presetClass="exit" presetSubtype="10" fill="hold" grpId="1" nodeType="withEffect">
                                  <p:stCondLst>
                                    <p:cond delay="0"/>
                                  </p:stCondLst>
                                  <p:childTnLst>
                                    <p:animEffect transition="out" filter="blinds(horizontal)">
                                      <p:cBhvr>
                                        <p:cTn id="176" dur="500"/>
                                        <p:tgtEl>
                                          <p:spTgt spid="23"/>
                                        </p:tgtEl>
                                      </p:cBhvr>
                                    </p:animEffect>
                                    <p:set>
                                      <p:cBhvr>
                                        <p:cTn id="177" dur="1" fill="hold">
                                          <p:stCondLst>
                                            <p:cond delay="499"/>
                                          </p:stCondLst>
                                        </p:cTn>
                                        <p:tgtEl>
                                          <p:spTgt spid="23"/>
                                        </p:tgtEl>
                                        <p:attrNameLst>
                                          <p:attrName>style.visibility</p:attrName>
                                        </p:attrNameLst>
                                      </p:cBhvr>
                                      <p:to>
                                        <p:strVal val="hidden"/>
                                      </p:to>
                                    </p:set>
                                  </p:childTnLst>
                                </p:cTn>
                              </p:par>
                              <p:par>
                                <p:cTn id="178" presetID="3" presetClass="exit" presetSubtype="10" fill="hold" nodeType="withEffect">
                                  <p:stCondLst>
                                    <p:cond delay="0"/>
                                  </p:stCondLst>
                                  <p:childTnLst>
                                    <p:animEffect transition="out" filter="blinds(horizontal)">
                                      <p:cBhvr>
                                        <p:cTn id="179" dur="500"/>
                                        <p:tgtEl>
                                          <p:spTgt spid="30"/>
                                        </p:tgtEl>
                                      </p:cBhvr>
                                    </p:animEffect>
                                    <p:set>
                                      <p:cBhvr>
                                        <p:cTn id="180" dur="1" fill="hold">
                                          <p:stCondLst>
                                            <p:cond delay="499"/>
                                          </p:stCondLst>
                                        </p:cTn>
                                        <p:tgtEl>
                                          <p:spTgt spid="30"/>
                                        </p:tgtEl>
                                        <p:attrNameLst>
                                          <p:attrName>style.visibility</p:attrName>
                                        </p:attrNameLst>
                                      </p:cBhvr>
                                      <p:to>
                                        <p:strVal val="hidden"/>
                                      </p:to>
                                    </p:set>
                                  </p:childTnLst>
                                </p:cTn>
                              </p:par>
                            </p:childTnLst>
                          </p:cTn>
                        </p:par>
                      </p:childTnLst>
                    </p:cTn>
                  </p:par>
                  <p:par>
                    <p:cTn id="181" fill="hold">
                      <p:stCondLst>
                        <p:cond delay="indefinite"/>
                      </p:stCondLst>
                      <p:childTnLst>
                        <p:par>
                          <p:cTn id="182" fill="hold">
                            <p:stCondLst>
                              <p:cond delay="0"/>
                            </p:stCondLst>
                            <p:childTnLst>
                              <p:par>
                                <p:cTn id="183" presetID="4" presetClass="entr" presetSubtype="16" fill="hold" grpId="0" nodeType="clickEffect">
                                  <p:stCondLst>
                                    <p:cond delay="0"/>
                                  </p:stCondLst>
                                  <p:childTnLst>
                                    <p:set>
                                      <p:cBhvr>
                                        <p:cTn id="184" dur="1" fill="hold">
                                          <p:stCondLst>
                                            <p:cond delay="0"/>
                                          </p:stCondLst>
                                        </p:cTn>
                                        <p:tgtEl>
                                          <p:spTgt spid="29"/>
                                        </p:tgtEl>
                                        <p:attrNameLst>
                                          <p:attrName>style.visibility</p:attrName>
                                        </p:attrNameLst>
                                      </p:cBhvr>
                                      <p:to>
                                        <p:strVal val="visible"/>
                                      </p:to>
                                    </p:set>
                                    <p:animEffect transition="in" filter="box(in)">
                                      <p:cBhvr>
                                        <p:cTn id="185" dur="500"/>
                                        <p:tgtEl>
                                          <p:spTgt spid="29"/>
                                        </p:tgtEl>
                                      </p:cBhvr>
                                    </p:animEffect>
                                  </p:childTnLst>
                                </p:cTn>
                              </p:par>
                              <p:par>
                                <p:cTn id="186" presetID="4" presetClass="entr" presetSubtype="16" fill="hold" grpId="0" nodeType="withEffect">
                                  <p:stCondLst>
                                    <p:cond delay="0"/>
                                  </p:stCondLst>
                                  <p:childTnLst>
                                    <p:set>
                                      <p:cBhvr>
                                        <p:cTn id="187" dur="1" fill="hold">
                                          <p:stCondLst>
                                            <p:cond delay="0"/>
                                          </p:stCondLst>
                                        </p:cTn>
                                        <p:tgtEl>
                                          <p:spTgt spid="28"/>
                                        </p:tgtEl>
                                        <p:attrNameLst>
                                          <p:attrName>style.visibility</p:attrName>
                                        </p:attrNameLst>
                                      </p:cBhvr>
                                      <p:to>
                                        <p:strVal val="visible"/>
                                      </p:to>
                                    </p:set>
                                    <p:animEffect transition="in" filter="box(in)">
                                      <p:cBhvr>
                                        <p:cTn id="188" dur="500"/>
                                        <p:tgtEl>
                                          <p:spTgt spid="28"/>
                                        </p:tgtEl>
                                      </p:cBhvr>
                                    </p:animEffect>
                                  </p:childTnLst>
                                </p:cTn>
                              </p:par>
                            </p:childTnLst>
                          </p:cTn>
                        </p:par>
                      </p:childTnLst>
                    </p:cTn>
                  </p:par>
                  <p:par>
                    <p:cTn id="189" fill="hold">
                      <p:stCondLst>
                        <p:cond delay="indefinite"/>
                      </p:stCondLst>
                      <p:childTnLst>
                        <p:par>
                          <p:cTn id="190" fill="hold">
                            <p:stCondLst>
                              <p:cond delay="0"/>
                            </p:stCondLst>
                            <p:childTnLst>
                              <p:par>
                                <p:cTn id="191" presetID="4" presetClass="entr" presetSubtype="16" fill="hold" grpId="0" nodeType="clickEffect">
                                  <p:stCondLst>
                                    <p:cond delay="0"/>
                                  </p:stCondLst>
                                  <p:childTnLst>
                                    <p:set>
                                      <p:cBhvr>
                                        <p:cTn id="192" dur="1" fill="hold">
                                          <p:stCondLst>
                                            <p:cond delay="0"/>
                                          </p:stCondLst>
                                        </p:cTn>
                                        <p:tgtEl>
                                          <p:spTgt spid="38"/>
                                        </p:tgtEl>
                                        <p:attrNameLst>
                                          <p:attrName>style.visibility</p:attrName>
                                        </p:attrNameLst>
                                      </p:cBhvr>
                                      <p:to>
                                        <p:strVal val="visible"/>
                                      </p:to>
                                    </p:set>
                                    <p:animEffect transition="in" filter="box(in)">
                                      <p:cBhvr>
                                        <p:cTn id="193" dur="500"/>
                                        <p:tgtEl>
                                          <p:spTgt spid="38"/>
                                        </p:tgtEl>
                                      </p:cBhvr>
                                    </p:animEffect>
                                  </p:childTnLst>
                                </p:cTn>
                              </p:par>
                              <p:par>
                                <p:cTn id="194" presetID="4" presetClass="entr" presetSubtype="16" fill="hold" grpId="0" nodeType="withEffect">
                                  <p:stCondLst>
                                    <p:cond delay="0"/>
                                  </p:stCondLst>
                                  <p:childTnLst>
                                    <p:set>
                                      <p:cBhvr>
                                        <p:cTn id="195" dur="1" fill="hold">
                                          <p:stCondLst>
                                            <p:cond delay="0"/>
                                          </p:stCondLst>
                                        </p:cTn>
                                        <p:tgtEl>
                                          <p:spTgt spid="40"/>
                                        </p:tgtEl>
                                        <p:attrNameLst>
                                          <p:attrName>style.visibility</p:attrName>
                                        </p:attrNameLst>
                                      </p:cBhvr>
                                      <p:to>
                                        <p:strVal val="visible"/>
                                      </p:to>
                                    </p:set>
                                    <p:animEffect transition="in" filter="box(in)">
                                      <p:cBhvr>
                                        <p:cTn id="196" dur="500"/>
                                        <p:tgtEl>
                                          <p:spTgt spid="40"/>
                                        </p:tgtEl>
                                      </p:cBhvr>
                                    </p:animEffect>
                                  </p:childTnLst>
                                </p:cTn>
                              </p:par>
                              <p:par>
                                <p:cTn id="197" presetID="4" presetClass="entr" presetSubtype="16" fill="hold" grpId="0" nodeType="withEffect">
                                  <p:stCondLst>
                                    <p:cond delay="0"/>
                                  </p:stCondLst>
                                  <p:childTnLst>
                                    <p:set>
                                      <p:cBhvr>
                                        <p:cTn id="198" dur="1" fill="hold">
                                          <p:stCondLst>
                                            <p:cond delay="0"/>
                                          </p:stCondLst>
                                        </p:cTn>
                                        <p:tgtEl>
                                          <p:spTgt spid="39"/>
                                        </p:tgtEl>
                                        <p:attrNameLst>
                                          <p:attrName>style.visibility</p:attrName>
                                        </p:attrNameLst>
                                      </p:cBhvr>
                                      <p:to>
                                        <p:strVal val="visible"/>
                                      </p:to>
                                    </p:set>
                                    <p:animEffect transition="in" filter="box(in)">
                                      <p:cBhvr>
                                        <p:cTn id="199" dur="500"/>
                                        <p:tgtEl>
                                          <p:spTgt spid="39"/>
                                        </p:tgtEl>
                                      </p:cBhvr>
                                    </p:animEffect>
                                  </p:childTnLst>
                                </p:cTn>
                              </p:par>
                              <p:par>
                                <p:cTn id="200" presetID="4" presetClass="entr" presetSubtype="16" fill="hold" grpId="0" nodeType="withEffect">
                                  <p:stCondLst>
                                    <p:cond delay="0"/>
                                  </p:stCondLst>
                                  <p:childTnLst>
                                    <p:set>
                                      <p:cBhvr>
                                        <p:cTn id="201" dur="1" fill="hold">
                                          <p:stCondLst>
                                            <p:cond delay="0"/>
                                          </p:stCondLst>
                                        </p:cTn>
                                        <p:tgtEl>
                                          <p:spTgt spid="41"/>
                                        </p:tgtEl>
                                        <p:attrNameLst>
                                          <p:attrName>style.visibility</p:attrName>
                                        </p:attrNameLst>
                                      </p:cBhvr>
                                      <p:to>
                                        <p:strVal val="visible"/>
                                      </p:to>
                                    </p:set>
                                    <p:animEffect transition="in" filter="box(in)">
                                      <p:cBhvr>
                                        <p:cTn id="202" dur="500"/>
                                        <p:tgtEl>
                                          <p:spTgt spid="41"/>
                                        </p:tgtEl>
                                      </p:cBhvr>
                                    </p:animEffect>
                                  </p:childTnLst>
                                </p:cTn>
                              </p:par>
                            </p:childTnLst>
                          </p:cTn>
                        </p:par>
                      </p:childTnLst>
                    </p:cTn>
                  </p:par>
                  <p:par>
                    <p:cTn id="203" fill="hold">
                      <p:stCondLst>
                        <p:cond delay="indefinite"/>
                      </p:stCondLst>
                      <p:childTnLst>
                        <p:par>
                          <p:cTn id="204" fill="hold">
                            <p:stCondLst>
                              <p:cond delay="0"/>
                            </p:stCondLst>
                            <p:childTnLst>
                              <p:par>
                                <p:cTn id="205" presetID="4" presetClass="entr" presetSubtype="16" fill="hold" nodeType="clickEffect">
                                  <p:stCondLst>
                                    <p:cond delay="0"/>
                                  </p:stCondLst>
                                  <p:childTnLst>
                                    <p:set>
                                      <p:cBhvr>
                                        <p:cTn id="206" dur="1" fill="hold">
                                          <p:stCondLst>
                                            <p:cond delay="0"/>
                                          </p:stCondLst>
                                        </p:cTn>
                                        <p:tgtEl>
                                          <p:spTgt spid="37"/>
                                        </p:tgtEl>
                                        <p:attrNameLst>
                                          <p:attrName>style.visibility</p:attrName>
                                        </p:attrNameLst>
                                      </p:cBhvr>
                                      <p:to>
                                        <p:strVal val="visible"/>
                                      </p:to>
                                    </p:set>
                                    <p:animEffect transition="in" filter="box(in)">
                                      <p:cBhvr>
                                        <p:cTn id="207" dur="500"/>
                                        <p:tgtEl>
                                          <p:spTgt spid="37"/>
                                        </p:tgtEl>
                                      </p:cBhvr>
                                    </p:animEffect>
                                  </p:childTnLst>
                                </p:cTn>
                              </p:par>
                            </p:childTnLst>
                          </p:cTn>
                        </p:par>
                      </p:childTnLst>
                    </p:cTn>
                  </p:par>
                  <p:par>
                    <p:cTn id="208" fill="hold">
                      <p:stCondLst>
                        <p:cond delay="indefinite"/>
                      </p:stCondLst>
                      <p:childTnLst>
                        <p:par>
                          <p:cTn id="209" fill="hold">
                            <p:stCondLst>
                              <p:cond delay="0"/>
                            </p:stCondLst>
                            <p:childTnLst>
                              <p:par>
                                <p:cTn id="210" presetID="4" presetClass="entr" presetSubtype="16" fill="hold" grpId="0" nodeType="clickEffect">
                                  <p:stCondLst>
                                    <p:cond delay="0"/>
                                  </p:stCondLst>
                                  <p:childTnLst>
                                    <p:set>
                                      <p:cBhvr>
                                        <p:cTn id="211" dur="1" fill="hold">
                                          <p:stCondLst>
                                            <p:cond delay="0"/>
                                          </p:stCondLst>
                                        </p:cTn>
                                        <p:tgtEl>
                                          <p:spTgt spid="42"/>
                                        </p:tgtEl>
                                        <p:attrNameLst>
                                          <p:attrName>style.visibility</p:attrName>
                                        </p:attrNameLst>
                                      </p:cBhvr>
                                      <p:to>
                                        <p:strVal val="visible"/>
                                      </p:to>
                                    </p:set>
                                    <p:animEffect transition="in" filter="box(in)">
                                      <p:cBhvr>
                                        <p:cTn id="212" dur="500"/>
                                        <p:tgtEl>
                                          <p:spTgt spid="42"/>
                                        </p:tgtEl>
                                      </p:cBhvr>
                                    </p:animEffect>
                                  </p:childTnLst>
                                </p:cTn>
                              </p:par>
                              <p:par>
                                <p:cTn id="213" presetID="4" presetClass="entr" presetSubtype="16" fill="hold" grpId="0" nodeType="withEffect">
                                  <p:stCondLst>
                                    <p:cond delay="0"/>
                                  </p:stCondLst>
                                  <p:childTnLst>
                                    <p:set>
                                      <p:cBhvr>
                                        <p:cTn id="214" dur="1" fill="hold">
                                          <p:stCondLst>
                                            <p:cond delay="0"/>
                                          </p:stCondLst>
                                        </p:cTn>
                                        <p:tgtEl>
                                          <p:spTgt spid="43"/>
                                        </p:tgtEl>
                                        <p:attrNameLst>
                                          <p:attrName>style.visibility</p:attrName>
                                        </p:attrNameLst>
                                      </p:cBhvr>
                                      <p:to>
                                        <p:strVal val="visible"/>
                                      </p:to>
                                    </p:set>
                                    <p:animEffect transition="in" filter="box(in)">
                                      <p:cBhvr>
                                        <p:cTn id="215" dur="500"/>
                                        <p:tgtEl>
                                          <p:spTgt spid="43"/>
                                        </p:tgtEl>
                                      </p:cBhvr>
                                    </p:animEffect>
                                  </p:childTnLst>
                                </p:cTn>
                              </p:par>
                            </p:childTnLst>
                          </p:cTn>
                        </p:par>
                      </p:childTnLst>
                    </p:cTn>
                  </p:par>
                  <p:par>
                    <p:cTn id="216" fill="hold">
                      <p:stCondLst>
                        <p:cond delay="indefinite"/>
                      </p:stCondLst>
                      <p:childTnLst>
                        <p:par>
                          <p:cTn id="217" fill="hold">
                            <p:stCondLst>
                              <p:cond delay="0"/>
                            </p:stCondLst>
                            <p:childTnLst>
                              <p:par>
                                <p:cTn id="218" presetID="2" presetClass="entr" presetSubtype="4" fill="hold" grpId="0" nodeType="clickEffect">
                                  <p:stCondLst>
                                    <p:cond delay="0"/>
                                  </p:stCondLst>
                                  <p:childTnLst>
                                    <p:set>
                                      <p:cBhvr>
                                        <p:cTn id="219" dur="1" fill="hold">
                                          <p:stCondLst>
                                            <p:cond delay="0"/>
                                          </p:stCondLst>
                                        </p:cTn>
                                        <p:tgtEl>
                                          <p:spTgt spid="45"/>
                                        </p:tgtEl>
                                        <p:attrNameLst>
                                          <p:attrName>style.visibility</p:attrName>
                                        </p:attrNameLst>
                                      </p:cBhvr>
                                      <p:to>
                                        <p:strVal val="visible"/>
                                      </p:to>
                                    </p:set>
                                    <p:anim calcmode="lin" valueType="num">
                                      <p:cBhvr additive="base">
                                        <p:cTn id="220" dur="500" fill="hold"/>
                                        <p:tgtEl>
                                          <p:spTgt spid="45"/>
                                        </p:tgtEl>
                                        <p:attrNameLst>
                                          <p:attrName>ppt_x</p:attrName>
                                        </p:attrNameLst>
                                      </p:cBhvr>
                                      <p:tavLst>
                                        <p:tav tm="0">
                                          <p:val>
                                            <p:strVal val="#ppt_x"/>
                                          </p:val>
                                        </p:tav>
                                        <p:tav tm="100000">
                                          <p:val>
                                            <p:strVal val="#ppt_x"/>
                                          </p:val>
                                        </p:tav>
                                      </p:tavLst>
                                    </p:anim>
                                    <p:anim calcmode="lin" valueType="num">
                                      <p:cBhvr additive="base">
                                        <p:cTn id="221"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22" fill="hold">
                      <p:stCondLst>
                        <p:cond delay="indefinite"/>
                      </p:stCondLst>
                      <p:childTnLst>
                        <p:par>
                          <p:cTn id="223" fill="hold">
                            <p:stCondLst>
                              <p:cond delay="0"/>
                            </p:stCondLst>
                            <p:childTnLst>
                              <p:par>
                                <p:cTn id="224" presetID="3" presetClass="exit" presetSubtype="10" fill="hold" grpId="1" nodeType="clickEffect">
                                  <p:stCondLst>
                                    <p:cond delay="0"/>
                                  </p:stCondLst>
                                  <p:childTnLst>
                                    <p:animEffect transition="out" filter="blinds(horizontal)">
                                      <p:cBhvr>
                                        <p:cTn id="225" dur="500"/>
                                        <p:tgtEl>
                                          <p:spTgt spid="29"/>
                                        </p:tgtEl>
                                      </p:cBhvr>
                                    </p:animEffect>
                                    <p:set>
                                      <p:cBhvr>
                                        <p:cTn id="226" dur="1" fill="hold">
                                          <p:stCondLst>
                                            <p:cond delay="499"/>
                                          </p:stCondLst>
                                        </p:cTn>
                                        <p:tgtEl>
                                          <p:spTgt spid="29"/>
                                        </p:tgtEl>
                                        <p:attrNameLst>
                                          <p:attrName>style.visibility</p:attrName>
                                        </p:attrNameLst>
                                      </p:cBhvr>
                                      <p:to>
                                        <p:strVal val="hidden"/>
                                      </p:to>
                                    </p:set>
                                  </p:childTnLst>
                                </p:cTn>
                              </p:par>
                              <p:par>
                                <p:cTn id="227" presetID="3" presetClass="exit" presetSubtype="10" fill="hold" grpId="1" nodeType="withEffect">
                                  <p:stCondLst>
                                    <p:cond delay="0"/>
                                  </p:stCondLst>
                                  <p:childTnLst>
                                    <p:animEffect transition="out" filter="blinds(horizontal)">
                                      <p:cBhvr>
                                        <p:cTn id="228" dur="500"/>
                                        <p:tgtEl>
                                          <p:spTgt spid="28"/>
                                        </p:tgtEl>
                                      </p:cBhvr>
                                    </p:animEffect>
                                    <p:set>
                                      <p:cBhvr>
                                        <p:cTn id="229" dur="1" fill="hold">
                                          <p:stCondLst>
                                            <p:cond delay="499"/>
                                          </p:stCondLst>
                                        </p:cTn>
                                        <p:tgtEl>
                                          <p:spTgt spid="28"/>
                                        </p:tgtEl>
                                        <p:attrNameLst>
                                          <p:attrName>style.visibility</p:attrName>
                                        </p:attrNameLst>
                                      </p:cBhvr>
                                      <p:to>
                                        <p:strVal val="hidden"/>
                                      </p:to>
                                    </p:set>
                                  </p:childTnLst>
                                </p:cTn>
                              </p:par>
                              <p:par>
                                <p:cTn id="230" presetID="3" presetClass="exit" presetSubtype="10" fill="hold" nodeType="withEffect">
                                  <p:stCondLst>
                                    <p:cond delay="0"/>
                                  </p:stCondLst>
                                  <p:childTnLst>
                                    <p:animEffect transition="out" filter="blinds(horizontal)">
                                      <p:cBhvr>
                                        <p:cTn id="231" dur="500"/>
                                        <p:tgtEl>
                                          <p:spTgt spid="37"/>
                                        </p:tgtEl>
                                      </p:cBhvr>
                                    </p:animEffect>
                                    <p:set>
                                      <p:cBhvr>
                                        <p:cTn id="232" dur="1" fill="hold">
                                          <p:stCondLst>
                                            <p:cond delay="499"/>
                                          </p:stCondLst>
                                        </p:cTn>
                                        <p:tgtEl>
                                          <p:spTgt spid="37"/>
                                        </p:tgtEl>
                                        <p:attrNameLst>
                                          <p:attrName>style.visibility</p:attrName>
                                        </p:attrNameLst>
                                      </p:cBhvr>
                                      <p:to>
                                        <p:strVal val="hidden"/>
                                      </p:to>
                                    </p:set>
                                  </p:childTnLst>
                                </p:cTn>
                              </p:par>
                            </p:childTnLst>
                          </p:cTn>
                        </p:par>
                      </p:childTnLst>
                    </p:cTn>
                  </p:par>
                  <p:par>
                    <p:cTn id="233" fill="hold">
                      <p:stCondLst>
                        <p:cond delay="indefinite"/>
                      </p:stCondLst>
                      <p:childTnLst>
                        <p:par>
                          <p:cTn id="234" fill="hold">
                            <p:stCondLst>
                              <p:cond delay="0"/>
                            </p:stCondLst>
                            <p:childTnLst>
                              <p:par>
                                <p:cTn id="235" presetID="4" presetClass="entr" presetSubtype="16" fill="hold" grpId="0" nodeType="clickEffect">
                                  <p:stCondLst>
                                    <p:cond delay="0"/>
                                  </p:stCondLst>
                                  <p:childTnLst>
                                    <p:set>
                                      <p:cBhvr>
                                        <p:cTn id="236" dur="1" fill="hold">
                                          <p:stCondLst>
                                            <p:cond delay="0"/>
                                          </p:stCondLst>
                                        </p:cTn>
                                        <p:tgtEl>
                                          <p:spTgt spid="48"/>
                                        </p:tgtEl>
                                        <p:attrNameLst>
                                          <p:attrName>style.visibility</p:attrName>
                                        </p:attrNameLst>
                                      </p:cBhvr>
                                      <p:to>
                                        <p:strVal val="visible"/>
                                      </p:to>
                                    </p:set>
                                    <p:animEffect transition="in" filter="box(in)">
                                      <p:cBhvr>
                                        <p:cTn id="237" dur="500"/>
                                        <p:tgtEl>
                                          <p:spTgt spid="48"/>
                                        </p:tgtEl>
                                      </p:cBhvr>
                                    </p:animEffect>
                                  </p:childTnLst>
                                </p:cTn>
                              </p:par>
                            </p:childTnLst>
                          </p:cTn>
                        </p:par>
                      </p:childTnLst>
                    </p:cTn>
                  </p:par>
                  <p:par>
                    <p:cTn id="238" fill="hold">
                      <p:stCondLst>
                        <p:cond delay="indefinite"/>
                      </p:stCondLst>
                      <p:childTnLst>
                        <p:par>
                          <p:cTn id="239" fill="hold">
                            <p:stCondLst>
                              <p:cond delay="0"/>
                            </p:stCondLst>
                            <p:childTnLst>
                              <p:par>
                                <p:cTn id="240" presetID="4" presetClass="entr" presetSubtype="16" fill="hold" grpId="0" nodeType="clickEffect">
                                  <p:stCondLst>
                                    <p:cond delay="0"/>
                                  </p:stCondLst>
                                  <p:childTnLst>
                                    <p:set>
                                      <p:cBhvr>
                                        <p:cTn id="241" dur="1" fill="hold">
                                          <p:stCondLst>
                                            <p:cond delay="0"/>
                                          </p:stCondLst>
                                        </p:cTn>
                                        <p:tgtEl>
                                          <p:spTgt spid="49"/>
                                        </p:tgtEl>
                                        <p:attrNameLst>
                                          <p:attrName>style.visibility</p:attrName>
                                        </p:attrNameLst>
                                      </p:cBhvr>
                                      <p:to>
                                        <p:strVal val="visible"/>
                                      </p:to>
                                    </p:set>
                                    <p:animEffect transition="in" filter="box(in)">
                                      <p:cBhvr>
                                        <p:cTn id="242" dur="500"/>
                                        <p:tgtEl>
                                          <p:spTgt spid="49"/>
                                        </p:tgtEl>
                                      </p:cBhvr>
                                    </p:animEffect>
                                  </p:childTnLst>
                                </p:cTn>
                              </p:par>
                            </p:childTnLst>
                          </p:cTn>
                        </p:par>
                      </p:childTnLst>
                    </p:cTn>
                  </p:par>
                  <p:par>
                    <p:cTn id="243" fill="hold">
                      <p:stCondLst>
                        <p:cond delay="indefinite"/>
                      </p:stCondLst>
                      <p:childTnLst>
                        <p:par>
                          <p:cTn id="244" fill="hold">
                            <p:stCondLst>
                              <p:cond delay="0"/>
                            </p:stCondLst>
                            <p:childTnLst>
                              <p:par>
                                <p:cTn id="245" presetID="4" presetClass="entr" presetSubtype="16" fill="hold" grpId="0" nodeType="clickEffect">
                                  <p:stCondLst>
                                    <p:cond delay="0"/>
                                  </p:stCondLst>
                                  <p:childTnLst>
                                    <p:set>
                                      <p:cBhvr>
                                        <p:cTn id="246" dur="1" fill="hold">
                                          <p:stCondLst>
                                            <p:cond delay="0"/>
                                          </p:stCondLst>
                                        </p:cTn>
                                        <p:tgtEl>
                                          <p:spTgt spid="50"/>
                                        </p:tgtEl>
                                        <p:attrNameLst>
                                          <p:attrName>style.visibility</p:attrName>
                                        </p:attrNameLst>
                                      </p:cBhvr>
                                      <p:to>
                                        <p:strVal val="visible"/>
                                      </p:to>
                                    </p:set>
                                    <p:animEffect transition="in" filter="box(in)">
                                      <p:cBhvr>
                                        <p:cTn id="247" dur="500"/>
                                        <p:tgtEl>
                                          <p:spTgt spid="50"/>
                                        </p:tgtEl>
                                      </p:cBhvr>
                                    </p:animEffect>
                                  </p:childTnLst>
                                </p:cTn>
                              </p:par>
                            </p:childTnLst>
                          </p:cTn>
                        </p:par>
                      </p:childTnLst>
                    </p:cTn>
                  </p:par>
                  <p:par>
                    <p:cTn id="248" fill="hold">
                      <p:stCondLst>
                        <p:cond delay="indefinite"/>
                      </p:stCondLst>
                      <p:childTnLst>
                        <p:par>
                          <p:cTn id="249" fill="hold">
                            <p:stCondLst>
                              <p:cond delay="0"/>
                            </p:stCondLst>
                            <p:childTnLst>
                              <p:par>
                                <p:cTn id="250" presetID="4" presetClass="entr" presetSubtype="16" fill="hold" grpId="0" nodeType="clickEffect">
                                  <p:stCondLst>
                                    <p:cond delay="0"/>
                                  </p:stCondLst>
                                  <p:childTnLst>
                                    <p:set>
                                      <p:cBhvr>
                                        <p:cTn id="251" dur="1" fill="hold">
                                          <p:stCondLst>
                                            <p:cond delay="0"/>
                                          </p:stCondLst>
                                        </p:cTn>
                                        <p:tgtEl>
                                          <p:spTgt spid="51"/>
                                        </p:tgtEl>
                                        <p:attrNameLst>
                                          <p:attrName>style.visibility</p:attrName>
                                        </p:attrNameLst>
                                      </p:cBhvr>
                                      <p:to>
                                        <p:strVal val="visible"/>
                                      </p:to>
                                    </p:set>
                                    <p:animEffect transition="in" filter="box(in)">
                                      <p:cBhvr>
                                        <p:cTn id="252" dur="500"/>
                                        <p:tgtEl>
                                          <p:spTgt spid="51"/>
                                        </p:tgtEl>
                                      </p:cBhvr>
                                    </p:animEffect>
                                  </p:childTnLst>
                                </p:cTn>
                              </p:par>
                            </p:childTnLst>
                          </p:cTn>
                        </p:par>
                      </p:childTnLst>
                    </p:cTn>
                  </p:par>
                  <p:par>
                    <p:cTn id="253" fill="hold">
                      <p:stCondLst>
                        <p:cond delay="indefinite"/>
                      </p:stCondLst>
                      <p:childTnLst>
                        <p:par>
                          <p:cTn id="254" fill="hold">
                            <p:stCondLst>
                              <p:cond delay="0"/>
                            </p:stCondLst>
                            <p:childTnLst>
                              <p:par>
                                <p:cTn id="255" presetID="4" presetClass="entr" presetSubtype="16" fill="hold" grpId="1" nodeType="clickEffect">
                                  <p:stCondLst>
                                    <p:cond delay="0"/>
                                  </p:stCondLst>
                                  <p:childTnLst>
                                    <p:set>
                                      <p:cBhvr>
                                        <p:cTn id="256" dur="1" fill="hold">
                                          <p:stCondLst>
                                            <p:cond delay="0"/>
                                          </p:stCondLst>
                                        </p:cTn>
                                        <p:tgtEl>
                                          <p:spTgt spid="51"/>
                                        </p:tgtEl>
                                        <p:attrNameLst>
                                          <p:attrName>style.visibility</p:attrName>
                                        </p:attrNameLst>
                                      </p:cBhvr>
                                      <p:to>
                                        <p:strVal val="visible"/>
                                      </p:to>
                                    </p:set>
                                    <p:animEffect transition="in" filter="box(in)">
                                      <p:cBhvr>
                                        <p:cTn id="257" dur="500"/>
                                        <p:tgtEl>
                                          <p:spTgt spid="51"/>
                                        </p:tgtEl>
                                      </p:cBhvr>
                                    </p:animEffect>
                                  </p:childTnLst>
                                </p:cTn>
                              </p:par>
                            </p:childTnLst>
                          </p:cTn>
                        </p:par>
                      </p:childTnLst>
                    </p:cTn>
                  </p:par>
                  <p:par>
                    <p:cTn id="258" fill="hold">
                      <p:stCondLst>
                        <p:cond delay="indefinite"/>
                      </p:stCondLst>
                      <p:childTnLst>
                        <p:par>
                          <p:cTn id="259" fill="hold">
                            <p:stCondLst>
                              <p:cond delay="0"/>
                            </p:stCondLst>
                            <p:childTnLst>
                              <p:par>
                                <p:cTn id="260" presetID="3" presetClass="entr" presetSubtype="10" fill="hold" grpId="0" nodeType="clickEffect">
                                  <p:stCondLst>
                                    <p:cond delay="0"/>
                                  </p:stCondLst>
                                  <p:childTnLst>
                                    <p:set>
                                      <p:cBhvr>
                                        <p:cTn id="261" dur="1" fill="hold">
                                          <p:stCondLst>
                                            <p:cond delay="0"/>
                                          </p:stCondLst>
                                        </p:cTn>
                                        <p:tgtEl>
                                          <p:spTgt spid="52"/>
                                        </p:tgtEl>
                                        <p:attrNameLst>
                                          <p:attrName>style.visibility</p:attrName>
                                        </p:attrNameLst>
                                      </p:cBhvr>
                                      <p:to>
                                        <p:strVal val="visible"/>
                                      </p:to>
                                    </p:set>
                                    <p:animEffect transition="in" filter="blinds(horizontal)">
                                      <p:cBhvr>
                                        <p:cTn id="262" dur="500"/>
                                        <p:tgtEl>
                                          <p:spTgt spid="52"/>
                                        </p:tgtEl>
                                      </p:cBhvr>
                                    </p:animEffect>
                                  </p:childTnLst>
                                </p:cTn>
                              </p:par>
                            </p:childTnLst>
                          </p:cTn>
                        </p:par>
                      </p:childTnLst>
                    </p:cTn>
                  </p:par>
                  <p:par>
                    <p:cTn id="263" fill="hold">
                      <p:stCondLst>
                        <p:cond delay="indefinite"/>
                      </p:stCondLst>
                      <p:childTnLst>
                        <p:par>
                          <p:cTn id="264" fill="hold">
                            <p:stCondLst>
                              <p:cond delay="0"/>
                            </p:stCondLst>
                            <p:childTnLst>
                              <p:par>
                                <p:cTn id="265" presetID="2" presetClass="entr" presetSubtype="4" fill="hold" grpId="0" nodeType="clickEffect">
                                  <p:stCondLst>
                                    <p:cond delay="0"/>
                                  </p:stCondLst>
                                  <p:childTnLst>
                                    <p:set>
                                      <p:cBhvr>
                                        <p:cTn id="266" dur="1" fill="hold">
                                          <p:stCondLst>
                                            <p:cond delay="0"/>
                                          </p:stCondLst>
                                        </p:cTn>
                                        <p:tgtEl>
                                          <p:spTgt spid="47"/>
                                        </p:tgtEl>
                                        <p:attrNameLst>
                                          <p:attrName>style.visibility</p:attrName>
                                        </p:attrNameLst>
                                      </p:cBhvr>
                                      <p:to>
                                        <p:strVal val="visible"/>
                                      </p:to>
                                    </p:set>
                                    <p:anim calcmode="lin" valueType="num">
                                      <p:cBhvr additive="base">
                                        <p:cTn id="267" dur="500" fill="hold"/>
                                        <p:tgtEl>
                                          <p:spTgt spid="47"/>
                                        </p:tgtEl>
                                        <p:attrNameLst>
                                          <p:attrName>ppt_x</p:attrName>
                                        </p:attrNameLst>
                                      </p:cBhvr>
                                      <p:tavLst>
                                        <p:tav tm="0">
                                          <p:val>
                                            <p:strVal val="#ppt_x"/>
                                          </p:val>
                                        </p:tav>
                                        <p:tav tm="100000">
                                          <p:val>
                                            <p:strVal val="#ppt_x"/>
                                          </p:val>
                                        </p:tav>
                                      </p:tavLst>
                                    </p:anim>
                                    <p:anim calcmode="lin" valueType="num">
                                      <p:cBhvr additive="base">
                                        <p:cTn id="26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69" fill="hold">
                      <p:stCondLst>
                        <p:cond delay="indefinite"/>
                      </p:stCondLst>
                      <p:childTnLst>
                        <p:par>
                          <p:cTn id="270" fill="hold">
                            <p:stCondLst>
                              <p:cond delay="0"/>
                            </p:stCondLst>
                            <p:childTnLst>
                              <p:par>
                                <p:cTn id="271" presetID="2" presetClass="entr" presetSubtype="4" fill="hold" grpId="0" nodeType="clickEffect">
                                  <p:stCondLst>
                                    <p:cond delay="0"/>
                                  </p:stCondLst>
                                  <p:childTnLst>
                                    <p:set>
                                      <p:cBhvr>
                                        <p:cTn id="272" dur="1" fill="hold">
                                          <p:stCondLst>
                                            <p:cond delay="0"/>
                                          </p:stCondLst>
                                        </p:cTn>
                                        <p:tgtEl>
                                          <p:spTgt spid="25"/>
                                        </p:tgtEl>
                                        <p:attrNameLst>
                                          <p:attrName>style.visibility</p:attrName>
                                        </p:attrNameLst>
                                      </p:cBhvr>
                                      <p:to>
                                        <p:strVal val="visible"/>
                                      </p:to>
                                    </p:set>
                                    <p:anim calcmode="lin" valueType="num">
                                      <p:cBhvr additive="base">
                                        <p:cTn id="273" dur="500" fill="hold"/>
                                        <p:tgtEl>
                                          <p:spTgt spid="25"/>
                                        </p:tgtEl>
                                        <p:attrNameLst>
                                          <p:attrName>ppt_x</p:attrName>
                                        </p:attrNameLst>
                                      </p:cBhvr>
                                      <p:tavLst>
                                        <p:tav tm="0">
                                          <p:val>
                                            <p:strVal val="#ppt_x"/>
                                          </p:val>
                                        </p:tav>
                                        <p:tav tm="100000">
                                          <p:val>
                                            <p:strVal val="#ppt_x"/>
                                          </p:val>
                                        </p:tav>
                                      </p:tavLst>
                                    </p:anim>
                                    <p:anim calcmode="lin" valueType="num">
                                      <p:cBhvr additive="base">
                                        <p:cTn id="27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4" presetClass="entr" presetSubtype="16" fill="hold" nodeType="clickEffect">
                                  <p:stCondLst>
                                    <p:cond delay="0"/>
                                  </p:stCondLst>
                                  <p:childTnLst>
                                    <p:set>
                                      <p:cBhvr>
                                        <p:cTn id="278" dur="1" fill="hold">
                                          <p:stCondLst>
                                            <p:cond delay="0"/>
                                          </p:stCondLst>
                                        </p:cTn>
                                        <p:tgtEl>
                                          <p:spTgt spid="26"/>
                                        </p:tgtEl>
                                        <p:attrNameLst>
                                          <p:attrName>style.visibility</p:attrName>
                                        </p:attrNameLst>
                                      </p:cBhvr>
                                      <p:to>
                                        <p:strVal val="visible"/>
                                      </p:to>
                                    </p:set>
                                    <p:animEffect transition="in" filter="box(in)">
                                      <p:cBhvr>
                                        <p:cTn id="279" dur="500"/>
                                        <p:tgtEl>
                                          <p:spTgt spid="26"/>
                                        </p:tgtEl>
                                      </p:cBhvr>
                                    </p:animEffect>
                                  </p:childTnLst>
                                </p:cTn>
                              </p:par>
                              <p:par>
                                <p:cTn id="280" presetID="4" presetClass="entr" presetSubtype="16" fill="hold" grpId="0" nodeType="withEffect">
                                  <p:stCondLst>
                                    <p:cond delay="0"/>
                                  </p:stCondLst>
                                  <p:childTnLst>
                                    <p:set>
                                      <p:cBhvr>
                                        <p:cTn id="281" dur="1" fill="hold">
                                          <p:stCondLst>
                                            <p:cond delay="0"/>
                                          </p:stCondLst>
                                        </p:cTn>
                                        <p:tgtEl>
                                          <p:spTgt spid="27"/>
                                        </p:tgtEl>
                                        <p:attrNameLst>
                                          <p:attrName>style.visibility</p:attrName>
                                        </p:attrNameLst>
                                      </p:cBhvr>
                                      <p:to>
                                        <p:strVal val="visible"/>
                                      </p:to>
                                    </p:set>
                                    <p:animEffect transition="in" filter="box(in)">
                                      <p:cBhvr>
                                        <p:cTn id="28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p:bldP spid="11" grpId="0"/>
      <p:bldP spid="13" grpId="0" animBg="1"/>
      <p:bldP spid="13" grpId="1" animBg="1"/>
      <p:bldP spid="14" grpId="0" animBg="1"/>
      <p:bldP spid="14" grpId="1" animBg="1"/>
      <p:bldP spid="16" grpId="0"/>
      <p:bldP spid="17" grpId="0"/>
      <p:bldP spid="18" grpId="0"/>
      <p:bldP spid="19" grpId="0"/>
      <p:bldP spid="20" grpId="0"/>
      <p:bldP spid="21" grpId="0"/>
      <p:bldP spid="22" grpId="0"/>
      <p:bldP spid="23" grpId="0" animBg="1"/>
      <p:bldP spid="23" grpId="1" animBg="1"/>
      <p:bldP spid="24" grpId="0" animBg="1"/>
      <p:bldP spid="24" grpId="1" animBg="1"/>
      <p:bldP spid="25" grpId="0" animBg="1"/>
      <p:bldP spid="27" grpId="0"/>
      <p:bldP spid="28" grpId="0" animBg="1"/>
      <p:bldP spid="28" grpId="1" animBg="1"/>
      <p:bldP spid="29" grpId="0" animBg="1"/>
      <p:bldP spid="29" grpId="1" animBg="1"/>
      <p:bldP spid="31" grpId="0"/>
      <p:bldP spid="32" grpId="0"/>
      <p:bldP spid="33" grpId="0"/>
      <p:bldP spid="34" grpId="0"/>
      <p:bldP spid="35" grpId="0"/>
      <p:bldP spid="36" grpId="0"/>
      <p:bldP spid="38" grpId="0"/>
      <p:bldP spid="39" grpId="0"/>
      <p:bldP spid="40" grpId="0"/>
      <p:bldP spid="41" grpId="0"/>
      <p:bldP spid="42" grpId="0"/>
      <p:bldP spid="43" grpId="0"/>
      <p:bldP spid="44" grpId="0"/>
      <p:bldP spid="45" grpId="0"/>
      <p:bldP spid="47" grpId="0"/>
      <p:bldP spid="48" grpId="0" animBg="1"/>
      <p:bldP spid="49" grpId="0"/>
      <p:bldP spid="50" grpId="0" animBg="1"/>
      <p:bldP spid="51" grpId="0"/>
      <p:bldP spid="51" grpId="1"/>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بيضاوية 3"/>
          <p:cNvSpPr/>
          <p:nvPr/>
        </p:nvSpPr>
        <p:spPr>
          <a:xfrm>
            <a:off x="2286000" y="152400"/>
            <a:ext cx="4191000" cy="2438400"/>
          </a:xfrm>
          <a:prstGeom prst="wedgeEllipseCallout">
            <a:avLst>
              <a:gd name="adj1" fmla="val 49584"/>
              <a:gd name="adj2" fmla="val -7228"/>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قاعدة :  نحصل على الحل الأمثل عندما تكون كل قيم سطر الحل موجبة أو مساوية للسفر </a:t>
            </a:r>
          </a:p>
          <a:p>
            <a:pPr algn="ctr"/>
            <a:endParaRPr lang="ar-SA" sz="2400" dirty="0">
              <a:solidFill>
                <a:schemeClr val="tx1"/>
              </a:solidFill>
            </a:endParaRPr>
          </a:p>
        </p:txBody>
      </p:sp>
      <p:sp>
        <p:nvSpPr>
          <p:cNvPr id="7" name="سهم إلى اليسار 6"/>
          <p:cNvSpPr/>
          <p:nvPr/>
        </p:nvSpPr>
        <p:spPr>
          <a:xfrm>
            <a:off x="8610600" y="4191000"/>
            <a:ext cx="1143000" cy="1066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ربع نص 7"/>
          <p:cNvSpPr txBox="1"/>
          <p:nvPr/>
        </p:nvSpPr>
        <p:spPr>
          <a:xfrm>
            <a:off x="6324600" y="3276600"/>
            <a:ext cx="2590800" cy="461665"/>
          </a:xfrm>
          <a:prstGeom prst="rect">
            <a:avLst/>
          </a:prstGeom>
          <a:noFill/>
        </p:spPr>
        <p:txBody>
          <a:bodyPr wrap="square" rtlCol="1">
            <a:spAutoFit/>
          </a:bodyPr>
          <a:lstStyle/>
          <a:p>
            <a:r>
              <a:rPr lang="ar-SA" sz="2400" dirty="0" smtClean="0"/>
              <a:t>حل مسألتنا فيه قيم سالبة</a:t>
            </a:r>
            <a:endParaRPr lang="ar-SA" sz="2400" dirty="0"/>
          </a:p>
        </p:txBody>
      </p:sp>
      <p:sp>
        <p:nvSpPr>
          <p:cNvPr id="9" name="مربع نص 8"/>
          <p:cNvSpPr txBox="1"/>
          <p:nvPr/>
        </p:nvSpPr>
        <p:spPr>
          <a:xfrm>
            <a:off x="5943600" y="4419600"/>
            <a:ext cx="2514600" cy="461665"/>
          </a:xfrm>
          <a:prstGeom prst="rect">
            <a:avLst/>
          </a:prstGeom>
          <a:noFill/>
        </p:spPr>
        <p:txBody>
          <a:bodyPr wrap="square" rtlCol="1">
            <a:spAutoFit/>
          </a:bodyPr>
          <a:lstStyle/>
          <a:p>
            <a:r>
              <a:rPr lang="ar-SA" sz="2400" dirty="0" smtClean="0"/>
              <a:t>الحل ليس بالحل الأمثل</a:t>
            </a:r>
            <a:endParaRPr lang="ar-SA" sz="2400" dirty="0"/>
          </a:p>
        </p:txBody>
      </p:sp>
      <p:sp>
        <p:nvSpPr>
          <p:cNvPr id="10" name="سهم إلى اليسار 9"/>
          <p:cNvSpPr/>
          <p:nvPr/>
        </p:nvSpPr>
        <p:spPr>
          <a:xfrm>
            <a:off x="7086600" y="5181600"/>
            <a:ext cx="1143000" cy="1066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ربع نص 10"/>
          <p:cNvSpPr txBox="1"/>
          <p:nvPr/>
        </p:nvSpPr>
        <p:spPr>
          <a:xfrm>
            <a:off x="5334000" y="5486400"/>
            <a:ext cx="1752600" cy="461665"/>
          </a:xfrm>
          <a:prstGeom prst="rect">
            <a:avLst/>
          </a:prstGeom>
          <a:noFill/>
        </p:spPr>
        <p:txBody>
          <a:bodyPr wrap="square" rtlCol="1">
            <a:spAutoFit/>
          </a:bodyPr>
          <a:lstStyle/>
          <a:p>
            <a:r>
              <a:rPr lang="ar-SA" sz="2400" dirty="0" smtClean="0"/>
              <a:t>يجب تحسينه</a:t>
            </a:r>
            <a:endParaRPr lang="ar-SA" sz="2400" dirty="0"/>
          </a:p>
        </p:txBody>
      </p:sp>
      <p:pic>
        <p:nvPicPr>
          <p:cNvPr id="1032" name="Picture 8" descr="http://t0.gstatic.com/images?q=tbn:ANd9GcSHEXT7m5ix8ZtARZ7FQzwTGy33dnwwhhRcdbFCFz1TIOrlh2oR1RXQGrfzeA"/>
          <p:cNvPicPr>
            <a:picLocks noChangeAspect="1" noChangeArrowheads="1"/>
          </p:cNvPicPr>
          <p:nvPr/>
        </p:nvPicPr>
        <p:blipFill>
          <a:blip r:embed="rId2" cstate="print"/>
          <a:srcRect/>
          <a:stretch>
            <a:fillRect/>
          </a:stretch>
        </p:blipFill>
        <p:spPr bwMode="auto">
          <a:xfrm>
            <a:off x="381000" y="838200"/>
            <a:ext cx="1905000" cy="1590676"/>
          </a:xfrm>
          <a:prstGeom prst="rect">
            <a:avLst/>
          </a:prstGeom>
          <a:noFill/>
        </p:spPr>
      </p:pic>
      <p:sp>
        <p:nvSpPr>
          <p:cNvPr id="13" name="وسيلة شرح بيضاوية 12"/>
          <p:cNvSpPr/>
          <p:nvPr/>
        </p:nvSpPr>
        <p:spPr>
          <a:xfrm>
            <a:off x="2743200" y="3962400"/>
            <a:ext cx="2057400" cy="1295400"/>
          </a:xfrm>
          <a:prstGeom prst="wedgeEllipseCallout">
            <a:avLst>
              <a:gd name="adj1" fmla="val -84480"/>
              <a:gd name="adj2" fmla="val 8214"/>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كيف نحسن الحل ؟؟؟؟</a:t>
            </a:r>
            <a:endParaRPr lang="ar-SA" sz="2400" b="1" dirty="0">
              <a:solidFill>
                <a:schemeClr val="tx1"/>
              </a:solidFill>
            </a:endParaRPr>
          </a:p>
        </p:txBody>
      </p:sp>
      <p:graphicFrame>
        <p:nvGraphicFramePr>
          <p:cNvPr id="12" name="Table 11"/>
          <p:cNvGraphicFramePr>
            <a:graphicFrameLocks noGrp="1"/>
          </p:cNvGraphicFramePr>
          <p:nvPr/>
        </p:nvGraphicFramePr>
        <p:xfrm>
          <a:off x="609600" y="3352800"/>
          <a:ext cx="5411470" cy="315468"/>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ctr" rtl="1">
                        <a:lnSpc>
                          <a:spcPct val="115000"/>
                        </a:lnSpc>
                        <a:spcAft>
                          <a:spcPts val="0"/>
                        </a:spcAft>
                      </a:pPr>
                      <a:r>
                        <a:rPr lang="fr-FR"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Calibri"/>
                          <a:ea typeface="Calibri"/>
                          <a:cs typeface="Arial"/>
                        </a:rPr>
                        <a:t>- 60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dirty="0" smtClean="0">
                          <a:latin typeface="Calibri"/>
                          <a:ea typeface="Calibri"/>
                          <a:cs typeface="Arial"/>
                        </a:rPr>
                        <a:t>- 80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dirty="0" smtClean="0">
                          <a:latin typeface="Calibri"/>
                          <a:ea typeface="Calibri"/>
                          <a:cs typeface="Arial"/>
                        </a:rPr>
                        <a:t>Z = O</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pic>
        <p:nvPicPr>
          <p:cNvPr id="1026" name="Picture 2" descr="http://t2.gstatic.com/images?q=tbn:ANd9GcT7jpFzTOqcmyWIlM4nyW_K8K1gNyylRYzURSgY6Y8moUxtxBWRvp_SCwD27w"/>
          <p:cNvPicPr>
            <a:picLocks noChangeAspect="1" noChangeArrowheads="1"/>
          </p:cNvPicPr>
          <p:nvPr/>
        </p:nvPicPr>
        <p:blipFill>
          <a:blip r:embed="rId3" cstate="print"/>
          <a:srcRect/>
          <a:stretch>
            <a:fillRect/>
          </a:stretch>
        </p:blipFill>
        <p:spPr bwMode="auto">
          <a:xfrm>
            <a:off x="6629400" y="228600"/>
            <a:ext cx="1495425" cy="1247775"/>
          </a:xfrm>
          <a:prstGeom prst="rect">
            <a:avLst/>
          </a:prstGeom>
          <a:noFill/>
        </p:spPr>
      </p:pic>
      <p:pic>
        <p:nvPicPr>
          <p:cNvPr id="2" name="Picture 2" descr="C:\Users\Dell\Desktop\animations\stick_figure_sitting_confused_sm_wm[1].gif"/>
          <p:cNvPicPr>
            <a:picLocks noChangeAspect="1" noChangeArrowheads="1" noCrop="1"/>
          </p:cNvPicPr>
          <p:nvPr/>
        </p:nvPicPr>
        <p:blipFill>
          <a:blip r:embed="rId4" cstate="print"/>
          <a:srcRect/>
          <a:stretch>
            <a:fillRect/>
          </a:stretch>
        </p:blipFill>
        <p:spPr bwMode="auto">
          <a:xfrm>
            <a:off x="381000" y="4267200"/>
            <a:ext cx="1581150" cy="1581150"/>
          </a:xfrm>
          <a:prstGeom prst="rect">
            <a:avLst/>
          </a:prstGeom>
          <a:noFill/>
        </p:spPr>
      </p:pic>
    </p:spTree>
    <p:extLst>
      <p:ext uri="{BB962C8B-B14F-4D97-AF65-F5344CB8AC3E}">
        <p14:creationId xmlns:p14="http://schemas.microsoft.com/office/powerpoint/2010/main" val="398174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blinds(horizontal)">
                                      <p:cBhvr>
                                        <p:cTn id="7" dur="500"/>
                                        <p:tgtEl>
                                          <p:spTgt spid="103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blinds(horizontal)">
                                      <p:cBhvr>
                                        <p:cTn id="15" dur="5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par>
                                <p:cTn id="21" presetID="3" presetClass="entr" presetSubtype="1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linds(horizontal)">
                                      <p:cBhvr>
                                        <p:cTn id="34" dur="500"/>
                                        <p:tgtEl>
                                          <p:spTgt spid="10"/>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ox(in)">
                                      <p:cBhvr>
                                        <p:cTn id="42" dur="500"/>
                                        <p:tgtEl>
                                          <p:spTgt spid="2"/>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ox(in)">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p:bldP spid="10" grpId="0" animBg="1"/>
      <p:bldP spid="11" grpId="0"/>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4724400" y="1905000"/>
            <a:ext cx="3886200" cy="461665"/>
          </a:xfrm>
          <a:prstGeom prst="rect">
            <a:avLst/>
          </a:prstGeom>
          <a:solidFill>
            <a:srgbClr val="92D050"/>
          </a:solidFill>
        </p:spPr>
        <p:txBody>
          <a:bodyPr wrap="square" rtlCol="1">
            <a:spAutoFit/>
          </a:bodyPr>
          <a:lstStyle/>
          <a:p>
            <a:r>
              <a:rPr lang="ar-SA" sz="2400" dirty="0" smtClean="0"/>
              <a:t>أكبر قيمة مطلقة من بين القيم السالبة</a:t>
            </a:r>
            <a:endParaRPr lang="ar-SA" sz="2400" dirty="0"/>
          </a:p>
        </p:txBody>
      </p:sp>
      <p:sp>
        <p:nvSpPr>
          <p:cNvPr id="4" name="مربع نص 3"/>
          <p:cNvSpPr txBox="1"/>
          <p:nvPr/>
        </p:nvSpPr>
        <p:spPr>
          <a:xfrm>
            <a:off x="1066800" y="1905000"/>
            <a:ext cx="3886200" cy="461665"/>
          </a:xfrm>
          <a:prstGeom prst="rect">
            <a:avLst/>
          </a:prstGeom>
          <a:solidFill>
            <a:srgbClr val="92D050"/>
          </a:solidFill>
        </p:spPr>
        <p:txBody>
          <a:bodyPr wrap="square" rtlCol="1">
            <a:spAutoFit/>
          </a:bodyPr>
          <a:lstStyle/>
          <a:p>
            <a:r>
              <a:rPr lang="ar-SA" sz="2400" dirty="0" smtClean="0"/>
              <a:t>تكون في عمود المتغيرة الداخلة</a:t>
            </a:r>
            <a:endParaRPr lang="ar-SA" sz="2400" dirty="0"/>
          </a:p>
        </p:txBody>
      </p:sp>
      <p:sp>
        <p:nvSpPr>
          <p:cNvPr id="12" name="مربع نص 11"/>
          <p:cNvSpPr txBox="1"/>
          <p:nvPr/>
        </p:nvSpPr>
        <p:spPr>
          <a:xfrm>
            <a:off x="762000" y="2362200"/>
            <a:ext cx="6553200" cy="830997"/>
          </a:xfrm>
          <a:prstGeom prst="rect">
            <a:avLst/>
          </a:prstGeom>
          <a:noFill/>
        </p:spPr>
        <p:txBody>
          <a:bodyPr wrap="square" rtlCol="1">
            <a:spAutoFit/>
          </a:bodyPr>
          <a:lstStyle/>
          <a:p>
            <a:r>
              <a:rPr lang="ar-SA" sz="2400" dirty="0" smtClean="0"/>
              <a:t>في مثالنا أكبر قيمة مطلقة من بين القيم السالبة هي – 80 وتظهر في عمود </a:t>
            </a:r>
            <a:r>
              <a:rPr lang="fr-FR" sz="2400" dirty="0" smtClean="0"/>
              <a:t>X</a:t>
            </a:r>
            <a:r>
              <a:rPr lang="fr-FR" sz="2400" baseline="-25000" dirty="0" smtClean="0"/>
              <a:t>2</a:t>
            </a:r>
            <a:r>
              <a:rPr lang="ar-SA" sz="2400" dirty="0" smtClean="0"/>
              <a:t> إذن </a:t>
            </a:r>
            <a:r>
              <a:rPr lang="fr-FR" sz="2400" dirty="0" smtClean="0"/>
              <a:t>X</a:t>
            </a:r>
            <a:r>
              <a:rPr lang="fr-FR" sz="2400" baseline="-25000" dirty="0" smtClean="0"/>
              <a:t>2</a:t>
            </a:r>
            <a:r>
              <a:rPr lang="ar-SA" sz="2400" dirty="0" smtClean="0"/>
              <a:t>  هي المتغيرة الداخلة </a:t>
            </a:r>
            <a:endParaRPr lang="ar-SA" sz="2400" dirty="0"/>
          </a:p>
        </p:txBody>
      </p:sp>
      <p:sp>
        <p:nvSpPr>
          <p:cNvPr id="16" name="مربع نص 15"/>
          <p:cNvSpPr txBox="1"/>
          <p:nvPr/>
        </p:nvSpPr>
        <p:spPr>
          <a:xfrm>
            <a:off x="7391400" y="990600"/>
            <a:ext cx="2514600" cy="461665"/>
          </a:xfrm>
          <a:prstGeom prst="rect">
            <a:avLst/>
          </a:prstGeom>
          <a:solidFill>
            <a:srgbClr val="92D050"/>
          </a:solidFill>
        </p:spPr>
        <p:txBody>
          <a:bodyPr wrap="square" rtlCol="1">
            <a:spAutoFit/>
          </a:bodyPr>
          <a:lstStyle/>
          <a:p>
            <a:r>
              <a:rPr lang="ar-SA" sz="2400" dirty="0" smtClean="0"/>
              <a:t>1- تحديد المحور</a:t>
            </a:r>
            <a:endParaRPr lang="ar-SA" sz="2400" dirty="0"/>
          </a:p>
        </p:txBody>
      </p:sp>
      <p:sp>
        <p:nvSpPr>
          <p:cNvPr id="17" name="مربع نص 16"/>
          <p:cNvSpPr txBox="1"/>
          <p:nvPr/>
        </p:nvSpPr>
        <p:spPr>
          <a:xfrm>
            <a:off x="7391400" y="0"/>
            <a:ext cx="251460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1">
            <a:spAutoFit/>
          </a:bodyPr>
          <a:lstStyle/>
          <a:p>
            <a:r>
              <a:rPr lang="ar-SA" sz="2400" dirty="0" smtClean="0"/>
              <a:t>تحسين الحل</a:t>
            </a:r>
            <a:endParaRPr lang="ar-SA" sz="2400" dirty="0"/>
          </a:p>
        </p:txBody>
      </p:sp>
      <p:graphicFrame>
        <p:nvGraphicFramePr>
          <p:cNvPr id="13" name="جدول 1"/>
          <p:cNvGraphicFramePr>
            <a:graphicFrameLocks noGrp="1"/>
          </p:cNvGraphicFramePr>
          <p:nvPr/>
        </p:nvGraphicFramePr>
        <p:xfrm>
          <a:off x="1676400" y="38100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SA" sz="1800" dirty="0" smtClean="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15" name="سهم للأسفل 6"/>
          <p:cNvSpPr/>
          <p:nvPr/>
        </p:nvSpPr>
        <p:spPr>
          <a:xfrm>
            <a:off x="4419600" y="3352800"/>
            <a:ext cx="381000" cy="457200"/>
          </a:xfrm>
          <a:prstGeom prst="down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ar-SA"/>
          </a:p>
        </p:txBody>
      </p:sp>
      <p:sp>
        <p:nvSpPr>
          <p:cNvPr id="20" name="سهم لأعلى 5"/>
          <p:cNvSpPr/>
          <p:nvPr/>
        </p:nvSpPr>
        <p:spPr>
          <a:xfrm>
            <a:off x="4343400" y="5410200"/>
            <a:ext cx="381000" cy="381000"/>
          </a:xfrm>
          <a:prstGeom prst="up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59415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lide(fromBottom)">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linds(horizontal)">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2" grpId="0"/>
      <p:bldP spid="15"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971800" y="304800"/>
            <a:ext cx="5791200" cy="461665"/>
          </a:xfrm>
          <a:prstGeom prst="rect">
            <a:avLst/>
          </a:prstGeom>
          <a:solidFill>
            <a:srgbClr val="92D050"/>
          </a:solidFill>
        </p:spPr>
        <p:txBody>
          <a:bodyPr wrap="square" rtlCol="1">
            <a:spAutoFit/>
          </a:bodyPr>
          <a:lstStyle/>
          <a:p>
            <a:r>
              <a:rPr lang="ar-SA" sz="2400" dirty="0" smtClean="0"/>
              <a:t>نقسم قيم متغيرات الحل على عناصر المتغيرة الداخلة </a:t>
            </a:r>
            <a:endParaRPr lang="ar-SA" sz="2400" dirty="0"/>
          </a:p>
        </p:txBody>
      </p:sp>
      <p:sp>
        <p:nvSpPr>
          <p:cNvPr id="3" name="مربع نص 2"/>
          <p:cNvSpPr txBox="1"/>
          <p:nvPr/>
        </p:nvSpPr>
        <p:spPr>
          <a:xfrm>
            <a:off x="762000" y="762000"/>
            <a:ext cx="6553200" cy="461665"/>
          </a:xfrm>
          <a:prstGeom prst="rect">
            <a:avLst/>
          </a:prstGeom>
          <a:noFill/>
        </p:spPr>
        <p:txBody>
          <a:bodyPr wrap="square" rtlCol="1">
            <a:spAutoFit/>
          </a:bodyPr>
          <a:lstStyle/>
          <a:p>
            <a:r>
              <a:rPr lang="ar-SA" sz="2400" dirty="0" smtClean="0"/>
              <a:t>في مثالنا نقسم 500 على 4 ونقسم 350 على 1</a:t>
            </a:r>
            <a:endParaRPr lang="ar-SA" sz="2400" dirty="0"/>
          </a:p>
        </p:txBody>
      </p:sp>
      <p:sp>
        <p:nvSpPr>
          <p:cNvPr id="6" name="مربع نص 5"/>
          <p:cNvSpPr txBox="1"/>
          <p:nvPr/>
        </p:nvSpPr>
        <p:spPr>
          <a:xfrm>
            <a:off x="5943600" y="1371600"/>
            <a:ext cx="1676400" cy="369332"/>
          </a:xfrm>
          <a:prstGeom prst="rect">
            <a:avLst/>
          </a:prstGeom>
          <a:noFill/>
        </p:spPr>
        <p:txBody>
          <a:bodyPr wrap="square" rtlCol="1">
            <a:spAutoFit/>
          </a:bodyPr>
          <a:lstStyle/>
          <a:p>
            <a:r>
              <a:rPr lang="ar-SA" dirty="0" smtClean="0"/>
              <a:t>500/4 = 125</a:t>
            </a:r>
            <a:endParaRPr lang="ar-SA" dirty="0"/>
          </a:p>
        </p:txBody>
      </p:sp>
      <p:sp>
        <p:nvSpPr>
          <p:cNvPr id="7" name="مربع نص 6"/>
          <p:cNvSpPr txBox="1"/>
          <p:nvPr/>
        </p:nvSpPr>
        <p:spPr>
          <a:xfrm>
            <a:off x="4419600" y="1371600"/>
            <a:ext cx="1600200" cy="369332"/>
          </a:xfrm>
          <a:prstGeom prst="rect">
            <a:avLst/>
          </a:prstGeom>
          <a:noFill/>
        </p:spPr>
        <p:txBody>
          <a:bodyPr wrap="square" rtlCol="1">
            <a:spAutoFit/>
          </a:bodyPr>
          <a:lstStyle/>
          <a:p>
            <a:r>
              <a:rPr lang="ar-SA" dirty="0" smtClean="0"/>
              <a:t>350/1= 350</a:t>
            </a:r>
            <a:endParaRPr lang="ar-SA" dirty="0"/>
          </a:p>
        </p:txBody>
      </p:sp>
      <p:sp>
        <p:nvSpPr>
          <p:cNvPr id="13" name="مربع نص 3"/>
          <p:cNvSpPr txBox="1"/>
          <p:nvPr/>
        </p:nvSpPr>
        <p:spPr>
          <a:xfrm>
            <a:off x="4191000" y="1981200"/>
            <a:ext cx="4724400" cy="461665"/>
          </a:xfrm>
          <a:prstGeom prst="rect">
            <a:avLst/>
          </a:prstGeom>
          <a:solidFill>
            <a:srgbClr val="92D050"/>
          </a:solidFill>
        </p:spPr>
        <p:txBody>
          <a:bodyPr wrap="square" rtlCol="1">
            <a:spAutoFit/>
          </a:bodyPr>
          <a:lstStyle/>
          <a:p>
            <a:r>
              <a:rPr lang="ar-SA" sz="2400" dirty="0" smtClean="0"/>
              <a:t>أصغر نتيجة تكون في سطر المتغيرة الخارجة</a:t>
            </a:r>
            <a:endParaRPr lang="ar-SA" sz="2400" dirty="0"/>
          </a:p>
        </p:txBody>
      </p:sp>
      <p:sp>
        <p:nvSpPr>
          <p:cNvPr id="14" name="مربع نص 4"/>
          <p:cNvSpPr txBox="1"/>
          <p:nvPr/>
        </p:nvSpPr>
        <p:spPr>
          <a:xfrm>
            <a:off x="1143000" y="2590800"/>
            <a:ext cx="6553200" cy="830997"/>
          </a:xfrm>
          <a:prstGeom prst="rect">
            <a:avLst/>
          </a:prstGeom>
          <a:noFill/>
        </p:spPr>
        <p:txBody>
          <a:bodyPr wrap="square" rtlCol="1">
            <a:spAutoFit/>
          </a:bodyPr>
          <a:lstStyle/>
          <a:p>
            <a:r>
              <a:rPr lang="ar-SA" sz="2400" dirty="0" smtClean="0"/>
              <a:t>في مثالنا أصغر نتيجة هي 500/4=125 ويعني أن </a:t>
            </a:r>
            <a:r>
              <a:rPr lang="fr-FR" sz="2400" dirty="0" smtClean="0"/>
              <a:t>S</a:t>
            </a:r>
            <a:r>
              <a:rPr lang="fr-FR" baseline="-25000" dirty="0" smtClean="0">
                <a:latin typeface="Calibri"/>
                <a:ea typeface="Calibri"/>
                <a:cs typeface="Arial"/>
              </a:rPr>
              <a:t>1</a:t>
            </a:r>
            <a:r>
              <a:rPr lang="ar-SA" sz="2400" dirty="0" smtClean="0"/>
              <a:t> هي المتغيرة الخارجة</a:t>
            </a:r>
            <a:r>
              <a:rPr lang="fr-FR" sz="2400" dirty="0" smtClean="0"/>
              <a:t>  </a:t>
            </a:r>
            <a:endParaRPr lang="ar-SA" sz="2400" dirty="0"/>
          </a:p>
        </p:txBody>
      </p:sp>
      <p:sp>
        <p:nvSpPr>
          <p:cNvPr id="16" name="سهم لأعلى 5"/>
          <p:cNvSpPr/>
          <p:nvPr/>
        </p:nvSpPr>
        <p:spPr>
          <a:xfrm>
            <a:off x="4954270" y="5768340"/>
            <a:ext cx="381000" cy="381000"/>
          </a:xfrm>
          <a:prstGeom prst="up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ar-SA"/>
          </a:p>
        </p:txBody>
      </p:sp>
      <p:sp>
        <p:nvSpPr>
          <p:cNvPr id="17" name="مستطيل مستدير الزوايا 8"/>
          <p:cNvSpPr/>
          <p:nvPr/>
        </p:nvSpPr>
        <p:spPr>
          <a:xfrm>
            <a:off x="3887470" y="4701540"/>
            <a:ext cx="1447800" cy="381000"/>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sp>
        <p:nvSpPr>
          <p:cNvPr id="18" name="مستطيل مستدير الزوايا 10"/>
          <p:cNvSpPr/>
          <p:nvPr/>
        </p:nvSpPr>
        <p:spPr>
          <a:xfrm>
            <a:off x="3887470" y="5082540"/>
            <a:ext cx="1447800" cy="381000"/>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graphicFrame>
        <p:nvGraphicFramePr>
          <p:cNvPr id="19" name="جدول 1"/>
          <p:cNvGraphicFramePr>
            <a:graphicFrameLocks noGrp="1"/>
          </p:cNvGraphicFramePr>
          <p:nvPr/>
        </p:nvGraphicFramePr>
        <p:xfrm>
          <a:off x="2209800" y="41148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SA" sz="1800" dirty="0" smtClean="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20" name="سهم للأسفل 6"/>
          <p:cNvSpPr/>
          <p:nvPr/>
        </p:nvSpPr>
        <p:spPr>
          <a:xfrm>
            <a:off x="4801870" y="3634740"/>
            <a:ext cx="381000" cy="457200"/>
          </a:xfrm>
          <a:prstGeom prst="down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ar-SA"/>
          </a:p>
        </p:txBody>
      </p:sp>
      <p:sp>
        <p:nvSpPr>
          <p:cNvPr id="21" name="سهم إلى اليسار 5"/>
          <p:cNvSpPr/>
          <p:nvPr/>
        </p:nvSpPr>
        <p:spPr>
          <a:xfrm>
            <a:off x="1600200" y="4724400"/>
            <a:ext cx="4572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37172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horizontal)">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linds(horizontal)">
                                      <p:cBhvr>
                                        <p:cTn id="30" dur="500"/>
                                        <p:tgtEl>
                                          <p:spTgt spid="16"/>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linds(horizontal)">
                                      <p:cBhvr>
                                        <p:cTn id="33" dur="500"/>
                                        <p:tgtEl>
                                          <p:spTgt spid="17"/>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linds(horizontal)">
                                      <p:cBhvr>
                                        <p:cTn id="36" dur="500"/>
                                        <p:tgtEl>
                                          <p:spTgt spid="18"/>
                                        </p:tgtEl>
                                      </p:cBhvr>
                                    </p:animEffect>
                                  </p:childTnLst>
                                </p:cTn>
                              </p:par>
                              <p:par>
                                <p:cTn id="37" presetID="3" presetClass="entr" presetSubtype="1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linds(horizontal)">
                                      <p:cBhvr>
                                        <p:cTn id="39" dur="500"/>
                                        <p:tgtEl>
                                          <p:spTgt spid="19"/>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lide(fromBottom)">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13" grpId="0" animBg="1"/>
      <p:bldP spid="14" grpId="0"/>
      <p:bldP spid="16" grpId="0" animBg="1"/>
      <p:bldP spid="17" grpId="0" animBg="1"/>
      <p:bldP spid="18"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extLst>
              <p:ext uri="{D42A27DB-BD31-4B8C-83A1-F6EECF244321}">
                <p14:modId xmlns:p14="http://schemas.microsoft.com/office/powerpoint/2010/main" val="1894215037"/>
              </p:ext>
            </p:extLst>
          </p:nvPr>
        </p:nvGraphicFramePr>
        <p:xfrm>
          <a:off x="1741984" y="2464767"/>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SA" sz="1800" dirty="0" smtClean="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pic>
        <p:nvPicPr>
          <p:cNvPr id="32770" name="Picture 2" descr="http://t2.gstatic.com/images?q=tbn:ANd9GcQdFUfBbiKzsZq5UeNv3BEZi_Ej-H4ZvZHbnu-yOlexr5R3Eyp-ypsPmw0"/>
          <p:cNvPicPr>
            <a:picLocks noChangeAspect="1" noChangeArrowheads="1"/>
          </p:cNvPicPr>
          <p:nvPr/>
        </p:nvPicPr>
        <p:blipFill>
          <a:blip r:embed="rId2" cstate="print"/>
          <a:srcRect/>
          <a:stretch>
            <a:fillRect/>
          </a:stretch>
        </p:blipFill>
        <p:spPr bwMode="auto">
          <a:xfrm>
            <a:off x="7761784" y="1931367"/>
            <a:ext cx="1905000" cy="2684321"/>
          </a:xfrm>
          <a:prstGeom prst="rect">
            <a:avLst/>
          </a:prstGeom>
          <a:noFill/>
        </p:spPr>
      </p:pic>
      <p:sp>
        <p:nvSpPr>
          <p:cNvPr id="5" name="مربع نص 4"/>
          <p:cNvSpPr txBox="1"/>
          <p:nvPr/>
        </p:nvSpPr>
        <p:spPr>
          <a:xfrm>
            <a:off x="2046784" y="712167"/>
            <a:ext cx="6400800" cy="461665"/>
          </a:xfrm>
          <a:prstGeom prst="rect">
            <a:avLst/>
          </a:prstGeom>
          <a:solidFill>
            <a:srgbClr val="92D050"/>
          </a:solidFill>
        </p:spPr>
        <p:txBody>
          <a:bodyPr wrap="square" rtlCol="1">
            <a:spAutoFit/>
          </a:bodyPr>
          <a:lstStyle/>
          <a:p>
            <a:r>
              <a:rPr lang="ar-SA" sz="2400" dirty="0" smtClean="0"/>
              <a:t>المحور هو نقطة تقاطع المتغيرة الداخلة والمتغيرة الخارجة</a:t>
            </a:r>
            <a:endParaRPr lang="ar-SA" sz="2400" dirty="0"/>
          </a:p>
        </p:txBody>
      </p:sp>
      <p:sp>
        <p:nvSpPr>
          <p:cNvPr id="6" name="سهم إلى اليسار 5"/>
          <p:cNvSpPr/>
          <p:nvPr/>
        </p:nvSpPr>
        <p:spPr>
          <a:xfrm>
            <a:off x="1208584" y="3074367"/>
            <a:ext cx="4572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للأسفل 6"/>
          <p:cNvSpPr/>
          <p:nvPr/>
        </p:nvSpPr>
        <p:spPr>
          <a:xfrm>
            <a:off x="4256584" y="2007567"/>
            <a:ext cx="3810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شكل بيضاوي 7"/>
          <p:cNvSpPr/>
          <p:nvPr/>
        </p:nvSpPr>
        <p:spPr>
          <a:xfrm>
            <a:off x="4408984" y="2998167"/>
            <a:ext cx="533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ربع نص 8"/>
          <p:cNvSpPr txBox="1"/>
          <p:nvPr/>
        </p:nvSpPr>
        <p:spPr>
          <a:xfrm>
            <a:off x="1284784" y="1474167"/>
            <a:ext cx="7315200" cy="461665"/>
          </a:xfrm>
          <a:prstGeom prst="rect">
            <a:avLst/>
          </a:prstGeom>
          <a:noFill/>
        </p:spPr>
        <p:txBody>
          <a:bodyPr wrap="square" rtlCol="1">
            <a:spAutoFit/>
          </a:bodyPr>
          <a:lstStyle/>
          <a:p>
            <a:r>
              <a:rPr lang="ar-SA" sz="2400" dirty="0" smtClean="0"/>
              <a:t>في مثالنا تقاطع العمود الأول والسطر الأول يعطينا المحور : المحور = 4</a:t>
            </a:r>
            <a:endParaRPr lang="ar-SA" sz="2400" dirty="0"/>
          </a:p>
        </p:txBody>
      </p:sp>
      <p:sp>
        <p:nvSpPr>
          <p:cNvPr id="10" name="مربع نص 9"/>
          <p:cNvSpPr txBox="1"/>
          <p:nvPr/>
        </p:nvSpPr>
        <p:spPr>
          <a:xfrm>
            <a:off x="4332784" y="5055567"/>
            <a:ext cx="4038600" cy="461665"/>
          </a:xfrm>
          <a:prstGeom prst="rect">
            <a:avLst/>
          </a:prstGeom>
          <a:solidFill>
            <a:srgbClr val="92D050"/>
          </a:solidFill>
        </p:spPr>
        <p:txBody>
          <a:bodyPr wrap="square" rtlCol="1">
            <a:spAutoFit/>
          </a:bodyPr>
          <a:lstStyle/>
          <a:p>
            <a:r>
              <a:rPr lang="ar-SA" sz="2400" dirty="0" smtClean="0"/>
              <a:t>يستعمل المحور لحساب الحل الجديد</a:t>
            </a:r>
            <a:endParaRPr lang="ar-SA" sz="2400" dirty="0"/>
          </a:p>
        </p:txBody>
      </p:sp>
    </p:spTree>
    <p:extLst>
      <p:ext uri="{BB962C8B-B14F-4D97-AF65-F5344CB8AC3E}">
        <p14:creationId xmlns:p14="http://schemas.microsoft.com/office/powerpoint/2010/main" val="250241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linds(horizont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slide(fromBottom)">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انفجار 2 8"/>
          <p:cNvSpPr/>
          <p:nvPr/>
        </p:nvSpPr>
        <p:spPr>
          <a:xfrm>
            <a:off x="-457200" y="3581400"/>
            <a:ext cx="3200400" cy="2209800"/>
          </a:xfrm>
          <a:prstGeom prst="irregularSeal2">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accent4">
                    <a:lumMod val="75000"/>
                  </a:schemeClr>
                </a:solidFill>
              </a:rPr>
              <a:t>استعمل الكسور ولا تستعمل الفواصل</a:t>
            </a:r>
            <a:endParaRPr lang="ar-SA" b="1" dirty="0">
              <a:solidFill>
                <a:schemeClr val="accent4">
                  <a:lumMod val="75000"/>
                </a:schemeClr>
              </a:solidFill>
            </a:endParaRPr>
          </a:p>
        </p:txBody>
      </p:sp>
      <p:sp>
        <p:nvSpPr>
          <p:cNvPr id="2" name="مربع نص 1"/>
          <p:cNvSpPr txBox="1"/>
          <p:nvPr/>
        </p:nvSpPr>
        <p:spPr>
          <a:xfrm>
            <a:off x="7391400" y="0"/>
            <a:ext cx="2514600" cy="461665"/>
          </a:xfrm>
          <a:prstGeom prst="rect">
            <a:avLst/>
          </a:prstGeom>
          <a:solidFill>
            <a:srgbClr val="92D050"/>
          </a:solidFill>
        </p:spPr>
        <p:txBody>
          <a:bodyPr wrap="square" rtlCol="1">
            <a:spAutoFit/>
          </a:bodyPr>
          <a:lstStyle/>
          <a:p>
            <a:r>
              <a:rPr lang="ar-SA" sz="2400" dirty="0" smtClean="0"/>
              <a:t>2- كتابة الحل الجديد</a:t>
            </a:r>
            <a:endParaRPr lang="ar-SA" sz="2400" dirty="0"/>
          </a:p>
        </p:txBody>
      </p:sp>
      <p:graphicFrame>
        <p:nvGraphicFramePr>
          <p:cNvPr id="3" name="جدول 2"/>
          <p:cNvGraphicFramePr>
            <a:graphicFrameLocks noGrp="1"/>
          </p:cNvGraphicFramePr>
          <p:nvPr/>
        </p:nvGraphicFramePr>
        <p:xfrm>
          <a:off x="1828800" y="10668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350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SA" sz="1800" dirty="0" smtClean="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4" name="شكل بيضاوي 3"/>
          <p:cNvSpPr/>
          <p:nvPr/>
        </p:nvSpPr>
        <p:spPr>
          <a:xfrm>
            <a:off x="4495800" y="1600200"/>
            <a:ext cx="533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1371600" y="2895600"/>
            <a:ext cx="7620000" cy="461665"/>
          </a:xfrm>
          <a:prstGeom prst="rect">
            <a:avLst/>
          </a:prstGeom>
          <a:solidFill>
            <a:srgbClr val="92D050"/>
          </a:solidFill>
        </p:spPr>
        <p:txBody>
          <a:bodyPr wrap="square" rtlCol="1">
            <a:spAutoFit/>
          </a:bodyPr>
          <a:lstStyle/>
          <a:p>
            <a:r>
              <a:rPr lang="ar-SA" sz="2400" dirty="0" smtClean="0"/>
              <a:t>يقسم سطر المحور على المحور وتستبدل المتغيرة الخارجة بالمتغيرة الداخلة</a:t>
            </a:r>
            <a:endParaRPr lang="ar-SA" sz="2400" dirty="0"/>
          </a:p>
        </p:txBody>
      </p:sp>
      <p:sp>
        <p:nvSpPr>
          <p:cNvPr id="6" name="مربع نص 5"/>
          <p:cNvSpPr txBox="1"/>
          <p:nvPr/>
        </p:nvSpPr>
        <p:spPr>
          <a:xfrm>
            <a:off x="914400" y="3505200"/>
            <a:ext cx="8077200" cy="461665"/>
          </a:xfrm>
          <a:prstGeom prst="rect">
            <a:avLst/>
          </a:prstGeom>
          <a:noFill/>
        </p:spPr>
        <p:txBody>
          <a:bodyPr wrap="square" rtlCol="1">
            <a:spAutoFit/>
          </a:bodyPr>
          <a:lstStyle/>
          <a:p>
            <a:r>
              <a:rPr lang="ar-SA" sz="2400" dirty="0" smtClean="0"/>
              <a:t>في مثالنا نقسم قيم السطر الأول على 4 : 500/4 ، 4/4، 2/4، ¼، 0/4</a:t>
            </a:r>
            <a:endParaRPr lang="ar-SA" sz="2400" dirty="0"/>
          </a:p>
        </p:txBody>
      </p:sp>
      <p:sp>
        <p:nvSpPr>
          <p:cNvPr id="8" name="مربع نص 7"/>
          <p:cNvSpPr txBox="1"/>
          <p:nvPr/>
        </p:nvSpPr>
        <p:spPr>
          <a:xfrm>
            <a:off x="990600" y="3962401"/>
            <a:ext cx="8077200" cy="830997"/>
          </a:xfrm>
          <a:prstGeom prst="rect">
            <a:avLst/>
          </a:prstGeom>
          <a:noFill/>
        </p:spPr>
        <p:txBody>
          <a:bodyPr wrap="square" rtlCol="1">
            <a:spAutoFit/>
          </a:bodyPr>
          <a:lstStyle/>
          <a:p>
            <a:r>
              <a:rPr lang="ar-SA" sz="2400" dirty="0" smtClean="0"/>
              <a:t>ونضع </a:t>
            </a:r>
            <a:r>
              <a:rPr lang="fr-FR" sz="2400" dirty="0" smtClean="0">
                <a:latin typeface="Calibri"/>
                <a:ea typeface="Calibri"/>
                <a:cs typeface="Arial"/>
              </a:rPr>
              <a:t>X</a:t>
            </a:r>
            <a:r>
              <a:rPr lang="fr-FR" sz="2400" baseline="-25000" dirty="0" smtClean="0">
                <a:latin typeface="Calibri"/>
                <a:ea typeface="Calibri"/>
                <a:cs typeface="Arial"/>
              </a:rPr>
              <a:t>1</a:t>
            </a:r>
            <a:r>
              <a:rPr lang="ar-SA" sz="2400" dirty="0" smtClean="0"/>
              <a:t>  في مكان </a:t>
            </a:r>
            <a:r>
              <a:rPr lang="fr-FR" sz="2400" dirty="0" smtClean="0">
                <a:latin typeface="Calibri"/>
                <a:ea typeface="Calibri"/>
                <a:cs typeface="Arial"/>
              </a:rPr>
              <a:t>S</a:t>
            </a:r>
            <a:r>
              <a:rPr lang="fr-FR" sz="2400" baseline="-25000" dirty="0" smtClean="0">
                <a:latin typeface="Calibri"/>
                <a:ea typeface="Calibri"/>
                <a:cs typeface="Arial"/>
              </a:rPr>
              <a:t>1</a:t>
            </a:r>
            <a:endParaRPr lang="en-US" sz="2400" baseline="-25000" dirty="0" smtClean="0">
              <a:latin typeface="Calibri"/>
              <a:ea typeface="Calibri"/>
              <a:cs typeface="Arial"/>
            </a:endParaRPr>
          </a:p>
          <a:p>
            <a:r>
              <a:rPr lang="ar-SA" sz="2400" dirty="0" smtClean="0"/>
              <a:t> </a:t>
            </a:r>
            <a:endParaRPr lang="ar-SA" sz="2400" dirty="0"/>
          </a:p>
        </p:txBody>
      </p:sp>
      <p:graphicFrame>
        <p:nvGraphicFramePr>
          <p:cNvPr id="10" name="جدول 6"/>
          <p:cNvGraphicFramePr>
            <a:graphicFrameLocks noGrp="1"/>
          </p:cNvGraphicFramePr>
          <p:nvPr/>
        </p:nvGraphicFramePr>
        <p:xfrm>
          <a:off x="2057400" y="45720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½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500/4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mn-lt"/>
                          <a:ea typeface="Calibri"/>
                          <a:cs typeface="Arial"/>
                        </a:rPr>
                        <a:t>X</a:t>
                      </a:r>
                      <a:r>
                        <a:rPr lang="fr-FR" sz="1800" baseline="-25000" dirty="0" smtClean="0">
                          <a:latin typeface="+mn-lt"/>
                          <a:ea typeface="Calibri"/>
                          <a:cs typeface="Arial"/>
                        </a:rPr>
                        <a:t>1</a:t>
                      </a:r>
                      <a:r>
                        <a:rPr lang="ar-SA" sz="1800" dirty="0" smtClean="0"/>
                        <a:t> </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 80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a:t>
                      </a:r>
                      <a:r>
                        <a:rPr lang="fr-FR" sz="1800" b="1" dirty="0" smtClean="0">
                          <a:latin typeface="Calibri"/>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Tree>
    <p:extLst>
      <p:ext uri="{BB962C8B-B14F-4D97-AF65-F5344CB8AC3E}">
        <p14:creationId xmlns:p14="http://schemas.microsoft.com/office/powerpoint/2010/main" val="43846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Bottom)">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slide(fromBottom)">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amond(in)">
                                      <p:cBhvr>
                                        <p:cTn id="3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animBg="1"/>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447800" y="228600"/>
            <a:ext cx="7620000" cy="830997"/>
          </a:xfrm>
          <a:prstGeom prst="rect">
            <a:avLst/>
          </a:prstGeom>
          <a:solidFill>
            <a:srgbClr val="92D050"/>
          </a:solidFill>
        </p:spPr>
        <p:txBody>
          <a:bodyPr wrap="square" rtlCol="1">
            <a:spAutoFit/>
          </a:bodyPr>
          <a:lstStyle/>
          <a:p>
            <a:r>
              <a:rPr lang="ar-SA" sz="2400" dirty="0" smtClean="0"/>
              <a:t>لحساب أي سطر آخر في الجدول نضرب سطر المحور الجديد (الذي حسباه) في عنصر تقاطعه مع السطر الذي نريد حسابه ونطرحه من السطر نفسه.  </a:t>
            </a:r>
            <a:endParaRPr lang="ar-SA" sz="2400" dirty="0"/>
          </a:p>
        </p:txBody>
      </p:sp>
      <p:sp>
        <p:nvSpPr>
          <p:cNvPr id="3" name="مربع نص 2"/>
          <p:cNvSpPr txBox="1"/>
          <p:nvPr/>
        </p:nvSpPr>
        <p:spPr>
          <a:xfrm>
            <a:off x="1295400" y="1371600"/>
            <a:ext cx="7010400" cy="1200329"/>
          </a:xfrm>
          <a:prstGeom prst="rect">
            <a:avLst/>
          </a:prstGeom>
          <a:noFill/>
        </p:spPr>
        <p:txBody>
          <a:bodyPr wrap="square" rtlCol="1">
            <a:spAutoFit/>
          </a:bodyPr>
          <a:lstStyle/>
          <a:p>
            <a:r>
              <a:rPr lang="ar-SA" sz="2400" dirty="0" smtClean="0"/>
              <a:t>في مثالنا: لحساب السطر الثاني</a:t>
            </a:r>
          </a:p>
          <a:p>
            <a:r>
              <a:rPr lang="ar-SA" sz="2400" dirty="0" smtClean="0"/>
              <a:t>نلاحظ أن تقاطع السطر الثاني مع السطر الجديد هو 1 </a:t>
            </a:r>
          </a:p>
          <a:p>
            <a:r>
              <a:rPr lang="ar-SA" sz="2400" dirty="0" smtClean="0"/>
              <a:t>نضرب السطر الجديد في 1  (يعني يبقى كما هو)</a:t>
            </a:r>
            <a:endParaRPr lang="ar-SA" sz="2400" dirty="0"/>
          </a:p>
        </p:txBody>
      </p:sp>
      <p:graphicFrame>
        <p:nvGraphicFramePr>
          <p:cNvPr id="4" name="جدول 3"/>
          <p:cNvGraphicFramePr>
            <a:graphicFrameLocks noGrp="1"/>
          </p:cNvGraphicFramePr>
          <p:nvPr/>
        </p:nvGraphicFramePr>
        <p:xfrm>
          <a:off x="1676400" y="2743200"/>
          <a:ext cx="6604000" cy="370840"/>
        </p:xfrm>
        <a:graphic>
          <a:graphicData uri="http://schemas.openxmlformats.org/drawingml/2006/table">
            <a:tbl>
              <a:tblPr rtl="1" firstRow="1" bandRow="1">
                <a:tableStyleId>{9D7B26C5-4107-4FEC-AEDC-1716B250A1EF}</a:tableStyleId>
              </a:tblPr>
              <a:tblGrid>
                <a:gridCol w="1320800"/>
                <a:gridCol w="1320800"/>
                <a:gridCol w="1320800"/>
                <a:gridCol w="1320800"/>
                <a:gridCol w="1320800"/>
              </a:tblGrid>
              <a:tr h="370840">
                <a:tc>
                  <a:txBody>
                    <a:bodyPr/>
                    <a:lstStyle/>
                    <a:p>
                      <a:pPr rtl="1"/>
                      <a:r>
                        <a:rPr lang="ar-SA" dirty="0" smtClean="0"/>
                        <a:t>0</a:t>
                      </a:r>
                      <a:endParaRPr lang="ar-SA" dirty="0">
                        <a:solidFill>
                          <a:schemeClr val="tx1"/>
                        </a:solidFill>
                      </a:endParaRPr>
                    </a:p>
                  </a:txBody>
                  <a:tcPr/>
                </a:tc>
                <a:tc>
                  <a:txBody>
                    <a:bodyPr/>
                    <a:lstStyle/>
                    <a:p>
                      <a:pPr rtl="1"/>
                      <a:r>
                        <a:rPr lang="ar-SA" dirty="0" smtClean="0"/>
                        <a:t>¼ </a:t>
                      </a:r>
                      <a:endParaRPr lang="ar-SA" dirty="0">
                        <a:solidFill>
                          <a:schemeClr val="tx1"/>
                        </a:solidFill>
                      </a:endParaRPr>
                    </a:p>
                  </a:txBody>
                  <a:tcPr/>
                </a:tc>
                <a:tc>
                  <a:txBody>
                    <a:bodyPr/>
                    <a:lstStyle/>
                    <a:p>
                      <a:pPr rtl="1"/>
                      <a:r>
                        <a:rPr lang="ar-SA" dirty="0" smtClean="0"/>
                        <a:t>½ </a:t>
                      </a:r>
                      <a:endParaRPr lang="ar-SA" dirty="0">
                        <a:solidFill>
                          <a:schemeClr val="tx1"/>
                        </a:solidFill>
                      </a:endParaRPr>
                    </a:p>
                  </a:txBody>
                  <a:tcPr/>
                </a:tc>
                <a:tc>
                  <a:txBody>
                    <a:bodyPr/>
                    <a:lstStyle/>
                    <a:p>
                      <a:pPr rtl="1"/>
                      <a:r>
                        <a:rPr lang="ar-SA" dirty="0" smtClean="0"/>
                        <a:t>1</a:t>
                      </a:r>
                      <a:endParaRPr lang="ar-SA" dirty="0">
                        <a:solidFill>
                          <a:schemeClr val="tx1"/>
                        </a:solidFill>
                      </a:endParaRPr>
                    </a:p>
                  </a:txBody>
                  <a:tcPr/>
                </a:tc>
                <a:tc>
                  <a:txBody>
                    <a:bodyPr/>
                    <a:lstStyle/>
                    <a:p>
                      <a:pPr rtl="1"/>
                      <a:r>
                        <a:rPr lang="ar-SA" dirty="0" smtClean="0"/>
                        <a:t>500/4</a:t>
                      </a:r>
                      <a:endParaRPr lang="ar-SA" dirty="0">
                        <a:solidFill>
                          <a:schemeClr val="tx1"/>
                        </a:solidFill>
                      </a:endParaRPr>
                    </a:p>
                  </a:txBody>
                  <a:tcPr/>
                </a:tc>
              </a:tr>
            </a:tbl>
          </a:graphicData>
        </a:graphic>
      </p:graphicFrame>
      <p:graphicFrame>
        <p:nvGraphicFramePr>
          <p:cNvPr id="6" name="جدول 5"/>
          <p:cNvGraphicFramePr>
            <a:graphicFrameLocks noGrp="1"/>
          </p:cNvGraphicFramePr>
          <p:nvPr/>
        </p:nvGraphicFramePr>
        <p:xfrm>
          <a:off x="1752600" y="3886200"/>
          <a:ext cx="6604000" cy="370840"/>
        </p:xfrm>
        <a:graphic>
          <a:graphicData uri="http://schemas.openxmlformats.org/drawingml/2006/table">
            <a:tbl>
              <a:tblPr rtl="1" firstRow="1" bandRow="1">
                <a:tableStyleId>{9D7B26C5-4107-4FEC-AEDC-1716B250A1EF}</a:tableStyleId>
              </a:tblPr>
              <a:tblGrid>
                <a:gridCol w="1320800"/>
                <a:gridCol w="1320800"/>
                <a:gridCol w="1320800"/>
                <a:gridCol w="1320800"/>
                <a:gridCol w="1320800"/>
              </a:tblGrid>
              <a:tr h="370840">
                <a:tc>
                  <a:txBody>
                    <a:bodyPr/>
                    <a:lstStyle/>
                    <a:p>
                      <a:pPr rtl="1"/>
                      <a:r>
                        <a:rPr lang="ar-SA" dirty="0" smtClean="0"/>
                        <a:t>1</a:t>
                      </a:r>
                      <a:endParaRPr lang="ar-SA" dirty="0">
                        <a:solidFill>
                          <a:schemeClr val="tx1"/>
                        </a:solidFill>
                      </a:endParaRPr>
                    </a:p>
                  </a:txBody>
                  <a:tcPr/>
                </a:tc>
                <a:tc>
                  <a:txBody>
                    <a:bodyPr/>
                    <a:lstStyle/>
                    <a:p>
                      <a:pPr rtl="1"/>
                      <a:r>
                        <a:rPr lang="ar-SA" dirty="0" smtClean="0"/>
                        <a:t>0</a:t>
                      </a:r>
                      <a:endParaRPr lang="ar-SA" dirty="0">
                        <a:solidFill>
                          <a:schemeClr val="tx1"/>
                        </a:solidFill>
                      </a:endParaRPr>
                    </a:p>
                  </a:txBody>
                  <a:tcPr/>
                </a:tc>
                <a:tc>
                  <a:txBody>
                    <a:bodyPr/>
                    <a:lstStyle/>
                    <a:p>
                      <a:pPr rtl="1"/>
                      <a:r>
                        <a:rPr lang="ar-SA" dirty="0" smtClean="0"/>
                        <a:t>5</a:t>
                      </a:r>
                      <a:endParaRPr lang="ar-SA" dirty="0">
                        <a:solidFill>
                          <a:schemeClr val="tx1"/>
                        </a:solidFill>
                      </a:endParaRPr>
                    </a:p>
                  </a:txBody>
                  <a:tcPr/>
                </a:tc>
                <a:tc>
                  <a:txBody>
                    <a:bodyPr/>
                    <a:lstStyle/>
                    <a:p>
                      <a:pPr rtl="1"/>
                      <a:r>
                        <a:rPr lang="ar-SA" dirty="0" smtClean="0"/>
                        <a:t>1</a:t>
                      </a:r>
                      <a:endParaRPr lang="ar-SA" dirty="0">
                        <a:solidFill>
                          <a:schemeClr val="tx1"/>
                        </a:solidFill>
                      </a:endParaRPr>
                    </a:p>
                  </a:txBody>
                  <a:tcPr/>
                </a:tc>
                <a:tc>
                  <a:txBody>
                    <a:bodyPr/>
                    <a:lstStyle/>
                    <a:p>
                      <a:pPr rtl="1"/>
                      <a:r>
                        <a:rPr lang="ar-SA" dirty="0" smtClean="0"/>
                        <a:t>350</a:t>
                      </a:r>
                      <a:endParaRPr lang="ar-SA" dirty="0">
                        <a:solidFill>
                          <a:schemeClr val="tx1"/>
                        </a:solidFill>
                      </a:endParaRPr>
                    </a:p>
                  </a:txBody>
                  <a:tcPr/>
                </a:tc>
              </a:tr>
            </a:tbl>
          </a:graphicData>
        </a:graphic>
      </p:graphicFrame>
      <p:sp>
        <p:nvSpPr>
          <p:cNvPr id="7" name="مربع نص 6"/>
          <p:cNvSpPr txBox="1"/>
          <p:nvPr/>
        </p:nvSpPr>
        <p:spPr>
          <a:xfrm>
            <a:off x="1524000" y="3276600"/>
            <a:ext cx="6858000" cy="461665"/>
          </a:xfrm>
          <a:prstGeom prst="rect">
            <a:avLst/>
          </a:prstGeom>
          <a:noFill/>
        </p:spPr>
        <p:txBody>
          <a:bodyPr wrap="square" rtlCol="1">
            <a:spAutoFit/>
          </a:bodyPr>
          <a:lstStyle/>
          <a:p>
            <a:r>
              <a:rPr lang="ar-SA" sz="2400" dirty="0" smtClean="0"/>
              <a:t>ثم نطرحه من السطر نفسه الذي هو :</a:t>
            </a:r>
            <a:endParaRPr lang="ar-SA" sz="2400" dirty="0"/>
          </a:p>
        </p:txBody>
      </p:sp>
      <p:graphicFrame>
        <p:nvGraphicFramePr>
          <p:cNvPr id="8" name="جدول 7"/>
          <p:cNvGraphicFramePr>
            <a:graphicFrameLocks noGrp="1"/>
          </p:cNvGraphicFramePr>
          <p:nvPr/>
        </p:nvGraphicFramePr>
        <p:xfrm>
          <a:off x="1676400" y="5105400"/>
          <a:ext cx="6604000" cy="370840"/>
        </p:xfrm>
        <a:graphic>
          <a:graphicData uri="http://schemas.openxmlformats.org/drawingml/2006/table">
            <a:tbl>
              <a:tblPr rtl="1" firstRow="1" bandRow="1">
                <a:tableStyleId>{9D7B26C5-4107-4FEC-AEDC-1716B250A1EF}</a:tableStyleId>
              </a:tblPr>
              <a:tblGrid>
                <a:gridCol w="1320800"/>
                <a:gridCol w="1320800"/>
                <a:gridCol w="1320800"/>
                <a:gridCol w="1320800"/>
                <a:gridCol w="1320800"/>
              </a:tblGrid>
              <a:tr h="370840">
                <a:tc>
                  <a:txBody>
                    <a:bodyPr/>
                    <a:lstStyle/>
                    <a:p>
                      <a:pPr rtl="1"/>
                      <a:r>
                        <a:rPr lang="ar-SA" dirty="0" smtClean="0"/>
                        <a:t>1</a:t>
                      </a:r>
                      <a:endParaRPr lang="ar-SA" dirty="0">
                        <a:solidFill>
                          <a:schemeClr val="tx1"/>
                        </a:solidFill>
                      </a:endParaRPr>
                    </a:p>
                  </a:txBody>
                  <a:tcPr/>
                </a:tc>
                <a:tc>
                  <a:txBody>
                    <a:bodyPr/>
                    <a:lstStyle/>
                    <a:p>
                      <a:pPr rtl="1"/>
                      <a:r>
                        <a:rPr lang="ar-SA" dirty="0" smtClean="0"/>
                        <a:t>¼ -</a:t>
                      </a:r>
                      <a:endParaRPr lang="ar-SA" dirty="0">
                        <a:solidFill>
                          <a:schemeClr val="tx1"/>
                        </a:solidFill>
                      </a:endParaRPr>
                    </a:p>
                  </a:txBody>
                  <a:tcPr/>
                </a:tc>
                <a:tc>
                  <a:txBody>
                    <a:bodyPr/>
                    <a:lstStyle/>
                    <a:p>
                      <a:pPr rtl="1"/>
                      <a:r>
                        <a:rPr lang="ar-SA" dirty="0" smtClean="0"/>
                        <a:t>9/2</a:t>
                      </a:r>
                      <a:endParaRPr lang="ar-SA" dirty="0">
                        <a:solidFill>
                          <a:schemeClr val="tx1"/>
                        </a:solidFill>
                      </a:endParaRPr>
                    </a:p>
                  </a:txBody>
                  <a:tcPr/>
                </a:tc>
                <a:tc>
                  <a:txBody>
                    <a:bodyPr/>
                    <a:lstStyle/>
                    <a:p>
                      <a:pPr rtl="1"/>
                      <a:r>
                        <a:rPr lang="ar-SA" dirty="0" smtClean="0"/>
                        <a:t>0</a:t>
                      </a:r>
                      <a:endParaRPr lang="ar-SA" dirty="0">
                        <a:solidFill>
                          <a:schemeClr val="tx1"/>
                        </a:solidFill>
                      </a:endParaRPr>
                    </a:p>
                  </a:txBody>
                  <a:tcPr/>
                </a:tc>
                <a:tc>
                  <a:txBody>
                    <a:bodyPr/>
                    <a:lstStyle/>
                    <a:p>
                      <a:pPr rtl="1"/>
                      <a:r>
                        <a:rPr lang="ar-SA" dirty="0" smtClean="0"/>
                        <a:t>900/4</a:t>
                      </a:r>
                      <a:endParaRPr lang="ar-SA" dirty="0">
                        <a:solidFill>
                          <a:schemeClr val="tx1"/>
                        </a:solidFill>
                      </a:endParaRPr>
                    </a:p>
                  </a:txBody>
                  <a:tcPr/>
                </a:tc>
              </a:tr>
            </a:tbl>
          </a:graphicData>
        </a:graphic>
      </p:graphicFrame>
      <p:sp>
        <p:nvSpPr>
          <p:cNvPr id="9" name="مربع نص 8"/>
          <p:cNvSpPr txBox="1"/>
          <p:nvPr/>
        </p:nvSpPr>
        <p:spPr>
          <a:xfrm>
            <a:off x="1447800" y="4495800"/>
            <a:ext cx="6858000" cy="461665"/>
          </a:xfrm>
          <a:prstGeom prst="rect">
            <a:avLst/>
          </a:prstGeom>
          <a:noFill/>
        </p:spPr>
        <p:txBody>
          <a:bodyPr wrap="square" rtlCol="1">
            <a:spAutoFit/>
          </a:bodyPr>
          <a:lstStyle/>
          <a:p>
            <a:r>
              <a:rPr lang="ar-SA" sz="2400" dirty="0" smtClean="0"/>
              <a:t>فنحصل على </a:t>
            </a:r>
            <a:endParaRPr lang="ar-SA" sz="2400" dirty="0"/>
          </a:p>
        </p:txBody>
      </p:sp>
      <p:sp>
        <p:nvSpPr>
          <p:cNvPr id="10" name="مربع نص 9"/>
          <p:cNvSpPr txBox="1"/>
          <p:nvPr/>
        </p:nvSpPr>
        <p:spPr>
          <a:xfrm>
            <a:off x="1447800" y="5638800"/>
            <a:ext cx="6858000" cy="461665"/>
          </a:xfrm>
          <a:prstGeom prst="rect">
            <a:avLst/>
          </a:prstGeom>
          <a:noFill/>
        </p:spPr>
        <p:txBody>
          <a:bodyPr wrap="square" rtlCol="1">
            <a:spAutoFit/>
          </a:bodyPr>
          <a:lstStyle/>
          <a:p>
            <a:r>
              <a:rPr lang="ar-SA" sz="2400" dirty="0" smtClean="0"/>
              <a:t>وتكون هذه القيمة الجديدة للسطر الثاني</a:t>
            </a:r>
            <a:endParaRPr lang="ar-SA" sz="2400" dirty="0"/>
          </a:p>
        </p:txBody>
      </p:sp>
    </p:spTree>
    <p:extLst>
      <p:ext uri="{BB962C8B-B14F-4D97-AF65-F5344CB8AC3E}">
        <p14:creationId xmlns:p14="http://schemas.microsoft.com/office/powerpoint/2010/main" val="410966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par>
                                <p:cTn id="24" presetID="3" presetClass="entr" presetSubtype="1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linds(horizontal)">
                                      <p:cBhvr>
                                        <p:cTn id="26" dur="500"/>
                                        <p:tgtEl>
                                          <p:spTgt spid="8"/>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linds(horizont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2438400" y="6858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½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mn-lt"/>
                          <a:ea typeface="Calibri"/>
                          <a:cs typeface="Arial"/>
                        </a:rPr>
                        <a:t>X</a:t>
                      </a:r>
                      <a:r>
                        <a:rPr lang="fr-FR" sz="1800" baseline="-25000" dirty="0" smtClean="0">
                          <a:latin typeface="+mn-lt"/>
                          <a:ea typeface="Calibri"/>
                          <a:cs typeface="Arial"/>
                        </a:rPr>
                        <a:t>1</a:t>
                      </a:r>
                      <a:r>
                        <a:rPr lang="ar-SA" sz="1800" dirty="0" smtClean="0"/>
                        <a:t> </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 80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9/2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kern="1200" dirty="0" smtClean="0">
                          <a:solidFill>
                            <a:schemeClr val="tx1"/>
                          </a:solidFill>
                          <a:latin typeface="Calibri"/>
                          <a:ea typeface="Calibri"/>
                          <a:cs typeface="Arial"/>
                        </a:rPr>
                        <a:t>S</a:t>
                      </a:r>
                      <a:r>
                        <a:rPr lang="fr-FR" sz="1800" kern="1200" baseline="-25000" dirty="0" smtClean="0">
                          <a:solidFill>
                            <a:schemeClr val="tx1"/>
                          </a:solidFill>
                          <a:latin typeface="+mn-lt"/>
                          <a:ea typeface="Calibri"/>
                          <a:cs typeface="Arial"/>
                        </a:rPr>
                        <a:t>2</a:t>
                      </a:r>
                      <a:endParaRPr lang="en-US" sz="1800" kern="1200" baseline="-25000" dirty="0">
                        <a:solidFill>
                          <a:schemeClr val="tx1"/>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kern="1200" dirty="0" smtClean="0">
                          <a:solidFill>
                            <a:schemeClr val="tx1"/>
                          </a:solidFill>
                          <a:latin typeface="Calibri"/>
                          <a:ea typeface="Calibri"/>
                          <a:cs typeface="Arial"/>
                        </a:rPr>
                        <a:t>0</a:t>
                      </a:r>
                      <a:endParaRPr lang="en-US" sz="1800" kern="12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a:lnSpc>
                          <a:spcPct val="115000"/>
                        </a:lnSpc>
                        <a:spcAft>
                          <a:spcPts val="0"/>
                        </a:spcAft>
                      </a:pPr>
                      <a:r>
                        <a:rPr lang="fr-FR" sz="1800" b="1" dirty="0" smtClean="0">
                          <a:latin typeface="Calibri"/>
                          <a:ea typeface="Calibri"/>
                          <a:cs typeface="Arial"/>
                        </a:rPr>
                        <a:t>  Z = 10 000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3" name="مربع نص 2"/>
          <p:cNvSpPr txBox="1"/>
          <p:nvPr/>
        </p:nvSpPr>
        <p:spPr>
          <a:xfrm>
            <a:off x="2971800" y="2667000"/>
            <a:ext cx="6477000" cy="461665"/>
          </a:xfrm>
          <a:prstGeom prst="rect">
            <a:avLst/>
          </a:prstGeom>
          <a:noFill/>
        </p:spPr>
        <p:txBody>
          <a:bodyPr wrap="square" rtlCol="1">
            <a:spAutoFit/>
          </a:bodyPr>
          <a:lstStyle/>
          <a:p>
            <a:r>
              <a:rPr lang="ar-SA" sz="2400" dirty="0" smtClean="0"/>
              <a:t>نحسب سطر الحل بنفس الكيفية فنحصل على ما يلي : </a:t>
            </a:r>
            <a:endParaRPr lang="ar-SA" sz="2400" dirty="0"/>
          </a:p>
        </p:txBody>
      </p:sp>
      <p:graphicFrame>
        <p:nvGraphicFramePr>
          <p:cNvPr id="4" name="جدول 3"/>
          <p:cNvGraphicFramePr>
            <a:graphicFrameLocks noGrp="1"/>
          </p:cNvGraphicFramePr>
          <p:nvPr/>
        </p:nvGraphicFramePr>
        <p:xfrm>
          <a:off x="2362200" y="32766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½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mn-lt"/>
                          <a:ea typeface="Calibri"/>
                          <a:cs typeface="Arial"/>
                        </a:rPr>
                        <a:t>X</a:t>
                      </a:r>
                      <a:r>
                        <a:rPr lang="fr-FR" sz="1800" baseline="-25000" dirty="0" smtClean="0">
                          <a:latin typeface="+mn-lt"/>
                          <a:ea typeface="Calibri"/>
                          <a:cs typeface="Arial"/>
                        </a:rPr>
                        <a:t>1</a:t>
                      </a:r>
                      <a:r>
                        <a:rPr lang="ar-SA" sz="1800" dirty="0" smtClean="0"/>
                        <a:t> </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 80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9/2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kern="1200" dirty="0" smtClean="0">
                          <a:solidFill>
                            <a:schemeClr val="tx1"/>
                          </a:solidFill>
                          <a:latin typeface="Calibri"/>
                          <a:ea typeface="Calibri"/>
                          <a:cs typeface="Arial"/>
                        </a:rPr>
                        <a:t>S</a:t>
                      </a:r>
                      <a:r>
                        <a:rPr lang="fr-FR" sz="1800" kern="1200" baseline="-25000" dirty="0" smtClean="0">
                          <a:solidFill>
                            <a:schemeClr val="tx1"/>
                          </a:solidFill>
                          <a:latin typeface="+mn-lt"/>
                          <a:ea typeface="Calibri"/>
                          <a:cs typeface="Arial"/>
                        </a:rPr>
                        <a:t>2</a:t>
                      </a:r>
                      <a:endParaRPr lang="en-US" sz="1800" kern="1200" baseline="-25000" dirty="0">
                        <a:solidFill>
                          <a:schemeClr val="tx1"/>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kern="1200" dirty="0" smtClean="0">
                          <a:solidFill>
                            <a:schemeClr val="tx1"/>
                          </a:solidFill>
                          <a:latin typeface="Calibri"/>
                          <a:ea typeface="Calibri"/>
                          <a:cs typeface="Arial"/>
                        </a:rPr>
                        <a:t>0</a:t>
                      </a:r>
                      <a:endParaRPr lang="en-US" sz="1800" kern="12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smtClean="0">
                          <a:latin typeface="Calibri"/>
                          <a:ea typeface="Calibri"/>
                          <a:cs typeface="Arial"/>
                        </a:rPr>
                        <a:t>-20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fr-FR"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a:lnSpc>
                          <a:spcPct val="115000"/>
                        </a:lnSpc>
                        <a:spcAft>
                          <a:spcPts val="0"/>
                        </a:spcAft>
                      </a:pPr>
                      <a:r>
                        <a:rPr lang="fr-FR" sz="1800" b="1" dirty="0" smtClean="0">
                          <a:latin typeface="Calibri"/>
                          <a:ea typeface="Calibri"/>
                          <a:cs typeface="Arial"/>
                        </a:rPr>
                        <a:t>  Z = 10 000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5" name="مربع نص 4"/>
          <p:cNvSpPr txBox="1"/>
          <p:nvPr/>
        </p:nvSpPr>
        <p:spPr>
          <a:xfrm>
            <a:off x="3124200" y="381000"/>
            <a:ext cx="6477000" cy="461665"/>
          </a:xfrm>
          <a:prstGeom prst="rect">
            <a:avLst/>
          </a:prstGeom>
          <a:noFill/>
        </p:spPr>
        <p:txBody>
          <a:bodyPr wrap="square" rtlCol="1">
            <a:spAutoFit/>
          </a:bodyPr>
          <a:lstStyle/>
          <a:p>
            <a:r>
              <a:rPr lang="ar-SA" sz="2400" dirty="0" smtClean="0"/>
              <a:t>نحصل على : </a:t>
            </a:r>
            <a:endParaRPr lang="ar-SA" sz="2400" dirty="0"/>
          </a:p>
        </p:txBody>
      </p:sp>
      <p:sp>
        <p:nvSpPr>
          <p:cNvPr id="6" name="مربع نص 5"/>
          <p:cNvSpPr txBox="1"/>
          <p:nvPr/>
        </p:nvSpPr>
        <p:spPr>
          <a:xfrm>
            <a:off x="1066800" y="5181600"/>
            <a:ext cx="6477000" cy="461665"/>
          </a:xfrm>
          <a:prstGeom prst="rect">
            <a:avLst/>
          </a:prstGeom>
          <a:noFill/>
        </p:spPr>
        <p:txBody>
          <a:bodyPr wrap="square" rtlCol="1">
            <a:spAutoFit/>
          </a:bodyPr>
          <a:lstStyle/>
          <a:p>
            <a:r>
              <a:rPr lang="ar-SA" sz="2400" dirty="0" smtClean="0"/>
              <a:t>والحل ليس بالحل الأمثل وفقا للقاعدة </a:t>
            </a:r>
            <a:endParaRPr lang="ar-SA" sz="2400" dirty="0"/>
          </a:p>
        </p:txBody>
      </p:sp>
      <p:pic>
        <p:nvPicPr>
          <p:cNvPr id="34818" name="Picture 2" descr="http://t0.gstatic.com/images?q=tbn:ANd9GcTruyru1btG4Ke7Akhlz_VEFgIvOXY1IzXi1HpZwQPZvqBniEIW"/>
          <p:cNvPicPr>
            <a:picLocks noChangeAspect="1" noChangeArrowheads="1"/>
          </p:cNvPicPr>
          <p:nvPr/>
        </p:nvPicPr>
        <p:blipFill>
          <a:blip r:embed="rId2" cstate="print"/>
          <a:srcRect/>
          <a:stretch>
            <a:fillRect/>
          </a:stretch>
        </p:blipFill>
        <p:spPr bwMode="auto">
          <a:xfrm>
            <a:off x="7848600" y="3886200"/>
            <a:ext cx="2057400" cy="1838326"/>
          </a:xfrm>
          <a:prstGeom prst="rect">
            <a:avLst/>
          </a:prstGeom>
          <a:noFill/>
        </p:spPr>
      </p:pic>
      <p:pic>
        <p:nvPicPr>
          <p:cNvPr id="34820" name="Picture 4" descr="http://t3.gstatic.com/images?q=tbn:ANd9GcRU6VFXvvI4y_w5CVXkFHum9kl0x-sPZgsa5UInbT-BE-jvLC3bdg"/>
          <p:cNvPicPr>
            <a:picLocks noChangeAspect="1" noChangeArrowheads="1"/>
          </p:cNvPicPr>
          <p:nvPr/>
        </p:nvPicPr>
        <p:blipFill>
          <a:blip r:embed="rId3" cstate="print"/>
          <a:srcRect/>
          <a:stretch>
            <a:fillRect/>
          </a:stretch>
        </p:blipFill>
        <p:spPr bwMode="auto">
          <a:xfrm>
            <a:off x="533400" y="1066800"/>
            <a:ext cx="1676400" cy="2309925"/>
          </a:xfrm>
          <a:prstGeom prst="rect">
            <a:avLst/>
          </a:prstGeom>
          <a:noFill/>
        </p:spPr>
      </p:pic>
      <p:sp>
        <p:nvSpPr>
          <p:cNvPr id="9" name="مربع نص 8"/>
          <p:cNvSpPr txBox="1"/>
          <p:nvPr/>
        </p:nvSpPr>
        <p:spPr>
          <a:xfrm>
            <a:off x="990600" y="5638800"/>
            <a:ext cx="6477000" cy="461665"/>
          </a:xfrm>
          <a:prstGeom prst="rect">
            <a:avLst/>
          </a:prstGeom>
          <a:noFill/>
        </p:spPr>
        <p:txBody>
          <a:bodyPr wrap="square" rtlCol="1">
            <a:spAutoFit/>
          </a:bodyPr>
          <a:lstStyle/>
          <a:p>
            <a:pPr algn="ctr"/>
            <a:r>
              <a:rPr lang="ar-SA" sz="2400" dirty="0" smtClean="0"/>
              <a:t>تستمر عملية التحويل</a:t>
            </a:r>
            <a:endParaRPr lang="ar-SA" sz="2400" dirty="0"/>
          </a:p>
        </p:txBody>
      </p:sp>
      <p:sp>
        <p:nvSpPr>
          <p:cNvPr id="10" name="سهم إلى اليسار 9"/>
          <p:cNvSpPr/>
          <p:nvPr/>
        </p:nvSpPr>
        <p:spPr>
          <a:xfrm>
            <a:off x="5486400" y="5638800"/>
            <a:ext cx="9906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050" name="Picture 2" descr="C:\Users\Dell\Desktop\animations\reading_a_book_PA_sm_wm[1].gif"/>
          <p:cNvPicPr>
            <a:picLocks noChangeAspect="1" noChangeArrowheads="1" noCrop="1"/>
          </p:cNvPicPr>
          <p:nvPr/>
        </p:nvPicPr>
        <p:blipFill>
          <a:blip r:embed="rId4" cstate="print"/>
          <a:srcRect/>
          <a:stretch>
            <a:fillRect/>
          </a:stretch>
        </p:blipFill>
        <p:spPr bwMode="auto">
          <a:xfrm>
            <a:off x="381000" y="0"/>
            <a:ext cx="1047750" cy="1047750"/>
          </a:xfrm>
          <a:prstGeom prst="rect">
            <a:avLst/>
          </a:prstGeom>
          <a:noFill/>
        </p:spPr>
      </p:pic>
    </p:spTree>
    <p:extLst>
      <p:ext uri="{BB962C8B-B14F-4D97-AF65-F5344CB8AC3E}">
        <p14:creationId xmlns:p14="http://schemas.microsoft.com/office/powerpoint/2010/main" val="349298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par>
                                <p:cTn id="18" presetID="5" presetClass="entr" presetSubtype="10" fill="hold" nodeType="withEffect">
                                  <p:stCondLst>
                                    <p:cond delay="0"/>
                                  </p:stCondLst>
                                  <p:childTnLst>
                                    <p:set>
                                      <p:cBhvr>
                                        <p:cTn id="19" dur="1" fill="hold">
                                          <p:stCondLst>
                                            <p:cond delay="0"/>
                                          </p:stCondLst>
                                        </p:cTn>
                                        <p:tgtEl>
                                          <p:spTgt spid="34818"/>
                                        </p:tgtEl>
                                        <p:attrNameLst>
                                          <p:attrName>style.visibility</p:attrName>
                                        </p:attrNameLst>
                                      </p:cBhvr>
                                      <p:to>
                                        <p:strVal val="visible"/>
                                      </p:to>
                                    </p:set>
                                    <p:animEffect transition="in" filter="checkerboard(across)">
                                      <p:cBhvr>
                                        <p:cTn id="20" dur="500"/>
                                        <p:tgtEl>
                                          <p:spTgt spid="34818"/>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heckerboard(across)">
                                      <p:cBhvr>
                                        <p:cTn id="23" dur="500"/>
                                        <p:tgtEl>
                                          <p:spTgt spid="10"/>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heckerboard(across)">
                                      <p:cBhvr>
                                        <p:cTn id="26" dur="500"/>
                                        <p:tgtEl>
                                          <p:spTgt spid="9"/>
                                        </p:tgtEl>
                                      </p:cBhvr>
                                    </p:animEffect>
                                  </p:childTnLst>
                                </p:cTn>
                              </p:par>
                              <p:par>
                                <p:cTn id="27" presetID="5" presetClass="entr" presetSubtype="10" fill="hold" nodeType="withEffect">
                                  <p:stCondLst>
                                    <p:cond delay="0"/>
                                  </p:stCondLst>
                                  <p:childTnLst>
                                    <p:set>
                                      <p:cBhvr>
                                        <p:cTn id="28" dur="1" fill="hold">
                                          <p:stCondLst>
                                            <p:cond delay="0"/>
                                          </p:stCondLst>
                                        </p:cTn>
                                        <p:tgtEl>
                                          <p:spTgt spid="34820"/>
                                        </p:tgtEl>
                                        <p:attrNameLst>
                                          <p:attrName>style.visibility</p:attrName>
                                        </p:attrNameLst>
                                      </p:cBhvr>
                                      <p:to>
                                        <p:strVal val="visible"/>
                                      </p:to>
                                    </p:set>
                                    <p:animEffect transition="in" filter="checkerboard(across)">
                                      <p:cBhvr>
                                        <p:cTn id="29" dur="5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1752600" y="3352800"/>
          <a:ext cx="5411470" cy="946404"/>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smtClean="0">
                          <a:latin typeface="Calibri"/>
                          <a:ea typeface="Calibri"/>
                          <a:cs typeface="Arial"/>
                        </a:rPr>
                        <a:t>1/9-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5/18</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a:latin typeface="Calibri"/>
                          <a:ea typeface="Calibri"/>
                          <a:cs typeface="Arial"/>
                        </a:rPr>
                        <a:t>100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2/9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1/18-</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1</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a:latin typeface="Calibri"/>
                          <a:ea typeface="Calibri"/>
                          <a:cs typeface="Arial"/>
                        </a:rPr>
                        <a:t>50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800" dirty="0">
                          <a:latin typeface="Calibri"/>
                          <a:ea typeface="Calibri"/>
                          <a:cs typeface="Arial"/>
                        </a:rPr>
                        <a:t>60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b="1" dirty="0" smtClean="0">
                          <a:latin typeface="Calibri"/>
                          <a:ea typeface="Calibri"/>
                          <a:cs typeface="Arial"/>
                        </a:rPr>
                        <a:t>40/9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b="1" dirty="0" smtClean="0">
                          <a:latin typeface="Calibri"/>
                          <a:ea typeface="Calibri"/>
                          <a:cs typeface="Arial"/>
                        </a:rPr>
                        <a:t>170/9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b="1">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b="1" dirty="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lnSpc>
                          <a:spcPct val="115000"/>
                        </a:lnSpc>
                        <a:spcAft>
                          <a:spcPts val="0"/>
                        </a:spcAft>
                      </a:pPr>
                      <a:r>
                        <a:rPr lang="fr-FR" sz="1800" b="1" dirty="0">
                          <a:latin typeface="Calibri"/>
                          <a:ea typeface="Calibri"/>
                          <a:cs typeface="Arial"/>
                        </a:rPr>
                        <a:t>Z = 11000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3" name="شكل بيضاوي 2"/>
          <p:cNvSpPr/>
          <p:nvPr/>
        </p:nvSpPr>
        <p:spPr>
          <a:xfrm>
            <a:off x="5181600" y="1752600"/>
            <a:ext cx="457200" cy="3048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5" name="جدول 4"/>
          <p:cNvGraphicFramePr>
            <a:graphicFrameLocks noGrp="1"/>
          </p:cNvGraphicFramePr>
          <p:nvPr/>
        </p:nvGraphicFramePr>
        <p:xfrm>
          <a:off x="1752600" y="838200"/>
          <a:ext cx="5411470" cy="1577340"/>
        </p:xfrm>
        <a:graphic>
          <a:graphicData uri="http://schemas.openxmlformats.org/drawingml/2006/table">
            <a:tbl>
              <a:tblPr rtl="1"/>
              <a:tblGrid>
                <a:gridCol w="772795"/>
                <a:gridCol w="772795"/>
                <a:gridCol w="772795"/>
                <a:gridCol w="772795"/>
                <a:gridCol w="773430"/>
                <a:gridCol w="773430"/>
                <a:gridCol w="773430"/>
              </a:tblGrid>
              <a:tr h="0">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Calibri"/>
                          <a:cs typeface="Arial"/>
                        </a:rPr>
                        <a:t>60</a:t>
                      </a:r>
                      <a:endParaRPr lang="en-US"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80</a:t>
                      </a:r>
                      <a:endParaRPr lang="en-US" sz="1800" dirty="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a:noFill/>
                    </a:lnB>
                  </a:tcPr>
                </a:tc>
                <a:tc>
                  <a:txBody>
                    <a:bodyPr/>
                    <a:lstStyle/>
                    <a:p>
                      <a:pPr algn="r" rtl="1">
                        <a:lnSpc>
                          <a:spcPct val="115000"/>
                        </a:lnSpc>
                        <a:spcAft>
                          <a:spcPts val="0"/>
                        </a:spcAft>
                      </a:pPr>
                      <a:endParaRPr lang="ar-SA" sz="1800" dirty="0">
                        <a:latin typeface="Calibri"/>
                        <a:ea typeface="Calibri"/>
                        <a:cs typeface="Arial"/>
                      </a:endParaRPr>
                    </a:p>
                  </a:txBody>
                  <a:tcPr marL="68580" marR="68580" marT="0" marB="0">
                    <a:lnL>
                      <a:noFill/>
                    </a:lnL>
                    <a:lnR>
                      <a:noFill/>
                    </a:lnR>
                    <a:lnT>
                      <a:noFill/>
                    </a:lnT>
                    <a:lnB>
                      <a:noFill/>
                    </a:lnB>
                  </a:tcPr>
                </a:tc>
              </a:tr>
              <a:tr h="0">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S</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2</a:t>
                      </a:r>
                      <a:endParaRPr lang="en-US" sz="1800" baseline="-25000" dirty="0">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a:latin typeface="Calibri"/>
                          <a:ea typeface="Calibri"/>
                          <a:cs typeface="Arial"/>
                        </a:rPr>
                        <a:t>X</a:t>
                      </a:r>
                      <a:r>
                        <a:rPr lang="fr-FR" sz="1800" baseline="-25000" dirty="0">
                          <a:latin typeface="Calibri"/>
                          <a:ea typeface="Calibri"/>
                          <a:cs typeface="Arial"/>
                        </a:rPr>
                        <a:t>1</a:t>
                      </a:r>
                      <a:endParaRPr lang="en-US" sz="1800" baseline="-25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endParaRPr lang="ar-SA" sz="1800">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a:latin typeface="Calibri"/>
                          <a:ea typeface="Calibri"/>
                          <a:cs typeface="Arial"/>
                        </a:rPr>
                        <a:t>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½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125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dirty="0" smtClean="0">
                          <a:latin typeface="+mn-lt"/>
                          <a:ea typeface="Calibri"/>
                          <a:cs typeface="Arial"/>
                        </a:rPr>
                        <a:t>X</a:t>
                      </a:r>
                      <a:r>
                        <a:rPr lang="fr-FR" sz="1800" baseline="-25000" dirty="0" smtClean="0">
                          <a:latin typeface="+mn-lt"/>
                          <a:ea typeface="Calibri"/>
                          <a:cs typeface="Arial"/>
                        </a:rPr>
                        <a:t>1</a:t>
                      </a:r>
                      <a:r>
                        <a:rPr lang="ar-SA" sz="1800" dirty="0" smtClean="0"/>
                        <a:t> </a:t>
                      </a:r>
                      <a:endParaRPr lang="en-US" sz="1800" baseline="-25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 80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¼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9/2 </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225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800" kern="1200" dirty="0" smtClean="0">
                          <a:solidFill>
                            <a:schemeClr val="tx1"/>
                          </a:solidFill>
                          <a:latin typeface="Calibri"/>
                          <a:ea typeface="Calibri"/>
                          <a:cs typeface="Arial"/>
                        </a:rPr>
                        <a:t>S</a:t>
                      </a:r>
                      <a:r>
                        <a:rPr lang="fr-FR" sz="1800" kern="1200" baseline="-25000" dirty="0" smtClean="0">
                          <a:solidFill>
                            <a:schemeClr val="tx1"/>
                          </a:solidFill>
                          <a:latin typeface="+mn-lt"/>
                          <a:ea typeface="Calibri"/>
                          <a:cs typeface="Arial"/>
                        </a:rPr>
                        <a:t>2</a:t>
                      </a:r>
                      <a:endParaRPr lang="en-US" sz="1800" kern="1200" baseline="-25000" dirty="0">
                        <a:solidFill>
                          <a:schemeClr val="tx1"/>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kern="1200" dirty="0" smtClean="0">
                          <a:solidFill>
                            <a:schemeClr val="tx1"/>
                          </a:solidFill>
                          <a:latin typeface="Calibri"/>
                          <a:ea typeface="Calibri"/>
                          <a:cs typeface="Arial"/>
                        </a:rPr>
                        <a:t>0</a:t>
                      </a:r>
                      <a:endParaRPr lang="en-US" sz="1800" kern="12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SA"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smtClean="0">
                          <a:latin typeface="Calibri"/>
                          <a:ea typeface="Calibri"/>
                          <a:cs typeface="Arial"/>
                        </a:rPr>
                        <a:t>20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fr-FR" sz="1800" dirty="0" smtClean="0">
                          <a:latin typeface="Calibri"/>
                          <a:ea typeface="Calibri"/>
                          <a:cs typeface="Arial"/>
                        </a:rPr>
                        <a:t>-20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fr-FR" sz="1800" dirty="0" smtClean="0">
                          <a:latin typeface="Calibri"/>
                          <a:ea typeface="Calibri"/>
                          <a:cs typeface="Arial"/>
                        </a:rPr>
                        <a:t>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a:lnSpc>
                          <a:spcPct val="115000"/>
                        </a:lnSpc>
                        <a:spcAft>
                          <a:spcPts val="0"/>
                        </a:spcAft>
                      </a:pPr>
                      <a:r>
                        <a:rPr lang="fr-FR" sz="1800" b="1" dirty="0" smtClean="0">
                          <a:latin typeface="Calibri"/>
                          <a:ea typeface="Calibri"/>
                          <a:cs typeface="Arial"/>
                        </a:rPr>
                        <a:t>  Z = 10 000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6" name="مربع نص 5"/>
          <p:cNvSpPr txBox="1"/>
          <p:nvPr/>
        </p:nvSpPr>
        <p:spPr>
          <a:xfrm>
            <a:off x="5715000" y="381000"/>
            <a:ext cx="3276600" cy="461665"/>
          </a:xfrm>
          <a:prstGeom prst="rect">
            <a:avLst/>
          </a:prstGeom>
          <a:noFill/>
        </p:spPr>
        <p:txBody>
          <a:bodyPr wrap="square" rtlCol="1">
            <a:spAutoFit/>
          </a:bodyPr>
          <a:lstStyle/>
          <a:p>
            <a:r>
              <a:rPr lang="ar-SA" sz="2400" dirty="0" smtClean="0"/>
              <a:t>المحور هو 9/2</a:t>
            </a:r>
            <a:endParaRPr lang="ar-SA" sz="2400" dirty="0"/>
          </a:p>
        </p:txBody>
      </p:sp>
      <p:sp>
        <p:nvSpPr>
          <p:cNvPr id="7" name="مربع نص 6"/>
          <p:cNvSpPr txBox="1"/>
          <p:nvPr/>
        </p:nvSpPr>
        <p:spPr>
          <a:xfrm>
            <a:off x="5562600" y="2819400"/>
            <a:ext cx="3276600" cy="461665"/>
          </a:xfrm>
          <a:prstGeom prst="rect">
            <a:avLst/>
          </a:prstGeom>
          <a:noFill/>
        </p:spPr>
        <p:txBody>
          <a:bodyPr wrap="square" rtlCol="1">
            <a:spAutoFit/>
          </a:bodyPr>
          <a:lstStyle/>
          <a:p>
            <a:r>
              <a:rPr lang="ar-SA" sz="2400" dirty="0" smtClean="0"/>
              <a:t>يكون الحل </a:t>
            </a:r>
            <a:endParaRPr lang="ar-SA" sz="2400" dirty="0"/>
          </a:p>
        </p:txBody>
      </p:sp>
      <p:sp>
        <p:nvSpPr>
          <p:cNvPr id="8" name="مربع نص 7"/>
          <p:cNvSpPr txBox="1"/>
          <p:nvPr/>
        </p:nvSpPr>
        <p:spPr>
          <a:xfrm>
            <a:off x="5562600" y="4724400"/>
            <a:ext cx="3276600" cy="461665"/>
          </a:xfrm>
          <a:prstGeom prst="rect">
            <a:avLst/>
          </a:prstGeom>
          <a:noFill/>
        </p:spPr>
        <p:txBody>
          <a:bodyPr wrap="square" rtlCol="1">
            <a:spAutoFit/>
          </a:bodyPr>
          <a:lstStyle/>
          <a:p>
            <a:r>
              <a:rPr lang="ar-SA" sz="2400" dirty="0" smtClean="0"/>
              <a:t>وهذا الحل الأمثل</a:t>
            </a:r>
            <a:endParaRPr lang="ar-SA" sz="2400" dirty="0"/>
          </a:p>
        </p:txBody>
      </p:sp>
    </p:spTree>
    <p:extLst>
      <p:ext uri="{BB962C8B-B14F-4D97-AF65-F5344CB8AC3E}">
        <p14:creationId xmlns:p14="http://schemas.microsoft.com/office/powerpoint/2010/main" val="210913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slide(fromBottom)">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362200" y="685800"/>
            <a:ext cx="5562600" cy="461665"/>
          </a:xfrm>
          <a:prstGeom prst="rect">
            <a:avLst/>
          </a:prstGeom>
          <a:noFill/>
        </p:spPr>
        <p:txBody>
          <a:bodyPr wrap="square" rtlCol="1">
            <a:spAutoFit/>
          </a:bodyPr>
          <a:lstStyle/>
          <a:p>
            <a:r>
              <a:rPr lang="ar-SA" sz="2400" dirty="0" smtClean="0"/>
              <a:t>يظهر من الجدول أن الحل الأمثل هو إنتاج :</a:t>
            </a:r>
            <a:endParaRPr lang="ar-SA" sz="2400" dirty="0"/>
          </a:p>
        </p:txBody>
      </p:sp>
      <p:sp>
        <p:nvSpPr>
          <p:cNvPr id="3" name="مربع نص 2"/>
          <p:cNvSpPr txBox="1"/>
          <p:nvPr/>
        </p:nvSpPr>
        <p:spPr>
          <a:xfrm>
            <a:off x="4038600" y="1223665"/>
            <a:ext cx="2971800" cy="461665"/>
          </a:xfrm>
          <a:prstGeom prst="rect">
            <a:avLst/>
          </a:prstGeom>
          <a:noFill/>
        </p:spPr>
        <p:txBody>
          <a:bodyPr wrap="square" rtlCol="1">
            <a:spAutoFit/>
          </a:bodyPr>
          <a:lstStyle/>
          <a:p>
            <a:r>
              <a:rPr lang="ar-SA" sz="2400" dirty="0" smtClean="0"/>
              <a:t>100 وحدة من النوع الأول</a:t>
            </a:r>
            <a:endParaRPr lang="ar-SA" sz="2400" dirty="0"/>
          </a:p>
        </p:txBody>
      </p:sp>
      <p:sp>
        <p:nvSpPr>
          <p:cNvPr id="4" name="مربع نص 3"/>
          <p:cNvSpPr txBox="1"/>
          <p:nvPr/>
        </p:nvSpPr>
        <p:spPr>
          <a:xfrm>
            <a:off x="4038600" y="1757065"/>
            <a:ext cx="2971800" cy="461665"/>
          </a:xfrm>
          <a:prstGeom prst="rect">
            <a:avLst/>
          </a:prstGeom>
          <a:noFill/>
        </p:spPr>
        <p:txBody>
          <a:bodyPr wrap="square" rtlCol="1">
            <a:spAutoFit/>
          </a:bodyPr>
          <a:lstStyle/>
          <a:p>
            <a:r>
              <a:rPr lang="ar-SA" sz="2400" dirty="0" smtClean="0"/>
              <a:t> 50 وحدة من النوع الثاني</a:t>
            </a:r>
            <a:endParaRPr lang="ar-SA" sz="2400" dirty="0"/>
          </a:p>
        </p:txBody>
      </p:sp>
      <p:sp>
        <p:nvSpPr>
          <p:cNvPr id="5" name="مربع نص 4"/>
          <p:cNvSpPr txBox="1"/>
          <p:nvPr/>
        </p:nvSpPr>
        <p:spPr>
          <a:xfrm>
            <a:off x="2743200" y="2286000"/>
            <a:ext cx="5257800" cy="461665"/>
          </a:xfrm>
          <a:prstGeom prst="rect">
            <a:avLst/>
          </a:prstGeom>
          <a:noFill/>
        </p:spPr>
        <p:txBody>
          <a:bodyPr wrap="square" rtlCol="1">
            <a:spAutoFit/>
          </a:bodyPr>
          <a:lstStyle/>
          <a:p>
            <a:r>
              <a:rPr lang="ar-SA" sz="2400" dirty="0" smtClean="0"/>
              <a:t>هذا سيؤدي إلى تحقيق ربح </a:t>
            </a:r>
            <a:r>
              <a:rPr lang="ar-SA" sz="2400" dirty="0" err="1" smtClean="0"/>
              <a:t>بـ</a:t>
            </a:r>
            <a:r>
              <a:rPr lang="ar-SA" sz="2400" dirty="0" smtClean="0"/>
              <a:t> : 11000 ريال</a:t>
            </a:r>
            <a:endParaRPr lang="ar-SA" sz="2400" dirty="0"/>
          </a:p>
        </p:txBody>
      </p:sp>
      <p:sp>
        <p:nvSpPr>
          <p:cNvPr id="6" name="مربع نص 5"/>
          <p:cNvSpPr txBox="1"/>
          <p:nvPr/>
        </p:nvSpPr>
        <p:spPr>
          <a:xfrm>
            <a:off x="7391400" y="0"/>
            <a:ext cx="2514600" cy="461665"/>
          </a:xfrm>
          <a:prstGeom prst="rect">
            <a:avLst/>
          </a:prstGeom>
          <a:solidFill>
            <a:srgbClr val="92D050"/>
          </a:solidFill>
        </p:spPr>
        <p:txBody>
          <a:bodyPr wrap="square" rtlCol="1">
            <a:spAutoFit/>
          </a:bodyPr>
          <a:lstStyle/>
          <a:p>
            <a:r>
              <a:rPr lang="ar-SA" sz="2400" dirty="0" smtClean="0"/>
              <a:t>2- قراءة الحل الأمثل</a:t>
            </a:r>
            <a:endParaRPr lang="ar-SA" sz="2400" dirty="0"/>
          </a:p>
        </p:txBody>
      </p:sp>
      <p:sp>
        <p:nvSpPr>
          <p:cNvPr id="7" name="مربع نص 5"/>
          <p:cNvSpPr txBox="1"/>
          <p:nvPr/>
        </p:nvSpPr>
        <p:spPr>
          <a:xfrm>
            <a:off x="7391400" y="3276600"/>
            <a:ext cx="2514600" cy="461665"/>
          </a:xfrm>
          <a:prstGeom prst="rect">
            <a:avLst/>
          </a:prstGeom>
          <a:solidFill>
            <a:srgbClr val="92D050"/>
          </a:solidFill>
        </p:spPr>
        <p:txBody>
          <a:bodyPr wrap="square" rtlCol="1">
            <a:spAutoFit/>
          </a:bodyPr>
          <a:lstStyle/>
          <a:p>
            <a:r>
              <a:rPr lang="ar-SA" sz="2400" dirty="0" smtClean="0"/>
              <a:t>3- رقابة الحل الأمثل</a:t>
            </a:r>
            <a:endParaRPr lang="ar-SA" sz="2400" dirty="0"/>
          </a:p>
        </p:txBody>
      </p:sp>
      <p:sp>
        <p:nvSpPr>
          <p:cNvPr id="8" name="مربع نص 1"/>
          <p:cNvSpPr txBox="1"/>
          <p:nvPr/>
        </p:nvSpPr>
        <p:spPr>
          <a:xfrm>
            <a:off x="914400" y="4038600"/>
            <a:ext cx="7315200" cy="830997"/>
          </a:xfrm>
          <a:prstGeom prst="rect">
            <a:avLst/>
          </a:prstGeom>
          <a:noFill/>
        </p:spPr>
        <p:txBody>
          <a:bodyPr wrap="square" rtlCol="1">
            <a:spAutoFit/>
          </a:bodyPr>
          <a:lstStyle/>
          <a:p>
            <a:r>
              <a:rPr lang="ar-SA" sz="2400" dirty="0" smtClean="0"/>
              <a:t>لرقابة الحل الأمثل، نعوض المتغيرات بقيمها في قيود المسالأة وفي دالة الهدف</a:t>
            </a:r>
            <a:endParaRPr lang="ar-SA" sz="2400" dirty="0"/>
          </a:p>
        </p:txBody>
      </p:sp>
      <p:sp>
        <p:nvSpPr>
          <p:cNvPr id="9" name="TextBox 8"/>
          <p:cNvSpPr txBox="1"/>
          <p:nvPr/>
        </p:nvSpPr>
        <p:spPr>
          <a:xfrm>
            <a:off x="5334000" y="4953000"/>
            <a:ext cx="3276600" cy="1200329"/>
          </a:xfrm>
          <a:prstGeom prst="rect">
            <a:avLst/>
          </a:prstGeom>
          <a:noFill/>
        </p:spPr>
        <p:txBody>
          <a:bodyPr wrap="square" rtlCol="1">
            <a:spAutoFit/>
          </a:bodyPr>
          <a:lstStyle/>
          <a:p>
            <a:pPr algn="l" rtl="0"/>
            <a:r>
              <a:rPr lang="en-US" dirty="0" smtClean="0"/>
              <a:t>(4*100) + (2*50) = 500</a:t>
            </a:r>
          </a:p>
          <a:p>
            <a:pPr algn="l" rtl="0"/>
            <a:r>
              <a:rPr lang="en-US" dirty="0" smtClean="0"/>
              <a:t>(1*100) + (5*50) = 350</a:t>
            </a:r>
          </a:p>
          <a:p>
            <a:pPr algn="l" rtl="0"/>
            <a:endParaRPr lang="en-US" dirty="0" smtClean="0"/>
          </a:p>
          <a:p>
            <a:pPr algn="l" rtl="0"/>
            <a:r>
              <a:rPr lang="en-US" dirty="0" smtClean="0"/>
              <a:t>Z = (80*100)+(60*50)= 11000</a:t>
            </a:r>
            <a:endParaRPr lang="ar-SA" dirty="0"/>
          </a:p>
        </p:txBody>
      </p:sp>
      <p:sp>
        <p:nvSpPr>
          <p:cNvPr id="10" name="مربع نص 9"/>
          <p:cNvSpPr txBox="1"/>
          <p:nvPr/>
        </p:nvSpPr>
        <p:spPr>
          <a:xfrm>
            <a:off x="914400" y="4953000"/>
            <a:ext cx="4038600" cy="923330"/>
          </a:xfrm>
          <a:prstGeom prst="rect">
            <a:avLst/>
          </a:prstGeom>
          <a:noFill/>
        </p:spPr>
        <p:txBody>
          <a:bodyPr wrap="square" rtlCol="1">
            <a:spAutoFit/>
          </a:bodyPr>
          <a:lstStyle/>
          <a:p>
            <a:r>
              <a:rPr lang="en-US" dirty="0" smtClean="0"/>
              <a:t>Z = Max (80X</a:t>
            </a:r>
            <a:r>
              <a:rPr lang="en-US" baseline="-25000" dirty="0" smtClean="0"/>
              <a:t>1</a:t>
            </a:r>
            <a:r>
              <a:rPr lang="en-US" dirty="0" smtClean="0"/>
              <a:t> + 60 X</a:t>
            </a:r>
            <a:r>
              <a:rPr lang="en-US" baseline="-25000" dirty="0" smtClean="0"/>
              <a:t>2</a:t>
            </a:r>
            <a:r>
              <a:rPr lang="en-US" dirty="0" smtClean="0"/>
              <a:t> + 0 s</a:t>
            </a:r>
            <a:r>
              <a:rPr lang="en-US" baseline="-25000" dirty="0" smtClean="0"/>
              <a:t>1 </a:t>
            </a:r>
            <a:r>
              <a:rPr lang="en-US" dirty="0" smtClean="0"/>
              <a:t>+0 s</a:t>
            </a:r>
            <a:r>
              <a:rPr lang="en-US" baseline="-25000" dirty="0" smtClean="0"/>
              <a:t>2</a:t>
            </a:r>
            <a:r>
              <a:rPr lang="en-US" dirty="0" smtClean="0"/>
              <a:t>)</a:t>
            </a:r>
          </a:p>
          <a:p>
            <a:r>
              <a:rPr lang="en-US" dirty="0" smtClean="0"/>
              <a:t>4X</a:t>
            </a:r>
            <a:r>
              <a:rPr lang="en-US" baseline="-25000" dirty="0" smtClean="0"/>
              <a:t>1</a:t>
            </a:r>
            <a:r>
              <a:rPr lang="en-US" dirty="0" smtClean="0"/>
              <a:t> + 2X</a:t>
            </a:r>
            <a:r>
              <a:rPr lang="en-US" baseline="-25000" dirty="0" smtClean="0"/>
              <a:t>2</a:t>
            </a:r>
            <a:r>
              <a:rPr lang="en-US" dirty="0" smtClean="0"/>
              <a:t> + S</a:t>
            </a:r>
            <a:r>
              <a:rPr lang="en-US" baseline="-25000" dirty="0" smtClean="0"/>
              <a:t>1</a:t>
            </a:r>
            <a:r>
              <a:rPr lang="en-US" dirty="0" smtClean="0"/>
              <a:t> = 500</a:t>
            </a:r>
          </a:p>
          <a:p>
            <a:r>
              <a:rPr lang="en-US" dirty="0" smtClean="0"/>
              <a:t>X</a:t>
            </a:r>
            <a:r>
              <a:rPr lang="en-US" baseline="-25000" dirty="0" smtClean="0"/>
              <a:t>1</a:t>
            </a:r>
            <a:r>
              <a:rPr lang="en-US" dirty="0" smtClean="0"/>
              <a:t> + 5X</a:t>
            </a:r>
            <a:r>
              <a:rPr lang="en-US" baseline="-25000" dirty="0" smtClean="0"/>
              <a:t>2</a:t>
            </a:r>
            <a:r>
              <a:rPr lang="en-US" dirty="0" smtClean="0"/>
              <a:t> + s</a:t>
            </a:r>
            <a:r>
              <a:rPr lang="en-US" baseline="-25000" dirty="0" smtClean="0"/>
              <a:t>2</a:t>
            </a:r>
            <a:r>
              <a:rPr lang="en-US" dirty="0" smtClean="0"/>
              <a:t> = 350</a:t>
            </a:r>
            <a:endParaRPr lang="ar-SA" dirty="0"/>
          </a:p>
        </p:txBody>
      </p:sp>
    </p:spTree>
    <p:extLst>
      <p:ext uri="{BB962C8B-B14F-4D97-AF65-F5344CB8AC3E}">
        <p14:creationId xmlns:p14="http://schemas.microsoft.com/office/powerpoint/2010/main" val="387841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par>
                                <p:cTn id="18" presetID="3" presetClass="entr" presetSubtype="10" fill="hold" grpId="1"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lide(fromBottom)">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0"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25</a:t>
            </a:fld>
            <a:endParaRPr lang="en-US" sz="1200" b="0">
              <a:solidFill>
                <a:schemeClr val="bg1"/>
              </a:solidFill>
              <a:latin typeface="Calibri" pitchFamily="34" charset="0"/>
            </a:endParaRPr>
          </a:p>
        </p:txBody>
      </p:sp>
      <p:sp>
        <p:nvSpPr>
          <p:cNvPr id="16387" name="عنوان 1"/>
          <p:cNvSpPr>
            <a:spLocks/>
          </p:cNvSpPr>
          <p:nvPr/>
        </p:nvSpPr>
        <p:spPr bwMode="auto">
          <a:xfrm>
            <a:off x="838200" y="549275"/>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020763" y="1447800"/>
            <a:ext cx="85042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57200" y="2971800"/>
            <a:ext cx="9677400" cy="1143000"/>
          </a:xfrm>
          <a:prstGeom prst="rect">
            <a:avLst/>
          </a:prstGeo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val="7866696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473</TotalTime>
  <Words>1725</Words>
  <Application>Microsoft Office PowerPoint</Application>
  <PresentationFormat>A4 Paper (210x297 mm)</PresentationFormat>
  <Paragraphs>501</Paragraphs>
  <Slides>26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ae_AlMateen</vt:lpstr>
      <vt:lpstr>AL-Battar</vt:lpstr>
      <vt:lpstr>AL-Mohanad Bold</vt:lpstr>
      <vt:lpstr>Arial</vt:lpstr>
      <vt:lpstr>AYM Wadiy S_U normal.</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مع تمنياتي للجميع بالنجاح والتوفيق</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Mohamed Mahmoud Elhakim</cp:lastModifiedBy>
  <cp:revision>93</cp:revision>
  <dcterms:created xsi:type="dcterms:W3CDTF">2014-09-11T06:47:01Z</dcterms:created>
  <dcterms:modified xsi:type="dcterms:W3CDTF">2015-10-05T08:56:48Z</dcterms:modified>
</cp:coreProperties>
</file>