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451" r:id="rId3"/>
    <p:sldId id="452" r:id="rId4"/>
    <p:sldId id="453" r:id="rId5"/>
    <p:sldId id="454" r:id="rId6"/>
    <p:sldId id="456" r:id="rId7"/>
    <p:sldId id="457" r:id="rId8"/>
    <p:sldId id="458" r:id="rId9"/>
    <p:sldId id="459" r:id="rId10"/>
    <p:sldId id="461" r:id="rId11"/>
    <p:sldId id="462" r:id="rId12"/>
    <p:sldId id="463" r:id="rId13"/>
    <p:sldId id="266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009900"/>
    <a:srgbClr val="AD9968"/>
    <a:srgbClr val="D9791B"/>
    <a:srgbClr val="AB1A25"/>
    <a:srgbClr val="00263A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0" autoAdjust="0"/>
    <p:restoredTop sz="94664" autoAdjust="0"/>
  </p:normalViewPr>
  <p:slideViewPr>
    <p:cSldViewPr>
      <p:cViewPr varScale="1">
        <p:scale>
          <a:sx n="72" d="100"/>
          <a:sy n="72" d="100"/>
        </p:scale>
        <p:origin x="78" y="106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10/5/2015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2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876801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  <p:extLst>
      <p:ext uri="{BB962C8B-B14F-4D97-AF65-F5344CB8AC3E}">
        <p14:creationId xmlns:p14="http://schemas.microsoft.com/office/powerpoint/2010/main" val="3596364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العمليات</a:t>
            </a:r>
          </a:p>
          <a:p>
            <a:pPr algn="ctr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err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أ.د</a:t>
            </a:r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عيسى </a:t>
            </a:r>
            <a:r>
              <a:rPr lang="ar-SA" sz="2800" b="1" dirty="0" err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حيرش</a:t>
            </a:r>
            <a:endParaRPr lang="ar-SA" sz="28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</a:t>
            </a:r>
            <a:r>
              <a:rPr lang="ar-SA" sz="2400" b="1" u="sng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إدارة الأعمال</a:t>
            </a:r>
            <a:endParaRPr lang="en-US" sz="2400" b="1" u="sng" dirty="0">
              <a:solidFill>
                <a:srgbClr val="013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39975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b="1" spc="-150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ar-EG" b="1" dirty="0" smtClean="0">
                <a:solidFill>
                  <a:srgbClr val="376092"/>
                </a:solidFill>
                <a:cs typeface="Arial" pitchFamily="34" charset="0"/>
              </a:rPr>
              <a:t> </a:t>
            </a:r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السادسة</a:t>
            </a:r>
            <a:endParaRPr lang="en-US" b="1" spc="-150" dirty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63566" y="41910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3600" b="1" dirty="0" smtClean="0">
                <a:solidFill>
                  <a:schemeClr val="tx1"/>
                </a:solidFill>
                <a:cs typeface="Arial" pitchFamily="34" charset="0"/>
              </a:rPr>
              <a:t>المزيج الإنتاجي بالبرمجة الخطية (2)</a:t>
            </a:r>
          </a:p>
        </p:txBody>
      </p:sp>
    </p:spTree>
    <p:extLst>
      <p:ext uri="{BB962C8B-B14F-4D97-AF65-F5344CB8AC3E}">
        <p14:creationId xmlns:p14="http://schemas.microsoft.com/office/powerpoint/2010/main" val="2708867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5486400" y="381000"/>
            <a:ext cx="3581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المحتوى</a:t>
            </a:r>
            <a:endParaRPr lang="ar-SA" sz="28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3200400" y="4648200"/>
            <a:ext cx="5791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المراجعة من الكتاب، </a:t>
            </a:r>
            <a:r>
              <a:rPr lang="ar-SA" sz="2800" dirty="0" err="1" smtClean="0"/>
              <a:t>ص</a:t>
            </a:r>
            <a:r>
              <a:rPr lang="ar-SA" sz="2800" dirty="0" smtClean="0"/>
              <a:t>. 303 - 353</a:t>
            </a:r>
            <a:endParaRPr lang="ar-SA" sz="2800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2895600" y="1143000"/>
            <a:ext cx="5791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البرمجة الخطية مسألة رقم 1 </a:t>
            </a:r>
            <a:endParaRPr lang="ar-SA" sz="2400" dirty="0"/>
          </a:p>
        </p:txBody>
      </p:sp>
      <p:sp>
        <p:nvSpPr>
          <p:cNvPr id="15" name="مربع نص 14"/>
          <p:cNvSpPr txBox="1"/>
          <p:nvPr/>
        </p:nvSpPr>
        <p:spPr>
          <a:xfrm>
            <a:off x="2895600" y="1828800"/>
            <a:ext cx="5791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البرمجة الخطية مسألة رقم 2 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3480833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ربع نص 8"/>
          <p:cNvSpPr txBox="1"/>
          <p:nvPr/>
        </p:nvSpPr>
        <p:spPr>
          <a:xfrm>
            <a:off x="3733800" y="381000"/>
            <a:ext cx="5791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rgbClr val="7030A0"/>
                </a:solidFill>
              </a:rPr>
              <a:t>البرمجة الخطية: المسألة </a:t>
            </a:r>
            <a:endParaRPr lang="ar-SA" sz="2400" dirty="0">
              <a:solidFill>
                <a:srgbClr val="7030A0"/>
              </a:solidFill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990600" y="1905000"/>
            <a:ext cx="7620000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sz="2400" dirty="0" smtClean="0">
                <a:solidFill>
                  <a:srgbClr val="7030A0"/>
                </a:solidFill>
              </a:rPr>
              <a:t>لإنتاج الوحدة الواحدة من المنتج  </a:t>
            </a:r>
            <a:r>
              <a:rPr lang="fr-FR" sz="2400" dirty="0" smtClean="0">
                <a:solidFill>
                  <a:srgbClr val="7030A0"/>
                </a:solidFill>
              </a:rPr>
              <a:t>P1</a:t>
            </a:r>
            <a:r>
              <a:rPr lang="ar-SA" sz="2400" dirty="0" smtClean="0">
                <a:solidFill>
                  <a:srgbClr val="7030A0"/>
                </a:solidFill>
              </a:rPr>
              <a:t>  تستهلك المؤسسة 6 كيلوغرام من المادة  </a:t>
            </a:r>
            <a:r>
              <a:rPr lang="fr-FR" sz="2400" dirty="0" smtClean="0">
                <a:solidFill>
                  <a:srgbClr val="7030A0"/>
                </a:solidFill>
              </a:rPr>
              <a:t>M1</a:t>
            </a:r>
            <a:r>
              <a:rPr lang="ar-SA" sz="2400" dirty="0" smtClean="0">
                <a:solidFill>
                  <a:srgbClr val="7030A0"/>
                </a:solidFill>
              </a:rPr>
              <a:t>  و 1 كيلوغرام من المادة </a:t>
            </a:r>
            <a:r>
              <a:rPr lang="fr-FR" sz="2400" dirty="0" smtClean="0">
                <a:solidFill>
                  <a:srgbClr val="7030A0"/>
                </a:solidFill>
              </a:rPr>
              <a:t>M2</a:t>
            </a:r>
            <a:r>
              <a:rPr lang="ar-SA" sz="2400" dirty="0" smtClean="0">
                <a:solidFill>
                  <a:srgbClr val="7030A0"/>
                </a:solidFill>
              </a:rPr>
              <a:t> أما لإنتاج الوحدة الواحدة من المنتج  </a:t>
            </a:r>
            <a:r>
              <a:rPr lang="fr-FR" sz="2400" dirty="0" smtClean="0">
                <a:solidFill>
                  <a:srgbClr val="7030A0"/>
                </a:solidFill>
              </a:rPr>
              <a:t>P2</a:t>
            </a:r>
            <a:r>
              <a:rPr lang="ar-SA" sz="2400" dirty="0" smtClean="0">
                <a:solidFill>
                  <a:srgbClr val="7030A0"/>
                </a:solidFill>
              </a:rPr>
              <a:t>   فإنها تستهلك 2 كيلوغرام من المادة </a:t>
            </a:r>
            <a:r>
              <a:rPr lang="fr-FR" sz="2400" dirty="0" smtClean="0">
                <a:solidFill>
                  <a:srgbClr val="7030A0"/>
                </a:solidFill>
              </a:rPr>
              <a:t>M1</a:t>
            </a:r>
            <a:r>
              <a:rPr lang="ar-SA" sz="2400" dirty="0" smtClean="0">
                <a:solidFill>
                  <a:srgbClr val="7030A0"/>
                </a:solidFill>
              </a:rPr>
              <a:t>  و 4 كيلوغرام من المادة </a:t>
            </a:r>
            <a:r>
              <a:rPr lang="fr-FR" sz="2400" dirty="0" smtClean="0">
                <a:solidFill>
                  <a:srgbClr val="7030A0"/>
                </a:solidFill>
              </a:rPr>
              <a:t>M2</a:t>
            </a:r>
          </a:p>
          <a:p>
            <a:pPr algn="just"/>
            <a:r>
              <a:rPr lang="ar-SA" sz="2400" dirty="0" smtClean="0">
                <a:solidFill>
                  <a:srgbClr val="7030A0"/>
                </a:solidFill>
              </a:rPr>
              <a:t>الكميات المتوفرة هي 260 كيلوغرام من المادة </a:t>
            </a:r>
            <a:r>
              <a:rPr lang="fr-FR" sz="2400" dirty="0" smtClean="0">
                <a:solidFill>
                  <a:srgbClr val="7030A0"/>
                </a:solidFill>
              </a:rPr>
              <a:t>M1</a:t>
            </a:r>
            <a:r>
              <a:rPr lang="ar-SA" sz="2400" dirty="0" smtClean="0">
                <a:solidFill>
                  <a:srgbClr val="7030A0"/>
                </a:solidFill>
              </a:rPr>
              <a:t>، و80 كيلوغرام من المادة </a:t>
            </a:r>
            <a:r>
              <a:rPr lang="fr-FR" sz="2400" dirty="0" smtClean="0">
                <a:solidFill>
                  <a:srgbClr val="7030A0"/>
                </a:solidFill>
              </a:rPr>
              <a:t>M2</a:t>
            </a:r>
          </a:p>
          <a:p>
            <a:pPr algn="just"/>
            <a:r>
              <a:rPr lang="ar-SA" sz="2400" b="1" u="sng" dirty="0" smtClean="0">
                <a:solidFill>
                  <a:srgbClr val="7030A0"/>
                </a:solidFill>
              </a:rPr>
              <a:t>المطلوب</a:t>
            </a:r>
            <a:r>
              <a:rPr lang="ar-SA" sz="2400" dirty="0" smtClean="0">
                <a:solidFill>
                  <a:srgbClr val="7030A0"/>
                </a:solidFill>
              </a:rPr>
              <a:t> : ما هو المزيج الإنتاجي الأمثل علما بأن الربح في الوحدة الواحدة من </a:t>
            </a:r>
            <a:r>
              <a:rPr lang="fr-FR" sz="2400" dirty="0" smtClean="0">
                <a:solidFill>
                  <a:srgbClr val="7030A0"/>
                </a:solidFill>
              </a:rPr>
              <a:t>P1</a:t>
            </a:r>
            <a:r>
              <a:rPr lang="ar-SA" sz="2400" dirty="0" smtClean="0">
                <a:solidFill>
                  <a:srgbClr val="7030A0"/>
                </a:solidFill>
              </a:rPr>
              <a:t> هو 30 ريال، والربح في الوحدة الواحدة من  </a:t>
            </a:r>
            <a:r>
              <a:rPr lang="fr-FR" sz="2400" dirty="0" smtClean="0">
                <a:solidFill>
                  <a:srgbClr val="7030A0"/>
                </a:solidFill>
              </a:rPr>
              <a:t>P2</a:t>
            </a:r>
            <a:r>
              <a:rPr lang="ar-SA" sz="2400" dirty="0" smtClean="0">
                <a:solidFill>
                  <a:srgbClr val="7030A0"/>
                </a:solidFill>
              </a:rPr>
              <a:t> هو 20 ريال ؟</a:t>
            </a:r>
            <a:endParaRPr lang="fr-FR" sz="2400" dirty="0" smtClean="0">
              <a:solidFill>
                <a:srgbClr val="7030A0"/>
              </a:solidFill>
            </a:endParaRPr>
          </a:p>
          <a:p>
            <a:pPr algn="just"/>
            <a:endParaRPr lang="ar-SA" sz="2400" dirty="0">
              <a:solidFill>
                <a:srgbClr val="7030A0"/>
              </a:solidFill>
            </a:endParaRPr>
          </a:p>
        </p:txBody>
      </p:sp>
      <p:pic>
        <p:nvPicPr>
          <p:cNvPr id="3076" name="Picture 4" descr="http://t2.gstatic.com/images?q=tbn:ANd9GcReLCFOkczQuvi5SrbzEB5__jx6d3ETVSzgyxGdeGgcB0zp-mOF4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0"/>
            <a:ext cx="1066800" cy="10668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9821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3733800" y="381000"/>
            <a:ext cx="5791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rgbClr val="7030A0"/>
                </a:solidFill>
              </a:rPr>
              <a:t>حل المسألة </a:t>
            </a:r>
            <a:endParaRPr lang="ar-SA" sz="2400" dirty="0">
              <a:solidFill>
                <a:srgbClr val="7030A0"/>
              </a:solidFill>
            </a:endParaRPr>
          </a:p>
        </p:txBody>
      </p:sp>
      <p:pic>
        <p:nvPicPr>
          <p:cNvPr id="3" name="Picture 4" descr="http://t2.gstatic.com/images?q=tbn:ANd9GcReLCFOkczQuvi5SrbzEB5__jx6d3ETVSzgyxGdeGgcB0zp-mOF4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0400" y="0"/>
            <a:ext cx="1066800" cy="1066801"/>
          </a:xfrm>
          <a:prstGeom prst="rect">
            <a:avLst/>
          </a:prstGeom>
          <a:noFill/>
        </p:spPr>
      </p:pic>
      <p:sp>
        <p:nvSpPr>
          <p:cNvPr id="4" name="مربع نص 3"/>
          <p:cNvSpPr txBox="1"/>
          <p:nvPr/>
        </p:nvSpPr>
        <p:spPr>
          <a:xfrm>
            <a:off x="5486400" y="3276600"/>
            <a:ext cx="2971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2- كتابة النموذج</a:t>
            </a:r>
            <a:endParaRPr lang="ar-SA" sz="240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3276600" y="990600"/>
            <a:ext cx="5715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1- تحضير المعطيات في جدول</a:t>
            </a:r>
            <a:endParaRPr lang="ar-SA" sz="2400" dirty="0"/>
          </a:p>
        </p:txBody>
      </p:sp>
      <p:graphicFrame>
        <p:nvGraphicFramePr>
          <p:cNvPr id="9" name="جدول 8"/>
          <p:cNvGraphicFramePr>
            <a:graphicFrameLocks noGrp="1"/>
          </p:cNvGraphicFramePr>
          <p:nvPr/>
        </p:nvGraphicFramePr>
        <p:xfrm>
          <a:off x="2667000" y="1600200"/>
          <a:ext cx="3429000" cy="148336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541919"/>
                <a:gridCol w="909509"/>
                <a:gridCol w="914400"/>
                <a:gridCol w="1063172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20</a:t>
                      </a:r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30</a:t>
                      </a:r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dirty="0" smtClean="0"/>
                        <a:t>P2</a:t>
                      </a:r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dirty="0" smtClean="0"/>
                        <a:t>P1</a:t>
                      </a:r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r-FR" dirty="0" smtClean="0"/>
                        <a:t>260</a:t>
                      </a:r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dirty="0" smtClean="0"/>
                        <a:t>2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dirty="0" smtClean="0"/>
                        <a:t>6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M1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r-FR" dirty="0" smtClean="0"/>
                        <a:t>80</a:t>
                      </a:r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dirty="0" smtClean="0"/>
                        <a:t>4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dirty="0" smtClean="0"/>
                        <a:t>1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M2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0" name="مربع نص 9"/>
          <p:cNvSpPr txBox="1"/>
          <p:nvPr/>
        </p:nvSpPr>
        <p:spPr>
          <a:xfrm>
            <a:off x="5562600" y="3886200"/>
            <a:ext cx="3581400" cy="163121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000" b="1" dirty="0" smtClean="0"/>
              <a:t>Z + Max (30 x</a:t>
            </a:r>
            <a:r>
              <a:rPr lang="fr-FR" sz="2000" b="1" baseline="-25000" dirty="0" smtClean="0"/>
              <a:t>1</a:t>
            </a:r>
            <a:r>
              <a:rPr lang="fr-FR" sz="2000" b="1" dirty="0" smtClean="0"/>
              <a:t> + 20 x</a:t>
            </a:r>
            <a:r>
              <a:rPr lang="fr-FR" sz="2000" b="1" baseline="-25000" dirty="0" smtClean="0"/>
              <a:t>2</a:t>
            </a:r>
            <a:r>
              <a:rPr lang="fr-FR" sz="2000" b="1" dirty="0" smtClean="0"/>
              <a:t>)</a:t>
            </a:r>
          </a:p>
          <a:p>
            <a:pPr algn="l" rtl="0"/>
            <a:r>
              <a:rPr lang="fr-FR" sz="2000" dirty="0" smtClean="0"/>
              <a:t>6x</a:t>
            </a:r>
            <a:r>
              <a:rPr lang="fr-FR" sz="2000" baseline="-25000" dirty="0" smtClean="0"/>
              <a:t>1</a:t>
            </a:r>
            <a:r>
              <a:rPr lang="fr-FR" sz="2000" dirty="0" smtClean="0"/>
              <a:t> + 2 x</a:t>
            </a:r>
            <a:r>
              <a:rPr lang="fr-FR" sz="2000" baseline="-25000" dirty="0" smtClean="0"/>
              <a:t>2</a:t>
            </a:r>
            <a:r>
              <a:rPr lang="fr-FR" sz="2000" dirty="0" smtClean="0"/>
              <a:t> </a:t>
            </a:r>
            <a:r>
              <a:rPr lang="fr-FR" sz="2000" dirty="0" smtClean="0">
                <a:sym typeface="Symbol"/>
              </a:rPr>
              <a:t> 260</a:t>
            </a:r>
          </a:p>
          <a:p>
            <a:pPr algn="l" rtl="0"/>
            <a:r>
              <a:rPr lang="fr-FR" sz="2000" dirty="0" smtClean="0">
                <a:sym typeface="Symbol"/>
              </a:rPr>
              <a:t>  x</a:t>
            </a:r>
            <a:r>
              <a:rPr lang="fr-FR" sz="2000" baseline="-25000" dirty="0" smtClean="0">
                <a:sym typeface="Symbol"/>
              </a:rPr>
              <a:t>1</a:t>
            </a:r>
            <a:r>
              <a:rPr lang="fr-FR" sz="2000" dirty="0" smtClean="0">
                <a:sym typeface="Symbol"/>
              </a:rPr>
              <a:t> + 4 x</a:t>
            </a:r>
            <a:r>
              <a:rPr lang="fr-FR" sz="2000" baseline="-25000" dirty="0" smtClean="0">
                <a:sym typeface="Symbol"/>
              </a:rPr>
              <a:t>2</a:t>
            </a:r>
            <a:r>
              <a:rPr lang="fr-FR" sz="2000" dirty="0" smtClean="0">
                <a:sym typeface="Symbol"/>
              </a:rPr>
              <a:t>  80</a:t>
            </a:r>
          </a:p>
          <a:p>
            <a:pPr algn="l" rtl="0"/>
            <a:r>
              <a:rPr lang="fr-FR" sz="2000" dirty="0" smtClean="0">
                <a:sym typeface="Symbol"/>
              </a:rPr>
              <a:t>  x</a:t>
            </a:r>
            <a:r>
              <a:rPr lang="fr-FR" sz="2000" baseline="-25000" dirty="0" smtClean="0">
                <a:sym typeface="Symbol"/>
              </a:rPr>
              <a:t>1</a:t>
            </a:r>
            <a:r>
              <a:rPr lang="fr-FR" sz="2000" dirty="0" smtClean="0">
                <a:sym typeface="Symbol"/>
              </a:rPr>
              <a:t>  0</a:t>
            </a:r>
          </a:p>
          <a:p>
            <a:pPr algn="l" rtl="0"/>
            <a:r>
              <a:rPr lang="fr-FR" sz="2000" dirty="0" smtClean="0">
                <a:sym typeface="Symbol"/>
              </a:rPr>
              <a:t>  x</a:t>
            </a:r>
            <a:r>
              <a:rPr lang="fr-FR" sz="2000" baseline="-25000" dirty="0" smtClean="0">
                <a:sym typeface="Symbol"/>
              </a:rPr>
              <a:t>2</a:t>
            </a:r>
            <a:r>
              <a:rPr lang="fr-FR" sz="2000" dirty="0" smtClean="0">
                <a:sym typeface="Symbol"/>
              </a:rPr>
              <a:t>  0</a:t>
            </a:r>
            <a:endParaRPr lang="ar-SA" sz="2000" dirty="0"/>
          </a:p>
        </p:txBody>
      </p:sp>
      <p:sp>
        <p:nvSpPr>
          <p:cNvPr id="11" name="مربع نص 10"/>
          <p:cNvSpPr txBox="1"/>
          <p:nvPr/>
        </p:nvSpPr>
        <p:spPr>
          <a:xfrm>
            <a:off x="1066800" y="3276600"/>
            <a:ext cx="2971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3- تعديل النموذج</a:t>
            </a:r>
            <a:endParaRPr lang="ar-SA" sz="2400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914400" y="3886200"/>
            <a:ext cx="4191000" cy="163121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000" b="1" dirty="0" smtClean="0"/>
              <a:t>Z + Max (30 x</a:t>
            </a:r>
            <a:r>
              <a:rPr lang="fr-FR" sz="2000" b="1" baseline="-25000" dirty="0" smtClean="0"/>
              <a:t>1</a:t>
            </a:r>
            <a:r>
              <a:rPr lang="fr-FR" sz="2000" b="1" dirty="0" smtClean="0"/>
              <a:t> + 20 x</a:t>
            </a:r>
            <a:r>
              <a:rPr lang="fr-FR" sz="2000" b="1" baseline="-25000" dirty="0" smtClean="0"/>
              <a:t>2 </a:t>
            </a:r>
            <a:r>
              <a:rPr lang="fr-FR" sz="2000" b="1" dirty="0" smtClean="0"/>
              <a:t>+ 0s</a:t>
            </a:r>
            <a:r>
              <a:rPr lang="fr-FR" sz="2000" b="1" baseline="-25000" dirty="0" smtClean="0"/>
              <a:t>1</a:t>
            </a:r>
            <a:r>
              <a:rPr lang="fr-FR" sz="2000" b="1" dirty="0" smtClean="0"/>
              <a:t> + 0s</a:t>
            </a:r>
            <a:r>
              <a:rPr lang="fr-FR" sz="2000" b="1" baseline="-25000" dirty="0" smtClean="0"/>
              <a:t>2</a:t>
            </a:r>
            <a:r>
              <a:rPr lang="fr-FR" sz="2000" b="1" dirty="0" smtClean="0"/>
              <a:t>)</a:t>
            </a:r>
          </a:p>
          <a:p>
            <a:pPr algn="l" rtl="0"/>
            <a:r>
              <a:rPr lang="fr-FR" sz="2000" dirty="0" smtClean="0"/>
              <a:t>6x</a:t>
            </a:r>
            <a:r>
              <a:rPr lang="fr-FR" sz="2000" baseline="-25000" dirty="0" smtClean="0"/>
              <a:t>1</a:t>
            </a:r>
            <a:r>
              <a:rPr lang="fr-FR" sz="2000" dirty="0" smtClean="0"/>
              <a:t> + 2 x</a:t>
            </a:r>
            <a:r>
              <a:rPr lang="fr-FR" sz="2000" baseline="-25000" dirty="0" smtClean="0"/>
              <a:t>2</a:t>
            </a:r>
            <a:r>
              <a:rPr lang="fr-FR" sz="2000" dirty="0" smtClean="0"/>
              <a:t> + s1 =</a:t>
            </a:r>
            <a:r>
              <a:rPr lang="fr-FR" sz="2000" dirty="0" smtClean="0">
                <a:sym typeface="Symbol"/>
              </a:rPr>
              <a:t> 260</a:t>
            </a:r>
          </a:p>
          <a:p>
            <a:pPr algn="l" rtl="0"/>
            <a:r>
              <a:rPr lang="fr-FR" sz="2000" dirty="0" smtClean="0">
                <a:sym typeface="Symbol"/>
              </a:rPr>
              <a:t> x</a:t>
            </a:r>
            <a:r>
              <a:rPr lang="fr-FR" sz="2000" baseline="-25000" dirty="0" smtClean="0">
                <a:sym typeface="Symbol"/>
              </a:rPr>
              <a:t>1</a:t>
            </a:r>
            <a:r>
              <a:rPr lang="fr-FR" sz="2000" dirty="0" smtClean="0">
                <a:sym typeface="Symbol"/>
              </a:rPr>
              <a:t> + 4 x</a:t>
            </a:r>
            <a:r>
              <a:rPr lang="fr-FR" sz="2000" baseline="-25000" dirty="0" smtClean="0">
                <a:sym typeface="Symbol"/>
              </a:rPr>
              <a:t>2</a:t>
            </a:r>
            <a:r>
              <a:rPr lang="fr-FR" sz="2000" dirty="0" smtClean="0">
                <a:sym typeface="Symbol"/>
              </a:rPr>
              <a:t>  + s2 = 80</a:t>
            </a:r>
          </a:p>
          <a:p>
            <a:pPr algn="l" rtl="0"/>
            <a:r>
              <a:rPr lang="fr-FR" sz="2000" dirty="0" smtClean="0">
                <a:sym typeface="Symbol"/>
              </a:rPr>
              <a:t> x</a:t>
            </a:r>
            <a:r>
              <a:rPr lang="fr-FR" sz="2000" baseline="-25000" dirty="0" smtClean="0">
                <a:sym typeface="Symbol"/>
              </a:rPr>
              <a:t>1</a:t>
            </a:r>
            <a:r>
              <a:rPr lang="fr-FR" sz="2000" dirty="0" smtClean="0">
                <a:sym typeface="Symbol"/>
              </a:rPr>
              <a:t>  0</a:t>
            </a:r>
          </a:p>
          <a:p>
            <a:pPr algn="l" rtl="0"/>
            <a:r>
              <a:rPr lang="fr-FR" sz="2000" dirty="0" smtClean="0">
                <a:sym typeface="Symbol"/>
              </a:rPr>
              <a:t> x</a:t>
            </a:r>
            <a:r>
              <a:rPr lang="fr-FR" sz="2000" baseline="-25000" dirty="0" smtClean="0">
                <a:sym typeface="Symbol"/>
              </a:rPr>
              <a:t>2</a:t>
            </a:r>
            <a:r>
              <a:rPr lang="fr-FR" sz="2000" dirty="0" smtClean="0">
                <a:sym typeface="Symbol"/>
              </a:rPr>
              <a:t>  0</a:t>
            </a:r>
            <a:endParaRPr lang="ar-SA" sz="2000" dirty="0"/>
          </a:p>
        </p:txBody>
      </p:sp>
    </p:spTree>
    <p:extLst>
      <p:ext uri="{BB962C8B-B14F-4D97-AF65-F5344CB8AC3E}">
        <p14:creationId xmlns:p14="http://schemas.microsoft.com/office/powerpoint/2010/main" val="1477056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6172200" y="381000"/>
            <a:ext cx="28648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استعمال جدول </a:t>
            </a:r>
            <a:r>
              <a:rPr lang="fr-FR" sz="2400" dirty="0" smtClean="0"/>
              <a:t>Simplex </a:t>
            </a:r>
            <a:endParaRPr lang="ar-SA" sz="2400" dirty="0"/>
          </a:p>
        </p:txBody>
      </p:sp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1524000" y="1371600"/>
          <a:ext cx="6604003" cy="40792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943429"/>
                <a:gridCol w="943429"/>
                <a:gridCol w="943429"/>
                <a:gridCol w="943429"/>
                <a:gridCol w="943429"/>
                <a:gridCol w="943429"/>
                <a:gridCol w="943429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20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30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s</a:t>
                      </a:r>
                      <a:r>
                        <a:rPr lang="fr-FR" baseline="-25000" dirty="0" smtClean="0"/>
                        <a:t>2</a:t>
                      </a:r>
                      <a:endParaRPr lang="ar-SA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s</a:t>
                      </a:r>
                      <a:r>
                        <a:rPr lang="fr-FR" baseline="-25000" dirty="0" smtClean="0"/>
                        <a:t>1</a:t>
                      </a:r>
                      <a:endParaRPr lang="ar-SA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x</a:t>
                      </a:r>
                      <a:r>
                        <a:rPr lang="fr-FR" baseline="-25000" dirty="0" smtClean="0"/>
                        <a:t>2</a:t>
                      </a:r>
                      <a:endParaRPr lang="ar-SA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x</a:t>
                      </a:r>
                      <a:r>
                        <a:rPr lang="fr-FR" baseline="-25000" dirty="0" smtClean="0"/>
                        <a:t>1</a:t>
                      </a:r>
                      <a:endParaRPr lang="ar-SA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6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260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S</a:t>
                      </a:r>
                      <a:r>
                        <a:rPr lang="fr-FR" baseline="-25000" dirty="0" smtClean="0"/>
                        <a:t>1</a:t>
                      </a:r>
                      <a:endParaRPr lang="ar-SA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4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80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S</a:t>
                      </a:r>
                      <a:r>
                        <a:rPr lang="fr-FR" baseline="-25000" dirty="0" smtClean="0"/>
                        <a:t>2</a:t>
                      </a:r>
                      <a:endParaRPr lang="ar-SA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1"/>
                      <a:r>
                        <a:rPr lang="fr-FR" b="1" dirty="0" smtClean="0"/>
                        <a:t>0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fr-FR" b="1" dirty="0" smtClean="0"/>
                        <a:t>0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fr-FR" b="1" dirty="0" smtClean="0"/>
                        <a:t>- 20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fr-FR" b="1" dirty="0" smtClean="0"/>
                        <a:t>- 30</a:t>
                      </a:r>
                      <a:endParaRPr lang="ar-SA" b="1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1"/>
                      <a:r>
                        <a:rPr lang="fr-FR" b="1" dirty="0" smtClean="0"/>
                        <a:t>Z</a:t>
                      </a:r>
                      <a:r>
                        <a:rPr lang="fr-FR" b="1" baseline="0" dirty="0" smtClean="0"/>
                        <a:t> = 0</a:t>
                      </a:r>
                      <a:endParaRPr lang="ar-SA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1/6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1/3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130/3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X</a:t>
                      </a:r>
                      <a:r>
                        <a:rPr lang="fr-FR" baseline="-25000" dirty="0" smtClean="0"/>
                        <a:t>1</a:t>
                      </a:r>
                      <a:endParaRPr lang="ar-SA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30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-1/6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11/3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110/3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S</a:t>
                      </a:r>
                      <a:r>
                        <a:rPr lang="fr-FR" baseline="-25000" dirty="0" smtClean="0"/>
                        <a:t>2</a:t>
                      </a:r>
                      <a:endParaRPr lang="ar-SA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fr-FR" b="1" dirty="0" smtClean="0"/>
                        <a:t>0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b="1" dirty="0" smtClean="0"/>
                        <a:t>5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b="1" dirty="0" smtClean="0"/>
                        <a:t>-10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b="1" dirty="0" smtClean="0"/>
                        <a:t>0</a:t>
                      </a:r>
                      <a:endParaRPr lang="ar-SA" b="1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1"/>
                      <a:r>
                        <a:rPr lang="fr-FR" b="1" dirty="0" smtClean="0"/>
                        <a:t>Z = 1300</a:t>
                      </a:r>
                      <a:endParaRPr lang="ar-SA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-1/11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2/11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40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X</a:t>
                      </a:r>
                      <a:r>
                        <a:rPr lang="fr-FR" baseline="-25000" dirty="0" smtClean="0"/>
                        <a:t>1</a:t>
                      </a:r>
                      <a:endParaRPr lang="ar-SA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30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3/11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-1/22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X</a:t>
                      </a:r>
                      <a:r>
                        <a:rPr lang="fr-FR" baseline="-25000" dirty="0" smtClean="0"/>
                        <a:t>2</a:t>
                      </a:r>
                      <a:endParaRPr lang="ar-SA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20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fr-FR" b="1" dirty="0" smtClean="0"/>
                        <a:t>30/11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b="1" dirty="0" smtClean="0"/>
                        <a:t>50/11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b="1" dirty="0" smtClean="0"/>
                        <a:t>0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b="1" dirty="0" smtClean="0"/>
                        <a:t>0</a:t>
                      </a:r>
                      <a:endParaRPr lang="ar-SA" b="1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1"/>
                      <a:r>
                        <a:rPr lang="fr-FR" b="1" dirty="0" smtClean="0"/>
                        <a:t>Z = 1400</a:t>
                      </a:r>
                      <a:endParaRPr lang="ar-SA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8739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7543800" y="304800"/>
            <a:ext cx="18950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قراءة الحل الأمثل</a:t>
            </a:r>
            <a:endParaRPr lang="ar-SA" sz="24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6096000" y="1371600"/>
            <a:ext cx="3505200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الحل الأمثل هو أن تنتج المؤسسة :</a:t>
            </a:r>
          </a:p>
          <a:p>
            <a:r>
              <a:rPr lang="ar-SA" sz="2400" dirty="0" smtClean="0"/>
              <a:t>40 وحدة من المنتج الأول </a:t>
            </a:r>
            <a:r>
              <a:rPr lang="fr-FR" sz="2400" dirty="0" smtClean="0"/>
              <a:t>P1</a:t>
            </a:r>
            <a:r>
              <a:rPr lang="ar-SA" sz="2400" dirty="0" smtClean="0"/>
              <a:t> </a:t>
            </a:r>
          </a:p>
          <a:p>
            <a:r>
              <a:rPr lang="ar-SA" sz="2400" dirty="0" smtClean="0"/>
              <a:t>10 وحدات من المنتج الثاني</a:t>
            </a:r>
            <a:r>
              <a:rPr lang="fr-FR" sz="2400" dirty="0" smtClean="0"/>
              <a:t>P2</a:t>
            </a:r>
            <a:r>
              <a:rPr lang="ar-SA" sz="2400" dirty="0" smtClean="0"/>
              <a:t>  </a:t>
            </a:r>
          </a:p>
          <a:p>
            <a:r>
              <a:rPr lang="ar-SA" sz="2400" dirty="0" smtClean="0"/>
              <a:t>ويكون الربح بهذه </a:t>
            </a:r>
            <a:r>
              <a:rPr lang="ar-SA" sz="2000" dirty="0" smtClean="0"/>
              <a:t>الكيفية</a:t>
            </a:r>
            <a:r>
              <a:rPr lang="ar-SA" sz="2400" dirty="0" smtClean="0"/>
              <a:t>: 1400 ريال</a:t>
            </a:r>
            <a:endParaRPr lang="ar-SA" sz="2400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0" y="228600"/>
          <a:ext cx="5943602" cy="402336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849086"/>
                <a:gridCol w="849086"/>
                <a:gridCol w="849086"/>
                <a:gridCol w="849086"/>
                <a:gridCol w="849086"/>
                <a:gridCol w="849086"/>
                <a:gridCol w="849086"/>
              </a:tblGrid>
              <a:tr h="318655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20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30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318655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s</a:t>
                      </a:r>
                      <a:r>
                        <a:rPr lang="fr-FR" baseline="-25000" dirty="0" smtClean="0"/>
                        <a:t>2</a:t>
                      </a:r>
                      <a:endParaRPr lang="ar-SA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s</a:t>
                      </a:r>
                      <a:r>
                        <a:rPr lang="fr-FR" baseline="-25000" dirty="0" smtClean="0"/>
                        <a:t>1</a:t>
                      </a:r>
                      <a:endParaRPr lang="ar-SA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x</a:t>
                      </a:r>
                      <a:r>
                        <a:rPr lang="fr-FR" baseline="-25000" dirty="0" smtClean="0"/>
                        <a:t>2</a:t>
                      </a:r>
                      <a:endParaRPr lang="ar-SA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x</a:t>
                      </a:r>
                      <a:r>
                        <a:rPr lang="fr-FR" baseline="-25000" dirty="0" smtClean="0"/>
                        <a:t>1</a:t>
                      </a:r>
                      <a:endParaRPr lang="ar-SA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318655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6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260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S</a:t>
                      </a:r>
                      <a:r>
                        <a:rPr lang="fr-FR" baseline="-25000" dirty="0" smtClean="0"/>
                        <a:t>1</a:t>
                      </a:r>
                      <a:endParaRPr lang="ar-SA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</a:tr>
              <a:tr h="318655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4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80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S</a:t>
                      </a:r>
                      <a:r>
                        <a:rPr lang="fr-FR" baseline="-25000" dirty="0" smtClean="0"/>
                        <a:t>2</a:t>
                      </a:r>
                      <a:endParaRPr lang="ar-SA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</a:tr>
              <a:tr h="318655">
                <a:tc>
                  <a:txBody>
                    <a:bodyPr/>
                    <a:lstStyle/>
                    <a:p>
                      <a:pPr algn="l" rtl="1"/>
                      <a:r>
                        <a:rPr lang="fr-FR" b="1" dirty="0" smtClean="0"/>
                        <a:t>0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fr-FR" b="1" dirty="0" smtClean="0"/>
                        <a:t>0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fr-FR" b="1" dirty="0" smtClean="0"/>
                        <a:t>- 20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fr-FR" b="1" dirty="0" smtClean="0"/>
                        <a:t>- 30</a:t>
                      </a:r>
                      <a:endParaRPr lang="ar-SA" b="1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1"/>
                      <a:r>
                        <a:rPr lang="fr-FR" b="1" dirty="0" smtClean="0"/>
                        <a:t>Z</a:t>
                      </a:r>
                      <a:r>
                        <a:rPr lang="fr-FR" b="1" baseline="0" dirty="0" smtClean="0"/>
                        <a:t> = 0</a:t>
                      </a:r>
                      <a:endParaRPr lang="ar-SA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318655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1/6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1/3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130/3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X</a:t>
                      </a:r>
                      <a:r>
                        <a:rPr lang="fr-FR" baseline="-25000" dirty="0" smtClean="0"/>
                        <a:t>1</a:t>
                      </a:r>
                      <a:endParaRPr lang="ar-SA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30</a:t>
                      </a:r>
                      <a:endParaRPr lang="ar-SA" dirty="0"/>
                    </a:p>
                  </a:txBody>
                  <a:tcPr/>
                </a:tc>
              </a:tr>
              <a:tr h="318655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-1/6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11/3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110/3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S</a:t>
                      </a:r>
                      <a:r>
                        <a:rPr lang="fr-FR" baseline="-25000" dirty="0" smtClean="0"/>
                        <a:t>2</a:t>
                      </a:r>
                      <a:endParaRPr lang="ar-SA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</a:tr>
              <a:tr h="318655">
                <a:tc>
                  <a:txBody>
                    <a:bodyPr/>
                    <a:lstStyle/>
                    <a:p>
                      <a:pPr rtl="1"/>
                      <a:r>
                        <a:rPr lang="fr-FR" b="1" dirty="0" smtClean="0"/>
                        <a:t>0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b="1" dirty="0" smtClean="0"/>
                        <a:t>5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b="1" dirty="0" smtClean="0"/>
                        <a:t>-10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b="1" dirty="0" smtClean="0"/>
                        <a:t>0</a:t>
                      </a:r>
                      <a:endParaRPr lang="ar-SA" b="1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1"/>
                      <a:r>
                        <a:rPr lang="fr-FR" b="1" dirty="0" smtClean="0"/>
                        <a:t>Z = 1300</a:t>
                      </a:r>
                      <a:endParaRPr lang="ar-SA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318655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-1/11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2/11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40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X</a:t>
                      </a:r>
                      <a:r>
                        <a:rPr lang="fr-FR" baseline="-25000" dirty="0" smtClean="0"/>
                        <a:t>1</a:t>
                      </a:r>
                      <a:endParaRPr lang="ar-SA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30</a:t>
                      </a:r>
                      <a:endParaRPr lang="ar-SA" dirty="0"/>
                    </a:p>
                  </a:txBody>
                  <a:tcPr/>
                </a:tc>
              </a:tr>
              <a:tr h="318655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3/11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-1/22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X</a:t>
                      </a:r>
                      <a:r>
                        <a:rPr lang="fr-FR" baseline="-25000" dirty="0" smtClean="0"/>
                        <a:t>2</a:t>
                      </a:r>
                      <a:endParaRPr lang="ar-SA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20</a:t>
                      </a:r>
                      <a:endParaRPr lang="ar-SA" dirty="0"/>
                    </a:p>
                  </a:txBody>
                  <a:tcPr/>
                </a:tc>
              </a:tr>
              <a:tr h="318655">
                <a:tc>
                  <a:txBody>
                    <a:bodyPr/>
                    <a:lstStyle/>
                    <a:p>
                      <a:pPr rtl="1"/>
                      <a:r>
                        <a:rPr lang="fr-FR" b="1" dirty="0" smtClean="0"/>
                        <a:t>30/11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b="1" dirty="0" smtClean="0"/>
                        <a:t>50/11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b="1" dirty="0" smtClean="0"/>
                        <a:t>0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b="1" dirty="0" smtClean="0"/>
                        <a:t>0</a:t>
                      </a:r>
                      <a:endParaRPr lang="ar-SA" b="1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1"/>
                      <a:r>
                        <a:rPr lang="fr-FR" b="1" dirty="0" smtClean="0"/>
                        <a:t>Z = 1400</a:t>
                      </a:r>
                      <a:endParaRPr lang="ar-SA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مستطيل 4"/>
          <p:cNvSpPr/>
          <p:nvPr/>
        </p:nvSpPr>
        <p:spPr>
          <a:xfrm>
            <a:off x="7407430" y="3962400"/>
            <a:ext cx="18790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رقابة الحل الأمثل</a:t>
            </a:r>
            <a:endParaRPr lang="ar-SA" sz="24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2895600" y="4724400"/>
            <a:ext cx="2438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(6*40)+ (2*10) = 260</a:t>
            </a:r>
            <a:endParaRPr lang="ar-SA" dirty="0"/>
          </a:p>
        </p:txBody>
      </p:sp>
      <p:sp>
        <p:nvSpPr>
          <p:cNvPr id="7" name="مربع نص 6"/>
          <p:cNvSpPr txBox="1"/>
          <p:nvPr/>
        </p:nvSpPr>
        <p:spPr>
          <a:xfrm>
            <a:off x="2895600" y="5105400"/>
            <a:ext cx="2438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(1*40)+ (4*10) = 80</a:t>
            </a:r>
            <a:endParaRPr lang="ar-SA" dirty="0"/>
          </a:p>
        </p:txBody>
      </p:sp>
      <p:sp>
        <p:nvSpPr>
          <p:cNvPr id="8" name="مربع نص 7"/>
          <p:cNvSpPr txBox="1"/>
          <p:nvPr/>
        </p:nvSpPr>
        <p:spPr>
          <a:xfrm>
            <a:off x="2895600" y="5486400"/>
            <a:ext cx="3048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Z = (30*40)+ (20*10) = 1400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271802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7467600" y="304800"/>
            <a:ext cx="19976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 smtClean="0"/>
              <a:t>البرمجة الخطية: المسألة </a:t>
            </a:r>
            <a:endParaRPr lang="ar-SA" dirty="0"/>
          </a:p>
        </p:txBody>
      </p:sp>
      <p:pic>
        <p:nvPicPr>
          <p:cNvPr id="20484" name="Picture 4" descr="http://t0.gstatic.com/images?q=tbn:ANd9GcTVVY1wg06p6I0lFmrLi3MUvisjEoo6ZfgKPmyKbz5USQHSgckPl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0"/>
            <a:ext cx="1104900" cy="885825"/>
          </a:xfrm>
          <a:prstGeom prst="rect">
            <a:avLst/>
          </a:prstGeom>
          <a:noFill/>
        </p:spPr>
      </p:pic>
      <p:sp>
        <p:nvSpPr>
          <p:cNvPr id="4" name="مربع نص 3"/>
          <p:cNvSpPr txBox="1"/>
          <p:nvPr/>
        </p:nvSpPr>
        <p:spPr>
          <a:xfrm>
            <a:off x="990600" y="1905000"/>
            <a:ext cx="7620000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sz="2400" dirty="0" smtClean="0">
                <a:solidFill>
                  <a:srgbClr val="0070C0"/>
                </a:solidFill>
              </a:rPr>
              <a:t>تنتج المؤسسة وحدة واحدة من المنتج  </a:t>
            </a:r>
            <a:r>
              <a:rPr lang="fr-FR" sz="2400" dirty="0" smtClean="0">
                <a:solidFill>
                  <a:srgbClr val="0070C0"/>
                </a:solidFill>
              </a:rPr>
              <a:t>A</a:t>
            </a:r>
            <a:r>
              <a:rPr lang="ar-SA" sz="2400" dirty="0" smtClean="0">
                <a:solidFill>
                  <a:srgbClr val="0070C0"/>
                </a:solidFill>
              </a:rPr>
              <a:t> باستهلاك 2 كغم من المادة الأولية الأولى و1 كغم من المادة الأولية الثانية، كما تنتج الوحدة الواحدة من المنتج </a:t>
            </a:r>
            <a:r>
              <a:rPr lang="fr-FR" sz="2400" dirty="0" smtClean="0">
                <a:solidFill>
                  <a:srgbClr val="0070C0"/>
                </a:solidFill>
              </a:rPr>
              <a:t>B</a:t>
            </a:r>
            <a:r>
              <a:rPr lang="ar-SA" sz="2400" dirty="0" smtClean="0">
                <a:solidFill>
                  <a:srgbClr val="0070C0"/>
                </a:solidFill>
              </a:rPr>
              <a:t>   باستهلاك 1 كغم من المادة الأولية الأولى و4 كغم من المادة الأولية الثانية. الربح في الوحدة الواحدة من  </a:t>
            </a:r>
            <a:r>
              <a:rPr lang="fr-FR" sz="2400" dirty="0" smtClean="0">
                <a:solidFill>
                  <a:srgbClr val="0070C0"/>
                </a:solidFill>
              </a:rPr>
              <a:t>A</a:t>
            </a:r>
            <a:r>
              <a:rPr lang="ar-SA" sz="2400" dirty="0" smtClean="0">
                <a:solidFill>
                  <a:srgbClr val="0070C0"/>
                </a:solidFill>
              </a:rPr>
              <a:t> هو 80ريال بينما الربح في الوحدة الواحدة من </a:t>
            </a:r>
            <a:r>
              <a:rPr lang="fr-FR" sz="2400" dirty="0" smtClean="0">
                <a:solidFill>
                  <a:srgbClr val="0070C0"/>
                </a:solidFill>
              </a:rPr>
              <a:t>B</a:t>
            </a:r>
            <a:r>
              <a:rPr lang="ar-SA" sz="2400" dirty="0" smtClean="0">
                <a:solidFill>
                  <a:srgbClr val="0070C0"/>
                </a:solidFill>
              </a:rPr>
              <a:t> هو 40 ريال</a:t>
            </a:r>
          </a:p>
          <a:p>
            <a:pPr algn="just"/>
            <a:endParaRPr lang="fr-FR" sz="2400" dirty="0" smtClean="0">
              <a:solidFill>
                <a:srgbClr val="0070C0"/>
              </a:solidFill>
            </a:endParaRPr>
          </a:p>
          <a:p>
            <a:pPr algn="just"/>
            <a:r>
              <a:rPr lang="ar-SA" sz="2400" u="sng" dirty="0" smtClean="0">
                <a:solidFill>
                  <a:srgbClr val="0070C0"/>
                </a:solidFill>
              </a:rPr>
              <a:t>المطلوب</a:t>
            </a:r>
            <a:r>
              <a:rPr lang="ar-SA" sz="2400" dirty="0" smtClean="0">
                <a:solidFill>
                  <a:srgbClr val="0070C0"/>
                </a:solidFill>
              </a:rPr>
              <a:t> : ما هو المزيج الإنتاجي الأمثل علما بأن الكميات المتوفرة من المادة الأولية الأولى  450 كغم والكمية المتوفرة من المادة الأولية الثانية هي 400؟</a:t>
            </a:r>
            <a:endParaRPr lang="fr-FR" sz="2400" dirty="0" smtClean="0">
              <a:solidFill>
                <a:srgbClr val="0070C0"/>
              </a:solidFill>
            </a:endParaRPr>
          </a:p>
          <a:p>
            <a:pPr algn="just"/>
            <a:endParaRPr lang="ar-SA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033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8128036" y="304800"/>
            <a:ext cx="13372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حل المسألة </a:t>
            </a:r>
            <a:endParaRPr lang="ar-SA" sz="2400" dirty="0"/>
          </a:p>
        </p:txBody>
      </p:sp>
      <p:pic>
        <p:nvPicPr>
          <p:cNvPr id="3" name="Picture 4" descr="http://t0.gstatic.com/images?q=tbn:ANd9GcTVVY1wg06p6I0lFmrLi3MUvisjEoo6ZfgKPmyKbz5USQHSgckPl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4200" y="0"/>
            <a:ext cx="1104900" cy="885825"/>
          </a:xfrm>
          <a:prstGeom prst="rect">
            <a:avLst/>
          </a:prstGeom>
          <a:noFill/>
        </p:spPr>
      </p:pic>
      <p:sp>
        <p:nvSpPr>
          <p:cNvPr id="5" name="مربع نص 4"/>
          <p:cNvSpPr txBox="1"/>
          <p:nvPr/>
        </p:nvSpPr>
        <p:spPr>
          <a:xfrm>
            <a:off x="6477000" y="1295400"/>
            <a:ext cx="2743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1- تحضير المعطيات</a:t>
            </a:r>
            <a:endParaRPr lang="ar-SA" sz="2400" dirty="0"/>
          </a:p>
        </p:txBody>
      </p:sp>
      <p:graphicFrame>
        <p:nvGraphicFramePr>
          <p:cNvPr id="6" name="جدول 5"/>
          <p:cNvGraphicFramePr>
            <a:graphicFrameLocks noGrp="1"/>
          </p:cNvGraphicFramePr>
          <p:nvPr/>
        </p:nvGraphicFramePr>
        <p:xfrm>
          <a:off x="3048000" y="1676400"/>
          <a:ext cx="3751943" cy="148336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937986"/>
                <a:gridCol w="745671"/>
                <a:gridCol w="932544"/>
                <a:gridCol w="1135742"/>
              </a:tblGrid>
              <a:tr h="3708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40</a:t>
                      </a:r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80</a:t>
                      </a:r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X2</a:t>
                      </a:r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X1</a:t>
                      </a:r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450</a:t>
                      </a:r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dirty="0" smtClean="0"/>
                        <a:t>1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dirty="0" smtClean="0"/>
                        <a:t>2</a:t>
                      </a:r>
                      <a:endParaRPr lang="ar-SA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fr-FR" dirty="0" smtClean="0"/>
                        <a:t>M1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400</a:t>
                      </a:r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dirty="0" smtClean="0"/>
                        <a:t>4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dirty="0" smtClean="0"/>
                        <a:t>1</a:t>
                      </a:r>
                      <a:endParaRPr lang="ar-SA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fr-FR" dirty="0" smtClean="0"/>
                        <a:t>M2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8" name="مربع نص 7"/>
          <p:cNvSpPr txBox="1"/>
          <p:nvPr/>
        </p:nvSpPr>
        <p:spPr>
          <a:xfrm>
            <a:off x="5486400" y="3276600"/>
            <a:ext cx="2971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2- كتابة النموذج</a:t>
            </a:r>
            <a:endParaRPr lang="ar-SA" sz="2400" dirty="0"/>
          </a:p>
        </p:txBody>
      </p:sp>
      <p:sp>
        <p:nvSpPr>
          <p:cNvPr id="9" name="مربع نص 8"/>
          <p:cNvSpPr txBox="1"/>
          <p:nvPr/>
        </p:nvSpPr>
        <p:spPr>
          <a:xfrm>
            <a:off x="5562600" y="3886200"/>
            <a:ext cx="3581400" cy="163121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000" b="1" dirty="0" smtClean="0"/>
              <a:t>Z + Max (80 x</a:t>
            </a:r>
            <a:r>
              <a:rPr lang="fr-FR" sz="2000" b="1" baseline="-25000" dirty="0" smtClean="0"/>
              <a:t>1</a:t>
            </a:r>
            <a:r>
              <a:rPr lang="fr-FR" sz="2000" b="1" dirty="0" smtClean="0"/>
              <a:t> + 40 x</a:t>
            </a:r>
            <a:r>
              <a:rPr lang="fr-FR" sz="2000" b="1" baseline="-25000" dirty="0" smtClean="0"/>
              <a:t>2</a:t>
            </a:r>
            <a:r>
              <a:rPr lang="fr-FR" sz="2000" b="1" dirty="0" smtClean="0"/>
              <a:t>)</a:t>
            </a:r>
          </a:p>
          <a:p>
            <a:pPr algn="l" rtl="0"/>
            <a:r>
              <a:rPr lang="fr-FR" sz="2000" dirty="0" smtClean="0"/>
              <a:t>2x</a:t>
            </a:r>
            <a:r>
              <a:rPr lang="fr-FR" sz="2000" baseline="-25000" dirty="0" smtClean="0"/>
              <a:t>1</a:t>
            </a:r>
            <a:r>
              <a:rPr lang="fr-FR" sz="2000" dirty="0" smtClean="0"/>
              <a:t> + x</a:t>
            </a:r>
            <a:r>
              <a:rPr lang="fr-FR" sz="2000" baseline="-25000" dirty="0" smtClean="0"/>
              <a:t>2</a:t>
            </a:r>
            <a:r>
              <a:rPr lang="fr-FR" sz="2000" dirty="0" smtClean="0"/>
              <a:t> </a:t>
            </a:r>
            <a:r>
              <a:rPr lang="fr-FR" sz="2000" dirty="0" smtClean="0">
                <a:sym typeface="Symbol"/>
              </a:rPr>
              <a:t> 450</a:t>
            </a:r>
          </a:p>
          <a:p>
            <a:pPr algn="l" rtl="0"/>
            <a:r>
              <a:rPr lang="fr-FR" sz="2000" dirty="0" smtClean="0">
                <a:sym typeface="Symbol"/>
              </a:rPr>
              <a:t>  x</a:t>
            </a:r>
            <a:r>
              <a:rPr lang="fr-FR" sz="2000" baseline="-25000" dirty="0" smtClean="0">
                <a:sym typeface="Symbol"/>
              </a:rPr>
              <a:t>1</a:t>
            </a:r>
            <a:r>
              <a:rPr lang="fr-FR" sz="2000" dirty="0" smtClean="0">
                <a:sym typeface="Symbol"/>
              </a:rPr>
              <a:t> + 4 x</a:t>
            </a:r>
            <a:r>
              <a:rPr lang="fr-FR" sz="2000" baseline="-25000" dirty="0" smtClean="0">
                <a:sym typeface="Symbol"/>
              </a:rPr>
              <a:t>2</a:t>
            </a:r>
            <a:r>
              <a:rPr lang="fr-FR" sz="2000" dirty="0" smtClean="0">
                <a:sym typeface="Symbol"/>
              </a:rPr>
              <a:t>  400</a:t>
            </a:r>
          </a:p>
          <a:p>
            <a:pPr algn="l" rtl="0"/>
            <a:r>
              <a:rPr lang="fr-FR" sz="2000" dirty="0" smtClean="0">
                <a:sym typeface="Symbol"/>
              </a:rPr>
              <a:t>  x</a:t>
            </a:r>
            <a:r>
              <a:rPr lang="fr-FR" sz="2000" baseline="-25000" dirty="0" smtClean="0">
                <a:sym typeface="Symbol"/>
              </a:rPr>
              <a:t>1</a:t>
            </a:r>
            <a:r>
              <a:rPr lang="fr-FR" sz="2000" dirty="0" smtClean="0">
                <a:sym typeface="Symbol"/>
              </a:rPr>
              <a:t>  0</a:t>
            </a:r>
          </a:p>
          <a:p>
            <a:pPr algn="l" rtl="0"/>
            <a:r>
              <a:rPr lang="fr-FR" sz="2000" dirty="0" smtClean="0">
                <a:sym typeface="Symbol"/>
              </a:rPr>
              <a:t>  x</a:t>
            </a:r>
            <a:r>
              <a:rPr lang="fr-FR" sz="2000" baseline="-25000" dirty="0" smtClean="0">
                <a:sym typeface="Symbol"/>
              </a:rPr>
              <a:t>2</a:t>
            </a:r>
            <a:r>
              <a:rPr lang="fr-FR" sz="2000" dirty="0" smtClean="0">
                <a:sym typeface="Symbol"/>
              </a:rPr>
              <a:t>  0</a:t>
            </a:r>
            <a:endParaRPr lang="ar-SA" sz="2000" dirty="0"/>
          </a:p>
        </p:txBody>
      </p:sp>
      <p:sp>
        <p:nvSpPr>
          <p:cNvPr id="10" name="مربع نص 9"/>
          <p:cNvSpPr txBox="1"/>
          <p:nvPr/>
        </p:nvSpPr>
        <p:spPr>
          <a:xfrm>
            <a:off x="1066800" y="3276600"/>
            <a:ext cx="2971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3- تعديل النموذج</a:t>
            </a:r>
            <a:endParaRPr lang="ar-SA" sz="2400" dirty="0"/>
          </a:p>
        </p:txBody>
      </p:sp>
      <p:sp>
        <p:nvSpPr>
          <p:cNvPr id="11" name="مربع نص 10"/>
          <p:cNvSpPr txBox="1"/>
          <p:nvPr/>
        </p:nvSpPr>
        <p:spPr>
          <a:xfrm>
            <a:off x="914400" y="3886200"/>
            <a:ext cx="4191000" cy="163121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000" b="1" dirty="0" smtClean="0"/>
              <a:t>Z + Max (80 x</a:t>
            </a:r>
            <a:r>
              <a:rPr lang="fr-FR" sz="2000" b="1" baseline="-25000" dirty="0" smtClean="0"/>
              <a:t>1</a:t>
            </a:r>
            <a:r>
              <a:rPr lang="fr-FR" sz="2000" b="1" dirty="0" smtClean="0"/>
              <a:t> + 40 x</a:t>
            </a:r>
            <a:r>
              <a:rPr lang="fr-FR" sz="2000" b="1" baseline="-25000" dirty="0" smtClean="0"/>
              <a:t>2 </a:t>
            </a:r>
            <a:r>
              <a:rPr lang="fr-FR" sz="2000" b="1" dirty="0" smtClean="0"/>
              <a:t>+ 0s</a:t>
            </a:r>
            <a:r>
              <a:rPr lang="fr-FR" sz="2000" b="1" baseline="-25000" dirty="0" smtClean="0"/>
              <a:t>1</a:t>
            </a:r>
            <a:r>
              <a:rPr lang="fr-FR" sz="2000" b="1" dirty="0" smtClean="0"/>
              <a:t> + 0s</a:t>
            </a:r>
            <a:r>
              <a:rPr lang="fr-FR" sz="2000" b="1" baseline="-25000" dirty="0" smtClean="0"/>
              <a:t>2</a:t>
            </a:r>
            <a:r>
              <a:rPr lang="fr-FR" sz="2000" b="1" dirty="0" smtClean="0"/>
              <a:t>)</a:t>
            </a:r>
          </a:p>
          <a:p>
            <a:pPr algn="l" rtl="0"/>
            <a:r>
              <a:rPr lang="fr-FR" sz="2000" dirty="0" smtClean="0"/>
              <a:t>2x</a:t>
            </a:r>
            <a:r>
              <a:rPr lang="fr-FR" sz="2000" baseline="-25000" dirty="0" smtClean="0"/>
              <a:t>1</a:t>
            </a:r>
            <a:r>
              <a:rPr lang="fr-FR" sz="2000" dirty="0" smtClean="0"/>
              <a:t> + 1 x</a:t>
            </a:r>
            <a:r>
              <a:rPr lang="fr-FR" sz="2000" baseline="-25000" dirty="0" smtClean="0"/>
              <a:t>2</a:t>
            </a:r>
            <a:r>
              <a:rPr lang="fr-FR" sz="2000" dirty="0" smtClean="0"/>
              <a:t> + s1 =</a:t>
            </a:r>
            <a:r>
              <a:rPr lang="fr-FR" sz="2000" dirty="0" smtClean="0">
                <a:sym typeface="Symbol"/>
              </a:rPr>
              <a:t> 450</a:t>
            </a:r>
          </a:p>
          <a:p>
            <a:pPr algn="l" rtl="0"/>
            <a:r>
              <a:rPr lang="fr-FR" sz="2000" dirty="0" smtClean="0">
                <a:sym typeface="Symbol"/>
              </a:rPr>
              <a:t> x</a:t>
            </a:r>
            <a:r>
              <a:rPr lang="fr-FR" sz="2000" baseline="-25000" dirty="0" smtClean="0">
                <a:sym typeface="Symbol"/>
              </a:rPr>
              <a:t>1</a:t>
            </a:r>
            <a:r>
              <a:rPr lang="fr-FR" sz="2000" dirty="0" smtClean="0">
                <a:sym typeface="Symbol"/>
              </a:rPr>
              <a:t> + 4 x</a:t>
            </a:r>
            <a:r>
              <a:rPr lang="fr-FR" sz="2000" baseline="-25000" dirty="0" smtClean="0">
                <a:sym typeface="Symbol"/>
              </a:rPr>
              <a:t>2</a:t>
            </a:r>
            <a:r>
              <a:rPr lang="fr-FR" sz="2000" dirty="0" smtClean="0">
                <a:sym typeface="Symbol"/>
              </a:rPr>
              <a:t>  + s2 = 400</a:t>
            </a:r>
          </a:p>
          <a:p>
            <a:pPr algn="l" rtl="0"/>
            <a:r>
              <a:rPr lang="fr-FR" sz="2000" dirty="0" smtClean="0">
                <a:sym typeface="Symbol"/>
              </a:rPr>
              <a:t> x</a:t>
            </a:r>
            <a:r>
              <a:rPr lang="fr-FR" sz="2000" baseline="-25000" dirty="0" smtClean="0">
                <a:sym typeface="Symbol"/>
              </a:rPr>
              <a:t>1</a:t>
            </a:r>
            <a:r>
              <a:rPr lang="fr-FR" sz="2000" dirty="0" smtClean="0">
                <a:sym typeface="Symbol"/>
              </a:rPr>
              <a:t>  0</a:t>
            </a:r>
          </a:p>
          <a:p>
            <a:pPr algn="l" rtl="0"/>
            <a:r>
              <a:rPr lang="fr-FR" sz="2000" dirty="0" smtClean="0">
                <a:sym typeface="Symbol"/>
              </a:rPr>
              <a:t> x</a:t>
            </a:r>
            <a:r>
              <a:rPr lang="fr-FR" sz="2000" baseline="-25000" dirty="0" smtClean="0">
                <a:sym typeface="Symbol"/>
              </a:rPr>
              <a:t>2</a:t>
            </a:r>
            <a:r>
              <a:rPr lang="fr-FR" sz="2000" dirty="0" smtClean="0">
                <a:sym typeface="Symbol"/>
              </a:rPr>
              <a:t>  0</a:t>
            </a:r>
            <a:endParaRPr lang="ar-SA" sz="2000" dirty="0"/>
          </a:p>
        </p:txBody>
      </p:sp>
    </p:spTree>
    <p:extLst>
      <p:ext uri="{BB962C8B-B14F-4D97-AF65-F5344CB8AC3E}">
        <p14:creationId xmlns:p14="http://schemas.microsoft.com/office/powerpoint/2010/main" val="3142554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1524000" y="1371600"/>
          <a:ext cx="6604003" cy="29667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943429"/>
                <a:gridCol w="943429"/>
                <a:gridCol w="943429"/>
                <a:gridCol w="943429"/>
                <a:gridCol w="943429"/>
                <a:gridCol w="943429"/>
                <a:gridCol w="943429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40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80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s</a:t>
                      </a:r>
                      <a:r>
                        <a:rPr lang="fr-FR" baseline="-25000" dirty="0" smtClean="0"/>
                        <a:t>2</a:t>
                      </a:r>
                      <a:endParaRPr lang="ar-SA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s</a:t>
                      </a:r>
                      <a:r>
                        <a:rPr lang="fr-FR" baseline="-25000" dirty="0" smtClean="0"/>
                        <a:t>1</a:t>
                      </a:r>
                      <a:endParaRPr lang="ar-SA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x</a:t>
                      </a:r>
                      <a:r>
                        <a:rPr lang="fr-FR" baseline="-25000" dirty="0" smtClean="0"/>
                        <a:t>2</a:t>
                      </a:r>
                      <a:endParaRPr lang="ar-SA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x</a:t>
                      </a:r>
                      <a:r>
                        <a:rPr lang="fr-FR" baseline="-25000" dirty="0" smtClean="0"/>
                        <a:t>1</a:t>
                      </a:r>
                      <a:endParaRPr lang="ar-SA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450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S</a:t>
                      </a:r>
                      <a:r>
                        <a:rPr lang="fr-FR" baseline="-25000" dirty="0" smtClean="0"/>
                        <a:t>1</a:t>
                      </a:r>
                      <a:endParaRPr lang="ar-SA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4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400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S</a:t>
                      </a:r>
                      <a:r>
                        <a:rPr lang="fr-FR" baseline="-25000" dirty="0" smtClean="0"/>
                        <a:t>2</a:t>
                      </a:r>
                      <a:endParaRPr lang="ar-SA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1"/>
                      <a:r>
                        <a:rPr lang="fr-FR" b="1" dirty="0" smtClean="0"/>
                        <a:t>0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fr-FR" b="1" dirty="0" smtClean="0"/>
                        <a:t>0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fr-FR" b="1" dirty="0" smtClean="0"/>
                        <a:t>- 40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fr-FR" b="1" dirty="0" smtClean="0"/>
                        <a:t>- 80</a:t>
                      </a:r>
                      <a:endParaRPr lang="ar-SA" b="1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1"/>
                      <a:r>
                        <a:rPr lang="fr-FR" b="1" dirty="0" smtClean="0"/>
                        <a:t>Z</a:t>
                      </a:r>
                      <a:r>
                        <a:rPr lang="fr-FR" b="1" baseline="0" dirty="0" smtClean="0"/>
                        <a:t> = 0</a:t>
                      </a:r>
                      <a:endParaRPr lang="ar-SA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½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½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225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X</a:t>
                      </a:r>
                      <a:r>
                        <a:rPr lang="fr-FR" baseline="-25000" dirty="0" smtClean="0"/>
                        <a:t>1</a:t>
                      </a:r>
                      <a:endParaRPr lang="ar-SA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80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-1/2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7/2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smtClean="0"/>
                        <a:t>175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S</a:t>
                      </a:r>
                      <a:r>
                        <a:rPr lang="fr-FR" baseline="-25000" dirty="0" smtClean="0"/>
                        <a:t>2</a:t>
                      </a:r>
                      <a:endParaRPr lang="ar-SA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fr-FR" b="1" dirty="0" smtClean="0"/>
                        <a:t>0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b="1" dirty="0" smtClean="0"/>
                        <a:t>40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b="1" dirty="0" smtClean="0"/>
                        <a:t>0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b="1" dirty="0" smtClean="0"/>
                        <a:t>0</a:t>
                      </a:r>
                      <a:endParaRPr lang="ar-SA" b="1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1"/>
                      <a:r>
                        <a:rPr lang="fr-FR" b="1" dirty="0" smtClean="0"/>
                        <a:t>Z = 18000</a:t>
                      </a:r>
                      <a:endParaRPr lang="ar-SA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مربع نص 3"/>
          <p:cNvSpPr txBox="1"/>
          <p:nvPr/>
        </p:nvSpPr>
        <p:spPr>
          <a:xfrm>
            <a:off x="2286000" y="4800600"/>
            <a:ext cx="5867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الحل أمثل لأن كل قيم سطر الحل موجبة أو تساوي صفرا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1945338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4114800" y="838200"/>
            <a:ext cx="4572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قراءة الحل:  </a:t>
            </a:r>
            <a:endParaRPr lang="ar-SA" sz="240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4114800" y="1524000"/>
            <a:ext cx="45720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إنتاج 225 وحدة من المنتج الأول</a:t>
            </a:r>
          </a:p>
          <a:p>
            <a:r>
              <a:rPr lang="ar-SA" sz="2400" dirty="0" smtClean="0"/>
              <a:t>وتبقى 125 </a:t>
            </a:r>
            <a:r>
              <a:rPr lang="ar-SA" sz="2400" dirty="0" err="1" smtClean="0"/>
              <a:t>كلغ</a:t>
            </a:r>
            <a:r>
              <a:rPr lang="ar-SA" sz="2400" dirty="0" smtClean="0"/>
              <a:t> من المادة الثانية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2054821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12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5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3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-457200" y="2971800"/>
            <a:ext cx="9677400" cy="114300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60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104212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477</TotalTime>
  <Words>743</Words>
  <Application>Microsoft Office PowerPoint</Application>
  <PresentationFormat>A4 Paper (210x297 mm)</PresentationFormat>
  <Paragraphs>274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ae_AlMateen</vt:lpstr>
      <vt:lpstr>AL-Battar</vt:lpstr>
      <vt:lpstr>AL-Mohanad Bold</vt:lpstr>
      <vt:lpstr>Arial</vt:lpstr>
      <vt:lpstr>AYM Wadiy S_U normal.</vt:lpstr>
      <vt:lpstr>Calibri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مع تمنياتي للجميع بالنجاح والتوفيق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Mohamed Mahmoud Elhakim</cp:lastModifiedBy>
  <cp:revision>95</cp:revision>
  <dcterms:created xsi:type="dcterms:W3CDTF">2014-09-11T06:47:01Z</dcterms:created>
  <dcterms:modified xsi:type="dcterms:W3CDTF">2015-10-05T09:01:16Z</dcterms:modified>
</cp:coreProperties>
</file>