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545" r:id="rId3"/>
    <p:sldId id="546" r:id="rId4"/>
    <p:sldId id="547" r:id="rId5"/>
    <p:sldId id="548" r:id="rId6"/>
    <p:sldId id="549" r:id="rId7"/>
    <p:sldId id="550" r:id="rId8"/>
    <p:sldId id="551" r:id="rId9"/>
    <p:sldId id="552" r:id="rId10"/>
    <p:sldId id="553" r:id="rId11"/>
    <p:sldId id="554" r:id="rId12"/>
    <p:sldId id="555" r:id="rId13"/>
    <p:sldId id="556" r:id="rId14"/>
    <p:sldId id="557" r:id="rId15"/>
    <p:sldId id="558" r:id="rId16"/>
    <p:sldId id="559" r:id="rId17"/>
    <p:sldId id="560" r:id="rId18"/>
    <p:sldId id="561" r:id="rId19"/>
    <p:sldId id="562" r:id="rId20"/>
    <p:sldId id="563" r:id="rId21"/>
    <p:sldId id="564" r:id="rId22"/>
    <p:sldId id="565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5963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العمليات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عيسى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العاشرة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219200" y="403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تذكير بمسألة النقل</a:t>
            </a:r>
          </a:p>
        </p:txBody>
      </p:sp>
    </p:spTree>
    <p:extLst>
      <p:ext uri="{BB962C8B-B14F-4D97-AF65-F5344CB8AC3E}">
        <p14:creationId xmlns:p14="http://schemas.microsoft.com/office/powerpoint/2010/main" val="102609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733800" y="3810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محتوى الحصة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505200" y="9906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إعداد جدول لحل مسألة النقل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429000" y="15240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البحث عن حل أولي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429000" y="20574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</a:t>
            </a:r>
            <a:r>
              <a:rPr lang="ar-SA" sz="2400" dirty="0" err="1" smtClean="0"/>
              <a:t>الأمثلية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352800" y="25908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تحسين الحل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352800" y="31242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حساب تكلفة الحل الأمثل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352800" y="36576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رسم الحل الأمثل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352800" y="47244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المراجعة من الكتاب ومن كتب بحوث العمليات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12155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67600" y="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حل مسألة النقل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638800" y="762000"/>
            <a:ext cx="4267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يتم حل مسألة النقل في 4 مراحل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44780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إعداد الجدول (مع ضمان التوازن بين العرض والطلب)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13360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البحث عن حل أولي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28194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رقابة أمثلية الحل الأولي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505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تحسين الحل حتى الأمثلية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3503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228600"/>
            <a:ext cx="2286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مسألة</a:t>
            </a:r>
            <a:endParaRPr lang="ar-SA" sz="32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04800" y="914400"/>
            <a:ext cx="9144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لسنة 2012 تقدر حاجة </a:t>
            </a:r>
            <a:r>
              <a:rPr lang="ar-SA" sz="2400" dirty="0" err="1" smtClean="0"/>
              <a:t>الدمام</a:t>
            </a:r>
            <a:r>
              <a:rPr lang="ar-SA" sz="2400" dirty="0" smtClean="0"/>
              <a:t> والرياض ومكة المكرمة إلى التمر من نوع السكري كالتالي: 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143000" y="19050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err="1" smtClean="0"/>
              <a:t>الدمام</a:t>
            </a:r>
            <a:r>
              <a:rPr lang="ar-SA" sz="2400" dirty="0" smtClean="0"/>
              <a:t> : 13 طن</a:t>
            </a:r>
          </a:p>
          <a:p>
            <a:r>
              <a:rPr lang="ar-SA" sz="2400" dirty="0" smtClean="0"/>
              <a:t>الرياض:  22 طن</a:t>
            </a:r>
          </a:p>
          <a:p>
            <a:r>
              <a:rPr lang="ar-SA" sz="2400" dirty="0" smtClean="0"/>
              <a:t>مكة المكرمة:  40 طن 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3352800"/>
            <a:ext cx="8458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يمكن تلبية هذه الحاجات من ثلاثة أماكن : الأحساء والقصيم والمدينة المنورة. الكميات المنتظر إنتاجها في 2012 من هذا النوع هي التالية: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143000" y="44196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err="1" smtClean="0"/>
              <a:t>الأحساء</a:t>
            </a:r>
            <a:r>
              <a:rPr lang="ar-SA" sz="2400" dirty="0" smtClean="0"/>
              <a:t>: 20طن</a:t>
            </a:r>
          </a:p>
          <a:p>
            <a:r>
              <a:rPr lang="ar-SA" sz="2400" dirty="0" err="1" smtClean="0"/>
              <a:t>الفصيم</a:t>
            </a:r>
            <a:r>
              <a:rPr lang="ar-SA" sz="2400" dirty="0" smtClean="0"/>
              <a:t>:  30طن</a:t>
            </a:r>
          </a:p>
          <a:p>
            <a:r>
              <a:rPr lang="ar-SA" sz="2400" dirty="0" smtClean="0"/>
              <a:t>المدينة المنورة:  25طن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98864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00400" y="3810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تظهر في الجدول التالي تكاليف نقل الطن الواحد </a:t>
            </a:r>
            <a:endParaRPr lang="ar-SA" sz="24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714172" y="1227666"/>
          <a:ext cx="5540828" cy="2194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51000"/>
                <a:gridCol w="1215572"/>
                <a:gridCol w="1132114"/>
                <a:gridCol w="154214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إلى</a:t>
                      </a:r>
                    </a:p>
                    <a:p>
                      <a:pPr algn="r" rtl="1"/>
                      <a:r>
                        <a:rPr lang="ar-SA" sz="2400" dirty="0" smtClean="0"/>
                        <a:t>من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err="1" smtClean="0"/>
                        <a:t>الدمام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الرياض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مكة المكرمة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err="1" smtClean="0"/>
                        <a:t>الأحساء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9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err="1" smtClean="0"/>
                        <a:t>القصيم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المدينة المنورة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رابط مستقيم 4"/>
          <p:cNvCxnSpPr/>
          <p:nvPr/>
        </p:nvCxnSpPr>
        <p:spPr>
          <a:xfrm rot="10800000" flipV="1">
            <a:off x="6553200" y="1219200"/>
            <a:ext cx="1676400" cy="838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مربع نص 5"/>
          <p:cNvSpPr txBox="1"/>
          <p:nvPr/>
        </p:nvSpPr>
        <p:spPr>
          <a:xfrm>
            <a:off x="2362200" y="3657600"/>
            <a:ext cx="1981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الوحدة 100 ريال</a:t>
            </a:r>
            <a:endParaRPr lang="ar-SA" sz="20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048000" y="44958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المطلوب: كيف ستكون خطة النقل المثلى ؟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21783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24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648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6172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124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648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172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124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648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6172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676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676400" y="4114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676400" y="5029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3200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724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3246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772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772400" y="403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7724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200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724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3246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191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715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239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191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715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7239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191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715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7239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391400" y="0"/>
            <a:ext cx="2514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إعداد الجدول </a:t>
            </a:r>
            <a:endParaRPr lang="ar-SA" sz="2400" b="1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1600200" y="1143000"/>
            <a:ext cx="701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الجدول تمثل الأسطر الموردين وتمثل الأعمدة المستفيدين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51275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2" grpId="1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0"/>
            <a:ext cx="2514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ضمان التوازن</a:t>
            </a:r>
            <a:endParaRPr lang="ar-SA" sz="2400" b="1" dirty="0"/>
          </a:p>
        </p:txBody>
      </p:sp>
      <p:sp>
        <p:nvSpPr>
          <p:cNvPr id="3" name="مستطيل 2"/>
          <p:cNvSpPr/>
          <p:nvPr/>
        </p:nvSpPr>
        <p:spPr>
          <a:xfrm>
            <a:off x="228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1752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276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752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276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1752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276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3048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18288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34290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295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2819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4343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295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819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343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1295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2819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343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4876800" y="838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4876800" y="1752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876800" y="2590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31" name="وسيلة شرح على شكل سحابة 30"/>
          <p:cNvSpPr/>
          <p:nvPr/>
        </p:nvSpPr>
        <p:spPr>
          <a:xfrm>
            <a:off x="5791200" y="1143000"/>
            <a:ext cx="3505200" cy="2590800"/>
          </a:xfrm>
          <a:prstGeom prst="cloudCallout">
            <a:avLst>
              <a:gd name="adj1" fmla="val -44021"/>
              <a:gd name="adj2" fmla="val 7762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التوازن بين العرض والطلب شرط أساسي في مسألة النقل</a:t>
            </a:r>
            <a:endParaRPr lang="ar-SA" sz="2400" dirty="0"/>
          </a:p>
        </p:txBody>
      </p:sp>
      <p:pic>
        <p:nvPicPr>
          <p:cNvPr id="1026" name="Picture 2" descr="http://t1.gstatic.com/images?q=tbn:ANd9GcRJWvWCDni-iqTEEV369JT5WNOlehQ5ckoYwfGH0WumpjuOTBuo0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495800"/>
            <a:ext cx="1066800" cy="1066800"/>
          </a:xfrm>
          <a:prstGeom prst="rect">
            <a:avLst/>
          </a:prstGeom>
          <a:noFill/>
        </p:spPr>
      </p:pic>
      <p:sp>
        <p:nvSpPr>
          <p:cNvPr id="33" name="وسيلة شرح على شكل سحابة 32"/>
          <p:cNvSpPr/>
          <p:nvPr/>
        </p:nvSpPr>
        <p:spPr>
          <a:xfrm>
            <a:off x="6629400" y="3810000"/>
            <a:ext cx="2819400" cy="2209800"/>
          </a:xfrm>
          <a:prstGeom prst="cloudCallout">
            <a:avLst>
              <a:gd name="adj1" fmla="val -68236"/>
              <a:gd name="adj2" fmla="val -229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لا يمكن حل المسألة في حالة عدم التوازن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4648200" y="3124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7030A0"/>
                </a:solidFill>
              </a:rPr>
              <a:t>75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4800600" y="3505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b="1" dirty="0" smtClean="0">
                <a:solidFill>
                  <a:srgbClr val="7030A0"/>
                </a:solidFill>
              </a:rPr>
              <a:t>75</a:t>
            </a:r>
            <a:endParaRPr lang="ar-SA" b="1" dirty="0">
              <a:solidFill>
                <a:srgbClr val="7030A0"/>
              </a:solidFill>
            </a:endParaRPr>
          </a:p>
        </p:txBody>
      </p:sp>
      <p:cxnSp>
        <p:nvCxnSpPr>
          <p:cNvPr id="37" name="رابط مستقيم 36"/>
          <p:cNvCxnSpPr/>
          <p:nvPr/>
        </p:nvCxnSpPr>
        <p:spPr>
          <a:xfrm>
            <a:off x="4800600" y="3276600"/>
            <a:ext cx="76200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05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3" grpId="0" animBg="1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172200" y="304800"/>
            <a:ext cx="37338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في حالة عدم التوازن</a:t>
            </a:r>
            <a:endParaRPr lang="ar-SA" sz="24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457200" y="1219200"/>
            <a:ext cx="8991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إذا كان العرض أكبر من الطلب (مجموع كميات الأسطر أكبر من مجوع كميات الأعمدة) 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7400" y="5257800"/>
            <a:ext cx="381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>
                <a:solidFill>
                  <a:prstClr val="black"/>
                </a:solidFill>
              </a:rPr>
              <a:t>فنضيف موردا وهميا </a:t>
            </a:r>
            <a:endParaRPr lang="ar-SA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9400" y="2362200"/>
            <a:ext cx="30315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نضيف مستفيدا وهميا </a:t>
            </a:r>
          </a:p>
        </p:txBody>
      </p:sp>
      <p:sp>
        <p:nvSpPr>
          <p:cNvPr id="9" name="Rectangle 8"/>
          <p:cNvSpPr/>
          <p:nvPr/>
        </p:nvSpPr>
        <p:spPr>
          <a:xfrm>
            <a:off x="990600" y="3733800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إذا كان الطلب أكبر من العرض (مجموع كميات الأعمدة أكبر من مجوع كميات الأسطر) </a:t>
            </a:r>
          </a:p>
        </p:txBody>
      </p:sp>
      <p:sp>
        <p:nvSpPr>
          <p:cNvPr id="10" name="Left Arrow 9"/>
          <p:cNvSpPr/>
          <p:nvPr/>
        </p:nvSpPr>
        <p:spPr>
          <a:xfrm>
            <a:off x="6019800" y="2133600"/>
            <a:ext cx="7620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Left Arrow 10"/>
          <p:cNvSpPr/>
          <p:nvPr/>
        </p:nvSpPr>
        <p:spPr>
          <a:xfrm>
            <a:off x="6019800" y="4953000"/>
            <a:ext cx="7620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228600" y="2362200"/>
            <a:ext cx="2590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أي نضيف عمودا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457200" y="5257800"/>
            <a:ext cx="2590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أي نضيف سطرا</a:t>
            </a:r>
          </a:p>
        </p:txBody>
      </p:sp>
    </p:spTree>
    <p:extLst>
      <p:ext uri="{BB962C8B-B14F-4D97-AF65-F5344CB8AC3E}">
        <p14:creationId xmlns:p14="http://schemas.microsoft.com/office/powerpoint/2010/main" val="306109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3"/>
          <p:cNvSpPr txBox="1"/>
          <p:nvPr/>
        </p:nvSpPr>
        <p:spPr>
          <a:xfrm>
            <a:off x="1828800" y="914400"/>
            <a:ext cx="7010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كمية المورد الوهمي أو المستفيد الوهمي تحدد بالفرق بين العرض والطلب</a:t>
            </a:r>
            <a:endParaRPr lang="ar-SA" sz="2800" dirty="0"/>
          </a:p>
        </p:txBody>
      </p:sp>
      <p:sp>
        <p:nvSpPr>
          <p:cNvPr id="3" name="مربع نص 4"/>
          <p:cNvSpPr txBox="1"/>
          <p:nvPr/>
        </p:nvSpPr>
        <p:spPr>
          <a:xfrm>
            <a:off x="990600" y="2895600"/>
            <a:ext cx="792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تكاليف نقل المورد الوهمي والمستفيد الوهمي تساوي صفرا</a:t>
            </a:r>
            <a:endParaRPr lang="ar-SA" sz="2800" dirty="0"/>
          </a:p>
        </p:txBody>
      </p:sp>
      <p:sp>
        <p:nvSpPr>
          <p:cNvPr id="4" name="مربع نص 5"/>
          <p:cNvSpPr txBox="1"/>
          <p:nvPr/>
        </p:nvSpPr>
        <p:spPr>
          <a:xfrm>
            <a:off x="2133600" y="4419600"/>
            <a:ext cx="678180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 تطبيق طريقة النقل لتحديد الموقع نضع تكاليف الموقع الذي يدرس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23830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مربع نص 57"/>
          <p:cNvSpPr txBox="1"/>
          <p:nvPr/>
        </p:nvSpPr>
        <p:spPr>
          <a:xfrm>
            <a:off x="4953000" y="228600"/>
            <a:ext cx="4572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البحث عن حل أولي </a:t>
            </a:r>
            <a:r>
              <a:rPr lang="ar-SA" sz="2400" b="1" dirty="0" smtClean="0">
                <a:solidFill>
                  <a:srgbClr val="C00000"/>
                </a:solidFill>
              </a:rPr>
              <a:t>(طريقة الشمال الغربي)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59" name="مربع نص 58"/>
          <p:cNvSpPr txBox="1"/>
          <p:nvPr/>
        </p:nvSpPr>
        <p:spPr>
          <a:xfrm>
            <a:off x="2286000" y="9144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هناك طرق كثيرة. نستعمل هنا فقط طريقة الشمال الغربي</a:t>
            </a:r>
            <a:endParaRPr lang="ar-SA" sz="2800" dirty="0"/>
          </a:p>
        </p:txBody>
      </p:sp>
      <p:sp>
        <p:nvSpPr>
          <p:cNvPr id="60" name="مربع نص 59"/>
          <p:cNvSpPr txBox="1"/>
          <p:nvPr/>
        </p:nvSpPr>
        <p:spPr>
          <a:xfrm>
            <a:off x="2057400" y="2133600"/>
            <a:ext cx="6705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تتمثل طريقة الشمال الغربي في التوزيع على الخانة المتواجدة في شمال غرب الجدول كل مرة </a:t>
            </a:r>
            <a:endParaRPr lang="ar-SA" sz="2800" dirty="0"/>
          </a:p>
        </p:txBody>
      </p:sp>
      <p:sp>
        <p:nvSpPr>
          <p:cNvPr id="61" name="مربع نص 60"/>
          <p:cNvSpPr txBox="1"/>
          <p:nvPr/>
        </p:nvSpPr>
        <p:spPr>
          <a:xfrm>
            <a:off x="2057400" y="3733800"/>
            <a:ext cx="6705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الشمال الغربي لا تأخذ التكاليف بعين الاعتبار عند البحث عن حل أولي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8434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28956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28956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80010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7</a:t>
            </a:r>
            <a:endParaRPr lang="ar-SA" sz="20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50727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7</a:t>
            </a:r>
            <a:endParaRPr lang="ar-SA" sz="20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44196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84582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4958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4419600" y="5257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8077200" y="2923662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63246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8701314" y="2942772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6019800" y="4953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59436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848600" y="3810000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6248400" y="5410200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رابط مستقيم 47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رابط مستقيم 48"/>
          <p:cNvCxnSpPr/>
          <p:nvPr/>
        </p:nvCxnSpPr>
        <p:spPr>
          <a:xfrm flipV="1">
            <a:off x="4724400" y="4876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رابط مستقيم 49"/>
          <p:cNvCxnSpPr/>
          <p:nvPr/>
        </p:nvCxnSpPr>
        <p:spPr>
          <a:xfrm flipV="1">
            <a:off x="6248400" y="4572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رابط مستقيم 50"/>
          <p:cNvCxnSpPr/>
          <p:nvPr/>
        </p:nvCxnSpPr>
        <p:spPr>
          <a:xfrm flipV="1">
            <a:off x="6248400" y="5029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رابط مستقيم 51"/>
          <p:cNvCxnSpPr/>
          <p:nvPr/>
        </p:nvCxnSpPr>
        <p:spPr>
          <a:xfrm flipV="1">
            <a:off x="7239000" y="3810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رابط مستقيم 52"/>
          <p:cNvCxnSpPr/>
          <p:nvPr/>
        </p:nvCxnSpPr>
        <p:spPr>
          <a:xfrm flipV="1">
            <a:off x="73152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/>
          <p:nvPr/>
        </p:nvCxnSpPr>
        <p:spPr>
          <a:xfrm flipV="1">
            <a:off x="79248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رابط مستقيم 54"/>
          <p:cNvCxnSpPr/>
          <p:nvPr/>
        </p:nvCxnSpPr>
        <p:spPr>
          <a:xfrm flipV="1">
            <a:off x="78486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9350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57" grpId="0" animBg="1"/>
      <p:bldP spid="57" grpId="1" animBg="1"/>
      <p:bldP spid="58" grpId="0" animBg="1"/>
      <p:bldP spid="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38400" y="762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3962400" y="762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486400" y="762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438400" y="1676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3962400" y="1676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486400" y="1676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4384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39624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4864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990600" y="990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الأحساء</a:t>
            </a:r>
            <a:endParaRPr lang="ar-SA" sz="20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990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القصيم</a:t>
            </a:r>
            <a:endParaRPr lang="ar-SA" sz="20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990600" y="28956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المدينة المنورة</a:t>
            </a:r>
            <a:endParaRPr lang="ar-SA" sz="2000" b="1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514600" y="22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الدمام</a:t>
            </a:r>
            <a:endParaRPr lang="ar-SA" sz="2000" b="1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038600" y="22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الرياض</a:t>
            </a:r>
            <a:endParaRPr lang="ar-SA" sz="20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5638800" y="22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مكة المكرمة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505200" y="762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5029200" y="762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6553200" y="762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3505200" y="1676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5029200" y="1676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6553200" y="1676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35052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50292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65532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2514600" y="106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4691742" y="1066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1148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5943600" y="19812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5562600" y="2819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55" name="مربع نص 54"/>
          <p:cNvSpPr txBox="1"/>
          <p:nvPr/>
        </p:nvSpPr>
        <p:spPr>
          <a:xfrm>
            <a:off x="914400" y="3733800"/>
            <a:ext cx="79248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7030A0"/>
                </a:solidFill>
              </a:rPr>
              <a:t>الحل الأولي يكون قاعديا إذا كان عدد الخانات المملوءة يساوي </a:t>
            </a:r>
            <a:r>
              <a:rPr lang="fr-FR" sz="2400" b="1" dirty="0" smtClean="0">
                <a:solidFill>
                  <a:srgbClr val="7030A0"/>
                </a:solidFill>
              </a:rPr>
              <a:t>   m + n - 1</a:t>
            </a:r>
            <a:endParaRPr lang="ar-SA" sz="2400" b="1" dirty="0" smtClean="0">
              <a:solidFill>
                <a:srgbClr val="7030A0"/>
              </a:solidFill>
            </a:endParaRPr>
          </a:p>
          <a:p>
            <a:r>
              <a:rPr lang="ar-SA" sz="2400" b="1" dirty="0" smtClean="0">
                <a:solidFill>
                  <a:srgbClr val="7030A0"/>
                </a:solidFill>
              </a:rPr>
              <a:t>   </a:t>
            </a:r>
            <a:endParaRPr lang="ar-SA" sz="2400" b="1" dirty="0">
              <a:solidFill>
                <a:srgbClr val="7030A0"/>
              </a:solidFill>
            </a:endParaRPr>
          </a:p>
        </p:txBody>
      </p:sp>
      <p:sp>
        <p:nvSpPr>
          <p:cNvPr id="57" name="مربع نص 56"/>
          <p:cNvSpPr txBox="1"/>
          <p:nvPr/>
        </p:nvSpPr>
        <p:spPr>
          <a:xfrm>
            <a:off x="8229600" y="4495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m</a:t>
            </a:r>
            <a:endParaRPr lang="ar-SA" sz="2000" dirty="0"/>
          </a:p>
        </p:txBody>
      </p:sp>
      <p:sp>
        <p:nvSpPr>
          <p:cNvPr id="58" name="مربع نص 57"/>
          <p:cNvSpPr txBox="1"/>
          <p:nvPr/>
        </p:nvSpPr>
        <p:spPr>
          <a:xfrm>
            <a:off x="8229600" y="4876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n</a:t>
            </a:r>
            <a:endParaRPr lang="ar-SA" sz="2000" dirty="0"/>
          </a:p>
        </p:txBody>
      </p:sp>
      <p:sp>
        <p:nvSpPr>
          <p:cNvPr id="59" name="مربع نص 58"/>
          <p:cNvSpPr txBox="1"/>
          <p:nvPr/>
        </p:nvSpPr>
        <p:spPr>
          <a:xfrm>
            <a:off x="3657600" y="44958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عدد الأسطر</a:t>
            </a:r>
            <a:endParaRPr lang="ar-SA" sz="2400" dirty="0"/>
          </a:p>
        </p:txBody>
      </p:sp>
      <p:sp>
        <p:nvSpPr>
          <p:cNvPr id="60" name="مربع نص 59"/>
          <p:cNvSpPr txBox="1"/>
          <p:nvPr/>
        </p:nvSpPr>
        <p:spPr>
          <a:xfrm>
            <a:off x="3657600" y="48768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عدد الأعمدة</a:t>
            </a:r>
            <a:endParaRPr lang="ar-SA" sz="2400" dirty="0"/>
          </a:p>
        </p:txBody>
      </p:sp>
      <p:sp>
        <p:nvSpPr>
          <p:cNvPr id="61" name="مربع نص 60"/>
          <p:cNvSpPr txBox="1"/>
          <p:nvPr/>
        </p:nvSpPr>
        <p:spPr>
          <a:xfrm>
            <a:off x="1447800" y="4724400"/>
            <a:ext cx="472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 + n – 1 = 3 + 3 – 1 = 5</a:t>
            </a:r>
            <a:endParaRPr lang="ar-SA" dirty="0"/>
          </a:p>
        </p:txBody>
      </p:sp>
      <p:sp>
        <p:nvSpPr>
          <p:cNvPr id="62" name="مربع نص 61"/>
          <p:cNvSpPr txBox="1"/>
          <p:nvPr/>
        </p:nvSpPr>
        <p:spPr>
          <a:xfrm>
            <a:off x="1447800" y="51054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sz="2400" dirty="0" smtClean="0"/>
              <a:t>5 خانات مملوءة </a:t>
            </a:r>
            <a:endParaRPr lang="ar-SA" sz="2400" dirty="0"/>
          </a:p>
        </p:txBody>
      </p:sp>
      <p:sp>
        <p:nvSpPr>
          <p:cNvPr id="63" name="مربع نص 62"/>
          <p:cNvSpPr txBox="1"/>
          <p:nvPr/>
        </p:nvSpPr>
        <p:spPr>
          <a:xfrm>
            <a:off x="1447800" y="5562600"/>
            <a:ext cx="2895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b="1" dirty="0" smtClean="0">
                <a:solidFill>
                  <a:srgbClr val="7030A0"/>
                </a:solidFill>
              </a:rPr>
              <a:t>الحل الأولي قاعدي </a:t>
            </a:r>
            <a:endParaRPr lang="ar-SA" sz="2400" b="1" dirty="0">
              <a:solidFill>
                <a:srgbClr val="7030A0"/>
              </a:solidFill>
            </a:endParaRPr>
          </a:p>
        </p:txBody>
      </p:sp>
      <p:sp>
        <p:nvSpPr>
          <p:cNvPr id="64" name="سهم إلى اليسار 63"/>
          <p:cNvSpPr/>
          <p:nvPr/>
        </p:nvSpPr>
        <p:spPr>
          <a:xfrm>
            <a:off x="4800600" y="5486400"/>
            <a:ext cx="838200" cy="6096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397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/>
      <p:bldP spid="58" grpId="0"/>
      <p:bldP spid="59" grpId="0"/>
      <p:bldP spid="60" grpId="0"/>
      <p:bldP spid="61" grpId="0"/>
      <p:bldP spid="62" grpId="0"/>
      <p:bldP spid="63" grpId="0" animBg="1"/>
      <p:bldP spid="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315200" y="304800"/>
            <a:ext cx="2362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أمثلية الحل </a:t>
            </a:r>
            <a:endParaRPr lang="ar-SA" sz="2400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5334000" y="9906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كتابة الأرقام القياسية للأسطر والأعمدة</a:t>
            </a:r>
            <a:endParaRPr lang="ar-SA" sz="2400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638800" y="1752600"/>
            <a:ext cx="426720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التفكير على مستوى الخانات المملوءة فقط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6477000" y="30480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= c</a:t>
            </a:r>
            <a:endParaRPr lang="ar-SA" sz="2400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8915400" y="3505200"/>
            <a:ext cx="45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8915400" y="4038600"/>
            <a:ext cx="45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b</a:t>
            </a:r>
            <a:endParaRPr lang="ar-SA" sz="2400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8915400" y="45720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c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6248400" y="35814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الرقم القياسي للسطر</a:t>
            </a:r>
            <a:endParaRPr lang="ar-SA" sz="24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6248400" y="41148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الرقم القياسي للعمود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6324600" y="46482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تكلفة الخانة</a:t>
            </a:r>
            <a:endParaRPr lang="ar-SA" sz="24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2667000" y="5257800"/>
            <a:ext cx="5867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الرقم القياسي للسطر الأول يكون دائما يساوي 0</a:t>
            </a:r>
            <a:endParaRPr lang="ar-SA" sz="24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2057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1295400" y="1295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2743200" y="1295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4267200" y="1295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0" y="3810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8830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1219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133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133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228600" y="1219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2954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27432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42672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400800" y="1524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كتابة اقتصاد الخانات 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6019800" y="914400"/>
            <a:ext cx="365760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FFFF00"/>
                </a:solidFill>
              </a:rPr>
              <a:t>التفكير على مستوى كل الخانات</a:t>
            </a:r>
            <a:endParaRPr lang="ar-SA" sz="2400" dirty="0">
              <a:solidFill>
                <a:srgbClr val="FFFF00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7010400" y="21336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- c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7620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22860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447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762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2" name="مربع نص 41"/>
          <p:cNvSpPr txBox="1"/>
          <p:nvPr/>
        </p:nvSpPr>
        <p:spPr>
          <a:xfrm>
            <a:off x="2286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3810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3962400"/>
            <a:ext cx="36576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كانت كل قيم الاقتصاد سالبة أو تساوي الصفر فالحل أمثل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1905000" y="4800600"/>
            <a:ext cx="617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مثالنا هناك قيمة للاقتصاد موجبة</a:t>
            </a:r>
            <a:endParaRPr lang="ar-SA" sz="28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1066800" y="5410200"/>
            <a:ext cx="1828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800" dirty="0" smtClean="0"/>
              <a:t>يجب التحسين</a:t>
            </a:r>
            <a:endParaRPr lang="ar-SA" sz="2800" dirty="0"/>
          </a:p>
        </p:txBody>
      </p:sp>
      <p:sp>
        <p:nvSpPr>
          <p:cNvPr id="47" name="سهم إلى اليسار 46"/>
          <p:cNvSpPr/>
          <p:nvPr/>
        </p:nvSpPr>
        <p:spPr>
          <a:xfrm>
            <a:off x="2895600" y="5410200"/>
            <a:ext cx="914400" cy="6096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9" name="رابط كسهم مستقيم 48"/>
          <p:cNvCxnSpPr/>
          <p:nvPr/>
        </p:nvCxnSpPr>
        <p:spPr>
          <a:xfrm rot="16200000" flipV="1">
            <a:off x="2781300" y="3695700"/>
            <a:ext cx="11430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مستطيل 49"/>
          <p:cNvSpPr/>
          <p:nvPr/>
        </p:nvSpPr>
        <p:spPr>
          <a:xfrm>
            <a:off x="4413303" y="5410200"/>
            <a:ext cx="1938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الحل غير أمثل </a:t>
            </a:r>
            <a:endParaRPr lang="ar-SA" sz="2800" dirty="0"/>
          </a:p>
        </p:txBody>
      </p:sp>
      <p:sp>
        <p:nvSpPr>
          <p:cNvPr id="51" name="سهم إلى اليسار 50"/>
          <p:cNvSpPr/>
          <p:nvPr/>
        </p:nvSpPr>
        <p:spPr>
          <a:xfrm>
            <a:off x="6553200" y="5334000"/>
            <a:ext cx="914400" cy="6096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مربع نص 51"/>
          <p:cNvSpPr txBox="1"/>
          <p:nvPr/>
        </p:nvSpPr>
        <p:spPr>
          <a:xfrm>
            <a:off x="6477000" y="33528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رقابة الحل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73399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/>
      <p:bldP spid="46" grpId="0"/>
      <p:bldP spid="47" grpId="0" animBg="1"/>
      <p:bldP spid="50" grpId="0"/>
      <p:bldP spid="51" grpId="0" animBg="1"/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58000" y="3048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تحسين الحل القاعدي 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286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810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762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2286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810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62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286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10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1828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52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76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828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52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876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352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76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38200" y="68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3015342" y="685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2362200" y="1600200"/>
            <a:ext cx="685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267200" y="1600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15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886200" y="2438400"/>
            <a:ext cx="838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25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28600" y="685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2954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2743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267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1752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0" y="2514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62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10000" y="914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762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6019800" y="1143000"/>
            <a:ext cx="335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تختار الخانة التي تحتوي على أكبر اقتصاد (موجب)     </a:t>
            </a:r>
            <a:endParaRPr lang="ar-SA" sz="24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6019800" y="2133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نضع في هذه الخانة  </a:t>
            </a:r>
            <a:r>
              <a:rPr lang="ar-SA" sz="2400" dirty="0" smtClean="0">
                <a:sym typeface="Symbol"/>
              </a:rPr>
              <a:t> </a:t>
            </a:r>
            <a:endParaRPr lang="ar-SA" sz="24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2819400" y="2362200"/>
            <a:ext cx="60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ym typeface="Symbol"/>
              </a:rPr>
              <a:t>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2819400"/>
            <a:ext cx="3352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نحافظ على توازن الجدول بإضافة وتخفيض   </a:t>
            </a:r>
            <a:r>
              <a:rPr lang="ar-SA" sz="2400" dirty="0" smtClean="0">
                <a:sym typeface="Symbol"/>
              </a:rPr>
              <a:t> من الخانات المملوءة فقط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315200" y="41910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نحدد قيمة 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5791200" y="4876800"/>
            <a:ext cx="3733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نكتب الحل الجديد بتعويض  </a:t>
            </a:r>
            <a:r>
              <a:rPr lang="ar-SA" sz="2400" dirty="0" smtClean="0">
                <a:sym typeface="Symbol"/>
              </a:rPr>
              <a:t> بقيمته</a:t>
            </a:r>
            <a:endParaRPr lang="ar-SA" sz="2400" dirty="0"/>
          </a:p>
        </p:txBody>
      </p:sp>
      <p:cxnSp>
        <p:nvCxnSpPr>
          <p:cNvPr id="48" name="رابط كسهم مستقيم 47"/>
          <p:cNvCxnSpPr>
            <a:stCxn id="43" idx="2"/>
          </p:cNvCxnSpPr>
          <p:nvPr/>
        </p:nvCxnSpPr>
        <p:spPr>
          <a:xfrm rot="16200000" flipH="1">
            <a:off x="3766810" y="2242810"/>
            <a:ext cx="10180" cy="12954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رابط كسهم مستقيم 49"/>
          <p:cNvCxnSpPr/>
          <p:nvPr/>
        </p:nvCxnSpPr>
        <p:spPr>
          <a:xfrm rot="5400000" flipH="1" flipV="1">
            <a:off x="4420394" y="2286000"/>
            <a:ext cx="608806" cy="79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رابط كسهم مستقيم 52"/>
          <p:cNvCxnSpPr/>
          <p:nvPr/>
        </p:nvCxnSpPr>
        <p:spPr>
          <a:xfrm rot="10800000">
            <a:off x="3505200" y="1828800"/>
            <a:ext cx="7620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رابط كسهم مستقيم 54"/>
          <p:cNvCxnSpPr/>
          <p:nvPr/>
        </p:nvCxnSpPr>
        <p:spPr>
          <a:xfrm rot="5400000">
            <a:off x="2743200" y="2286000"/>
            <a:ext cx="609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مربع نص 56"/>
          <p:cNvSpPr txBox="1"/>
          <p:nvPr/>
        </p:nvSpPr>
        <p:spPr>
          <a:xfrm>
            <a:off x="4572000" y="2667000"/>
            <a:ext cx="182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ym typeface="Symbol"/>
              </a:rPr>
              <a:t></a:t>
            </a:r>
            <a:r>
              <a:rPr lang="fr-FR" sz="2400" dirty="0" smtClean="0">
                <a:sym typeface="Symbol"/>
              </a:rPr>
              <a:t> = 15 </a:t>
            </a:r>
            <a:endParaRPr lang="ar-SA" sz="2400" dirty="0"/>
          </a:p>
        </p:txBody>
      </p:sp>
      <p:sp>
        <p:nvSpPr>
          <p:cNvPr id="58" name="مستطيل 57"/>
          <p:cNvSpPr/>
          <p:nvPr/>
        </p:nvSpPr>
        <p:spPr>
          <a:xfrm>
            <a:off x="1143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2667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ستطيل 59"/>
          <p:cNvSpPr/>
          <p:nvPr/>
        </p:nvSpPr>
        <p:spPr>
          <a:xfrm>
            <a:off x="4191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مستطيل 60"/>
          <p:cNvSpPr/>
          <p:nvPr/>
        </p:nvSpPr>
        <p:spPr>
          <a:xfrm>
            <a:off x="1143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مستطيل 61"/>
          <p:cNvSpPr/>
          <p:nvPr/>
        </p:nvSpPr>
        <p:spPr>
          <a:xfrm>
            <a:off x="2667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مستطيل 62"/>
          <p:cNvSpPr/>
          <p:nvPr/>
        </p:nvSpPr>
        <p:spPr>
          <a:xfrm>
            <a:off x="4191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مستطيل 63"/>
          <p:cNvSpPr/>
          <p:nvPr/>
        </p:nvSpPr>
        <p:spPr>
          <a:xfrm>
            <a:off x="1143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مستطيل 64"/>
          <p:cNvSpPr/>
          <p:nvPr/>
        </p:nvSpPr>
        <p:spPr>
          <a:xfrm>
            <a:off x="2667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مستطيل 65"/>
          <p:cNvSpPr/>
          <p:nvPr/>
        </p:nvSpPr>
        <p:spPr>
          <a:xfrm>
            <a:off x="4191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مربع نص 66"/>
          <p:cNvSpPr txBox="1"/>
          <p:nvPr/>
        </p:nvSpPr>
        <p:spPr>
          <a:xfrm>
            <a:off x="2209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68" name="مربع نص 67"/>
          <p:cNvSpPr txBox="1"/>
          <p:nvPr/>
        </p:nvSpPr>
        <p:spPr>
          <a:xfrm>
            <a:off x="3733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69" name="مربع نص 68"/>
          <p:cNvSpPr txBox="1"/>
          <p:nvPr/>
        </p:nvSpPr>
        <p:spPr>
          <a:xfrm>
            <a:off x="5257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0" name="مربع نص 69"/>
          <p:cNvSpPr txBox="1"/>
          <p:nvPr/>
        </p:nvSpPr>
        <p:spPr>
          <a:xfrm>
            <a:off x="2209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1" name="مربع نص 70"/>
          <p:cNvSpPr txBox="1"/>
          <p:nvPr/>
        </p:nvSpPr>
        <p:spPr>
          <a:xfrm>
            <a:off x="3733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2" name="مربع نص 71"/>
          <p:cNvSpPr txBox="1"/>
          <p:nvPr/>
        </p:nvSpPr>
        <p:spPr>
          <a:xfrm>
            <a:off x="5257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3" name="مربع نص 72"/>
          <p:cNvSpPr txBox="1"/>
          <p:nvPr/>
        </p:nvSpPr>
        <p:spPr>
          <a:xfrm>
            <a:off x="2209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4" name="مربع نص 73"/>
          <p:cNvSpPr txBox="1"/>
          <p:nvPr/>
        </p:nvSpPr>
        <p:spPr>
          <a:xfrm>
            <a:off x="3733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5" name="مربع نص 74"/>
          <p:cNvSpPr txBox="1"/>
          <p:nvPr/>
        </p:nvSpPr>
        <p:spPr>
          <a:xfrm>
            <a:off x="5257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6" name="مربع نص 75"/>
          <p:cNvSpPr txBox="1"/>
          <p:nvPr/>
        </p:nvSpPr>
        <p:spPr>
          <a:xfrm>
            <a:off x="1219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77" name="مربع نص 76"/>
          <p:cNvSpPr txBox="1"/>
          <p:nvPr/>
        </p:nvSpPr>
        <p:spPr>
          <a:xfrm>
            <a:off x="3396342" y="38100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79" name="مربع نص 78"/>
          <p:cNvSpPr txBox="1"/>
          <p:nvPr/>
        </p:nvSpPr>
        <p:spPr>
          <a:xfrm>
            <a:off x="4648200" y="47244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80" name="مربع نص 79"/>
          <p:cNvSpPr txBox="1"/>
          <p:nvPr/>
        </p:nvSpPr>
        <p:spPr>
          <a:xfrm>
            <a:off x="4267200" y="55626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93" name="مربع نص 92"/>
          <p:cNvSpPr txBox="1"/>
          <p:nvPr/>
        </p:nvSpPr>
        <p:spPr>
          <a:xfrm>
            <a:off x="3200400" y="5638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94" name="مربع نص 93"/>
          <p:cNvSpPr txBox="1"/>
          <p:nvPr/>
        </p:nvSpPr>
        <p:spPr>
          <a:xfrm>
            <a:off x="4267200" y="2438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95" name="مربع نص 94"/>
          <p:cNvSpPr txBox="1"/>
          <p:nvPr/>
        </p:nvSpPr>
        <p:spPr>
          <a:xfrm>
            <a:off x="4419600" y="1600200"/>
            <a:ext cx="8817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+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96" name="مربع نص 95"/>
          <p:cNvSpPr txBox="1"/>
          <p:nvPr/>
        </p:nvSpPr>
        <p:spPr>
          <a:xfrm>
            <a:off x="2667000" y="1600200"/>
            <a:ext cx="68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01604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9" grpId="0"/>
      <p:bldP spid="80" grpId="0"/>
      <p:bldP spid="93" grpId="0"/>
      <p:bldP spid="94" grpId="0"/>
      <p:bldP spid="95" grpId="0"/>
      <p:bldP spid="9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62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3886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410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362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3886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410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362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3886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410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3429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953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6477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429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953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6477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429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4953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6477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2438400" y="2209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615542" y="2209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5867400" y="3124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5486400" y="39624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1828800" y="2209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16002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- 3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600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- 3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2362200" y="2438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3886200" y="2438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5410200" y="2438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2362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3886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5410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362200" y="4267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86200" y="4267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5410200" y="4267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4419600" y="40386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26670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1148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6388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7620000" y="4114800"/>
            <a:ext cx="1752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الحل أمثل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406365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029200" y="3048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حساب تكلفة الحل الأمثل (التكلفة المثلي)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219200" y="1219200"/>
            <a:ext cx="830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دالة الهدف في الحل الأمثل لمسألة النقل تعطي التكلفة الدنيا التي يمكن تحقيقها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143000" y="1905000"/>
            <a:ext cx="830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تحسب قيمة هذه الدالة بتعويض المتغيرات بقيمها وحساب التكلفة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228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1752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276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28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1752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276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228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/>
          <p:cNvSpPr/>
          <p:nvPr/>
        </p:nvSpPr>
        <p:spPr>
          <a:xfrm>
            <a:off x="1752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3276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1295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2819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343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295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2819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343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1295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819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343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04800" y="2895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2481942" y="28956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733800" y="38100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352800" y="4648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228600" y="3124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1752600" y="3124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3276600" y="3124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1752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3276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1752600" y="49530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3276600" y="49530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47244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5029200" y="3352800"/>
            <a:ext cx="4876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Z = (13*4) + (7*6) + (30*5) + (15*3) + (10*5)</a:t>
            </a:r>
            <a:endParaRPr lang="ar-SA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5029200" y="3733800"/>
            <a:ext cx="4876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   = (52) + (42) + (150) + (45) + (50) = </a:t>
            </a:r>
            <a:r>
              <a:rPr lang="fr-FR" b="1" dirty="0" smtClean="0"/>
              <a:t>339</a:t>
            </a:r>
            <a:endParaRPr lang="ar-SA" b="1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5029200" y="4419600"/>
            <a:ext cx="4572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وبما أن الوحدة هي 100 ريال فالتكلفة المثلي هي 100*339 = 33900 ريال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377825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4267200" y="1295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شكل بيضاوي 2"/>
          <p:cNvSpPr/>
          <p:nvPr/>
        </p:nvSpPr>
        <p:spPr>
          <a:xfrm>
            <a:off x="4267200" y="2819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شكل بيضاوي 3"/>
          <p:cNvSpPr/>
          <p:nvPr/>
        </p:nvSpPr>
        <p:spPr>
          <a:xfrm>
            <a:off x="4343400" y="42672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8229600" y="1295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8229600" y="2819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/>
          <p:cNvSpPr/>
          <p:nvPr/>
        </p:nvSpPr>
        <p:spPr>
          <a:xfrm>
            <a:off x="8305800" y="42672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الأحساء</a:t>
            </a:r>
            <a:endParaRPr lang="ar-SA" sz="20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2819400" y="2819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القصيم</a:t>
            </a:r>
            <a:endParaRPr lang="ar-SA" sz="2000" b="1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819400" y="39624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المدينة المنورة</a:t>
            </a:r>
            <a:endParaRPr lang="ar-SA" sz="20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8763000" y="1219200"/>
            <a:ext cx="990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err="1" smtClean="0"/>
              <a:t>الدمام</a:t>
            </a:r>
            <a:endParaRPr lang="ar-SA" sz="20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8763000" y="2743200"/>
            <a:ext cx="990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الرياض</a:t>
            </a:r>
            <a:endParaRPr lang="ar-SA" sz="20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8915400" y="4267200"/>
            <a:ext cx="990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مكة المكرمة</a:t>
            </a:r>
            <a:endParaRPr lang="ar-SA" sz="2000" b="1" dirty="0"/>
          </a:p>
        </p:txBody>
      </p:sp>
      <p:cxnSp>
        <p:nvCxnSpPr>
          <p:cNvPr id="14" name="رابط كسهم مستقيم 13"/>
          <p:cNvCxnSpPr>
            <a:stCxn id="2" idx="6"/>
            <a:endCxn id="5" idx="2"/>
          </p:cNvCxnSpPr>
          <p:nvPr/>
        </p:nvCxnSpPr>
        <p:spPr>
          <a:xfrm>
            <a:off x="4648200" y="1485900"/>
            <a:ext cx="3581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4648200" y="11430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cxnSp>
        <p:nvCxnSpPr>
          <p:cNvPr id="16" name="رابط كسهم مستقيم 15"/>
          <p:cNvCxnSpPr>
            <a:stCxn id="2" idx="5"/>
            <a:endCxn id="6" idx="2"/>
          </p:cNvCxnSpPr>
          <p:nvPr/>
        </p:nvCxnSpPr>
        <p:spPr>
          <a:xfrm rot="16200000" flipH="1">
            <a:off x="5716354" y="496654"/>
            <a:ext cx="1389296" cy="36371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مربع نص 16"/>
          <p:cNvSpPr txBox="1"/>
          <p:nvPr/>
        </p:nvSpPr>
        <p:spPr>
          <a:xfrm>
            <a:off x="4953000" y="1600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cxnSp>
        <p:nvCxnSpPr>
          <p:cNvPr id="18" name="رابط كسهم مستقيم 17"/>
          <p:cNvCxnSpPr>
            <a:stCxn id="4" idx="6"/>
            <a:endCxn id="6" idx="2"/>
          </p:cNvCxnSpPr>
          <p:nvPr/>
        </p:nvCxnSpPr>
        <p:spPr>
          <a:xfrm flipV="1">
            <a:off x="4724400" y="3009900"/>
            <a:ext cx="3505200" cy="144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4724400" y="3886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15</a:t>
            </a:r>
            <a:endParaRPr lang="ar-SA" dirty="0"/>
          </a:p>
        </p:txBody>
      </p:sp>
      <p:cxnSp>
        <p:nvCxnSpPr>
          <p:cNvPr id="20" name="رابط كسهم مستقيم 19"/>
          <p:cNvCxnSpPr>
            <a:stCxn id="3" idx="6"/>
            <a:endCxn id="7" idx="2"/>
          </p:cNvCxnSpPr>
          <p:nvPr/>
        </p:nvCxnSpPr>
        <p:spPr>
          <a:xfrm>
            <a:off x="4648200" y="3009900"/>
            <a:ext cx="3657600" cy="144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مربع نص 20"/>
          <p:cNvSpPr txBox="1"/>
          <p:nvPr/>
        </p:nvSpPr>
        <p:spPr>
          <a:xfrm>
            <a:off x="4800600" y="2743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</a:t>
            </a:r>
            <a:endParaRPr lang="ar-SA" dirty="0"/>
          </a:p>
        </p:txBody>
      </p:sp>
      <p:cxnSp>
        <p:nvCxnSpPr>
          <p:cNvPr id="22" name="رابط كسهم مستقيم 21"/>
          <p:cNvCxnSpPr>
            <a:stCxn id="4" idx="6"/>
            <a:endCxn id="7" idx="2"/>
          </p:cNvCxnSpPr>
          <p:nvPr/>
        </p:nvCxnSpPr>
        <p:spPr>
          <a:xfrm>
            <a:off x="4724400" y="4457700"/>
            <a:ext cx="3581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مربع نص 22"/>
          <p:cNvSpPr txBox="1"/>
          <p:nvPr/>
        </p:nvSpPr>
        <p:spPr>
          <a:xfrm>
            <a:off x="5486400" y="41148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8686800" y="1600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8839200" y="3124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22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8915400" y="49530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3429000" y="4648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3429000" y="3124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429000" y="15240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6781800" y="304800"/>
            <a:ext cx="2895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رسم الحل الأمثل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1447800" y="5486400"/>
            <a:ext cx="708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عند رسم الحل نبين كل الموردين وكل المستفيدين</a:t>
            </a:r>
            <a:endParaRPr lang="ar-SA" sz="2400" b="1" dirty="0"/>
          </a:p>
        </p:txBody>
      </p:sp>
      <p:grpSp>
        <p:nvGrpSpPr>
          <p:cNvPr id="98" name="مجموعة 97"/>
          <p:cNvGrpSpPr/>
          <p:nvPr/>
        </p:nvGrpSpPr>
        <p:grpSpPr>
          <a:xfrm>
            <a:off x="0" y="0"/>
            <a:ext cx="2971800" cy="1931554"/>
            <a:chOff x="228600" y="2590800"/>
            <a:chExt cx="4572000" cy="2920658"/>
          </a:xfrm>
        </p:grpSpPr>
        <p:sp>
          <p:nvSpPr>
            <p:cNvPr id="66" name="مستطيل 65"/>
            <p:cNvSpPr/>
            <p:nvPr/>
          </p:nvSpPr>
          <p:spPr>
            <a:xfrm>
              <a:off x="228600" y="25908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7" name="مستطيل 66"/>
            <p:cNvSpPr/>
            <p:nvPr/>
          </p:nvSpPr>
          <p:spPr>
            <a:xfrm>
              <a:off x="1752600" y="25908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8" name="مستطيل 67"/>
            <p:cNvSpPr/>
            <p:nvPr/>
          </p:nvSpPr>
          <p:spPr>
            <a:xfrm>
              <a:off x="3276600" y="25908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9" name="مستطيل 68"/>
            <p:cNvSpPr/>
            <p:nvPr/>
          </p:nvSpPr>
          <p:spPr>
            <a:xfrm>
              <a:off x="228600" y="35052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0" name="مستطيل 69"/>
            <p:cNvSpPr/>
            <p:nvPr/>
          </p:nvSpPr>
          <p:spPr>
            <a:xfrm>
              <a:off x="1752600" y="35052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" name="مستطيل 70"/>
            <p:cNvSpPr/>
            <p:nvPr/>
          </p:nvSpPr>
          <p:spPr>
            <a:xfrm>
              <a:off x="3276600" y="35052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2" name="مستطيل 71"/>
            <p:cNvSpPr/>
            <p:nvPr/>
          </p:nvSpPr>
          <p:spPr>
            <a:xfrm>
              <a:off x="228600" y="44196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1752600" y="44196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4" name="مستطيل 73"/>
            <p:cNvSpPr/>
            <p:nvPr/>
          </p:nvSpPr>
          <p:spPr>
            <a:xfrm>
              <a:off x="3276600" y="44196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7" name="مربع نص 76"/>
            <p:cNvSpPr txBox="1"/>
            <p:nvPr/>
          </p:nvSpPr>
          <p:spPr>
            <a:xfrm>
              <a:off x="4343400" y="2590800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0" name="مربع نص 79"/>
            <p:cNvSpPr txBox="1"/>
            <p:nvPr/>
          </p:nvSpPr>
          <p:spPr>
            <a:xfrm>
              <a:off x="4343400" y="3505200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1" name="مربع نص 80"/>
            <p:cNvSpPr txBox="1"/>
            <p:nvPr/>
          </p:nvSpPr>
          <p:spPr>
            <a:xfrm>
              <a:off x="1295400" y="4419599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2" name="مربع نص 81"/>
            <p:cNvSpPr txBox="1"/>
            <p:nvPr/>
          </p:nvSpPr>
          <p:spPr>
            <a:xfrm>
              <a:off x="2819400" y="4419599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3" name="مربع نص 82"/>
            <p:cNvSpPr txBox="1"/>
            <p:nvPr/>
          </p:nvSpPr>
          <p:spPr>
            <a:xfrm>
              <a:off x="4343400" y="4419599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4" name="مربع نص 83"/>
            <p:cNvSpPr txBox="1"/>
            <p:nvPr/>
          </p:nvSpPr>
          <p:spPr>
            <a:xfrm>
              <a:off x="304800" y="2895600"/>
              <a:ext cx="129540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000" b="1" dirty="0" smtClean="0"/>
                <a:t>13</a:t>
              </a:r>
              <a:endParaRPr lang="ar-SA" sz="2000" b="1" dirty="0"/>
            </a:p>
          </p:txBody>
        </p:sp>
        <p:sp>
          <p:nvSpPr>
            <p:cNvPr id="85" name="مربع نص 84"/>
            <p:cNvSpPr txBox="1"/>
            <p:nvPr/>
          </p:nvSpPr>
          <p:spPr>
            <a:xfrm>
              <a:off x="2481942" y="2895600"/>
              <a:ext cx="53340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ar-SA" sz="2000" b="1" dirty="0" smtClean="0"/>
                <a:t>7</a:t>
              </a:r>
              <a:endParaRPr lang="ar-SA" sz="2000" b="1" dirty="0"/>
            </a:p>
          </p:txBody>
        </p:sp>
        <p:sp>
          <p:nvSpPr>
            <p:cNvPr id="86" name="مربع نص 85"/>
            <p:cNvSpPr txBox="1"/>
            <p:nvPr/>
          </p:nvSpPr>
          <p:spPr>
            <a:xfrm>
              <a:off x="3733800" y="3810000"/>
              <a:ext cx="91440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000" b="1" dirty="0" smtClean="0"/>
                <a:t>30</a:t>
              </a:r>
              <a:endParaRPr lang="ar-SA" sz="2000" dirty="0" smtClean="0"/>
            </a:p>
            <a:p>
              <a:pPr algn="l"/>
              <a:endParaRPr lang="ar-SA" sz="2000" b="1" dirty="0"/>
            </a:p>
          </p:txBody>
        </p:sp>
        <p:sp>
          <p:nvSpPr>
            <p:cNvPr id="87" name="مربع نص 86"/>
            <p:cNvSpPr txBox="1"/>
            <p:nvPr/>
          </p:nvSpPr>
          <p:spPr>
            <a:xfrm>
              <a:off x="3276600" y="4549544"/>
              <a:ext cx="129540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fr-FR" sz="2000" b="1" dirty="0" smtClean="0"/>
                <a:t>10</a:t>
              </a:r>
              <a:endParaRPr lang="ar-SA" sz="2000" dirty="0" smtClean="0"/>
            </a:p>
            <a:p>
              <a:pPr algn="ctr"/>
              <a:endParaRPr lang="ar-SA" sz="2000" b="1" dirty="0"/>
            </a:p>
          </p:txBody>
        </p:sp>
        <p:sp>
          <p:nvSpPr>
            <p:cNvPr id="92" name="مربع نص 91"/>
            <p:cNvSpPr txBox="1"/>
            <p:nvPr/>
          </p:nvSpPr>
          <p:spPr>
            <a:xfrm>
              <a:off x="1752600" y="4038600"/>
              <a:ext cx="5334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fr-FR" dirty="0" smtClean="0">
                  <a:solidFill>
                    <a:srgbClr val="FF0066"/>
                  </a:solidFill>
                </a:rPr>
                <a:t>- </a:t>
              </a:r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95" name="مربع نص 94"/>
            <p:cNvSpPr txBox="1"/>
            <p:nvPr/>
          </p:nvSpPr>
          <p:spPr>
            <a:xfrm>
              <a:off x="1752600" y="4953000"/>
              <a:ext cx="5334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96" name="مربع نص 95"/>
            <p:cNvSpPr txBox="1"/>
            <p:nvPr/>
          </p:nvSpPr>
          <p:spPr>
            <a:xfrm>
              <a:off x="3276600" y="4953000"/>
              <a:ext cx="5334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97" name="مربع نص 96"/>
            <p:cNvSpPr txBox="1"/>
            <p:nvPr/>
          </p:nvSpPr>
          <p:spPr>
            <a:xfrm>
              <a:off x="1987062" y="4724399"/>
              <a:ext cx="908538" cy="604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000" b="1" dirty="0" smtClean="0">
                  <a:sym typeface="Symbol"/>
                </a:rPr>
                <a:t>15</a:t>
              </a:r>
              <a:endParaRPr lang="ar-SA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5137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19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381000"/>
            <a:ext cx="220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تمارين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810000" y="1066800"/>
            <a:ext cx="5791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حل المسألة التالية بطريقة الشمال الغربي مبينا طبيعة الحل الأولي ثم احسب القيمة المثلي لدالة الهدف 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600200" y="2286000"/>
          <a:ext cx="6604000" cy="2661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W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250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2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A</a:t>
                      </a:r>
                      <a:endParaRPr lang="ar-SA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7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5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B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</a:p>
                    <a:p>
                      <a:pPr rtl="1"/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C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110</a:t>
                      </a:r>
                      <a:endParaRPr lang="ar-S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310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2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810000" y="304800"/>
            <a:ext cx="5791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حل المسألة التالية بطريقة الشمال الغربي مبينا طبيعة الحل الأولي ثم احسب القيمة المثلي لدالة الهدف </a:t>
            </a:r>
            <a:endParaRPr lang="ar-SA" sz="24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600200" y="1752600"/>
          <a:ext cx="6604000" cy="2661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W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2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A</a:t>
                      </a:r>
                      <a:endParaRPr lang="ar-SA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7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5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B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100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</a:p>
                    <a:p>
                      <a:pPr rtl="1"/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C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140</a:t>
                      </a:r>
                      <a:endParaRPr lang="ar-S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210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46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426160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490</TotalTime>
  <Words>1024</Words>
  <Application>Microsoft Office PowerPoint</Application>
  <PresentationFormat>A4 Paper (210x297 mm)</PresentationFormat>
  <Paragraphs>436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ae_AlMateen</vt:lpstr>
      <vt:lpstr>AL-Battar</vt:lpstr>
      <vt:lpstr>AL-Mohanad Bold</vt:lpstr>
      <vt:lpstr>Arial</vt:lpstr>
      <vt:lpstr>AYM Wadiy S_U normal.</vt:lpstr>
      <vt:lpstr>Calibri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99</cp:revision>
  <dcterms:created xsi:type="dcterms:W3CDTF">2014-09-11T06:47:01Z</dcterms:created>
  <dcterms:modified xsi:type="dcterms:W3CDTF">2015-10-05T09:13:53Z</dcterms:modified>
</cp:coreProperties>
</file>