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566" r:id="rId3"/>
    <p:sldId id="567" r:id="rId4"/>
    <p:sldId id="568" r:id="rId5"/>
    <p:sldId id="569" r:id="rId6"/>
    <p:sldId id="570" r:id="rId7"/>
    <p:sldId id="571" r:id="rId8"/>
    <p:sldId id="572" r:id="rId9"/>
    <p:sldId id="573" r:id="rId10"/>
    <p:sldId id="574" r:id="rId11"/>
    <p:sldId id="575" r:id="rId12"/>
    <p:sldId id="576" r:id="rId13"/>
    <p:sldId id="577" r:id="rId14"/>
    <p:sldId id="578" r:id="rId15"/>
    <p:sldId id="579" r:id="rId16"/>
    <p:sldId id="580" r:id="rId17"/>
    <p:sldId id="581" r:id="rId18"/>
    <p:sldId id="582"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3596364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العمليات</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أ.د</a:t>
            </a:r>
            <a:r>
              <a:rPr lang="ar-SA" sz="2800" b="1" dirty="0">
                <a:solidFill>
                  <a:srgbClr val="7F7F7F"/>
                </a:solidFill>
                <a:latin typeface="Calibri" pitchFamily="34" charset="0"/>
                <a:cs typeface="Times New Roman" pitchFamily="18" charset="0"/>
              </a:rPr>
              <a:t> عيسى </a:t>
            </a:r>
            <a:r>
              <a:rPr lang="ar-SA" sz="2800" b="1" dirty="0" err="1">
                <a:solidFill>
                  <a:srgbClr val="7F7F7F"/>
                </a:solidFill>
                <a:latin typeface="Calibri" pitchFamily="34" charset="0"/>
                <a:cs typeface="Times New Roman" pitchFamily="18" charset="0"/>
              </a:rPr>
              <a:t>حيرش</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rgbClr val="376092"/>
                </a:solidFill>
                <a:latin typeface="ae_AlMateen" pitchFamily="2" charset="-78"/>
                <a:cs typeface="ae_AlMateen" pitchFamily="2" charset="-78"/>
              </a:rPr>
              <a:t>المحاضرة</a:t>
            </a:r>
            <a:r>
              <a:rPr lang="ar-EG" b="1" dirty="0" smtClean="0">
                <a:solidFill>
                  <a:srgbClr val="376092"/>
                </a:solidFill>
                <a:cs typeface="Arial" pitchFamily="34" charset="0"/>
              </a:rPr>
              <a:t> </a:t>
            </a:r>
            <a:r>
              <a:rPr lang="ar-SA" b="1" spc="-150" dirty="0" smtClean="0">
                <a:solidFill>
                  <a:srgbClr val="376092"/>
                </a:solidFill>
                <a:latin typeface="ae_AlMateen" pitchFamily="2" charset="-78"/>
                <a:cs typeface="ae_AlMateen" pitchFamily="2" charset="-78"/>
              </a:rPr>
              <a:t>الحادية عشر</a:t>
            </a:r>
            <a:endParaRPr lang="en-US"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71600" y="4038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cs typeface="Arial" pitchFamily="34" charset="0"/>
              </a:rPr>
              <a:t>تطبيق مسألة النقل في اختيار الموقع</a:t>
            </a:r>
          </a:p>
        </p:txBody>
      </p:sp>
    </p:spTree>
    <p:extLst>
      <p:ext uri="{BB962C8B-B14F-4D97-AF65-F5344CB8AC3E}">
        <p14:creationId xmlns:p14="http://schemas.microsoft.com/office/powerpoint/2010/main" val="3688688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543800" y="457200"/>
            <a:ext cx="1905000" cy="461665"/>
          </a:xfrm>
          <a:prstGeom prst="rect">
            <a:avLst/>
          </a:prstGeom>
          <a:noFill/>
        </p:spPr>
        <p:txBody>
          <a:bodyPr wrap="square" rtlCol="1">
            <a:spAutoFit/>
          </a:bodyPr>
          <a:lstStyle/>
          <a:p>
            <a:r>
              <a:rPr lang="ar-SA" sz="2400" b="1" dirty="0" smtClean="0"/>
              <a:t>المسألة </a:t>
            </a:r>
            <a:endParaRPr lang="ar-SA" sz="2400" b="1" dirty="0"/>
          </a:p>
        </p:txBody>
      </p:sp>
      <p:sp>
        <p:nvSpPr>
          <p:cNvPr id="3" name="مربع نص 2"/>
          <p:cNvSpPr txBox="1"/>
          <p:nvPr/>
        </p:nvSpPr>
        <p:spPr>
          <a:xfrm>
            <a:off x="838200" y="4800600"/>
            <a:ext cx="8229600" cy="830997"/>
          </a:xfrm>
          <a:prstGeom prst="rect">
            <a:avLst/>
          </a:prstGeom>
          <a:noFill/>
        </p:spPr>
        <p:txBody>
          <a:bodyPr wrap="square" rtlCol="1">
            <a:spAutoFit/>
          </a:bodyPr>
          <a:lstStyle/>
          <a:p>
            <a:r>
              <a:rPr lang="ar-SA" sz="2400" dirty="0" smtClean="0"/>
              <a:t> نظرا لأهمية الطلب، قررت المؤسسة إنشاء مصنع رابع، وبعد الدراسة توقف اختيارها على موقعين اثنين: الأول بمنطقة الجبيل والثاني بمنطقة الظهران. </a:t>
            </a:r>
            <a:endParaRPr lang="ar-SA" sz="2400" dirty="0"/>
          </a:p>
        </p:txBody>
      </p:sp>
      <p:sp>
        <p:nvSpPr>
          <p:cNvPr id="4" name="Rectangle 3"/>
          <p:cNvSpPr/>
          <p:nvPr/>
        </p:nvSpPr>
        <p:spPr>
          <a:xfrm>
            <a:off x="1371600" y="838200"/>
            <a:ext cx="7772400" cy="830997"/>
          </a:xfrm>
          <a:prstGeom prst="rect">
            <a:avLst/>
          </a:prstGeom>
        </p:spPr>
        <p:txBody>
          <a:bodyPr wrap="square">
            <a:spAutoFit/>
          </a:bodyPr>
          <a:lstStyle/>
          <a:p>
            <a:r>
              <a:rPr lang="ar-SA" sz="2400" dirty="0" smtClean="0"/>
              <a:t>تقوم المؤسسة الشرقية للألبان بصنع وتسويق منتجاتها في المنطقة الشرقية بالمملكة العربية السعودية. الكميات المنتجة يوميا من الألبان هي التالية:</a:t>
            </a:r>
          </a:p>
        </p:txBody>
      </p:sp>
      <p:sp>
        <p:nvSpPr>
          <p:cNvPr id="5" name="Rectangle 4"/>
          <p:cNvSpPr/>
          <p:nvPr/>
        </p:nvSpPr>
        <p:spPr>
          <a:xfrm>
            <a:off x="4114800" y="1676400"/>
            <a:ext cx="4953000" cy="1200329"/>
          </a:xfrm>
          <a:prstGeom prst="rect">
            <a:avLst/>
          </a:prstGeom>
        </p:spPr>
        <p:txBody>
          <a:bodyPr>
            <a:spAutoFit/>
          </a:bodyPr>
          <a:lstStyle/>
          <a:p>
            <a:r>
              <a:rPr lang="ar-SA" sz="2400" dirty="0" smtClean="0"/>
              <a:t>مصنع الأحساء : 21طن</a:t>
            </a:r>
          </a:p>
          <a:p>
            <a:r>
              <a:rPr lang="ar-SA" sz="2400" dirty="0" smtClean="0"/>
              <a:t>مصنع الدمام: 22طن</a:t>
            </a:r>
          </a:p>
          <a:p>
            <a:r>
              <a:rPr lang="ar-SA" sz="2400" dirty="0" smtClean="0"/>
              <a:t>مصنع الخبر: 12طن</a:t>
            </a:r>
          </a:p>
        </p:txBody>
      </p:sp>
      <p:sp>
        <p:nvSpPr>
          <p:cNvPr id="6" name="Rectangle 5"/>
          <p:cNvSpPr/>
          <p:nvPr/>
        </p:nvSpPr>
        <p:spPr>
          <a:xfrm>
            <a:off x="3124200" y="2971800"/>
            <a:ext cx="5867400" cy="1569660"/>
          </a:xfrm>
          <a:prstGeom prst="rect">
            <a:avLst/>
          </a:prstGeom>
        </p:spPr>
        <p:txBody>
          <a:bodyPr wrap="square">
            <a:spAutoFit/>
          </a:bodyPr>
          <a:lstStyle/>
          <a:p>
            <a:r>
              <a:rPr lang="ar-SA" sz="2400" dirty="0" smtClean="0"/>
              <a:t>أما الطلب اليومي على منتجات المؤسسة فهو كالتالي:</a:t>
            </a:r>
          </a:p>
          <a:p>
            <a:r>
              <a:rPr lang="ar-SA" sz="2400" dirty="0" smtClean="0"/>
              <a:t>الأحساء: 24 طن</a:t>
            </a:r>
          </a:p>
          <a:p>
            <a:r>
              <a:rPr lang="ar-SA" sz="2400" dirty="0" smtClean="0"/>
              <a:t>الدمام : 33طن</a:t>
            </a:r>
          </a:p>
          <a:p>
            <a:r>
              <a:rPr lang="ar-SA" sz="2400" dirty="0" smtClean="0"/>
              <a:t>الخبر: 23طن</a:t>
            </a:r>
          </a:p>
        </p:txBody>
      </p:sp>
    </p:spTree>
    <p:extLst>
      <p:ext uri="{BB962C8B-B14F-4D97-AF65-F5344CB8AC3E}">
        <p14:creationId xmlns:p14="http://schemas.microsoft.com/office/powerpoint/2010/main" val="43540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914400" y="685800"/>
            <a:ext cx="8153400" cy="461665"/>
          </a:xfrm>
          <a:prstGeom prst="rect">
            <a:avLst/>
          </a:prstGeom>
          <a:noFill/>
        </p:spPr>
        <p:txBody>
          <a:bodyPr wrap="square" rtlCol="1">
            <a:spAutoFit/>
          </a:bodyPr>
          <a:lstStyle/>
          <a:p>
            <a:r>
              <a:rPr lang="ar-SA" sz="2400" dirty="0" smtClean="0"/>
              <a:t>يبين الجدول التالي تكلفة نقل وإيصال الطن الواحد من الألبان للزبائن </a:t>
            </a:r>
            <a:endParaRPr lang="ar-SA" sz="2400" dirty="0"/>
          </a:p>
        </p:txBody>
      </p:sp>
      <p:graphicFrame>
        <p:nvGraphicFramePr>
          <p:cNvPr id="4" name="جدول 3"/>
          <p:cNvGraphicFramePr>
            <a:graphicFrameLocks noGrp="1"/>
          </p:cNvGraphicFramePr>
          <p:nvPr/>
        </p:nvGraphicFramePr>
        <p:xfrm>
          <a:off x="3381828" y="1227666"/>
          <a:ext cx="4669972" cy="2887134"/>
        </p:xfrm>
        <a:graphic>
          <a:graphicData uri="http://schemas.openxmlformats.org/drawingml/2006/table">
            <a:tbl>
              <a:tblPr rtl="1" firstRow="1" bandRow="1">
                <a:tableStyleId>{5940675A-B579-460E-94D1-54222C63F5DA}</a:tableStyleId>
              </a:tblPr>
              <a:tblGrid>
                <a:gridCol w="1447800"/>
                <a:gridCol w="1175658"/>
                <a:gridCol w="1103084"/>
                <a:gridCol w="943430"/>
              </a:tblGrid>
              <a:tr h="905934">
                <a:tc>
                  <a:txBody>
                    <a:bodyPr/>
                    <a:lstStyle/>
                    <a:p>
                      <a:pPr rtl="1"/>
                      <a:r>
                        <a:rPr lang="ar-SA" sz="2000" dirty="0" smtClean="0"/>
                        <a:t>إلى</a:t>
                      </a:r>
                    </a:p>
                    <a:p>
                      <a:pPr algn="r" rtl="1"/>
                      <a:r>
                        <a:rPr lang="ar-SA" sz="2000" dirty="0" smtClean="0"/>
                        <a:t>من</a:t>
                      </a:r>
                      <a:endParaRPr lang="ar-SA" dirty="0"/>
                    </a:p>
                  </a:txBody>
                  <a:tcPr/>
                </a:tc>
                <a:tc>
                  <a:txBody>
                    <a:bodyPr/>
                    <a:lstStyle/>
                    <a:p>
                      <a:pPr algn="ctr" rtl="1"/>
                      <a:r>
                        <a:rPr lang="ar-SA" sz="2000" dirty="0" err="1" smtClean="0"/>
                        <a:t>الأحساء</a:t>
                      </a:r>
                      <a:endParaRPr lang="ar-SA" sz="2000" dirty="0"/>
                    </a:p>
                  </a:txBody>
                  <a:tcPr/>
                </a:tc>
                <a:tc>
                  <a:txBody>
                    <a:bodyPr/>
                    <a:lstStyle/>
                    <a:p>
                      <a:pPr algn="ctr" rtl="1"/>
                      <a:r>
                        <a:rPr lang="ar-SA" sz="2000" dirty="0" err="1" smtClean="0"/>
                        <a:t>الدمام</a:t>
                      </a:r>
                      <a:endParaRPr lang="ar-SA" sz="2000" dirty="0"/>
                    </a:p>
                  </a:txBody>
                  <a:tcPr/>
                </a:tc>
                <a:tc>
                  <a:txBody>
                    <a:bodyPr/>
                    <a:lstStyle/>
                    <a:p>
                      <a:pPr algn="ctr" rtl="1"/>
                      <a:r>
                        <a:rPr lang="ar-SA" sz="2000" dirty="0" smtClean="0"/>
                        <a:t>الخبر</a:t>
                      </a:r>
                      <a:endParaRPr lang="ar-SA" sz="2000" dirty="0"/>
                    </a:p>
                  </a:txBody>
                  <a:tcPr/>
                </a:tc>
              </a:tr>
              <a:tr h="370840">
                <a:tc>
                  <a:txBody>
                    <a:bodyPr/>
                    <a:lstStyle/>
                    <a:p>
                      <a:pPr algn="r" rtl="1"/>
                      <a:r>
                        <a:rPr lang="ar-SA" sz="2000" dirty="0" err="1" smtClean="0"/>
                        <a:t>الأحساء</a:t>
                      </a:r>
                      <a:endParaRPr lang="ar-SA" sz="2000" dirty="0"/>
                    </a:p>
                  </a:txBody>
                  <a:tcPr/>
                </a:tc>
                <a:tc>
                  <a:txBody>
                    <a:bodyPr/>
                    <a:lstStyle/>
                    <a:p>
                      <a:pPr algn="ctr" rtl="1"/>
                      <a:r>
                        <a:rPr lang="ar-SA" sz="2000" dirty="0" smtClean="0"/>
                        <a:t>3</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9</a:t>
                      </a:r>
                      <a:endParaRPr lang="ar-SA" sz="2000" dirty="0"/>
                    </a:p>
                  </a:txBody>
                  <a:tcPr/>
                </a:tc>
              </a:tr>
              <a:tr h="370840">
                <a:tc>
                  <a:txBody>
                    <a:bodyPr/>
                    <a:lstStyle/>
                    <a:p>
                      <a:pPr algn="r" rtl="1"/>
                      <a:r>
                        <a:rPr lang="ar-SA" sz="2000" dirty="0" err="1" smtClean="0"/>
                        <a:t>الدمام</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3</a:t>
                      </a:r>
                      <a:endParaRPr lang="ar-SA" sz="2000" dirty="0"/>
                    </a:p>
                  </a:txBody>
                  <a:tcPr/>
                </a:tc>
                <a:tc>
                  <a:txBody>
                    <a:bodyPr/>
                    <a:lstStyle/>
                    <a:p>
                      <a:pPr algn="ctr" rtl="1"/>
                      <a:r>
                        <a:rPr lang="ar-SA" sz="2000" dirty="0" smtClean="0"/>
                        <a:t>4</a:t>
                      </a:r>
                      <a:endParaRPr lang="ar-SA" sz="2000" dirty="0"/>
                    </a:p>
                  </a:txBody>
                  <a:tcPr/>
                </a:tc>
              </a:tr>
              <a:tr h="370840">
                <a:tc>
                  <a:txBody>
                    <a:bodyPr/>
                    <a:lstStyle/>
                    <a:p>
                      <a:pPr algn="r" rtl="1"/>
                      <a:r>
                        <a:rPr lang="ar-SA" sz="2000" dirty="0" smtClean="0"/>
                        <a:t>الخبر</a:t>
                      </a:r>
                      <a:endParaRPr lang="ar-SA" sz="2000" dirty="0"/>
                    </a:p>
                  </a:txBody>
                  <a:tcPr/>
                </a:tc>
                <a:tc>
                  <a:txBody>
                    <a:bodyPr/>
                    <a:lstStyle/>
                    <a:p>
                      <a:pPr algn="ctr" rtl="1"/>
                      <a:r>
                        <a:rPr lang="ar-SA" sz="2000" dirty="0" smtClean="0"/>
                        <a:t>9</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5</a:t>
                      </a:r>
                      <a:endParaRPr lang="ar-SA" sz="2000" dirty="0"/>
                    </a:p>
                  </a:txBody>
                  <a:tcPr/>
                </a:tc>
              </a:tr>
              <a:tr h="370840">
                <a:tc>
                  <a:txBody>
                    <a:bodyPr/>
                    <a:lstStyle/>
                    <a:p>
                      <a:pPr algn="r" rtl="1"/>
                      <a:r>
                        <a:rPr lang="ar-SA" sz="2000" dirty="0" err="1" smtClean="0"/>
                        <a:t>الجبيل</a:t>
                      </a:r>
                      <a:endParaRPr lang="ar-SA" sz="2000" dirty="0"/>
                    </a:p>
                  </a:txBody>
                  <a:tcPr/>
                </a:tc>
                <a:tc>
                  <a:txBody>
                    <a:bodyPr/>
                    <a:lstStyle/>
                    <a:p>
                      <a:pPr algn="ctr" rtl="1"/>
                      <a:r>
                        <a:rPr lang="ar-SA" sz="2000" dirty="0" smtClean="0"/>
                        <a:t>10</a:t>
                      </a:r>
                      <a:endParaRPr lang="ar-SA" sz="2000" dirty="0"/>
                    </a:p>
                  </a:txBody>
                  <a:tcPr/>
                </a:tc>
                <a:tc>
                  <a:txBody>
                    <a:bodyPr/>
                    <a:lstStyle/>
                    <a:p>
                      <a:pPr algn="ctr" rtl="1"/>
                      <a:r>
                        <a:rPr lang="ar-SA" sz="2000" dirty="0" smtClean="0"/>
                        <a:t>7</a:t>
                      </a:r>
                      <a:endParaRPr lang="ar-SA" sz="2000" dirty="0"/>
                    </a:p>
                  </a:txBody>
                  <a:tcPr/>
                </a:tc>
                <a:tc>
                  <a:txBody>
                    <a:bodyPr/>
                    <a:lstStyle/>
                    <a:p>
                      <a:pPr algn="ctr" rtl="1"/>
                      <a:r>
                        <a:rPr lang="ar-SA" sz="2000" dirty="0" smtClean="0"/>
                        <a:t>5</a:t>
                      </a:r>
                      <a:endParaRPr lang="ar-SA" sz="2000" dirty="0"/>
                    </a:p>
                  </a:txBody>
                  <a:tcPr/>
                </a:tc>
              </a:tr>
              <a:tr h="370840">
                <a:tc>
                  <a:txBody>
                    <a:bodyPr/>
                    <a:lstStyle/>
                    <a:p>
                      <a:pPr algn="r" rtl="1"/>
                      <a:r>
                        <a:rPr lang="ar-SA" sz="2000" dirty="0" smtClean="0"/>
                        <a:t>الظهران</a:t>
                      </a:r>
                      <a:endParaRPr lang="ar-SA" sz="2000" dirty="0"/>
                    </a:p>
                  </a:txBody>
                  <a:tcPr/>
                </a:tc>
                <a:tc>
                  <a:txBody>
                    <a:bodyPr/>
                    <a:lstStyle/>
                    <a:p>
                      <a:pPr algn="ctr" rtl="1"/>
                      <a:r>
                        <a:rPr lang="ar-SA" sz="2000" dirty="0" smtClean="0"/>
                        <a:t>11</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7</a:t>
                      </a:r>
                      <a:endParaRPr lang="ar-SA" sz="2000" dirty="0"/>
                    </a:p>
                  </a:txBody>
                  <a:tcPr/>
                </a:tc>
              </a:tr>
            </a:tbl>
          </a:graphicData>
        </a:graphic>
      </p:graphicFrame>
      <p:cxnSp>
        <p:nvCxnSpPr>
          <p:cNvPr id="6" name="رابط مستقيم 5"/>
          <p:cNvCxnSpPr/>
          <p:nvPr/>
        </p:nvCxnSpPr>
        <p:spPr>
          <a:xfrm rot="10800000" flipV="1">
            <a:off x="6629400" y="1295400"/>
            <a:ext cx="1371600" cy="838200"/>
          </a:xfrm>
          <a:prstGeom prst="line">
            <a:avLst/>
          </a:prstGeom>
        </p:spPr>
        <p:style>
          <a:lnRef idx="1">
            <a:schemeClr val="dk1"/>
          </a:lnRef>
          <a:fillRef idx="0">
            <a:schemeClr val="dk1"/>
          </a:fillRef>
          <a:effectRef idx="0">
            <a:schemeClr val="dk1"/>
          </a:effectRef>
          <a:fontRef idx="minor">
            <a:schemeClr val="tx1"/>
          </a:fontRef>
        </p:style>
      </p:cxnSp>
      <p:sp>
        <p:nvSpPr>
          <p:cNvPr id="8" name="مربع نص 7"/>
          <p:cNvSpPr txBox="1"/>
          <p:nvPr/>
        </p:nvSpPr>
        <p:spPr>
          <a:xfrm>
            <a:off x="2514600" y="4343400"/>
            <a:ext cx="2438400" cy="400110"/>
          </a:xfrm>
          <a:prstGeom prst="rect">
            <a:avLst/>
          </a:prstGeom>
          <a:noFill/>
        </p:spPr>
        <p:txBody>
          <a:bodyPr wrap="square" rtlCol="1">
            <a:spAutoFit/>
          </a:bodyPr>
          <a:lstStyle/>
          <a:p>
            <a:r>
              <a:rPr lang="ar-SA" sz="2000" dirty="0" smtClean="0"/>
              <a:t>الوحدة : 100 ريال</a:t>
            </a:r>
            <a:endParaRPr lang="ar-SA" sz="2000" dirty="0"/>
          </a:p>
        </p:txBody>
      </p:sp>
      <p:sp>
        <p:nvSpPr>
          <p:cNvPr id="9" name="مربع نص 8"/>
          <p:cNvSpPr txBox="1"/>
          <p:nvPr/>
        </p:nvSpPr>
        <p:spPr>
          <a:xfrm>
            <a:off x="990600" y="4953000"/>
            <a:ext cx="8153400" cy="830997"/>
          </a:xfrm>
          <a:prstGeom prst="rect">
            <a:avLst/>
          </a:prstGeom>
          <a:noFill/>
        </p:spPr>
        <p:txBody>
          <a:bodyPr wrap="square" rtlCol="1">
            <a:spAutoFit/>
          </a:bodyPr>
          <a:lstStyle/>
          <a:p>
            <a:r>
              <a:rPr lang="ar-SA" sz="2400" dirty="0" smtClean="0"/>
              <a:t>المطلوب : ما هي طاقة إنتاج المصنع الرابع ؟ </a:t>
            </a:r>
          </a:p>
          <a:p>
            <a:r>
              <a:rPr lang="ar-SA" sz="2400" dirty="0" smtClean="0"/>
              <a:t>            وما هو الموقع الأمثل للمصنع الرابع ؟</a:t>
            </a:r>
            <a:endParaRPr lang="ar-SA" sz="2400" dirty="0"/>
          </a:p>
        </p:txBody>
      </p:sp>
    </p:spTree>
    <p:extLst>
      <p:ext uri="{BB962C8B-B14F-4D97-AF65-F5344CB8AC3E}">
        <p14:creationId xmlns:p14="http://schemas.microsoft.com/office/powerpoint/2010/main" val="178597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95400" y="914400"/>
            <a:ext cx="7239000" cy="1200329"/>
          </a:xfrm>
          <a:prstGeom prst="rect">
            <a:avLst/>
          </a:prstGeom>
          <a:noFill/>
        </p:spPr>
        <p:txBody>
          <a:bodyPr wrap="square" rtlCol="1">
            <a:spAutoFit/>
          </a:bodyPr>
          <a:lstStyle/>
          <a:p>
            <a:r>
              <a:rPr lang="ar-SA" sz="2400" dirty="0" smtClean="0"/>
              <a:t>تتمثل المسألة في تحديد الحل الأمثل للنقل في حالة اختيار المصنع الأول (الجبيل) وفي حالة اختيار الموقع الثاني (الظهران) ثم حساب التكلفة في الحالتين، وسيكون الموقع الأمثل هو ذلك الذي يسمح بتقليص تكاليف النقل. </a:t>
            </a:r>
            <a:endParaRPr lang="ar-SA" sz="2400" dirty="0"/>
          </a:p>
        </p:txBody>
      </p:sp>
      <p:sp>
        <p:nvSpPr>
          <p:cNvPr id="44" name="مربع نص 43"/>
          <p:cNvSpPr txBox="1"/>
          <p:nvPr/>
        </p:nvSpPr>
        <p:spPr>
          <a:xfrm>
            <a:off x="1295400" y="2438400"/>
            <a:ext cx="7239000" cy="461665"/>
          </a:xfrm>
          <a:prstGeom prst="rect">
            <a:avLst/>
          </a:prstGeom>
          <a:solidFill>
            <a:schemeClr val="accent3">
              <a:lumMod val="60000"/>
              <a:lumOff val="40000"/>
            </a:schemeClr>
          </a:solidFill>
        </p:spPr>
        <p:txBody>
          <a:bodyPr wrap="square" rtlCol="1">
            <a:spAutoFit/>
          </a:bodyPr>
          <a:lstStyle/>
          <a:p>
            <a:r>
              <a:rPr lang="ar-SA" sz="2400" dirty="0" smtClean="0"/>
              <a:t>تحديد طاقة إنتاج المصنع</a:t>
            </a:r>
            <a:endParaRPr lang="ar-SA" sz="2400" dirty="0"/>
          </a:p>
        </p:txBody>
      </p:sp>
      <p:sp>
        <p:nvSpPr>
          <p:cNvPr id="45" name="مربع نص 44"/>
          <p:cNvSpPr txBox="1"/>
          <p:nvPr/>
        </p:nvSpPr>
        <p:spPr>
          <a:xfrm>
            <a:off x="457200" y="2971800"/>
            <a:ext cx="4495800" cy="830997"/>
          </a:xfrm>
          <a:prstGeom prst="rect">
            <a:avLst/>
          </a:prstGeom>
          <a:noFill/>
        </p:spPr>
        <p:txBody>
          <a:bodyPr wrap="square" rtlCol="1">
            <a:spAutoFit/>
          </a:bodyPr>
          <a:lstStyle/>
          <a:p>
            <a:r>
              <a:rPr lang="ar-SA" sz="2400" dirty="0" smtClean="0"/>
              <a:t>الطلب على المنتجات = 80 طن يوميا</a:t>
            </a:r>
          </a:p>
          <a:p>
            <a:r>
              <a:rPr lang="ar-SA" sz="2400" dirty="0" smtClean="0"/>
              <a:t>الإنتاج = 55 طن يوميا</a:t>
            </a:r>
          </a:p>
        </p:txBody>
      </p:sp>
      <p:sp>
        <p:nvSpPr>
          <p:cNvPr id="46" name="مربع نص 45"/>
          <p:cNvSpPr txBox="1"/>
          <p:nvPr/>
        </p:nvSpPr>
        <p:spPr>
          <a:xfrm>
            <a:off x="2286000" y="5562600"/>
            <a:ext cx="3352800" cy="461665"/>
          </a:xfrm>
          <a:prstGeom prst="rect">
            <a:avLst/>
          </a:prstGeom>
          <a:noFill/>
        </p:spPr>
        <p:txBody>
          <a:bodyPr wrap="square" rtlCol="1">
            <a:spAutoFit/>
          </a:bodyPr>
          <a:lstStyle/>
          <a:p>
            <a:r>
              <a:rPr lang="ar-SA" sz="2400" u="sng" dirty="0" smtClean="0"/>
              <a:t>طاقة المصنع = 25 طن يوميا</a:t>
            </a:r>
            <a:endParaRPr lang="ar-SA" sz="2400" dirty="0"/>
          </a:p>
        </p:txBody>
      </p:sp>
      <p:sp>
        <p:nvSpPr>
          <p:cNvPr id="47" name="سهم إلى اليسار 46"/>
          <p:cNvSpPr/>
          <p:nvPr/>
        </p:nvSpPr>
        <p:spPr>
          <a:xfrm>
            <a:off x="6172200" y="5334000"/>
            <a:ext cx="914400" cy="914400"/>
          </a:xfrm>
          <a:prstGeom prst="leftArrow">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
        <p:nvSpPr>
          <p:cNvPr id="7" name="Rectangle 6"/>
          <p:cNvSpPr/>
          <p:nvPr/>
        </p:nvSpPr>
        <p:spPr>
          <a:xfrm>
            <a:off x="5486400" y="3048000"/>
            <a:ext cx="3124200" cy="1015663"/>
          </a:xfrm>
          <a:prstGeom prst="rect">
            <a:avLst/>
          </a:prstGeom>
        </p:spPr>
        <p:txBody>
          <a:bodyPr wrap="square">
            <a:spAutoFit/>
          </a:bodyPr>
          <a:lstStyle/>
          <a:p>
            <a:r>
              <a:rPr lang="ar-SA" sz="2000" dirty="0" smtClean="0"/>
              <a:t>مصنع الأحساء : 21طن</a:t>
            </a:r>
          </a:p>
          <a:p>
            <a:r>
              <a:rPr lang="ar-SA" sz="2000" dirty="0" smtClean="0"/>
              <a:t>مصنع الدمام: 22طن</a:t>
            </a:r>
          </a:p>
          <a:p>
            <a:r>
              <a:rPr lang="ar-SA" sz="2000" dirty="0" smtClean="0"/>
              <a:t>مصنع الخبر: 12طن</a:t>
            </a:r>
          </a:p>
        </p:txBody>
      </p:sp>
      <p:sp>
        <p:nvSpPr>
          <p:cNvPr id="8" name="Rectangle 7"/>
          <p:cNvSpPr/>
          <p:nvPr/>
        </p:nvSpPr>
        <p:spPr>
          <a:xfrm>
            <a:off x="5715000" y="4038600"/>
            <a:ext cx="2895600" cy="1015663"/>
          </a:xfrm>
          <a:prstGeom prst="rect">
            <a:avLst/>
          </a:prstGeom>
        </p:spPr>
        <p:txBody>
          <a:bodyPr wrap="square">
            <a:spAutoFit/>
          </a:bodyPr>
          <a:lstStyle/>
          <a:p>
            <a:r>
              <a:rPr lang="ar-SA" sz="2000" dirty="0" smtClean="0"/>
              <a:t>الأحساء: 24 طن</a:t>
            </a:r>
          </a:p>
          <a:p>
            <a:r>
              <a:rPr lang="ar-SA" sz="2000" dirty="0" smtClean="0"/>
              <a:t>الدمام : 33طن</a:t>
            </a:r>
          </a:p>
          <a:p>
            <a:r>
              <a:rPr lang="ar-SA" sz="2000" dirty="0" smtClean="0"/>
              <a:t>الخبر: 23طن</a:t>
            </a:r>
          </a:p>
        </p:txBody>
      </p:sp>
    </p:spTree>
    <p:extLst>
      <p:ext uri="{BB962C8B-B14F-4D97-AF65-F5344CB8AC3E}">
        <p14:creationId xmlns:p14="http://schemas.microsoft.com/office/powerpoint/2010/main" val="120404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blinds(horizont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slide(fromBottom)">
                                      <p:cBhvr>
                                        <p:cTn id="27" dur="500"/>
                                        <p:tgtEl>
                                          <p:spTgt spid="47"/>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slide(fromBottom)">
                                      <p:cBhvr>
                                        <p:cTn id="3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animBg="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905000" y="381000"/>
            <a:ext cx="7239000" cy="461665"/>
          </a:xfrm>
          <a:prstGeom prst="rect">
            <a:avLst/>
          </a:prstGeom>
          <a:noFill/>
        </p:spPr>
        <p:txBody>
          <a:bodyPr wrap="square" rtlCol="1">
            <a:spAutoFit/>
          </a:bodyPr>
          <a:lstStyle/>
          <a:p>
            <a:r>
              <a:rPr lang="ar-SA" sz="2400" dirty="0" smtClean="0"/>
              <a:t>منهجية الحل هي منهجية حل مسائل النقل</a:t>
            </a:r>
            <a:endParaRPr lang="ar-SA" sz="2400" dirty="0"/>
          </a:p>
        </p:txBody>
      </p:sp>
      <p:sp>
        <p:nvSpPr>
          <p:cNvPr id="3" name="مربع نص 2"/>
          <p:cNvSpPr txBox="1"/>
          <p:nvPr/>
        </p:nvSpPr>
        <p:spPr>
          <a:xfrm>
            <a:off x="2286000" y="1066800"/>
            <a:ext cx="6858000" cy="461665"/>
          </a:xfrm>
          <a:prstGeom prst="rect">
            <a:avLst/>
          </a:prstGeom>
          <a:noFill/>
        </p:spPr>
        <p:txBody>
          <a:bodyPr wrap="square" rtlCol="1">
            <a:spAutoFit/>
          </a:bodyPr>
          <a:lstStyle/>
          <a:p>
            <a:r>
              <a:rPr lang="ar-SA" sz="2400" dirty="0" smtClean="0"/>
              <a:t>1- كتابة المسألة في جدول (في حالة اختيار الموقع الأول) </a:t>
            </a:r>
            <a:endParaRPr lang="ar-SA" sz="2400" dirty="0"/>
          </a:p>
        </p:txBody>
      </p:sp>
      <p:grpSp>
        <p:nvGrpSpPr>
          <p:cNvPr id="4" name="مجموعة 3"/>
          <p:cNvGrpSpPr/>
          <p:nvPr/>
        </p:nvGrpSpPr>
        <p:grpSpPr>
          <a:xfrm>
            <a:off x="1447800" y="1981200"/>
            <a:ext cx="4572000" cy="3352800"/>
            <a:chOff x="2057400" y="2057400"/>
            <a:chExt cx="4572000" cy="3352800"/>
          </a:xfrm>
        </p:grpSpPr>
        <p:grpSp>
          <p:nvGrpSpPr>
            <p:cNvPr id="5" name="مجموعة 33"/>
            <p:cNvGrpSpPr/>
            <p:nvPr/>
          </p:nvGrpSpPr>
          <p:grpSpPr>
            <a:xfrm>
              <a:off x="3048000" y="2590800"/>
              <a:ext cx="2971800" cy="2444876"/>
              <a:chOff x="2971800" y="2812924"/>
              <a:chExt cx="2971800" cy="2444876"/>
            </a:xfrm>
          </p:grpSpPr>
          <p:sp>
            <p:nvSpPr>
              <p:cNvPr id="19"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2"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3"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4"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5"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6"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7"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8" name="مستطيل 27"/>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مستطيل 35"/>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8"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9"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40" name="مستطيل 39"/>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2" name="مستطيل 41"/>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مربع نص 5"/>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7" name="مربع نص 6"/>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8" name="مربع نص 7"/>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9" name="مربع نص 8"/>
            <p:cNvSpPr txBox="1"/>
            <p:nvPr/>
          </p:nvSpPr>
          <p:spPr>
            <a:xfrm>
              <a:off x="2057400" y="4419600"/>
              <a:ext cx="990600" cy="461665"/>
            </a:xfrm>
            <a:prstGeom prst="rect">
              <a:avLst/>
            </a:prstGeom>
            <a:noFill/>
          </p:spPr>
          <p:txBody>
            <a:bodyPr wrap="square" rtlCol="1">
              <a:spAutoFit/>
            </a:bodyPr>
            <a:lstStyle/>
            <a:p>
              <a:r>
                <a:rPr lang="ar-SA" sz="2400" b="1" dirty="0" err="1" smtClean="0"/>
                <a:t>الجبيل</a:t>
              </a:r>
              <a:endParaRPr lang="ar-SA" sz="2400" b="1" dirty="0"/>
            </a:p>
          </p:txBody>
        </p:sp>
        <p:sp>
          <p:nvSpPr>
            <p:cNvPr id="10" name="مربع نص 9"/>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1" name="مربع نص 10"/>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2" name="مربع نص 11"/>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3" name="مربع نص 12"/>
            <p:cNvSpPr txBox="1"/>
            <p:nvPr/>
          </p:nvSpPr>
          <p:spPr>
            <a:xfrm>
              <a:off x="6096000" y="2743200"/>
              <a:ext cx="533400" cy="381000"/>
            </a:xfrm>
            <a:prstGeom prst="rect">
              <a:avLst/>
            </a:prstGeom>
            <a:noFill/>
          </p:spPr>
          <p:txBody>
            <a:bodyPr wrap="square" rtlCol="1">
              <a:spAutoFit/>
            </a:bodyPr>
            <a:lstStyle/>
            <a:p>
              <a:r>
                <a:rPr lang="ar-SA" b="1" dirty="0" smtClean="0"/>
                <a:t>21</a:t>
              </a:r>
              <a:endParaRPr lang="ar-SA" b="1" dirty="0"/>
            </a:p>
          </p:txBody>
        </p:sp>
        <p:sp>
          <p:nvSpPr>
            <p:cNvPr id="14" name="مربع نص 13"/>
            <p:cNvSpPr txBox="1"/>
            <p:nvPr/>
          </p:nvSpPr>
          <p:spPr>
            <a:xfrm>
              <a:off x="4267200" y="5029200"/>
              <a:ext cx="533400" cy="381000"/>
            </a:xfrm>
            <a:prstGeom prst="rect">
              <a:avLst/>
            </a:prstGeom>
            <a:noFill/>
          </p:spPr>
          <p:txBody>
            <a:bodyPr wrap="square" rtlCol="1">
              <a:spAutoFit/>
            </a:bodyPr>
            <a:lstStyle/>
            <a:p>
              <a:r>
                <a:rPr lang="ar-SA" b="1" dirty="0" smtClean="0"/>
                <a:t>33</a:t>
              </a:r>
              <a:endParaRPr lang="ar-SA" b="1" dirty="0"/>
            </a:p>
          </p:txBody>
        </p:sp>
        <p:sp>
          <p:nvSpPr>
            <p:cNvPr id="15" name="مربع نص 14"/>
            <p:cNvSpPr txBox="1"/>
            <p:nvPr/>
          </p:nvSpPr>
          <p:spPr>
            <a:xfrm>
              <a:off x="6096000" y="3429000"/>
              <a:ext cx="533400" cy="381000"/>
            </a:xfrm>
            <a:prstGeom prst="rect">
              <a:avLst/>
            </a:prstGeom>
            <a:noFill/>
          </p:spPr>
          <p:txBody>
            <a:bodyPr wrap="square" rtlCol="1">
              <a:spAutoFit/>
            </a:bodyPr>
            <a:lstStyle/>
            <a:p>
              <a:r>
                <a:rPr lang="ar-SA" b="1" dirty="0" smtClean="0"/>
                <a:t>22</a:t>
              </a:r>
              <a:endParaRPr lang="ar-SA" b="1" dirty="0"/>
            </a:p>
          </p:txBody>
        </p:sp>
        <p:sp>
          <p:nvSpPr>
            <p:cNvPr id="16" name="مربع نص 15"/>
            <p:cNvSpPr txBox="1"/>
            <p:nvPr/>
          </p:nvSpPr>
          <p:spPr>
            <a:xfrm>
              <a:off x="6096000" y="4038600"/>
              <a:ext cx="533400" cy="381000"/>
            </a:xfrm>
            <a:prstGeom prst="rect">
              <a:avLst/>
            </a:prstGeom>
            <a:noFill/>
          </p:spPr>
          <p:txBody>
            <a:bodyPr wrap="square" rtlCol="1">
              <a:spAutoFit/>
            </a:bodyPr>
            <a:lstStyle/>
            <a:p>
              <a:r>
                <a:rPr lang="ar-SA" b="1" dirty="0" smtClean="0"/>
                <a:t>12</a:t>
              </a:r>
              <a:endParaRPr lang="ar-SA" b="1" dirty="0"/>
            </a:p>
          </p:txBody>
        </p:sp>
        <p:sp>
          <p:nvSpPr>
            <p:cNvPr id="17" name="مربع نص 16"/>
            <p:cNvSpPr txBox="1"/>
            <p:nvPr/>
          </p:nvSpPr>
          <p:spPr>
            <a:xfrm>
              <a:off x="6096000" y="4648200"/>
              <a:ext cx="533400" cy="381000"/>
            </a:xfrm>
            <a:prstGeom prst="rect">
              <a:avLst/>
            </a:prstGeom>
            <a:noFill/>
          </p:spPr>
          <p:txBody>
            <a:bodyPr wrap="square" rtlCol="1">
              <a:spAutoFit/>
            </a:bodyPr>
            <a:lstStyle/>
            <a:p>
              <a:r>
                <a:rPr lang="ar-SA" b="1" dirty="0" smtClean="0"/>
                <a:t>25</a:t>
              </a:r>
              <a:endParaRPr lang="ar-SA" b="1" dirty="0"/>
            </a:p>
          </p:txBody>
        </p:sp>
        <p:sp>
          <p:nvSpPr>
            <p:cNvPr id="18" name="مربع نص 17"/>
            <p:cNvSpPr txBox="1"/>
            <p:nvPr/>
          </p:nvSpPr>
          <p:spPr>
            <a:xfrm>
              <a:off x="3429000" y="5029200"/>
              <a:ext cx="533400" cy="381000"/>
            </a:xfrm>
            <a:prstGeom prst="rect">
              <a:avLst/>
            </a:prstGeom>
            <a:noFill/>
          </p:spPr>
          <p:txBody>
            <a:bodyPr wrap="square" rtlCol="1">
              <a:spAutoFit/>
            </a:bodyPr>
            <a:lstStyle/>
            <a:p>
              <a:r>
                <a:rPr lang="ar-SA" b="1" dirty="0" smtClean="0"/>
                <a:t>24</a:t>
              </a:r>
              <a:endParaRPr lang="ar-SA" b="1" dirty="0"/>
            </a:p>
          </p:txBody>
        </p:sp>
        <p:sp>
          <p:nvSpPr>
            <p:cNvPr id="43" name="مربع نص 42"/>
            <p:cNvSpPr txBox="1"/>
            <p:nvPr/>
          </p:nvSpPr>
          <p:spPr>
            <a:xfrm>
              <a:off x="5334000" y="5029200"/>
              <a:ext cx="533400" cy="381000"/>
            </a:xfrm>
            <a:prstGeom prst="rect">
              <a:avLst/>
            </a:prstGeom>
            <a:noFill/>
          </p:spPr>
          <p:txBody>
            <a:bodyPr wrap="square" rtlCol="1">
              <a:spAutoFit/>
            </a:bodyPr>
            <a:lstStyle/>
            <a:p>
              <a:r>
                <a:rPr lang="ar-SA" b="1" dirty="0" smtClean="0"/>
                <a:t>23</a:t>
              </a:r>
              <a:endParaRPr lang="ar-SA" b="1" dirty="0"/>
            </a:p>
          </p:txBody>
        </p:sp>
      </p:grpSp>
      <p:sp>
        <p:nvSpPr>
          <p:cNvPr id="44" name="TextBox 43"/>
          <p:cNvSpPr txBox="1"/>
          <p:nvPr/>
        </p:nvSpPr>
        <p:spPr>
          <a:xfrm>
            <a:off x="5410200" y="4953000"/>
            <a:ext cx="838200" cy="369332"/>
          </a:xfrm>
          <a:prstGeom prst="rect">
            <a:avLst/>
          </a:prstGeom>
          <a:noFill/>
        </p:spPr>
        <p:txBody>
          <a:bodyPr wrap="square" rtlCol="1">
            <a:spAutoFit/>
          </a:bodyPr>
          <a:lstStyle/>
          <a:p>
            <a:pPr algn="ctr"/>
            <a:r>
              <a:rPr lang="ar-SA" b="1" dirty="0" smtClean="0">
                <a:solidFill>
                  <a:srgbClr val="FF0000"/>
                </a:solidFill>
              </a:rPr>
              <a:t>80</a:t>
            </a:r>
            <a:endParaRPr lang="ar-SA" b="1" dirty="0">
              <a:solidFill>
                <a:srgbClr val="FF0000"/>
              </a:solidFill>
            </a:endParaRPr>
          </a:p>
        </p:txBody>
      </p:sp>
    </p:spTree>
    <p:extLst>
      <p:ext uri="{BB962C8B-B14F-4D97-AF65-F5344CB8AC3E}">
        <p14:creationId xmlns:p14="http://schemas.microsoft.com/office/powerpoint/2010/main" val="405205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linds(horizontal)">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09800" y="457200"/>
            <a:ext cx="6858000" cy="461665"/>
          </a:xfrm>
          <a:prstGeom prst="rect">
            <a:avLst/>
          </a:prstGeom>
          <a:noFill/>
        </p:spPr>
        <p:txBody>
          <a:bodyPr wrap="square" rtlCol="1">
            <a:spAutoFit/>
          </a:bodyPr>
          <a:lstStyle/>
          <a:p>
            <a:r>
              <a:rPr lang="ar-SA" sz="2400" dirty="0" smtClean="0"/>
              <a:t>2- البحث عن حل أولي بأي من الطرق التي تسمح بذلك.</a:t>
            </a:r>
            <a:endParaRPr lang="ar-SA" sz="2400" dirty="0"/>
          </a:p>
        </p:txBody>
      </p:sp>
      <p:sp>
        <p:nvSpPr>
          <p:cNvPr id="3" name="مربع نص 2"/>
          <p:cNvSpPr txBox="1"/>
          <p:nvPr/>
        </p:nvSpPr>
        <p:spPr>
          <a:xfrm>
            <a:off x="2209800" y="1143000"/>
            <a:ext cx="6858000" cy="461665"/>
          </a:xfrm>
          <a:prstGeom prst="rect">
            <a:avLst/>
          </a:prstGeom>
          <a:noFill/>
        </p:spPr>
        <p:txBody>
          <a:bodyPr wrap="square" rtlCol="1">
            <a:spAutoFit/>
          </a:bodyPr>
          <a:lstStyle/>
          <a:p>
            <a:r>
              <a:rPr lang="ar-SA" sz="2400" dirty="0" smtClean="0"/>
              <a:t>نستعمل طريقة الشمال الغربي، فنحصل على الحل التالي:</a:t>
            </a:r>
            <a:endParaRPr lang="ar-SA" sz="2400" dirty="0"/>
          </a:p>
        </p:txBody>
      </p:sp>
      <p:grpSp>
        <p:nvGrpSpPr>
          <p:cNvPr id="4" name="مجموعة 3"/>
          <p:cNvGrpSpPr/>
          <p:nvPr/>
        </p:nvGrpSpPr>
        <p:grpSpPr>
          <a:xfrm>
            <a:off x="2209800" y="1981200"/>
            <a:ext cx="3962400" cy="2978276"/>
            <a:chOff x="2057400" y="2057400"/>
            <a:chExt cx="3962400" cy="2978276"/>
          </a:xfrm>
        </p:grpSpPr>
        <p:grpSp>
          <p:nvGrpSpPr>
            <p:cNvPr id="5" name="مجموعة 33"/>
            <p:cNvGrpSpPr/>
            <p:nvPr/>
          </p:nvGrpSpPr>
          <p:grpSpPr>
            <a:xfrm>
              <a:off x="3048000" y="2590800"/>
              <a:ext cx="2971800" cy="2444876"/>
              <a:chOff x="2971800" y="2812924"/>
              <a:chExt cx="2971800" cy="2444876"/>
            </a:xfrm>
          </p:grpSpPr>
          <p:sp>
            <p:nvSpPr>
              <p:cNvPr id="19"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2"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3"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4"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5"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6"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7"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8" name="مستطيل 27"/>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مستطيل 35"/>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8"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9"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40" name="مستطيل 39"/>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2" name="مستطيل 41"/>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مربع نص 5"/>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7" name="مربع نص 6"/>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8" name="مربع نص 7"/>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9" name="مربع نص 8"/>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10" name="مربع نص 9"/>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1" name="مربع نص 10"/>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2" name="مربع نص 11"/>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3" name="مربع نص 12"/>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14" name="مربع نص 13"/>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15" name="مربع نص 14"/>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16" name="مربع نص 15"/>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17" name="مربع نص 16"/>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18" name="مربع نص 17"/>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
        <p:nvSpPr>
          <p:cNvPr id="43" name="مربع نص 42"/>
          <p:cNvSpPr txBox="1"/>
          <p:nvPr/>
        </p:nvSpPr>
        <p:spPr>
          <a:xfrm>
            <a:off x="1143000" y="5410200"/>
            <a:ext cx="7086600" cy="461665"/>
          </a:xfrm>
          <a:prstGeom prst="rect">
            <a:avLst/>
          </a:prstGeom>
          <a:noFill/>
        </p:spPr>
        <p:txBody>
          <a:bodyPr wrap="square" rtlCol="1">
            <a:spAutoFit/>
          </a:bodyPr>
          <a:lstStyle/>
          <a:p>
            <a:r>
              <a:rPr lang="ar-SA" sz="2400" dirty="0" smtClean="0"/>
              <a:t>نلاحظ أن الحل قاعدي لأن عدد الخانات المملوءة يساوي </a:t>
            </a:r>
            <a:r>
              <a:rPr lang="fr-FR" sz="2400" dirty="0" smtClean="0"/>
              <a:t>m + n - 1</a:t>
            </a:r>
            <a:endParaRPr lang="ar-SA" sz="2400" dirty="0"/>
          </a:p>
        </p:txBody>
      </p:sp>
    </p:spTree>
    <p:extLst>
      <p:ext uri="{BB962C8B-B14F-4D97-AF65-F5344CB8AC3E}">
        <p14:creationId xmlns:p14="http://schemas.microsoft.com/office/powerpoint/2010/main" val="26389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09800" y="457200"/>
            <a:ext cx="6858000" cy="461665"/>
          </a:xfrm>
          <a:prstGeom prst="rect">
            <a:avLst/>
          </a:prstGeom>
          <a:noFill/>
        </p:spPr>
        <p:txBody>
          <a:bodyPr wrap="square" rtlCol="1">
            <a:spAutoFit/>
          </a:bodyPr>
          <a:lstStyle/>
          <a:p>
            <a:r>
              <a:rPr lang="ar-SA" sz="2400" dirty="0" smtClean="0"/>
              <a:t>3- نراقب أمثلية الحل</a:t>
            </a:r>
            <a:endParaRPr lang="ar-SA" sz="2400" dirty="0"/>
          </a:p>
        </p:txBody>
      </p:sp>
      <p:grpSp>
        <p:nvGrpSpPr>
          <p:cNvPr id="4" name="مجموعة 33"/>
          <p:cNvGrpSpPr/>
          <p:nvPr/>
        </p:nvGrpSpPr>
        <p:grpSpPr>
          <a:xfrm>
            <a:off x="2819400" y="1919514"/>
            <a:ext cx="3810000" cy="2444876"/>
            <a:chOff x="2971800" y="2812924"/>
            <a:chExt cx="2971800" cy="2444876"/>
          </a:xfrm>
        </p:grpSpPr>
        <p:sp>
          <p:nvSpPr>
            <p:cNvPr id="1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0" name="TextBox 5"/>
            <p:cNvSpPr txBox="1"/>
            <p:nvPr/>
          </p:nvSpPr>
          <p:spPr>
            <a:xfrm>
              <a:off x="3581400" y="4047798"/>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7" name="مستطيل 26"/>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7"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8"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9" name="مستطيل 38"/>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 name="مربع نص 4"/>
          <p:cNvSpPr txBox="1"/>
          <p:nvPr/>
        </p:nvSpPr>
        <p:spPr>
          <a:xfrm>
            <a:off x="2420256" y="1905000"/>
            <a:ext cx="457200" cy="461665"/>
          </a:xfrm>
          <a:prstGeom prst="rect">
            <a:avLst/>
          </a:prstGeom>
          <a:noFill/>
        </p:spPr>
        <p:txBody>
          <a:bodyPr wrap="square" rtlCol="1" anchor="ctr" anchorCtr="1">
            <a:spAutoFit/>
          </a:bodyPr>
          <a:lstStyle/>
          <a:p>
            <a:r>
              <a:rPr lang="ar-SA" sz="2400" dirty="0" smtClean="0"/>
              <a:t>0</a:t>
            </a:r>
            <a:endParaRPr lang="ar-SA" sz="2400" dirty="0"/>
          </a:p>
        </p:txBody>
      </p:sp>
      <p:sp>
        <p:nvSpPr>
          <p:cNvPr id="6" name="مربع نص 5"/>
          <p:cNvSpPr txBox="1"/>
          <p:nvPr/>
        </p:nvSpPr>
        <p:spPr>
          <a:xfrm>
            <a:off x="1828800" y="2514600"/>
            <a:ext cx="990600" cy="461665"/>
          </a:xfrm>
          <a:prstGeom prst="rect">
            <a:avLst/>
          </a:prstGeom>
          <a:noFill/>
        </p:spPr>
        <p:txBody>
          <a:bodyPr wrap="square" rtlCol="1">
            <a:spAutoFit/>
          </a:bodyPr>
          <a:lstStyle/>
          <a:p>
            <a:r>
              <a:rPr lang="fr-FR" sz="2400" dirty="0" smtClean="0"/>
              <a:t>3</a:t>
            </a:r>
            <a:endParaRPr lang="ar-SA" sz="2400" dirty="0"/>
          </a:p>
        </p:txBody>
      </p:sp>
      <p:sp>
        <p:nvSpPr>
          <p:cNvPr id="7" name="مربع نص 6"/>
          <p:cNvSpPr txBox="1"/>
          <p:nvPr/>
        </p:nvSpPr>
        <p:spPr>
          <a:xfrm>
            <a:off x="1828800" y="3124200"/>
            <a:ext cx="990600" cy="461665"/>
          </a:xfrm>
          <a:prstGeom prst="rect">
            <a:avLst/>
          </a:prstGeom>
          <a:noFill/>
        </p:spPr>
        <p:txBody>
          <a:bodyPr wrap="square" rtlCol="1">
            <a:spAutoFit/>
          </a:bodyPr>
          <a:lstStyle/>
          <a:p>
            <a:r>
              <a:rPr lang="fr-FR" sz="2400" dirty="0" smtClean="0"/>
              <a:t>6</a:t>
            </a:r>
            <a:endParaRPr lang="ar-SA" sz="2400" dirty="0"/>
          </a:p>
        </p:txBody>
      </p:sp>
      <p:sp>
        <p:nvSpPr>
          <p:cNvPr id="8" name="مربع نص 7"/>
          <p:cNvSpPr txBox="1"/>
          <p:nvPr/>
        </p:nvSpPr>
        <p:spPr>
          <a:xfrm>
            <a:off x="1828800" y="3733800"/>
            <a:ext cx="990600" cy="461665"/>
          </a:xfrm>
          <a:prstGeom prst="rect">
            <a:avLst/>
          </a:prstGeom>
          <a:noFill/>
        </p:spPr>
        <p:txBody>
          <a:bodyPr wrap="square" rtlCol="1">
            <a:spAutoFit/>
          </a:bodyPr>
          <a:lstStyle/>
          <a:p>
            <a:r>
              <a:rPr lang="fr-FR" sz="2400" dirty="0" smtClean="0"/>
              <a:t>7</a:t>
            </a:r>
            <a:endParaRPr lang="ar-SA" sz="2400" dirty="0"/>
          </a:p>
        </p:txBody>
      </p:sp>
      <p:sp>
        <p:nvSpPr>
          <p:cNvPr id="9" name="مربع نص 8"/>
          <p:cNvSpPr txBox="1"/>
          <p:nvPr/>
        </p:nvSpPr>
        <p:spPr>
          <a:xfrm>
            <a:off x="2819400" y="1371600"/>
            <a:ext cx="990600" cy="461665"/>
          </a:xfrm>
          <a:prstGeom prst="rect">
            <a:avLst/>
          </a:prstGeom>
          <a:noFill/>
        </p:spPr>
        <p:txBody>
          <a:bodyPr wrap="square" rtlCol="1">
            <a:spAutoFit/>
          </a:bodyPr>
          <a:lstStyle/>
          <a:p>
            <a:r>
              <a:rPr lang="fr-FR" sz="2400" dirty="0" smtClean="0"/>
              <a:t>3</a:t>
            </a:r>
            <a:endParaRPr lang="ar-SA" sz="2400" dirty="0"/>
          </a:p>
        </p:txBody>
      </p:sp>
      <p:sp>
        <p:nvSpPr>
          <p:cNvPr id="10" name="مربع نص 9"/>
          <p:cNvSpPr txBox="1"/>
          <p:nvPr/>
        </p:nvSpPr>
        <p:spPr>
          <a:xfrm>
            <a:off x="3810000" y="1371600"/>
            <a:ext cx="990600" cy="461665"/>
          </a:xfrm>
          <a:prstGeom prst="rect">
            <a:avLst/>
          </a:prstGeom>
          <a:noFill/>
        </p:spPr>
        <p:txBody>
          <a:bodyPr wrap="square" rtlCol="1">
            <a:spAutoFit/>
          </a:bodyPr>
          <a:lstStyle/>
          <a:p>
            <a:r>
              <a:rPr lang="fr-FR" sz="2400" dirty="0" smtClean="0"/>
              <a:t>0</a:t>
            </a:r>
            <a:endParaRPr lang="ar-SA" sz="2400" dirty="0"/>
          </a:p>
        </p:txBody>
      </p:sp>
      <p:sp>
        <p:nvSpPr>
          <p:cNvPr id="11" name="مربع نص 10"/>
          <p:cNvSpPr txBox="1"/>
          <p:nvPr/>
        </p:nvSpPr>
        <p:spPr>
          <a:xfrm>
            <a:off x="4800600" y="1371600"/>
            <a:ext cx="990600" cy="461665"/>
          </a:xfrm>
          <a:prstGeom prst="rect">
            <a:avLst/>
          </a:prstGeom>
          <a:noFill/>
        </p:spPr>
        <p:txBody>
          <a:bodyPr wrap="square" rtlCol="1">
            <a:spAutoFit/>
          </a:bodyPr>
          <a:lstStyle/>
          <a:p>
            <a:r>
              <a:rPr lang="fr-FR" sz="2400" dirty="0" smtClean="0"/>
              <a:t>-2</a:t>
            </a:r>
            <a:endParaRPr lang="ar-SA" sz="2400" dirty="0"/>
          </a:p>
        </p:txBody>
      </p:sp>
      <p:sp>
        <p:nvSpPr>
          <p:cNvPr id="12" name="مربع نص 11"/>
          <p:cNvSpPr txBox="1"/>
          <p:nvPr/>
        </p:nvSpPr>
        <p:spPr>
          <a:xfrm>
            <a:off x="2710542" y="2209800"/>
            <a:ext cx="381000" cy="381000"/>
          </a:xfrm>
          <a:prstGeom prst="rect">
            <a:avLst/>
          </a:prstGeom>
          <a:noFill/>
        </p:spPr>
        <p:txBody>
          <a:bodyPr wrap="square" rtlCol="1">
            <a:spAutoFit/>
          </a:bodyPr>
          <a:lstStyle/>
          <a:p>
            <a:r>
              <a:rPr lang="ar-SA" dirty="0" smtClean="0"/>
              <a:t>0</a:t>
            </a:r>
            <a:endParaRPr lang="ar-SA" dirty="0"/>
          </a:p>
        </p:txBody>
      </p:sp>
      <p:sp>
        <p:nvSpPr>
          <p:cNvPr id="13" name="مربع نص 12"/>
          <p:cNvSpPr txBox="1"/>
          <p:nvPr/>
        </p:nvSpPr>
        <p:spPr>
          <a:xfrm>
            <a:off x="2710542" y="2819400"/>
            <a:ext cx="381000" cy="381000"/>
          </a:xfrm>
          <a:prstGeom prst="rect">
            <a:avLst/>
          </a:prstGeom>
          <a:noFill/>
        </p:spPr>
        <p:txBody>
          <a:bodyPr wrap="square" rtlCol="1">
            <a:spAutoFit/>
          </a:bodyPr>
          <a:lstStyle/>
          <a:p>
            <a:r>
              <a:rPr lang="ar-SA" dirty="0" smtClean="0"/>
              <a:t>0</a:t>
            </a:r>
            <a:endParaRPr lang="ar-SA" dirty="0"/>
          </a:p>
        </p:txBody>
      </p:sp>
      <p:sp>
        <p:nvSpPr>
          <p:cNvPr id="14" name="مربع نص 13"/>
          <p:cNvSpPr txBox="1"/>
          <p:nvPr/>
        </p:nvSpPr>
        <p:spPr>
          <a:xfrm>
            <a:off x="4191000" y="2667000"/>
            <a:ext cx="533400" cy="381000"/>
          </a:xfrm>
          <a:prstGeom prst="rect">
            <a:avLst/>
          </a:prstGeom>
          <a:noFill/>
        </p:spPr>
        <p:txBody>
          <a:bodyPr wrap="square" rtlCol="1">
            <a:spAutoFit/>
          </a:bodyPr>
          <a:lstStyle/>
          <a:p>
            <a:r>
              <a:rPr lang="ar-SA" b="1" dirty="0" smtClean="0"/>
              <a:t>19</a:t>
            </a:r>
            <a:endParaRPr lang="ar-SA" b="1" dirty="0"/>
          </a:p>
        </p:txBody>
      </p:sp>
      <p:sp>
        <p:nvSpPr>
          <p:cNvPr id="15" name="مربع نص 14"/>
          <p:cNvSpPr txBox="1"/>
          <p:nvPr/>
        </p:nvSpPr>
        <p:spPr>
          <a:xfrm>
            <a:off x="4191000" y="3200400"/>
            <a:ext cx="533400" cy="381000"/>
          </a:xfrm>
          <a:prstGeom prst="rect">
            <a:avLst/>
          </a:prstGeom>
          <a:noFill/>
        </p:spPr>
        <p:txBody>
          <a:bodyPr wrap="square" rtlCol="1">
            <a:spAutoFit/>
          </a:bodyPr>
          <a:lstStyle/>
          <a:p>
            <a:r>
              <a:rPr lang="ar-SA" b="1" dirty="0" smtClean="0"/>
              <a:t>12</a:t>
            </a:r>
            <a:endParaRPr lang="ar-SA" b="1" dirty="0"/>
          </a:p>
        </p:txBody>
      </p:sp>
      <p:sp>
        <p:nvSpPr>
          <p:cNvPr id="16" name="مربع نص 15"/>
          <p:cNvSpPr txBox="1"/>
          <p:nvPr/>
        </p:nvSpPr>
        <p:spPr>
          <a:xfrm>
            <a:off x="4191000" y="3810000"/>
            <a:ext cx="533400" cy="381000"/>
          </a:xfrm>
          <a:prstGeom prst="rect">
            <a:avLst/>
          </a:prstGeom>
          <a:noFill/>
        </p:spPr>
        <p:txBody>
          <a:bodyPr wrap="square" rtlCol="1">
            <a:spAutoFit/>
          </a:bodyPr>
          <a:lstStyle/>
          <a:p>
            <a:r>
              <a:rPr lang="ar-SA" b="1" dirty="0" smtClean="0"/>
              <a:t>2</a:t>
            </a:r>
            <a:endParaRPr lang="ar-SA" b="1" dirty="0"/>
          </a:p>
        </p:txBody>
      </p:sp>
      <p:sp>
        <p:nvSpPr>
          <p:cNvPr id="17" name="مربع نص 16"/>
          <p:cNvSpPr txBox="1"/>
          <p:nvPr/>
        </p:nvSpPr>
        <p:spPr>
          <a:xfrm>
            <a:off x="5105400" y="4038600"/>
            <a:ext cx="533400" cy="381000"/>
          </a:xfrm>
          <a:prstGeom prst="rect">
            <a:avLst/>
          </a:prstGeom>
          <a:noFill/>
        </p:spPr>
        <p:txBody>
          <a:bodyPr wrap="square" rtlCol="1">
            <a:spAutoFit/>
          </a:bodyPr>
          <a:lstStyle/>
          <a:p>
            <a:r>
              <a:rPr lang="ar-SA" dirty="0" smtClean="0"/>
              <a:t>0</a:t>
            </a:r>
            <a:endParaRPr lang="ar-SA" dirty="0"/>
          </a:p>
        </p:txBody>
      </p:sp>
      <p:sp>
        <p:nvSpPr>
          <p:cNvPr id="42" name="مربع نص 41"/>
          <p:cNvSpPr txBox="1"/>
          <p:nvPr/>
        </p:nvSpPr>
        <p:spPr>
          <a:xfrm>
            <a:off x="5562600" y="3810000"/>
            <a:ext cx="533400" cy="381000"/>
          </a:xfrm>
          <a:prstGeom prst="rect">
            <a:avLst/>
          </a:prstGeom>
          <a:noFill/>
        </p:spPr>
        <p:txBody>
          <a:bodyPr wrap="square" rtlCol="1">
            <a:spAutoFit/>
          </a:bodyPr>
          <a:lstStyle/>
          <a:p>
            <a:r>
              <a:rPr lang="ar-SA" b="1" dirty="0" smtClean="0"/>
              <a:t>23</a:t>
            </a:r>
            <a:endParaRPr lang="ar-SA" b="1" dirty="0"/>
          </a:p>
        </p:txBody>
      </p:sp>
      <p:sp>
        <p:nvSpPr>
          <p:cNvPr id="43" name="مربع نص 42"/>
          <p:cNvSpPr txBox="1"/>
          <p:nvPr/>
        </p:nvSpPr>
        <p:spPr>
          <a:xfrm>
            <a:off x="3048000" y="2057400"/>
            <a:ext cx="533400" cy="381000"/>
          </a:xfrm>
          <a:prstGeom prst="rect">
            <a:avLst/>
          </a:prstGeom>
          <a:noFill/>
        </p:spPr>
        <p:txBody>
          <a:bodyPr wrap="square" rtlCol="1">
            <a:spAutoFit/>
          </a:bodyPr>
          <a:lstStyle/>
          <a:p>
            <a:r>
              <a:rPr lang="ar-SA" b="1" dirty="0" smtClean="0"/>
              <a:t>21</a:t>
            </a:r>
            <a:endParaRPr lang="ar-SA" b="1" dirty="0"/>
          </a:p>
        </p:txBody>
      </p:sp>
      <p:sp>
        <p:nvSpPr>
          <p:cNvPr id="44" name="مربع نص 43"/>
          <p:cNvSpPr txBox="1"/>
          <p:nvPr/>
        </p:nvSpPr>
        <p:spPr>
          <a:xfrm>
            <a:off x="3048000" y="2667000"/>
            <a:ext cx="533400" cy="381000"/>
          </a:xfrm>
          <a:prstGeom prst="rect">
            <a:avLst/>
          </a:prstGeom>
          <a:noFill/>
        </p:spPr>
        <p:txBody>
          <a:bodyPr wrap="square" rtlCol="1">
            <a:spAutoFit/>
          </a:bodyPr>
          <a:lstStyle/>
          <a:p>
            <a:r>
              <a:rPr lang="ar-SA" b="1" dirty="0" smtClean="0"/>
              <a:t>3</a:t>
            </a:r>
            <a:endParaRPr lang="ar-SA" b="1" dirty="0"/>
          </a:p>
        </p:txBody>
      </p:sp>
      <p:sp>
        <p:nvSpPr>
          <p:cNvPr id="45" name="مربع نص 44"/>
          <p:cNvSpPr txBox="1"/>
          <p:nvPr/>
        </p:nvSpPr>
        <p:spPr>
          <a:xfrm>
            <a:off x="3962400" y="2819400"/>
            <a:ext cx="381000" cy="381000"/>
          </a:xfrm>
          <a:prstGeom prst="rect">
            <a:avLst/>
          </a:prstGeom>
          <a:noFill/>
        </p:spPr>
        <p:txBody>
          <a:bodyPr wrap="square" rtlCol="1">
            <a:spAutoFit/>
          </a:bodyPr>
          <a:lstStyle/>
          <a:p>
            <a:r>
              <a:rPr lang="ar-SA" dirty="0" smtClean="0"/>
              <a:t>0</a:t>
            </a:r>
            <a:endParaRPr lang="ar-SA" dirty="0"/>
          </a:p>
        </p:txBody>
      </p:sp>
      <p:sp>
        <p:nvSpPr>
          <p:cNvPr id="46" name="مربع نص 45"/>
          <p:cNvSpPr txBox="1"/>
          <p:nvPr/>
        </p:nvSpPr>
        <p:spPr>
          <a:xfrm>
            <a:off x="3962400" y="2209800"/>
            <a:ext cx="533400" cy="381000"/>
          </a:xfrm>
          <a:prstGeom prst="rect">
            <a:avLst/>
          </a:prstGeom>
          <a:noFill/>
        </p:spPr>
        <p:txBody>
          <a:bodyPr wrap="square" rtlCol="1">
            <a:spAutoFit/>
          </a:bodyPr>
          <a:lstStyle/>
          <a:p>
            <a:r>
              <a:rPr lang="fr-FR" dirty="0" smtClean="0"/>
              <a:t>- 6</a:t>
            </a:r>
            <a:endParaRPr lang="ar-SA" dirty="0"/>
          </a:p>
        </p:txBody>
      </p:sp>
      <p:sp>
        <p:nvSpPr>
          <p:cNvPr id="47" name="مربع نص 46"/>
          <p:cNvSpPr txBox="1"/>
          <p:nvPr/>
        </p:nvSpPr>
        <p:spPr>
          <a:xfrm>
            <a:off x="5163456" y="2209800"/>
            <a:ext cx="685800" cy="381000"/>
          </a:xfrm>
          <a:prstGeom prst="rect">
            <a:avLst/>
          </a:prstGeom>
          <a:noFill/>
        </p:spPr>
        <p:txBody>
          <a:bodyPr wrap="square" rtlCol="1">
            <a:spAutoFit/>
          </a:bodyPr>
          <a:lstStyle/>
          <a:p>
            <a:r>
              <a:rPr lang="fr-FR" dirty="0" smtClean="0"/>
              <a:t>- 11</a:t>
            </a:r>
            <a:endParaRPr lang="ar-SA" dirty="0"/>
          </a:p>
        </p:txBody>
      </p:sp>
      <p:sp>
        <p:nvSpPr>
          <p:cNvPr id="48" name="مربع نص 47"/>
          <p:cNvSpPr txBox="1"/>
          <p:nvPr/>
        </p:nvSpPr>
        <p:spPr>
          <a:xfrm>
            <a:off x="5083632" y="2819400"/>
            <a:ext cx="609600" cy="369332"/>
          </a:xfrm>
          <a:prstGeom prst="rect">
            <a:avLst/>
          </a:prstGeom>
          <a:noFill/>
        </p:spPr>
        <p:txBody>
          <a:bodyPr wrap="square" rtlCol="1">
            <a:spAutoFit/>
          </a:bodyPr>
          <a:lstStyle/>
          <a:p>
            <a:r>
              <a:rPr lang="fr-FR" dirty="0" smtClean="0"/>
              <a:t>-3</a:t>
            </a:r>
            <a:endParaRPr lang="ar-SA" dirty="0"/>
          </a:p>
        </p:txBody>
      </p:sp>
      <p:sp>
        <p:nvSpPr>
          <p:cNvPr id="49" name="مربع نص 48"/>
          <p:cNvSpPr txBox="1"/>
          <p:nvPr/>
        </p:nvSpPr>
        <p:spPr>
          <a:xfrm>
            <a:off x="5127174" y="3429000"/>
            <a:ext cx="609600" cy="381000"/>
          </a:xfrm>
          <a:prstGeom prst="rect">
            <a:avLst/>
          </a:prstGeom>
          <a:noFill/>
        </p:spPr>
        <p:txBody>
          <a:bodyPr wrap="square" rtlCol="1">
            <a:spAutoFit/>
          </a:bodyPr>
          <a:lstStyle/>
          <a:p>
            <a:r>
              <a:rPr lang="fr-FR" dirty="0" smtClean="0"/>
              <a:t>- 1</a:t>
            </a:r>
            <a:endParaRPr lang="ar-SA" dirty="0"/>
          </a:p>
        </p:txBody>
      </p:sp>
      <p:sp>
        <p:nvSpPr>
          <p:cNvPr id="50" name="مربع نص 49"/>
          <p:cNvSpPr txBox="1"/>
          <p:nvPr/>
        </p:nvSpPr>
        <p:spPr>
          <a:xfrm>
            <a:off x="3962400" y="3429000"/>
            <a:ext cx="381000" cy="381000"/>
          </a:xfrm>
          <a:prstGeom prst="rect">
            <a:avLst/>
          </a:prstGeom>
          <a:noFill/>
        </p:spPr>
        <p:txBody>
          <a:bodyPr wrap="square" rtlCol="1">
            <a:spAutoFit/>
          </a:bodyPr>
          <a:lstStyle/>
          <a:p>
            <a:r>
              <a:rPr lang="ar-SA" dirty="0" smtClean="0"/>
              <a:t>0</a:t>
            </a:r>
            <a:endParaRPr lang="ar-SA" dirty="0"/>
          </a:p>
        </p:txBody>
      </p:sp>
      <p:sp>
        <p:nvSpPr>
          <p:cNvPr id="51" name="مربع نص 50"/>
          <p:cNvSpPr txBox="1"/>
          <p:nvPr/>
        </p:nvSpPr>
        <p:spPr>
          <a:xfrm>
            <a:off x="3962400" y="4038600"/>
            <a:ext cx="381000" cy="381000"/>
          </a:xfrm>
          <a:prstGeom prst="rect">
            <a:avLst/>
          </a:prstGeom>
          <a:noFill/>
        </p:spPr>
        <p:txBody>
          <a:bodyPr wrap="square" rtlCol="1">
            <a:spAutoFit/>
          </a:bodyPr>
          <a:lstStyle/>
          <a:p>
            <a:r>
              <a:rPr lang="ar-SA" dirty="0" smtClean="0"/>
              <a:t>0</a:t>
            </a:r>
            <a:endParaRPr lang="ar-SA" dirty="0"/>
          </a:p>
        </p:txBody>
      </p:sp>
      <p:sp>
        <p:nvSpPr>
          <p:cNvPr id="52" name="مربع نص 51"/>
          <p:cNvSpPr txBox="1"/>
          <p:nvPr/>
        </p:nvSpPr>
        <p:spPr>
          <a:xfrm>
            <a:off x="2710542" y="4038600"/>
            <a:ext cx="381000" cy="381000"/>
          </a:xfrm>
          <a:prstGeom prst="rect">
            <a:avLst/>
          </a:prstGeom>
          <a:noFill/>
        </p:spPr>
        <p:txBody>
          <a:bodyPr wrap="square" rtlCol="1">
            <a:spAutoFit/>
          </a:bodyPr>
          <a:lstStyle/>
          <a:p>
            <a:r>
              <a:rPr lang="ar-SA" dirty="0" smtClean="0"/>
              <a:t>0</a:t>
            </a:r>
            <a:endParaRPr lang="ar-SA" dirty="0"/>
          </a:p>
        </p:txBody>
      </p:sp>
      <p:sp>
        <p:nvSpPr>
          <p:cNvPr id="53" name="مربع نص 52"/>
          <p:cNvSpPr txBox="1"/>
          <p:nvPr/>
        </p:nvSpPr>
        <p:spPr>
          <a:xfrm>
            <a:off x="2710542" y="3352800"/>
            <a:ext cx="381000" cy="381000"/>
          </a:xfrm>
          <a:prstGeom prst="rect">
            <a:avLst/>
          </a:prstGeom>
          <a:noFill/>
        </p:spPr>
        <p:txBody>
          <a:bodyPr wrap="square" rtlCol="1">
            <a:spAutoFit/>
          </a:bodyPr>
          <a:lstStyle/>
          <a:p>
            <a:r>
              <a:rPr lang="ar-SA" dirty="0" smtClean="0"/>
              <a:t>0</a:t>
            </a:r>
            <a:endParaRPr lang="ar-SA" dirty="0"/>
          </a:p>
        </p:txBody>
      </p:sp>
      <p:sp>
        <p:nvSpPr>
          <p:cNvPr id="55" name="TextBox 54"/>
          <p:cNvSpPr txBox="1"/>
          <p:nvPr/>
        </p:nvSpPr>
        <p:spPr>
          <a:xfrm>
            <a:off x="838200" y="5029200"/>
            <a:ext cx="7620000" cy="461665"/>
          </a:xfrm>
          <a:prstGeom prst="rect">
            <a:avLst/>
          </a:prstGeom>
          <a:noFill/>
        </p:spPr>
        <p:txBody>
          <a:bodyPr wrap="square" rtlCol="1">
            <a:spAutoFit/>
          </a:bodyPr>
          <a:lstStyle/>
          <a:p>
            <a:pPr algn="ctr"/>
            <a:r>
              <a:rPr lang="ar-SA" sz="2400" dirty="0" smtClean="0"/>
              <a:t>كل قيم الاقتصاد سالبة أو مساوية للصفر فالحل هو الحل الأمثل</a:t>
            </a:r>
            <a:endParaRPr lang="ar-SA" sz="2400" dirty="0"/>
          </a:p>
        </p:txBody>
      </p:sp>
    </p:spTree>
    <p:extLst>
      <p:ext uri="{BB962C8B-B14F-4D97-AF65-F5344CB8AC3E}">
        <p14:creationId xmlns:p14="http://schemas.microsoft.com/office/powerpoint/2010/main" val="307822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blinds(horizontal)">
                                      <p:cBhvr>
                                        <p:cTn id="52" dur="500"/>
                                        <p:tgtEl>
                                          <p:spTgt spid="4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linds(horizontal)">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blinds(horizontal)">
                                      <p:cBhvr>
                                        <p:cTn id="62" dur="500"/>
                                        <p:tgtEl>
                                          <p:spTgt spid="4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blinds(horizontal)">
                                      <p:cBhvr>
                                        <p:cTn id="72" dur="500"/>
                                        <p:tgtEl>
                                          <p:spTgt spid="5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linds(horizontal)">
                                      <p:cBhvr>
                                        <p:cTn id="77" dur="500"/>
                                        <p:tgtEl>
                                          <p:spTgt spid="5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blinds(horizontal)">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blinds(horizontal)">
                                      <p:cBhvr>
                                        <p:cTn id="87" dur="5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blinds(horizontal)">
                                      <p:cBhvr>
                                        <p:cTn id="92" dur="500"/>
                                        <p:tgtEl>
                                          <p:spTgt spid="5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blinds(horizontal)">
                                      <p:cBhvr>
                                        <p:cTn id="97" dur="500"/>
                                        <p:tgtEl>
                                          <p:spTgt spid="17"/>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grpId="0" nodeType="click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slide(fromBottom)">
                                      <p:cBhvr>
                                        <p:cTn id="10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7" grpId="0"/>
      <p:bldP spid="45" grpId="0"/>
      <p:bldP spid="46" grpId="0"/>
      <p:bldP spid="47" grpId="0"/>
      <p:bldP spid="48" grpId="0"/>
      <p:bldP spid="49" grpId="0"/>
      <p:bldP spid="50" grpId="0"/>
      <p:bldP spid="51" grpId="0"/>
      <p:bldP spid="52" grpId="0"/>
      <p:bldP spid="53"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29"/>
          <p:cNvSpPr txBox="1"/>
          <p:nvPr/>
        </p:nvSpPr>
        <p:spPr>
          <a:xfrm>
            <a:off x="4953000" y="685800"/>
            <a:ext cx="3505200" cy="461665"/>
          </a:xfrm>
          <a:prstGeom prst="rect">
            <a:avLst/>
          </a:prstGeom>
          <a:noFill/>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ar-SA" sz="2400" b="1" dirty="0" smtClean="0"/>
              <a:t>حساب تكلفة نقل الموقع الأول</a:t>
            </a:r>
            <a:endParaRPr lang="ar-SA" sz="2400" b="1" dirty="0"/>
          </a:p>
        </p:txBody>
      </p:sp>
      <p:grpSp>
        <p:nvGrpSpPr>
          <p:cNvPr id="3" name="مجموعة 2"/>
          <p:cNvGrpSpPr/>
          <p:nvPr/>
        </p:nvGrpSpPr>
        <p:grpSpPr>
          <a:xfrm>
            <a:off x="2209800" y="1905000"/>
            <a:ext cx="3962400" cy="2978276"/>
            <a:chOff x="2057400" y="2057400"/>
            <a:chExt cx="3962400" cy="2978276"/>
          </a:xfrm>
        </p:grpSpPr>
        <p:grpSp>
          <p:nvGrpSpPr>
            <p:cNvPr id="4" name="مجموعة 33"/>
            <p:cNvGrpSpPr/>
            <p:nvPr/>
          </p:nvGrpSpPr>
          <p:grpSpPr>
            <a:xfrm>
              <a:off x="3048000" y="2590800"/>
              <a:ext cx="2971800" cy="2444876"/>
              <a:chOff x="2971800" y="2812924"/>
              <a:chExt cx="2971800" cy="2444876"/>
            </a:xfrm>
          </p:grpSpPr>
          <p:sp>
            <p:nvSpPr>
              <p:cNvPr id="1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0"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7" name="مستطيل 26"/>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7"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8"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9" name="مستطيل 38"/>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 name="مربع نص 4"/>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6" name="مربع نص 5"/>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7" name="مربع نص 6"/>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8" name="مربع نص 7"/>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9" name="مربع نص 8"/>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0" name="مربع نص 9"/>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1" name="مربع نص 10"/>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2" name="مربع نص 11"/>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13" name="مربع نص 12"/>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14" name="مربع نص 13"/>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15" name="مربع نص 14"/>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16" name="مربع نص 15"/>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17" name="مربع نص 16"/>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Tree>
    <p:extLst>
      <p:ext uri="{BB962C8B-B14F-4D97-AF65-F5344CB8AC3E}">
        <p14:creationId xmlns:p14="http://schemas.microsoft.com/office/powerpoint/2010/main" val="1426552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مجموعة 48"/>
          <p:cNvGrpSpPr/>
          <p:nvPr/>
        </p:nvGrpSpPr>
        <p:grpSpPr>
          <a:xfrm>
            <a:off x="685800" y="381000"/>
            <a:ext cx="3962400" cy="2978276"/>
            <a:chOff x="2057400" y="2057400"/>
            <a:chExt cx="3962400" cy="2978276"/>
          </a:xfrm>
        </p:grpSpPr>
        <p:grpSp>
          <p:nvGrpSpPr>
            <p:cNvPr id="34" name="مجموعة 33"/>
            <p:cNvGrpSpPr/>
            <p:nvPr/>
          </p:nvGrpSpPr>
          <p:grpSpPr>
            <a:xfrm>
              <a:off x="3048000" y="2590800"/>
              <a:ext cx="2971800" cy="2444876"/>
              <a:chOff x="2971800" y="2812924"/>
              <a:chExt cx="2971800" cy="2444876"/>
            </a:xfrm>
          </p:grpSpPr>
          <p:sp>
            <p:nvSpPr>
              <p:cNvPr id="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0"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9" name="مستطيل 18"/>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19"/>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0"/>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1"/>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2"/>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3"/>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24"/>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25"/>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26"/>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29"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0"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مستطيل 30"/>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35" name="مربع نص 34"/>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36" name="مربع نص 35"/>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37" name="مربع نص 36"/>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38" name="مربع نص 37"/>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39" name="مربع نص 38"/>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40" name="مربع نص 39"/>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41" name="مربع نص 40"/>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43" name="مربع نص 42"/>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44" name="مربع نص 43"/>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45" name="مربع نص 44"/>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46" name="مربع نص 45"/>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47" name="مربع نص 46"/>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48" name="مربع نص 47"/>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
        <p:nvSpPr>
          <p:cNvPr id="50" name="مربع نص 49"/>
          <p:cNvSpPr txBox="1"/>
          <p:nvPr/>
        </p:nvSpPr>
        <p:spPr>
          <a:xfrm>
            <a:off x="1447800" y="3657600"/>
            <a:ext cx="6019800" cy="646331"/>
          </a:xfrm>
          <a:prstGeom prst="rect">
            <a:avLst/>
          </a:prstGeom>
          <a:noFill/>
        </p:spPr>
        <p:txBody>
          <a:bodyPr wrap="square" rtlCol="1">
            <a:spAutoFit/>
          </a:bodyPr>
          <a:lstStyle/>
          <a:p>
            <a:pPr algn="l" rtl="0"/>
            <a:r>
              <a:rPr lang="fr-FR" dirty="0" smtClean="0"/>
              <a:t>C * = (21*3) + (3*6) + (19*3) + (12*6) + (2*7) + (23*5)  </a:t>
            </a:r>
          </a:p>
          <a:p>
            <a:pPr algn="l" rtl="0"/>
            <a:r>
              <a:rPr lang="fr-FR" dirty="0" smtClean="0"/>
              <a:t>      = 63 + 18 + 57 + 72 + 14 + 115 = 339</a:t>
            </a:r>
            <a:endParaRPr lang="ar-SA" dirty="0"/>
          </a:p>
        </p:txBody>
      </p:sp>
      <p:sp>
        <p:nvSpPr>
          <p:cNvPr id="51" name="مربع نص 50"/>
          <p:cNvSpPr txBox="1"/>
          <p:nvPr/>
        </p:nvSpPr>
        <p:spPr>
          <a:xfrm>
            <a:off x="1066800" y="4495800"/>
            <a:ext cx="6019800" cy="1200329"/>
          </a:xfrm>
          <a:prstGeom prst="rect">
            <a:avLst/>
          </a:prstGeom>
          <a:noFill/>
        </p:spPr>
        <p:txBody>
          <a:bodyPr wrap="square" rtlCol="1">
            <a:spAutoFit/>
          </a:bodyPr>
          <a:lstStyle/>
          <a:p>
            <a:pPr algn="r"/>
            <a:r>
              <a:rPr lang="ar-SA" sz="2400" dirty="0" smtClean="0"/>
              <a:t> وبما أن الوحدة هي 100 ريال فتكون التكلفة :</a:t>
            </a:r>
          </a:p>
          <a:p>
            <a:pPr algn="r"/>
            <a:r>
              <a:rPr lang="ar-SA" sz="2400" dirty="0" smtClean="0"/>
              <a:t> </a:t>
            </a:r>
            <a:endParaRPr lang="fr-FR" sz="2400" dirty="0" smtClean="0"/>
          </a:p>
          <a:p>
            <a:pPr algn="r"/>
            <a:r>
              <a:rPr lang="ar-SA" sz="2400" dirty="0" smtClean="0"/>
              <a:t>339*100 = 33900 ريال لنقل وتوزيع إنتاج اليوم الواحد </a:t>
            </a:r>
          </a:p>
        </p:txBody>
      </p:sp>
    </p:spTree>
    <p:extLst>
      <p:ext uri="{BB962C8B-B14F-4D97-AF65-F5344CB8AC3E}">
        <p14:creationId xmlns:p14="http://schemas.microsoft.com/office/powerpoint/2010/main" val="31786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blinds(horizontal)">
                                      <p:cBhvr>
                                        <p:cTn id="1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581400" y="1981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Oval 2"/>
          <p:cNvSpPr/>
          <p:nvPr/>
        </p:nvSpPr>
        <p:spPr>
          <a:xfrm>
            <a:off x="3581400" y="28194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Oval 3"/>
          <p:cNvSpPr/>
          <p:nvPr/>
        </p:nvSpPr>
        <p:spPr>
          <a:xfrm>
            <a:off x="3581400" y="3429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Oval 4"/>
          <p:cNvSpPr/>
          <p:nvPr/>
        </p:nvSpPr>
        <p:spPr>
          <a:xfrm>
            <a:off x="3581400" y="4191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Oval 5"/>
          <p:cNvSpPr/>
          <p:nvPr/>
        </p:nvSpPr>
        <p:spPr>
          <a:xfrm>
            <a:off x="5943600" y="1981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Oval 6"/>
          <p:cNvSpPr/>
          <p:nvPr/>
        </p:nvSpPr>
        <p:spPr>
          <a:xfrm>
            <a:off x="5943600" y="29718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Oval 7"/>
          <p:cNvSpPr/>
          <p:nvPr/>
        </p:nvSpPr>
        <p:spPr>
          <a:xfrm>
            <a:off x="6019800" y="3810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9" name="Straight Arrow Connector 8"/>
          <p:cNvCxnSpPr>
            <a:stCxn id="2" idx="5"/>
            <a:endCxn id="6" idx="3"/>
          </p:cNvCxnSpPr>
          <p:nvPr/>
        </p:nvCxnSpPr>
        <p:spPr>
          <a:xfrm rot="16200000" flipH="1">
            <a:off x="4838700" y="984064"/>
            <a:ext cx="1588" cy="225443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0" name="Straight Arrow Connector 9"/>
          <p:cNvCxnSpPr>
            <a:stCxn id="3" idx="5"/>
            <a:endCxn id="6" idx="3"/>
          </p:cNvCxnSpPr>
          <p:nvPr/>
        </p:nvCxnSpPr>
        <p:spPr>
          <a:xfrm rot="5400000" flipH="1" flipV="1">
            <a:off x="4419600" y="1403164"/>
            <a:ext cx="838200" cy="225443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a:stCxn id="3" idx="6"/>
            <a:endCxn id="7" idx="2"/>
          </p:cNvCxnSpPr>
          <p:nvPr/>
        </p:nvCxnSpPr>
        <p:spPr>
          <a:xfrm>
            <a:off x="3733800" y="2895600"/>
            <a:ext cx="2209800" cy="152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a:stCxn id="4" idx="5"/>
            <a:endCxn id="7" idx="4"/>
          </p:cNvCxnSpPr>
          <p:nvPr/>
        </p:nvCxnSpPr>
        <p:spPr>
          <a:xfrm rot="5400000" flipH="1" flipV="1">
            <a:off x="4648200" y="2187482"/>
            <a:ext cx="434882" cy="23083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3" name="Straight Arrow Connector 12"/>
          <p:cNvCxnSpPr>
            <a:stCxn id="5" idx="0"/>
            <a:endCxn id="7" idx="3"/>
          </p:cNvCxnSpPr>
          <p:nvPr/>
        </p:nvCxnSpPr>
        <p:spPr>
          <a:xfrm rot="5400000" flipH="1" flipV="1">
            <a:off x="4267200" y="2492282"/>
            <a:ext cx="1089118" cy="23083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4" name="Straight Arrow Connector 13"/>
          <p:cNvCxnSpPr>
            <a:stCxn id="5" idx="0"/>
            <a:endCxn id="8" idx="4"/>
          </p:cNvCxnSpPr>
          <p:nvPr/>
        </p:nvCxnSpPr>
        <p:spPr>
          <a:xfrm rot="5400000" flipH="1" flipV="1">
            <a:off x="4762500" y="2857500"/>
            <a:ext cx="228600" cy="2438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5" name="TextBox 14"/>
          <p:cNvSpPr txBox="1"/>
          <p:nvPr/>
        </p:nvSpPr>
        <p:spPr>
          <a:xfrm>
            <a:off x="7162800" y="457200"/>
            <a:ext cx="2362200" cy="461665"/>
          </a:xfrm>
          <a:prstGeom prst="rect">
            <a:avLst/>
          </a:prstGeom>
          <a:noFill/>
        </p:spPr>
        <p:txBody>
          <a:bodyPr wrap="square" rtlCol="1">
            <a:spAutoFit/>
          </a:bodyPr>
          <a:lstStyle/>
          <a:p>
            <a:r>
              <a:rPr lang="ar-SA" sz="2400" dirty="0" smtClean="0">
                <a:cs typeface="+mj-cs"/>
              </a:rPr>
              <a:t>رسم الحل الأمثل </a:t>
            </a:r>
            <a:endParaRPr lang="ar-SA" sz="2400" dirty="0">
              <a:cs typeface="+mj-cs"/>
            </a:endParaRPr>
          </a:p>
        </p:txBody>
      </p:sp>
      <p:sp>
        <p:nvSpPr>
          <p:cNvPr id="16" name="مربع نص 5"/>
          <p:cNvSpPr txBox="1"/>
          <p:nvPr/>
        </p:nvSpPr>
        <p:spPr>
          <a:xfrm>
            <a:off x="2438400" y="1828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17" name="مربع نص 6"/>
          <p:cNvSpPr txBox="1"/>
          <p:nvPr/>
        </p:nvSpPr>
        <p:spPr>
          <a:xfrm>
            <a:off x="2362200" y="27432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8" name="مربع نص 7"/>
          <p:cNvSpPr txBox="1"/>
          <p:nvPr/>
        </p:nvSpPr>
        <p:spPr>
          <a:xfrm>
            <a:off x="2438400" y="33528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9" name="مربع نص 8"/>
          <p:cNvSpPr txBox="1"/>
          <p:nvPr/>
        </p:nvSpPr>
        <p:spPr>
          <a:xfrm>
            <a:off x="2438400" y="41148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20" name="مربع نص 5"/>
          <p:cNvSpPr txBox="1"/>
          <p:nvPr/>
        </p:nvSpPr>
        <p:spPr>
          <a:xfrm>
            <a:off x="6248400" y="17526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21" name="مربع نص 6"/>
          <p:cNvSpPr txBox="1"/>
          <p:nvPr/>
        </p:nvSpPr>
        <p:spPr>
          <a:xfrm>
            <a:off x="6172200" y="27432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22" name="مربع نص 7"/>
          <p:cNvSpPr txBox="1"/>
          <p:nvPr/>
        </p:nvSpPr>
        <p:spPr>
          <a:xfrm>
            <a:off x="6324600" y="3657600"/>
            <a:ext cx="990600" cy="461665"/>
          </a:xfrm>
          <a:prstGeom prst="rect">
            <a:avLst/>
          </a:prstGeom>
          <a:noFill/>
        </p:spPr>
        <p:txBody>
          <a:bodyPr wrap="square" rtlCol="1">
            <a:spAutoFit/>
          </a:bodyPr>
          <a:lstStyle/>
          <a:p>
            <a:r>
              <a:rPr lang="ar-SA" sz="2400" dirty="0" smtClean="0"/>
              <a:t>الخبر</a:t>
            </a:r>
            <a:endParaRPr lang="ar-SA" sz="2400" dirty="0"/>
          </a:p>
        </p:txBody>
      </p:sp>
      <p:sp>
        <p:nvSpPr>
          <p:cNvPr id="23" name="TextBox 22"/>
          <p:cNvSpPr txBox="1"/>
          <p:nvPr/>
        </p:nvSpPr>
        <p:spPr>
          <a:xfrm>
            <a:off x="3810000" y="1600200"/>
            <a:ext cx="533400" cy="369332"/>
          </a:xfrm>
          <a:prstGeom prst="rect">
            <a:avLst/>
          </a:prstGeom>
          <a:noFill/>
        </p:spPr>
        <p:txBody>
          <a:bodyPr wrap="square" rtlCol="1">
            <a:spAutoFit/>
          </a:bodyPr>
          <a:lstStyle/>
          <a:p>
            <a:r>
              <a:rPr lang="ar-SA" dirty="0" smtClean="0"/>
              <a:t>21</a:t>
            </a:r>
            <a:endParaRPr lang="ar-SA" dirty="0"/>
          </a:p>
        </p:txBody>
      </p:sp>
      <p:sp>
        <p:nvSpPr>
          <p:cNvPr id="24" name="TextBox 23"/>
          <p:cNvSpPr txBox="1"/>
          <p:nvPr/>
        </p:nvSpPr>
        <p:spPr>
          <a:xfrm>
            <a:off x="2667000" y="2209800"/>
            <a:ext cx="533400" cy="369332"/>
          </a:xfrm>
          <a:prstGeom prst="rect">
            <a:avLst/>
          </a:prstGeom>
          <a:noFill/>
        </p:spPr>
        <p:txBody>
          <a:bodyPr wrap="square" rtlCol="1">
            <a:spAutoFit/>
          </a:bodyPr>
          <a:lstStyle/>
          <a:p>
            <a:r>
              <a:rPr lang="ar-SA" dirty="0" smtClean="0"/>
              <a:t>21</a:t>
            </a:r>
            <a:endParaRPr lang="ar-SA" dirty="0"/>
          </a:p>
        </p:txBody>
      </p:sp>
      <p:sp>
        <p:nvSpPr>
          <p:cNvPr id="25" name="TextBox 24"/>
          <p:cNvSpPr txBox="1"/>
          <p:nvPr/>
        </p:nvSpPr>
        <p:spPr>
          <a:xfrm>
            <a:off x="3733800" y="2438400"/>
            <a:ext cx="533400" cy="369332"/>
          </a:xfrm>
          <a:prstGeom prst="rect">
            <a:avLst/>
          </a:prstGeom>
          <a:noFill/>
        </p:spPr>
        <p:txBody>
          <a:bodyPr wrap="square" rtlCol="1">
            <a:spAutoFit/>
          </a:bodyPr>
          <a:lstStyle/>
          <a:p>
            <a:r>
              <a:rPr lang="ar-SA" dirty="0" smtClean="0"/>
              <a:t>3</a:t>
            </a:r>
            <a:endParaRPr lang="ar-SA" dirty="0"/>
          </a:p>
        </p:txBody>
      </p:sp>
      <p:sp>
        <p:nvSpPr>
          <p:cNvPr id="26" name="TextBox 25"/>
          <p:cNvSpPr txBox="1"/>
          <p:nvPr/>
        </p:nvSpPr>
        <p:spPr>
          <a:xfrm>
            <a:off x="4495800" y="2667000"/>
            <a:ext cx="533400" cy="369332"/>
          </a:xfrm>
          <a:prstGeom prst="rect">
            <a:avLst/>
          </a:prstGeom>
          <a:noFill/>
        </p:spPr>
        <p:txBody>
          <a:bodyPr wrap="square" rtlCol="1">
            <a:spAutoFit/>
          </a:bodyPr>
          <a:lstStyle/>
          <a:p>
            <a:r>
              <a:rPr lang="ar-SA" dirty="0" smtClean="0"/>
              <a:t>19</a:t>
            </a:r>
            <a:endParaRPr lang="ar-SA" dirty="0"/>
          </a:p>
        </p:txBody>
      </p:sp>
      <p:sp>
        <p:nvSpPr>
          <p:cNvPr id="27" name="TextBox 26"/>
          <p:cNvSpPr txBox="1"/>
          <p:nvPr/>
        </p:nvSpPr>
        <p:spPr>
          <a:xfrm>
            <a:off x="3810000" y="3124200"/>
            <a:ext cx="533400" cy="369332"/>
          </a:xfrm>
          <a:prstGeom prst="rect">
            <a:avLst/>
          </a:prstGeom>
          <a:noFill/>
        </p:spPr>
        <p:txBody>
          <a:bodyPr wrap="square" rtlCol="1">
            <a:spAutoFit/>
          </a:bodyPr>
          <a:lstStyle/>
          <a:p>
            <a:r>
              <a:rPr lang="ar-SA" dirty="0" smtClean="0"/>
              <a:t>12</a:t>
            </a:r>
            <a:endParaRPr lang="ar-SA" dirty="0"/>
          </a:p>
        </p:txBody>
      </p:sp>
      <p:sp>
        <p:nvSpPr>
          <p:cNvPr id="28" name="TextBox 27"/>
          <p:cNvSpPr txBox="1"/>
          <p:nvPr/>
        </p:nvSpPr>
        <p:spPr>
          <a:xfrm>
            <a:off x="3657600" y="3733800"/>
            <a:ext cx="533400" cy="369332"/>
          </a:xfrm>
          <a:prstGeom prst="rect">
            <a:avLst/>
          </a:prstGeom>
          <a:noFill/>
        </p:spPr>
        <p:txBody>
          <a:bodyPr wrap="square" rtlCol="1">
            <a:spAutoFit/>
          </a:bodyPr>
          <a:lstStyle/>
          <a:p>
            <a:r>
              <a:rPr lang="ar-SA" dirty="0" smtClean="0"/>
              <a:t>2</a:t>
            </a:r>
            <a:endParaRPr lang="ar-SA" dirty="0"/>
          </a:p>
        </p:txBody>
      </p:sp>
      <p:sp>
        <p:nvSpPr>
          <p:cNvPr id="29" name="TextBox 28"/>
          <p:cNvSpPr txBox="1"/>
          <p:nvPr/>
        </p:nvSpPr>
        <p:spPr>
          <a:xfrm>
            <a:off x="4953000" y="3657600"/>
            <a:ext cx="533400" cy="369332"/>
          </a:xfrm>
          <a:prstGeom prst="rect">
            <a:avLst/>
          </a:prstGeom>
          <a:noFill/>
        </p:spPr>
        <p:txBody>
          <a:bodyPr wrap="square" rtlCol="1">
            <a:spAutoFit/>
          </a:bodyPr>
          <a:lstStyle/>
          <a:p>
            <a:r>
              <a:rPr lang="ar-SA" dirty="0" smtClean="0"/>
              <a:t>23</a:t>
            </a:r>
            <a:endParaRPr lang="ar-SA" dirty="0"/>
          </a:p>
        </p:txBody>
      </p:sp>
      <p:sp>
        <p:nvSpPr>
          <p:cNvPr id="30" name="TextBox 29"/>
          <p:cNvSpPr txBox="1"/>
          <p:nvPr/>
        </p:nvSpPr>
        <p:spPr>
          <a:xfrm>
            <a:off x="6477000" y="2133600"/>
            <a:ext cx="533400" cy="369332"/>
          </a:xfrm>
          <a:prstGeom prst="rect">
            <a:avLst/>
          </a:prstGeom>
          <a:noFill/>
        </p:spPr>
        <p:txBody>
          <a:bodyPr wrap="square" rtlCol="1">
            <a:spAutoFit/>
          </a:bodyPr>
          <a:lstStyle/>
          <a:p>
            <a:r>
              <a:rPr lang="ar-SA" dirty="0" smtClean="0"/>
              <a:t>24</a:t>
            </a:r>
            <a:endParaRPr lang="ar-SA" dirty="0"/>
          </a:p>
        </p:txBody>
      </p:sp>
      <p:sp>
        <p:nvSpPr>
          <p:cNvPr id="31" name="TextBox 30"/>
          <p:cNvSpPr txBox="1"/>
          <p:nvPr/>
        </p:nvSpPr>
        <p:spPr>
          <a:xfrm>
            <a:off x="6629400" y="3200400"/>
            <a:ext cx="533400" cy="369332"/>
          </a:xfrm>
          <a:prstGeom prst="rect">
            <a:avLst/>
          </a:prstGeom>
          <a:noFill/>
        </p:spPr>
        <p:txBody>
          <a:bodyPr wrap="square" rtlCol="1">
            <a:spAutoFit/>
          </a:bodyPr>
          <a:lstStyle/>
          <a:p>
            <a:r>
              <a:rPr lang="ar-SA" dirty="0" smtClean="0"/>
              <a:t>33</a:t>
            </a:r>
            <a:endParaRPr lang="ar-SA" dirty="0"/>
          </a:p>
        </p:txBody>
      </p:sp>
      <p:sp>
        <p:nvSpPr>
          <p:cNvPr id="32" name="TextBox 31"/>
          <p:cNvSpPr txBox="1"/>
          <p:nvPr/>
        </p:nvSpPr>
        <p:spPr>
          <a:xfrm>
            <a:off x="6705600" y="4114800"/>
            <a:ext cx="533400" cy="369332"/>
          </a:xfrm>
          <a:prstGeom prst="rect">
            <a:avLst/>
          </a:prstGeom>
          <a:noFill/>
        </p:spPr>
        <p:txBody>
          <a:bodyPr wrap="square" rtlCol="1">
            <a:spAutoFit/>
          </a:bodyPr>
          <a:lstStyle/>
          <a:p>
            <a:r>
              <a:rPr lang="ar-SA" dirty="0" smtClean="0"/>
              <a:t>23</a:t>
            </a:r>
            <a:endParaRPr lang="ar-SA" dirty="0"/>
          </a:p>
        </p:txBody>
      </p:sp>
      <p:sp>
        <p:nvSpPr>
          <p:cNvPr id="33" name="TextBox 32"/>
          <p:cNvSpPr txBox="1"/>
          <p:nvPr/>
        </p:nvSpPr>
        <p:spPr>
          <a:xfrm>
            <a:off x="2743200" y="3124200"/>
            <a:ext cx="533400" cy="369332"/>
          </a:xfrm>
          <a:prstGeom prst="rect">
            <a:avLst/>
          </a:prstGeom>
          <a:noFill/>
        </p:spPr>
        <p:txBody>
          <a:bodyPr wrap="square" rtlCol="1">
            <a:spAutoFit/>
          </a:bodyPr>
          <a:lstStyle/>
          <a:p>
            <a:r>
              <a:rPr lang="ar-SA" dirty="0" smtClean="0"/>
              <a:t>22</a:t>
            </a:r>
            <a:endParaRPr lang="ar-SA" dirty="0"/>
          </a:p>
        </p:txBody>
      </p:sp>
      <p:sp>
        <p:nvSpPr>
          <p:cNvPr id="34" name="TextBox 33"/>
          <p:cNvSpPr txBox="1"/>
          <p:nvPr/>
        </p:nvSpPr>
        <p:spPr>
          <a:xfrm>
            <a:off x="2895600" y="3733800"/>
            <a:ext cx="533400" cy="369332"/>
          </a:xfrm>
          <a:prstGeom prst="rect">
            <a:avLst/>
          </a:prstGeom>
          <a:noFill/>
        </p:spPr>
        <p:txBody>
          <a:bodyPr wrap="square" rtlCol="1">
            <a:spAutoFit/>
          </a:bodyPr>
          <a:lstStyle/>
          <a:p>
            <a:r>
              <a:rPr lang="ar-SA" dirty="0" smtClean="0"/>
              <a:t>12</a:t>
            </a:r>
            <a:endParaRPr lang="ar-SA" dirty="0"/>
          </a:p>
        </p:txBody>
      </p:sp>
      <p:sp>
        <p:nvSpPr>
          <p:cNvPr id="35" name="TextBox 34"/>
          <p:cNvSpPr txBox="1"/>
          <p:nvPr/>
        </p:nvSpPr>
        <p:spPr>
          <a:xfrm>
            <a:off x="2819400" y="4419600"/>
            <a:ext cx="533400" cy="369332"/>
          </a:xfrm>
          <a:prstGeom prst="rect">
            <a:avLst/>
          </a:prstGeom>
          <a:noFill/>
        </p:spPr>
        <p:txBody>
          <a:bodyPr wrap="square" rtlCol="1">
            <a:spAutoFit/>
          </a:bodyPr>
          <a:lstStyle/>
          <a:p>
            <a:r>
              <a:rPr lang="ar-SA" dirty="0" smtClean="0"/>
              <a:t>25</a:t>
            </a:r>
            <a:endParaRPr lang="ar-SA" dirty="0"/>
          </a:p>
        </p:txBody>
      </p:sp>
    </p:spTree>
    <p:extLst>
      <p:ext uri="{BB962C8B-B14F-4D97-AF65-F5344CB8AC3E}">
        <p14:creationId xmlns:p14="http://schemas.microsoft.com/office/powerpoint/2010/main" val="349043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2133600" y="2209800"/>
            <a:ext cx="3962400" cy="2978276"/>
            <a:chOff x="2057400" y="2057400"/>
            <a:chExt cx="3962400" cy="2978276"/>
          </a:xfrm>
        </p:grpSpPr>
        <p:grpSp>
          <p:nvGrpSpPr>
            <p:cNvPr id="3" name="مجموعة 33"/>
            <p:cNvGrpSpPr/>
            <p:nvPr/>
          </p:nvGrpSpPr>
          <p:grpSpPr>
            <a:xfrm>
              <a:off x="3048000" y="2590800"/>
              <a:ext cx="2971800" cy="2444876"/>
              <a:chOff x="2971800" y="2812924"/>
              <a:chExt cx="2971800" cy="2444876"/>
            </a:xfrm>
          </p:grpSpPr>
          <p:sp>
            <p:nvSpPr>
              <p:cNvPr id="17"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8"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2"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3"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4"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5"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6"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6"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7"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8"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9"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4" name="مربع نص 3"/>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5" name="مربع نص 4"/>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6" name="مربع نص 5"/>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7" name="مربع نص 6"/>
            <p:cNvSpPr txBox="1"/>
            <p:nvPr/>
          </p:nvSpPr>
          <p:spPr>
            <a:xfrm>
              <a:off x="2057400" y="4419600"/>
              <a:ext cx="990600" cy="461665"/>
            </a:xfrm>
            <a:prstGeom prst="rect">
              <a:avLst/>
            </a:prstGeom>
            <a:noFill/>
          </p:spPr>
          <p:txBody>
            <a:bodyPr wrap="square" rtlCol="1">
              <a:spAutoFit/>
            </a:bodyPr>
            <a:lstStyle/>
            <a:p>
              <a:r>
                <a:rPr lang="ar-SA" sz="2400" dirty="0" smtClean="0"/>
                <a:t>الظهران</a:t>
              </a:r>
              <a:endParaRPr lang="ar-SA" sz="2400" dirty="0"/>
            </a:p>
          </p:txBody>
        </p:sp>
        <p:sp>
          <p:nvSpPr>
            <p:cNvPr id="8" name="مربع نص 7"/>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9" name="مربع نص 8"/>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0" name="مربع نص 9"/>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grpSp>
      <p:sp>
        <p:nvSpPr>
          <p:cNvPr id="43" name="مربع نص 2"/>
          <p:cNvSpPr txBox="1"/>
          <p:nvPr/>
        </p:nvSpPr>
        <p:spPr>
          <a:xfrm>
            <a:off x="2286000" y="1066800"/>
            <a:ext cx="6858000" cy="461665"/>
          </a:xfrm>
          <a:prstGeom prst="rect">
            <a:avLst/>
          </a:prstGeom>
          <a:noFill/>
        </p:spPr>
        <p:txBody>
          <a:bodyPr wrap="square" rtlCol="1">
            <a:spAutoFit/>
          </a:bodyPr>
          <a:lstStyle/>
          <a:p>
            <a:r>
              <a:rPr lang="ar-SA" sz="2400" dirty="0" smtClean="0"/>
              <a:t>1- كتابة المسألة في جدول (في حالة اختيار الموقع الثاني) </a:t>
            </a:r>
            <a:endParaRPr lang="ar-SA" sz="2400" dirty="0"/>
          </a:p>
        </p:txBody>
      </p:sp>
      <p:sp>
        <p:nvSpPr>
          <p:cNvPr id="53" name="مربع نص 12"/>
          <p:cNvSpPr txBox="1"/>
          <p:nvPr/>
        </p:nvSpPr>
        <p:spPr>
          <a:xfrm>
            <a:off x="6172200" y="2819400"/>
            <a:ext cx="533400" cy="381000"/>
          </a:xfrm>
          <a:prstGeom prst="rect">
            <a:avLst/>
          </a:prstGeom>
          <a:noFill/>
        </p:spPr>
        <p:txBody>
          <a:bodyPr wrap="square" rtlCol="1">
            <a:spAutoFit/>
          </a:bodyPr>
          <a:lstStyle/>
          <a:p>
            <a:r>
              <a:rPr lang="ar-SA" b="1" dirty="0" smtClean="0"/>
              <a:t>21</a:t>
            </a:r>
            <a:endParaRPr lang="ar-SA" b="1" dirty="0"/>
          </a:p>
        </p:txBody>
      </p:sp>
      <p:sp>
        <p:nvSpPr>
          <p:cNvPr id="54" name="مربع نص 13"/>
          <p:cNvSpPr txBox="1"/>
          <p:nvPr/>
        </p:nvSpPr>
        <p:spPr>
          <a:xfrm>
            <a:off x="4114800" y="5181600"/>
            <a:ext cx="533400" cy="381000"/>
          </a:xfrm>
          <a:prstGeom prst="rect">
            <a:avLst/>
          </a:prstGeom>
          <a:noFill/>
        </p:spPr>
        <p:txBody>
          <a:bodyPr wrap="square" rtlCol="1">
            <a:spAutoFit/>
          </a:bodyPr>
          <a:lstStyle/>
          <a:p>
            <a:r>
              <a:rPr lang="ar-SA" b="1" dirty="0" smtClean="0"/>
              <a:t>33</a:t>
            </a:r>
            <a:endParaRPr lang="ar-SA" b="1" dirty="0"/>
          </a:p>
        </p:txBody>
      </p:sp>
      <p:sp>
        <p:nvSpPr>
          <p:cNvPr id="55" name="مربع نص 14"/>
          <p:cNvSpPr txBox="1"/>
          <p:nvPr/>
        </p:nvSpPr>
        <p:spPr>
          <a:xfrm>
            <a:off x="6172200" y="3505200"/>
            <a:ext cx="533400" cy="381000"/>
          </a:xfrm>
          <a:prstGeom prst="rect">
            <a:avLst/>
          </a:prstGeom>
          <a:noFill/>
        </p:spPr>
        <p:txBody>
          <a:bodyPr wrap="square" rtlCol="1">
            <a:spAutoFit/>
          </a:bodyPr>
          <a:lstStyle/>
          <a:p>
            <a:r>
              <a:rPr lang="ar-SA" b="1" dirty="0" smtClean="0"/>
              <a:t>22</a:t>
            </a:r>
            <a:endParaRPr lang="ar-SA" b="1" dirty="0"/>
          </a:p>
        </p:txBody>
      </p:sp>
      <p:sp>
        <p:nvSpPr>
          <p:cNvPr id="56" name="مربع نص 15"/>
          <p:cNvSpPr txBox="1"/>
          <p:nvPr/>
        </p:nvSpPr>
        <p:spPr>
          <a:xfrm>
            <a:off x="6172200" y="4114800"/>
            <a:ext cx="533400" cy="381000"/>
          </a:xfrm>
          <a:prstGeom prst="rect">
            <a:avLst/>
          </a:prstGeom>
          <a:noFill/>
        </p:spPr>
        <p:txBody>
          <a:bodyPr wrap="square" rtlCol="1">
            <a:spAutoFit/>
          </a:bodyPr>
          <a:lstStyle/>
          <a:p>
            <a:r>
              <a:rPr lang="ar-SA" b="1" dirty="0" smtClean="0"/>
              <a:t>12</a:t>
            </a:r>
            <a:endParaRPr lang="ar-SA" b="1" dirty="0"/>
          </a:p>
        </p:txBody>
      </p:sp>
      <p:sp>
        <p:nvSpPr>
          <p:cNvPr id="57" name="مربع نص 16"/>
          <p:cNvSpPr txBox="1"/>
          <p:nvPr/>
        </p:nvSpPr>
        <p:spPr>
          <a:xfrm>
            <a:off x="6172200" y="4724400"/>
            <a:ext cx="533400" cy="381000"/>
          </a:xfrm>
          <a:prstGeom prst="rect">
            <a:avLst/>
          </a:prstGeom>
          <a:noFill/>
        </p:spPr>
        <p:txBody>
          <a:bodyPr wrap="square" rtlCol="1">
            <a:spAutoFit/>
          </a:bodyPr>
          <a:lstStyle/>
          <a:p>
            <a:r>
              <a:rPr lang="ar-SA" b="1" dirty="0" smtClean="0"/>
              <a:t>25</a:t>
            </a:r>
            <a:endParaRPr lang="ar-SA" b="1" dirty="0"/>
          </a:p>
        </p:txBody>
      </p:sp>
      <p:sp>
        <p:nvSpPr>
          <p:cNvPr id="58" name="مربع نص 17"/>
          <p:cNvSpPr txBox="1"/>
          <p:nvPr/>
        </p:nvSpPr>
        <p:spPr>
          <a:xfrm>
            <a:off x="3276600" y="5181600"/>
            <a:ext cx="533400" cy="381000"/>
          </a:xfrm>
          <a:prstGeom prst="rect">
            <a:avLst/>
          </a:prstGeom>
          <a:noFill/>
        </p:spPr>
        <p:txBody>
          <a:bodyPr wrap="square" rtlCol="1">
            <a:spAutoFit/>
          </a:bodyPr>
          <a:lstStyle/>
          <a:p>
            <a:r>
              <a:rPr lang="ar-SA" b="1" dirty="0" smtClean="0"/>
              <a:t>24</a:t>
            </a:r>
            <a:endParaRPr lang="ar-SA" b="1" dirty="0"/>
          </a:p>
        </p:txBody>
      </p:sp>
      <p:sp>
        <p:nvSpPr>
          <p:cNvPr id="59" name="مربع نص 42"/>
          <p:cNvSpPr txBox="1"/>
          <p:nvPr/>
        </p:nvSpPr>
        <p:spPr>
          <a:xfrm>
            <a:off x="5181600" y="5181600"/>
            <a:ext cx="533400" cy="381000"/>
          </a:xfrm>
          <a:prstGeom prst="rect">
            <a:avLst/>
          </a:prstGeom>
          <a:noFill/>
        </p:spPr>
        <p:txBody>
          <a:bodyPr wrap="square" rtlCol="1">
            <a:spAutoFit/>
          </a:bodyPr>
          <a:lstStyle/>
          <a:p>
            <a:r>
              <a:rPr lang="ar-SA" b="1" dirty="0" smtClean="0"/>
              <a:t>23</a:t>
            </a:r>
            <a:endParaRPr lang="ar-SA" b="1" dirty="0"/>
          </a:p>
        </p:txBody>
      </p:sp>
      <p:sp>
        <p:nvSpPr>
          <p:cNvPr id="84" name="TextBox 83"/>
          <p:cNvSpPr txBox="1"/>
          <p:nvPr/>
        </p:nvSpPr>
        <p:spPr>
          <a:xfrm>
            <a:off x="6096000" y="5105400"/>
            <a:ext cx="838200" cy="369332"/>
          </a:xfrm>
          <a:prstGeom prst="rect">
            <a:avLst/>
          </a:prstGeom>
          <a:noFill/>
        </p:spPr>
        <p:txBody>
          <a:bodyPr wrap="square" rtlCol="1">
            <a:spAutoFit/>
          </a:bodyPr>
          <a:lstStyle/>
          <a:p>
            <a:pPr algn="ctr"/>
            <a:r>
              <a:rPr lang="ar-SA" b="1" dirty="0" smtClean="0">
                <a:solidFill>
                  <a:srgbClr val="FF0000"/>
                </a:solidFill>
              </a:rPr>
              <a:t>80</a:t>
            </a:r>
            <a:endParaRPr lang="ar-SA" b="1" dirty="0">
              <a:solidFill>
                <a:srgbClr val="FF0000"/>
              </a:solidFill>
            </a:endParaRPr>
          </a:p>
        </p:txBody>
      </p:sp>
    </p:spTree>
    <p:extLst>
      <p:ext uri="{BB962C8B-B14F-4D97-AF65-F5344CB8AC3E}">
        <p14:creationId xmlns:p14="http://schemas.microsoft.com/office/powerpoint/2010/main" val="232115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2286000" y="1371600"/>
            <a:ext cx="3962400" cy="2978276"/>
            <a:chOff x="2057400" y="2057400"/>
            <a:chExt cx="3962400" cy="2978276"/>
          </a:xfrm>
        </p:grpSpPr>
        <p:grpSp>
          <p:nvGrpSpPr>
            <p:cNvPr id="3" name="مجموعة 33"/>
            <p:cNvGrpSpPr/>
            <p:nvPr/>
          </p:nvGrpSpPr>
          <p:grpSpPr>
            <a:xfrm>
              <a:off x="3048000" y="2590800"/>
              <a:ext cx="2971800" cy="2444876"/>
              <a:chOff x="2971800" y="2812924"/>
              <a:chExt cx="2971800" cy="2444876"/>
            </a:xfrm>
          </p:grpSpPr>
          <p:sp>
            <p:nvSpPr>
              <p:cNvPr id="11"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2"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3"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4"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5"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6"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7"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8"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0"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0"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2"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4" name="مربع نص 3"/>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5" name="مربع نص 4"/>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6" name="مربع نص 5"/>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7" name="مربع نص 6"/>
            <p:cNvSpPr txBox="1"/>
            <p:nvPr/>
          </p:nvSpPr>
          <p:spPr>
            <a:xfrm>
              <a:off x="2057400" y="4419600"/>
              <a:ext cx="990600" cy="461665"/>
            </a:xfrm>
            <a:prstGeom prst="rect">
              <a:avLst/>
            </a:prstGeom>
            <a:noFill/>
          </p:spPr>
          <p:txBody>
            <a:bodyPr wrap="square" rtlCol="1">
              <a:spAutoFit/>
            </a:bodyPr>
            <a:lstStyle/>
            <a:p>
              <a:r>
                <a:rPr lang="ar-SA" sz="2400" dirty="0" smtClean="0"/>
                <a:t>الظهران</a:t>
              </a:r>
              <a:endParaRPr lang="ar-SA" sz="2400" dirty="0"/>
            </a:p>
          </p:txBody>
        </p:sp>
        <p:sp>
          <p:nvSpPr>
            <p:cNvPr id="8" name="مربع نص 7"/>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9" name="مربع نص 8"/>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0" name="مربع نص 9"/>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grpSp>
      <p:sp>
        <p:nvSpPr>
          <p:cNvPr id="35" name="مربع نص 12"/>
          <p:cNvSpPr txBox="1"/>
          <p:nvPr/>
        </p:nvSpPr>
        <p:spPr>
          <a:xfrm>
            <a:off x="3352800" y="1981200"/>
            <a:ext cx="533400" cy="381000"/>
          </a:xfrm>
          <a:prstGeom prst="rect">
            <a:avLst/>
          </a:prstGeom>
          <a:noFill/>
        </p:spPr>
        <p:txBody>
          <a:bodyPr wrap="square" rtlCol="1">
            <a:spAutoFit/>
          </a:bodyPr>
          <a:lstStyle/>
          <a:p>
            <a:r>
              <a:rPr lang="ar-SA" b="1" dirty="0" smtClean="0"/>
              <a:t>21</a:t>
            </a:r>
            <a:endParaRPr lang="ar-SA" b="1" dirty="0"/>
          </a:p>
        </p:txBody>
      </p:sp>
      <p:sp>
        <p:nvSpPr>
          <p:cNvPr id="36" name="مربع نص 13"/>
          <p:cNvSpPr txBox="1"/>
          <p:nvPr/>
        </p:nvSpPr>
        <p:spPr>
          <a:xfrm>
            <a:off x="4267200" y="4343400"/>
            <a:ext cx="533400" cy="381000"/>
          </a:xfrm>
          <a:prstGeom prst="rect">
            <a:avLst/>
          </a:prstGeom>
          <a:noFill/>
        </p:spPr>
        <p:txBody>
          <a:bodyPr wrap="square" rtlCol="1">
            <a:spAutoFit/>
          </a:bodyPr>
          <a:lstStyle/>
          <a:p>
            <a:r>
              <a:rPr lang="ar-SA" b="1" dirty="0" smtClean="0"/>
              <a:t>33</a:t>
            </a:r>
            <a:endParaRPr lang="ar-SA" b="1" dirty="0"/>
          </a:p>
        </p:txBody>
      </p:sp>
      <p:sp>
        <p:nvSpPr>
          <p:cNvPr id="37" name="مربع نص 14"/>
          <p:cNvSpPr txBox="1"/>
          <p:nvPr/>
        </p:nvSpPr>
        <p:spPr>
          <a:xfrm>
            <a:off x="6324600" y="2667000"/>
            <a:ext cx="533400" cy="381000"/>
          </a:xfrm>
          <a:prstGeom prst="rect">
            <a:avLst/>
          </a:prstGeom>
          <a:noFill/>
        </p:spPr>
        <p:txBody>
          <a:bodyPr wrap="square" rtlCol="1">
            <a:spAutoFit/>
          </a:bodyPr>
          <a:lstStyle/>
          <a:p>
            <a:r>
              <a:rPr lang="ar-SA" b="1" dirty="0" smtClean="0"/>
              <a:t>22</a:t>
            </a:r>
            <a:endParaRPr lang="ar-SA" b="1" dirty="0"/>
          </a:p>
        </p:txBody>
      </p:sp>
      <p:sp>
        <p:nvSpPr>
          <p:cNvPr id="38" name="مربع نص 15"/>
          <p:cNvSpPr txBox="1"/>
          <p:nvPr/>
        </p:nvSpPr>
        <p:spPr>
          <a:xfrm>
            <a:off x="6324600" y="3276600"/>
            <a:ext cx="533400" cy="381000"/>
          </a:xfrm>
          <a:prstGeom prst="rect">
            <a:avLst/>
          </a:prstGeom>
          <a:noFill/>
        </p:spPr>
        <p:txBody>
          <a:bodyPr wrap="square" rtlCol="1">
            <a:spAutoFit/>
          </a:bodyPr>
          <a:lstStyle/>
          <a:p>
            <a:r>
              <a:rPr lang="ar-SA" b="1" dirty="0" smtClean="0"/>
              <a:t>12</a:t>
            </a:r>
            <a:endParaRPr lang="ar-SA" b="1" dirty="0"/>
          </a:p>
        </p:txBody>
      </p:sp>
      <p:sp>
        <p:nvSpPr>
          <p:cNvPr id="39" name="مربع نص 16"/>
          <p:cNvSpPr txBox="1"/>
          <p:nvPr/>
        </p:nvSpPr>
        <p:spPr>
          <a:xfrm>
            <a:off x="6324600" y="3886200"/>
            <a:ext cx="533400" cy="381000"/>
          </a:xfrm>
          <a:prstGeom prst="rect">
            <a:avLst/>
          </a:prstGeom>
          <a:noFill/>
        </p:spPr>
        <p:txBody>
          <a:bodyPr wrap="square" rtlCol="1">
            <a:spAutoFit/>
          </a:bodyPr>
          <a:lstStyle/>
          <a:p>
            <a:r>
              <a:rPr lang="ar-SA" b="1" dirty="0" smtClean="0"/>
              <a:t>25</a:t>
            </a:r>
            <a:endParaRPr lang="ar-SA" b="1" dirty="0"/>
          </a:p>
        </p:txBody>
      </p:sp>
      <p:sp>
        <p:nvSpPr>
          <p:cNvPr id="40" name="مربع نص 17"/>
          <p:cNvSpPr txBox="1"/>
          <p:nvPr/>
        </p:nvSpPr>
        <p:spPr>
          <a:xfrm>
            <a:off x="3429000" y="4343400"/>
            <a:ext cx="533400" cy="381000"/>
          </a:xfrm>
          <a:prstGeom prst="rect">
            <a:avLst/>
          </a:prstGeom>
          <a:noFill/>
        </p:spPr>
        <p:txBody>
          <a:bodyPr wrap="square" rtlCol="1">
            <a:spAutoFit/>
          </a:bodyPr>
          <a:lstStyle/>
          <a:p>
            <a:r>
              <a:rPr lang="ar-SA" b="1" dirty="0" smtClean="0"/>
              <a:t>24</a:t>
            </a:r>
            <a:endParaRPr lang="ar-SA" b="1" dirty="0"/>
          </a:p>
        </p:txBody>
      </p:sp>
      <p:sp>
        <p:nvSpPr>
          <p:cNvPr id="41" name="مربع نص 42"/>
          <p:cNvSpPr txBox="1"/>
          <p:nvPr/>
        </p:nvSpPr>
        <p:spPr>
          <a:xfrm>
            <a:off x="5334000" y="4343400"/>
            <a:ext cx="533400" cy="381000"/>
          </a:xfrm>
          <a:prstGeom prst="rect">
            <a:avLst/>
          </a:prstGeom>
          <a:noFill/>
        </p:spPr>
        <p:txBody>
          <a:bodyPr wrap="square" rtlCol="1">
            <a:spAutoFit/>
          </a:bodyPr>
          <a:lstStyle/>
          <a:p>
            <a:r>
              <a:rPr lang="ar-SA" b="1" dirty="0" smtClean="0"/>
              <a:t>23</a:t>
            </a:r>
            <a:endParaRPr lang="ar-SA" b="1" dirty="0"/>
          </a:p>
        </p:txBody>
      </p:sp>
      <p:sp>
        <p:nvSpPr>
          <p:cNvPr id="77" name="مربع نص 12"/>
          <p:cNvSpPr txBox="1"/>
          <p:nvPr/>
        </p:nvSpPr>
        <p:spPr>
          <a:xfrm>
            <a:off x="6324600" y="1981200"/>
            <a:ext cx="533400" cy="381000"/>
          </a:xfrm>
          <a:prstGeom prst="rect">
            <a:avLst/>
          </a:prstGeom>
          <a:noFill/>
        </p:spPr>
        <p:txBody>
          <a:bodyPr wrap="square" rtlCol="1">
            <a:spAutoFit/>
          </a:bodyPr>
          <a:lstStyle/>
          <a:p>
            <a:r>
              <a:rPr lang="ar-SA" b="1" dirty="0" smtClean="0"/>
              <a:t>21</a:t>
            </a:r>
            <a:endParaRPr lang="ar-SA" b="1" dirty="0"/>
          </a:p>
        </p:txBody>
      </p:sp>
      <p:cxnSp>
        <p:nvCxnSpPr>
          <p:cNvPr id="79" name="Straight Connector 78"/>
          <p:cNvCxnSpPr/>
          <p:nvPr/>
        </p:nvCxnSpPr>
        <p:spPr>
          <a:xfrm rot="10800000" flipV="1">
            <a:off x="6400800" y="1905000"/>
            <a:ext cx="685800" cy="457200"/>
          </a:xfrm>
          <a:prstGeom prst="line">
            <a:avLst/>
          </a:prstGeom>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rot="10800000" flipV="1">
            <a:off x="3352800" y="4343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1" name="TextBox 80"/>
          <p:cNvSpPr txBox="1"/>
          <p:nvPr/>
        </p:nvSpPr>
        <p:spPr>
          <a:xfrm>
            <a:off x="6781800" y="1981200"/>
            <a:ext cx="609600" cy="381000"/>
          </a:xfrm>
          <a:prstGeom prst="rect">
            <a:avLst/>
          </a:prstGeom>
          <a:noFill/>
        </p:spPr>
        <p:txBody>
          <a:bodyPr wrap="square" rtlCol="1">
            <a:spAutoFit/>
          </a:bodyPr>
          <a:lstStyle/>
          <a:p>
            <a:pPr algn="ctr"/>
            <a:r>
              <a:rPr lang="ar-SA" dirty="0" smtClean="0"/>
              <a:t>0</a:t>
            </a:r>
            <a:endParaRPr lang="ar-SA" dirty="0"/>
          </a:p>
        </p:txBody>
      </p:sp>
      <p:sp>
        <p:nvSpPr>
          <p:cNvPr id="82" name="TextBox 81"/>
          <p:cNvSpPr txBox="1"/>
          <p:nvPr/>
        </p:nvSpPr>
        <p:spPr>
          <a:xfrm>
            <a:off x="3505200" y="4724400"/>
            <a:ext cx="609600" cy="381000"/>
          </a:xfrm>
          <a:prstGeom prst="rect">
            <a:avLst/>
          </a:prstGeom>
          <a:noFill/>
        </p:spPr>
        <p:txBody>
          <a:bodyPr wrap="square" rtlCol="1">
            <a:spAutoFit/>
          </a:bodyPr>
          <a:lstStyle/>
          <a:p>
            <a:pPr algn="ctr"/>
            <a:r>
              <a:rPr lang="ar-SA" dirty="0" smtClean="0"/>
              <a:t>3</a:t>
            </a:r>
            <a:endParaRPr lang="ar-SA" dirty="0"/>
          </a:p>
        </p:txBody>
      </p:sp>
      <p:sp>
        <p:nvSpPr>
          <p:cNvPr id="83" name="TextBox 82"/>
          <p:cNvSpPr txBox="1"/>
          <p:nvPr/>
        </p:nvSpPr>
        <p:spPr>
          <a:xfrm>
            <a:off x="3276600" y="2667000"/>
            <a:ext cx="609600" cy="381000"/>
          </a:xfrm>
          <a:prstGeom prst="rect">
            <a:avLst/>
          </a:prstGeom>
          <a:noFill/>
        </p:spPr>
        <p:txBody>
          <a:bodyPr wrap="square" rtlCol="1">
            <a:spAutoFit/>
          </a:bodyPr>
          <a:lstStyle/>
          <a:p>
            <a:pPr algn="ctr"/>
            <a:r>
              <a:rPr lang="ar-SA" b="1" dirty="0" smtClean="0"/>
              <a:t>3</a:t>
            </a:r>
            <a:endParaRPr lang="ar-SA" b="1" dirty="0"/>
          </a:p>
        </p:txBody>
      </p:sp>
      <p:cxnSp>
        <p:nvCxnSpPr>
          <p:cNvPr id="84" name="Straight Connector 83"/>
          <p:cNvCxnSpPr/>
          <p:nvPr/>
        </p:nvCxnSpPr>
        <p:spPr>
          <a:xfrm rot="10800000" flipV="1">
            <a:off x="3429000" y="4648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5" name="TextBox 84"/>
          <p:cNvSpPr txBox="1"/>
          <p:nvPr/>
        </p:nvSpPr>
        <p:spPr>
          <a:xfrm>
            <a:off x="3505200" y="5105400"/>
            <a:ext cx="609600" cy="381000"/>
          </a:xfrm>
          <a:prstGeom prst="rect">
            <a:avLst/>
          </a:prstGeom>
          <a:noFill/>
        </p:spPr>
        <p:txBody>
          <a:bodyPr wrap="square" rtlCol="1">
            <a:spAutoFit/>
          </a:bodyPr>
          <a:lstStyle/>
          <a:p>
            <a:pPr algn="ctr"/>
            <a:r>
              <a:rPr lang="ar-SA" dirty="0" smtClean="0"/>
              <a:t>0</a:t>
            </a:r>
            <a:endParaRPr lang="ar-SA" dirty="0"/>
          </a:p>
        </p:txBody>
      </p:sp>
      <p:cxnSp>
        <p:nvCxnSpPr>
          <p:cNvPr id="86" name="Straight Connector 85"/>
          <p:cNvCxnSpPr/>
          <p:nvPr/>
        </p:nvCxnSpPr>
        <p:spPr>
          <a:xfrm rot="10800000" flipV="1">
            <a:off x="6400800" y="25908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7" name="مربع نص 15"/>
          <p:cNvSpPr txBox="1"/>
          <p:nvPr/>
        </p:nvSpPr>
        <p:spPr>
          <a:xfrm>
            <a:off x="6858000" y="2667000"/>
            <a:ext cx="533400" cy="381000"/>
          </a:xfrm>
          <a:prstGeom prst="rect">
            <a:avLst/>
          </a:prstGeom>
          <a:noFill/>
        </p:spPr>
        <p:txBody>
          <a:bodyPr wrap="square" rtlCol="1">
            <a:spAutoFit/>
          </a:bodyPr>
          <a:lstStyle/>
          <a:p>
            <a:r>
              <a:rPr lang="ar-SA" b="1" dirty="0" smtClean="0"/>
              <a:t>19</a:t>
            </a:r>
            <a:endParaRPr lang="ar-SA" b="1" dirty="0"/>
          </a:p>
        </p:txBody>
      </p:sp>
      <p:sp>
        <p:nvSpPr>
          <p:cNvPr id="88" name="مربع نص 15"/>
          <p:cNvSpPr txBox="1"/>
          <p:nvPr/>
        </p:nvSpPr>
        <p:spPr>
          <a:xfrm>
            <a:off x="4343400" y="2667000"/>
            <a:ext cx="533400" cy="381000"/>
          </a:xfrm>
          <a:prstGeom prst="rect">
            <a:avLst/>
          </a:prstGeom>
          <a:noFill/>
        </p:spPr>
        <p:txBody>
          <a:bodyPr wrap="square" rtlCol="1">
            <a:spAutoFit/>
          </a:bodyPr>
          <a:lstStyle/>
          <a:p>
            <a:r>
              <a:rPr lang="ar-SA" b="1" dirty="0" smtClean="0"/>
              <a:t>19</a:t>
            </a:r>
            <a:endParaRPr lang="ar-SA" b="1" dirty="0"/>
          </a:p>
        </p:txBody>
      </p:sp>
      <p:cxnSp>
        <p:nvCxnSpPr>
          <p:cNvPr id="89" name="Straight Connector 88"/>
          <p:cNvCxnSpPr/>
          <p:nvPr/>
        </p:nvCxnSpPr>
        <p:spPr>
          <a:xfrm rot="10800000" flipV="1">
            <a:off x="6858000" y="25908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0" name="TextBox 89"/>
          <p:cNvSpPr txBox="1"/>
          <p:nvPr/>
        </p:nvSpPr>
        <p:spPr>
          <a:xfrm>
            <a:off x="7467600" y="2667000"/>
            <a:ext cx="609600" cy="381000"/>
          </a:xfrm>
          <a:prstGeom prst="rect">
            <a:avLst/>
          </a:prstGeom>
          <a:noFill/>
        </p:spPr>
        <p:txBody>
          <a:bodyPr wrap="square" rtlCol="1">
            <a:spAutoFit/>
          </a:bodyPr>
          <a:lstStyle/>
          <a:p>
            <a:pPr algn="ctr"/>
            <a:r>
              <a:rPr lang="ar-SA" dirty="0" smtClean="0"/>
              <a:t>0</a:t>
            </a:r>
            <a:endParaRPr lang="ar-SA" dirty="0"/>
          </a:p>
        </p:txBody>
      </p:sp>
      <p:sp>
        <p:nvSpPr>
          <p:cNvPr id="91" name="مربع نص 15"/>
          <p:cNvSpPr txBox="1"/>
          <p:nvPr/>
        </p:nvSpPr>
        <p:spPr>
          <a:xfrm>
            <a:off x="4267200" y="4666344"/>
            <a:ext cx="533400" cy="369332"/>
          </a:xfrm>
          <a:prstGeom prst="rect">
            <a:avLst/>
          </a:prstGeom>
          <a:noFill/>
        </p:spPr>
        <p:txBody>
          <a:bodyPr wrap="square" rtlCol="1">
            <a:spAutoFit/>
          </a:bodyPr>
          <a:lstStyle/>
          <a:p>
            <a:r>
              <a:rPr lang="ar-SA" b="1" dirty="0" smtClean="0"/>
              <a:t>14</a:t>
            </a:r>
            <a:endParaRPr lang="ar-SA" b="1" dirty="0"/>
          </a:p>
        </p:txBody>
      </p:sp>
      <p:cxnSp>
        <p:nvCxnSpPr>
          <p:cNvPr id="92" name="Straight Connector 91"/>
          <p:cNvCxnSpPr/>
          <p:nvPr/>
        </p:nvCxnSpPr>
        <p:spPr>
          <a:xfrm rot="10800000" flipV="1">
            <a:off x="4191000" y="4343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3" name="مربع نص 15"/>
          <p:cNvSpPr txBox="1"/>
          <p:nvPr/>
        </p:nvSpPr>
        <p:spPr>
          <a:xfrm>
            <a:off x="4343400" y="3200400"/>
            <a:ext cx="533400" cy="381000"/>
          </a:xfrm>
          <a:prstGeom prst="rect">
            <a:avLst/>
          </a:prstGeom>
          <a:noFill/>
        </p:spPr>
        <p:txBody>
          <a:bodyPr wrap="square" rtlCol="1">
            <a:spAutoFit/>
          </a:bodyPr>
          <a:lstStyle/>
          <a:p>
            <a:r>
              <a:rPr lang="ar-SA" b="1" dirty="0" smtClean="0"/>
              <a:t>12</a:t>
            </a:r>
            <a:endParaRPr lang="ar-SA" b="1" dirty="0"/>
          </a:p>
        </p:txBody>
      </p:sp>
      <p:cxnSp>
        <p:nvCxnSpPr>
          <p:cNvPr id="94" name="Straight Connector 93"/>
          <p:cNvCxnSpPr/>
          <p:nvPr/>
        </p:nvCxnSpPr>
        <p:spPr>
          <a:xfrm rot="10800000" flipV="1">
            <a:off x="6400800" y="3200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5" name="TextBox 94"/>
          <p:cNvSpPr txBox="1"/>
          <p:nvPr/>
        </p:nvSpPr>
        <p:spPr>
          <a:xfrm>
            <a:off x="6858000" y="3276600"/>
            <a:ext cx="609600" cy="381000"/>
          </a:xfrm>
          <a:prstGeom prst="rect">
            <a:avLst/>
          </a:prstGeom>
          <a:noFill/>
        </p:spPr>
        <p:txBody>
          <a:bodyPr wrap="square" rtlCol="1">
            <a:spAutoFit/>
          </a:bodyPr>
          <a:lstStyle/>
          <a:p>
            <a:pPr algn="ctr"/>
            <a:r>
              <a:rPr lang="ar-SA" dirty="0" smtClean="0"/>
              <a:t>0</a:t>
            </a:r>
            <a:endParaRPr lang="ar-SA" dirty="0"/>
          </a:p>
        </p:txBody>
      </p:sp>
      <p:sp>
        <p:nvSpPr>
          <p:cNvPr id="96" name="TextBox 95"/>
          <p:cNvSpPr txBox="1"/>
          <p:nvPr/>
        </p:nvSpPr>
        <p:spPr>
          <a:xfrm>
            <a:off x="4267200" y="5029200"/>
            <a:ext cx="609600" cy="381000"/>
          </a:xfrm>
          <a:prstGeom prst="rect">
            <a:avLst/>
          </a:prstGeom>
          <a:noFill/>
        </p:spPr>
        <p:txBody>
          <a:bodyPr wrap="square" rtlCol="1">
            <a:spAutoFit/>
          </a:bodyPr>
          <a:lstStyle/>
          <a:p>
            <a:pPr algn="ctr"/>
            <a:r>
              <a:rPr lang="ar-SA" dirty="0" smtClean="0"/>
              <a:t>2</a:t>
            </a:r>
            <a:endParaRPr lang="ar-SA" dirty="0"/>
          </a:p>
        </p:txBody>
      </p:sp>
      <p:cxnSp>
        <p:nvCxnSpPr>
          <p:cNvPr id="97" name="Straight Connector 96"/>
          <p:cNvCxnSpPr/>
          <p:nvPr/>
        </p:nvCxnSpPr>
        <p:spPr>
          <a:xfrm rot="10800000" flipV="1">
            <a:off x="4267200" y="45720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8" name="TextBox 97"/>
          <p:cNvSpPr txBox="1"/>
          <p:nvPr/>
        </p:nvSpPr>
        <p:spPr>
          <a:xfrm>
            <a:off x="4267200" y="3810000"/>
            <a:ext cx="609600" cy="381000"/>
          </a:xfrm>
          <a:prstGeom prst="rect">
            <a:avLst/>
          </a:prstGeom>
          <a:noFill/>
        </p:spPr>
        <p:txBody>
          <a:bodyPr wrap="square" rtlCol="1">
            <a:spAutoFit/>
          </a:bodyPr>
          <a:lstStyle/>
          <a:p>
            <a:pPr algn="ctr"/>
            <a:r>
              <a:rPr lang="ar-SA" b="1" dirty="0" smtClean="0"/>
              <a:t>2</a:t>
            </a:r>
            <a:endParaRPr lang="ar-SA" b="1" dirty="0"/>
          </a:p>
        </p:txBody>
      </p:sp>
      <p:cxnSp>
        <p:nvCxnSpPr>
          <p:cNvPr id="99" name="Straight Connector 98"/>
          <p:cNvCxnSpPr/>
          <p:nvPr/>
        </p:nvCxnSpPr>
        <p:spPr>
          <a:xfrm rot="10800000" flipV="1">
            <a:off x="4114800" y="5029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0" name="TextBox 99"/>
          <p:cNvSpPr txBox="1"/>
          <p:nvPr/>
        </p:nvSpPr>
        <p:spPr>
          <a:xfrm>
            <a:off x="4267200" y="5486400"/>
            <a:ext cx="609600" cy="381000"/>
          </a:xfrm>
          <a:prstGeom prst="rect">
            <a:avLst/>
          </a:prstGeom>
          <a:noFill/>
        </p:spPr>
        <p:txBody>
          <a:bodyPr wrap="square" rtlCol="1">
            <a:spAutoFit/>
          </a:bodyPr>
          <a:lstStyle/>
          <a:p>
            <a:pPr algn="ctr"/>
            <a:r>
              <a:rPr lang="ar-SA" dirty="0" smtClean="0"/>
              <a:t>0</a:t>
            </a:r>
            <a:endParaRPr lang="ar-SA" dirty="0"/>
          </a:p>
        </p:txBody>
      </p:sp>
      <p:sp>
        <p:nvSpPr>
          <p:cNvPr id="101" name="مربع نص 42"/>
          <p:cNvSpPr txBox="1"/>
          <p:nvPr/>
        </p:nvSpPr>
        <p:spPr>
          <a:xfrm>
            <a:off x="6934200" y="3886200"/>
            <a:ext cx="533400" cy="381000"/>
          </a:xfrm>
          <a:prstGeom prst="rect">
            <a:avLst/>
          </a:prstGeom>
          <a:noFill/>
        </p:spPr>
        <p:txBody>
          <a:bodyPr wrap="square" rtlCol="1">
            <a:spAutoFit/>
          </a:bodyPr>
          <a:lstStyle/>
          <a:p>
            <a:r>
              <a:rPr lang="ar-SA" b="1" dirty="0" smtClean="0"/>
              <a:t>23</a:t>
            </a:r>
            <a:endParaRPr lang="ar-SA" b="1" dirty="0"/>
          </a:p>
        </p:txBody>
      </p:sp>
      <p:cxnSp>
        <p:nvCxnSpPr>
          <p:cNvPr id="102" name="Straight Connector 101"/>
          <p:cNvCxnSpPr/>
          <p:nvPr/>
        </p:nvCxnSpPr>
        <p:spPr>
          <a:xfrm rot="10800000" flipV="1">
            <a:off x="6400800" y="38100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3" name="مربع نص 42"/>
          <p:cNvSpPr txBox="1"/>
          <p:nvPr/>
        </p:nvSpPr>
        <p:spPr>
          <a:xfrm>
            <a:off x="5334000" y="3810000"/>
            <a:ext cx="533400" cy="381000"/>
          </a:xfrm>
          <a:prstGeom prst="rect">
            <a:avLst/>
          </a:prstGeom>
          <a:noFill/>
        </p:spPr>
        <p:txBody>
          <a:bodyPr wrap="square" rtlCol="1">
            <a:spAutoFit/>
          </a:bodyPr>
          <a:lstStyle/>
          <a:p>
            <a:r>
              <a:rPr lang="ar-SA" b="1" dirty="0" smtClean="0"/>
              <a:t>23</a:t>
            </a:r>
            <a:endParaRPr lang="ar-SA" b="1" dirty="0"/>
          </a:p>
        </p:txBody>
      </p:sp>
      <p:cxnSp>
        <p:nvCxnSpPr>
          <p:cNvPr id="104" name="Straight Connector 103"/>
          <p:cNvCxnSpPr/>
          <p:nvPr/>
        </p:nvCxnSpPr>
        <p:spPr>
          <a:xfrm rot="10800000" flipV="1">
            <a:off x="5181600" y="44196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5" name="TextBox 104"/>
          <p:cNvSpPr txBox="1"/>
          <p:nvPr/>
        </p:nvSpPr>
        <p:spPr>
          <a:xfrm>
            <a:off x="5410200" y="4724400"/>
            <a:ext cx="609600" cy="381000"/>
          </a:xfrm>
          <a:prstGeom prst="rect">
            <a:avLst/>
          </a:prstGeom>
          <a:noFill/>
        </p:spPr>
        <p:txBody>
          <a:bodyPr wrap="square" rtlCol="1">
            <a:spAutoFit/>
          </a:bodyPr>
          <a:lstStyle/>
          <a:p>
            <a:pPr algn="ctr"/>
            <a:r>
              <a:rPr lang="ar-SA" dirty="0" smtClean="0"/>
              <a:t>0</a:t>
            </a:r>
            <a:endParaRPr lang="ar-SA" dirty="0"/>
          </a:p>
        </p:txBody>
      </p:sp>
      <p:cxnSp>
        <p:nvCxnSpPr>
          <p:cNvPr id="106" name="Straight Connector 105"/>
          <p:cNvCxnSpPr/>
          <p:nvPr/>
        </p:nvCxnSpPr>
        <p:spPr>
          <a:xfrm rot="10800000" flipV="1">
            <a:off x="6858000" y="3886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7" name="TextBox 106"/>
          <p:cNvSpPr txBox="1"/>
          <p:nvPr/>
        </p:nvSpPr>
        <p:spPr>
          <a:xfrm>
            <a:off x="7543800" y="3886200"/>
            <a:ext cx="609600" cy="381000"/>
          </a:xfrm>
          <a:prstGeom prst="rect">
            <a:avLst/>
          </a:prstGeom>
          <a:noFill/>
        </p:spPr>
        <p:txBody>
          <a:bodyPr wrap="square" rtlCol="1">
            <a:spAutoFit/>
          </a:bodyPr>
          <a:lstStyle/>
          <a:p>
            <a:pPr algn="ctr"/>
            <a:r>
              <a:rPr lang="ar-SA" dirty="0" smtClean="0"/>
              <a:t>0</a:t>
            </a:r>
            <a:endParaRPr lang="ar-SA" dirty="0"/>
          </a:p>
        </p:txBody>
      </p:sp>
    </p:spTree>
    <p:extLst>
      <p:ext uri="{BB962C8B-B14F-4D97-AF65-F5344CB8AC3E}">
        <p14:creationId xmlns:p14="http://schemas.microsoft.com/office/powerpoint/2010/main" val="303004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33"/>
          <p:cNvGrpSpPr/>
          <p:nvPr/>
        </p:nvGrpSpPr>
        <p:grpSpPr>
          <a:xfrm>
            <a:off x="1752600" y="1219200"/>
            <a:ext cx="4000500" cy="2752324"/>
            <a:chOff x="2971800" y="2812924"/>
            <a:chExt cx="2971800" cy="2444876"/>
          </a:xfrm>
        </p:grpSpPr>
        <p:sp>
          <p:nvSpPr>
            <p:cNvPr id="11"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2"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3"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4"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5"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6"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7"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8"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0"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0"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2"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35"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36" name="TextBox 35"/>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37"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8" name="مربع نص 15"/>
          <p:cNvSpPr txBox="1"/>
          <p:nvPr/>
        </p:nvSpPr>
        <p:spPr>
          <a:xfrm>
            <a:off x="3314700" y="2676124"/>
            <a:ext cx="533400" cy="369332"/>
          </a:xfrm>
          <a:prstGeom prst="rect">
            <a:avLst/>
          </a:prstGeom>
          <a:noFill/>
        </p:spPr>
        <p:txBody>
          <a:bodyPr wrap="square" rtlCol="1">
            <a:spAutoFit/>
          </a:bodyPr>
          <a:lstStyle/>
          <a:p>
            <a:r>
              <a:rPr lang="ar-SA" b="1" dirty="0" smtClean="0"/>
              <a:t>12</a:t>
            </a:r>
            <a:endParaRPr lang="ar-SA" b="1" dirty="0"/>
          </a:p>
        </p:txBody>
      </p:sp>
      <p:sp>
        <p:nvSpPr>
          <p:cNvPr id="39" name="TextBox 38"/>
          <p:cNvSpPr txBox="1"/>
          <p:nvPr/>
        </p:nvSpPr>
        <p:spPr>
          <a:xfrm>
            <a:off x="3238500" y="3361924"/>
            <a:ext cx="609600" cy="369332"/>
          </a:xfrm>
          <a:prstGeom prst="rect">
            <a:avLst/>
          </a:prstGeom>
          <a:noFill/>
        </p:spPr>
        <p:txBody>
          <a:bodyPr wrap="square" rtlCol="1">
            <a:spAutoFit/>
          </a:bodyPr>
          <a:lstStyle/>
          <a:p>
            <a:pPr algn="ctr"/>
            <a:r>
              <a:rPr lang="ar-SA" b="1" dirty="0" smtClean="0"/>
              <a:t>2</a:t>
            </a:r>
            <a:endParaRPr lang="ar-SA" b="1" dirty="0"/>
          </a:p>
        </p:txBody>
      </p:sp>
      <p:sp>
        <p:nvSpPr>
          <p:cNvPr id="40" name="مربع نص 42"/>
          <p:cNvSpPr txBox="1"/>
          <p:nvPr/>
        </p:nvSpPr>
        <p:spPr>
          <a:xfrm>
            <a:off x="4686300" y="3361924"/>
            <a:ext cx="533400" cy="369332"/>
          </a:xfrm>
          <a:prstGeom prst="rect">
            <a:avLst/>
          </a:prstGeom>
          <a:noFill/>
        </p:spPr>
        <p:txBody>
          <a:bodyPr wrap="square" rtlCol="1">
            <a:spAutoFit/>
          </a:bodyPr>
          <a:lstStyle/>
          <a:p>
            <a:r>
              <a:rPr lang="ar-SA" b="1" dirty="0" smtClean="0"/>
              <a:t>23</a:t>
            </a:r>
            <a:endParaRPr lang="ar-SA" b="1" dirty="0"/>
          </a:p>
        </p:txBody>
      </p:sp>
      <p:sp>
        <p:nvSpPr>
          <p:cNvPr id="41" name="TextBox 40"/>
          <p:cNvSpPr txBox="1"/>
          <p:nvPr/>
        </p:nvSpPr>
        <p:spPr>
          <a:xfrm>
            <a:off x="723900" y="1304524"/>
            <a:ext cx="914400" cy="369332"/>
          </a:xfrm>
          <a:prstGeom prst="rect">
            <a:avLst/>
          </a:prstGeom>
          <a:noFill/>
        </p:spPr>
        <p:txBody>
          <a:bodyPr wrap="square" rtlCol="1">
            <a:spAutoFit/>
          </a:bodyPr>
          <a:lstStyle/>
          <a:p>
            <a:r>
              <a:rPr lang="fr-FR" dirty="0" smtClean="0"/>
              <a:t>0</a:t>
            </a:r>
            <a:endParaRPr lang="ar-SA" dirty="0"/>
          </a:p>
        </p:txBody>
      </p:sp>
      <p:sp>
        <p:nvSpPr>
          <p:cNvPr id="42" name="TextBox 41"/>
          <p:cNvSpPr txBox="1"/>
          <p:nvPr/>
        </p:nvSpPr>
        <p:spPr>
          <a:xfrm>
            <a:off x="1943100" y="771124"/>
            <a:ext cx="609600" cy="369332"/>
          </a:xfrm>
          <a:prstGeom prst="rect">
            <a:avLst/>
          </a:prstGeom>
          <a:noFill/>
        </p:spPr>
        <p:txBody>
          <a:bodyPr wrap="square" rtlCol="1">
            <a:spAutoFit/>
          </a:bodyPr>
          <a:lstStyle/>
          <a:p>
            <a:r>
              <a:rPr lang="fr-FR" dirty="0" smtClean="0"/>
              <a:t>3</a:t>
            </a:r>
            <a:endParaRPr lang="ar-SA" dirty="0"/>
          </a:p>
        </p:txBody>
      </p:sp>
      <p:sp>
        <p:nvSpPr>
          <p:cNvPr id="43" name="TextBox 42"/>
          <p:cNvSpPr txBox="1"/>
          <p:nvPr/>
        </p:nvSpPr>
        <p:spPr>
          <a:xfrm>
            <a:off x="1028700" y="1990324"/>
            <a:ext cx="609600" cy="369332"/>
          </a:xfrm>
          <a:prstGeom prst="rect">
            <a:avLst/>
          </a:prstGeom>
          <a:noFill/>
        </p:spPr>
        <p:txBody>
          <a:bodyPr wrap="square" rtlCol="1">
            <a:spAutoFit/>
          </a:bodyPr>
          <a:lstStyle/>
          <a:p>
            <a:r>
              <a:rPr lang="fr-FR" dirty="0" smtClean="0"/>
              <a:t>3</a:t>
            </a:r>
            <a:endParaRPr lang="ar-SA" dirty="0"/>
          </a:p>
        </p:txBody>
      </p:sp>
      <p:sp>
        <p:nvSpPr>
          <p:cNvPr id="44" name="TextBox 43"/>
          <p:cNvSpPr txBox="1"/>
          <p:nvPr/>
        </p:nvSpPr>
        <p:spPr>
          <a:xfrm>
            <a:off x="3242130" y="782008"/>
            <a:ext cx="609600" cy="369332"/>
          </a:xfrm>
          <a:prstGeom prst="rect">
            <a:avLst/>
          </a:prstGeom>
          <a:noFill/>
        </p:spPr>
        <p:txBody>
          <a:bodyPr wrap="square" rtlCol="1">
            <a:spAutoFit/>
          </a:bodyPr>
          <a:lstStyle/>
          <a:p>
            <a:r>
              <a:rPr lang="fr-FR" dirty="0" smtClean="0"/>
              <a:t>0</a:t>
            </a:r>
            <a:endParaRPr lang="ar-SA" dirty="0"/>
          </a:p>
        </p:txBody>
      </p:sp>
      <p:sp>
        <p:nvSpPr>
          <p:cNvPr id="45" name="TextBox 44"/>
          <p:cNvSpPr txBox="1"/>
          <p:nvPr/>
        </p:nvSpPr>
        <p:spPr>
          <a:xfrm>
            <a:off x="1003302" y="2752324"/>
            <a:ext cx="609600" cy="369332"/>
          </a:xfrm>
          <a:prstGeom prst="rect">
            <a:avLst/>
          </a:prstGeom>
          <a:noFill/>
        </p:spPr>
        <p:txBody>
          <a:bodyPr wrap="square" rtlCol="1">
            <a:spAutoFit/>
          </a:bodyPr>
          <a:lstStyle/>
          <a:p>
            <a:r>
              <a:rPr lang="fr-FR" dirty="0" smtClean="0"/>
              <a:t>6</a:t>
            </a:r>
            <a:endParaRPr lang="ar-SA" dirty="0"/>
          </a:p>
        </p:txBody>
      </p:sp>
      <p:sp>
        <p:nvSpPr>
          <p:cNvPr id="46" name="TextBox 45"/>
          <p:cNvSpPr txBox="1"/>
          <p:nvPr/>
        </p:nvSpPr>
        <p:spPr>
          <a:xfrm>
            <a:off x="1028700" y="3438124"/>
            <a:ext cx="609600" cy="369332"/>
          </a:xfrm>
          <a:prstGeom prst="rect">
            <a:avLst/>
          </a:prstGeom>
          <a:noFill/>
        </p:spPr>
        <p:txBody>
          <a:bodyPr wrap="square" rtlCol="1">
            <a:spAutoFit/>
          </a:bodyPr>
          <a:lstStyle/>
          <a:p>
            <a:r>
              <a:rPr lang="fr-FR" dirty="0" smtClean="0"/>
              <a:t>6</a:t>
            </a:r>
            <a:endParaRPr lang="ar-SA" dirty="0"/>
          </a:p>
        </p:txBody>
      </p:sp>
      <p:sp>
        <p:nvSpPr>
          <p:cNvPr id="47" name="TextBox 46"/>
          <p:cNvSpPr txBox="1"/>
          <p:nvPr/>
        </p:nvSpPr>
        <p:spPr>
          <a:xfrm>
            <a:off x="4610100" y="782792"/>
            <a:ext cx="609600" cy="369332"/>
          </a:xfrm>
          <a:prstGeom prst="rect">
            <a:avLst/>
          </a:prstGeom>
          <a:noFill/>
        </p:spPr>
        <p:txBody>
          <a:bodyPr wrap="square" rtlCol="1">
            <a:spAutoFit/>
          </a:bodyPr>
          <a:lstStyle/>
          <a:p>
            <a:r>
              <a:rPr lang="fr-FR" dirty="0" smtClean="0"/>
              <a:t>1</a:t>
            </a:r>
            <a:endParaRPr lang="ar-SA" dirty="0"/>
          </a:p>
        </p:txBody>
      </p:sp>
      <p:sp>
        <p:nvSpPr>
          <p:cNvPr id="48" name="TextBox 47"/>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9" name="TextBox 48"/>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50" name="TextBox 49"/>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51" name="TextBox 50"/>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52" name="TextBox 51"/>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53" name="TextBox 52"/>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54" name="TextBox 53"/>
          <p:cNvSpPr txBox="1"/>
          <p:nvPr/>
        </p:nvSpPr>
        <p:spPr>
          <a:xfrm>
            <a:off x="1631046" y="2904724"/>
            <a:ext cx="609600" cy="369332"/>
          </a:xfrm>
          <a:prstGeom prst="rect">
            <a:avLst/>
          </a:prstGeom>
          <a:noFill/>
        </p:spPr>
        <p:txBody>
          <a:bodyPr wrap="square" rtlCol="1">
            <a:spAutoFit/>
          </a:bodyPr>
          <a:lstStyle/>
          <a:p>
            <a:pPr algn="ctr"/>
            <a:r>
              <a:rPr lang="fr-FR" dirty="0" smtClean="0"/>
              <a:t>0</a:t>
            </a:r>
            <a:endParaRPr lang="ar-SA" dirty="0"/>
          </a:p>
        </p:txBody>
      </p:sp>
      <p:sp>
        <p:nvSpPr>
          <p:cNvPr id="55" name="TextBox 54"/>
          <p:cNvSpPr txBox="1"/>
          <p:nvPr/>
        </p:nvSpPr>
        <p:spPr>
          <a:xfrm>
            <a:off x="2971800" y="2904724"/>
            <a:ext cx="609600" cy="369332"/>
          </a:xfrm>
          <a:prstGeom prst="rect">
            <a:avLst/>
          </a:prstGeom>
          <a:noFill/>
        </p:spPr>
        <p:txBody>
          <a:bodyPr wrap="square" rtlCol="1">
            <a:spAutoFit/>
          </a:bodyPr>
          <a:lstStyle/>
          <a:p>
            <a:pPr algn="ctr"/>
            <a:r>
              <a:rPr lang="fr-FR" dirty="0" smtClean="0"/>
              <a:t>0</a:t>
            </a:r>
            <a:endParaRPr lang="ar-SA" dirty="0"/>
          </a:p>
        </p:txBody>
      </p:sp>
      <p:sp>
        <p:nvSpPr>
          <p:cNvPr id="56" name="TextBox 55"/>
          <p:cNvSpPr txBox="1"/>
          <p:nvPr/>
        </p:nvSpPr>
        <p:spPr>
          <a:xfrm>
            <a:off x="4294416" y="2904724"/>
            <a:ext cx="609600" cy="369332"/>
          </a:xfrm>
          <a:prstGeom prst="rect">
            <a:avLst/>
          </a:prstGeom>
          <a:noFill/>
        </p:spPr>
        <p:txBody>
          <a:bodyPr wrap="square" rtlCol="1">
            <a:spAutoFit/>
          </a:bodyPr>
          <a:lstStyle/>
          <a:p>
            <a:pPr algn="ctr"/>
            <a:r>
              <a:rPr lang="fr-FR" dirty="0" smtClean="0"/>
              <a:t>2</a:t>
            </a:r>
            <a:endParaRPr lang="ar-SA" dirty="0"/>
          </a:p>
        </p:txBody>
      </p:sp>
      <p:sp>
        <p:nvSpPr>
          <p:cNvPr id="57" name="TextBox 56"/>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8" name="TextBox 57"/>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9" name="TextBox 58"/>
          <p:cNvSpPr txBox="1"/>
          <p:nvPr/>
        </p:nvSpPr>
        <p:spPr>
          <a:xfrm>
            <a:off x="4294416" y="3590524"/>
            <a:ext cx="609600" cy="369332"/>
          </a:xfrm>
          <a:prstGeom prst="rect">
            <a:avLst/>
          </a:prstGeom>
          <a:noFill/>
        </p:spPr>
        <p:txBody>
          <a:bodyPr wrap="square" rtlCol="1">
            <a:spAutoFit/>
          </a:bodyPr>
          <a:lstStyle/>
          <a:p>
            <a:pPr algn="ctr"/>
            <a:r>
              <a:rPr lang="fr-FR" dirty="0" smtClean="0"/>
              <a:t>0</a:t>
            </a:r>
            <a:endParaRPr lang="ar-SA" dirty="0"/>
          </a:p>
        </p:txBody>
      </p:sp>
      <p:sp>
        <p:nvSpPr>
          <p:cNvPr id="60" name="TextBox 59"/>
          <p:cNvSpPr txBox="1"/>
          <p:nvPr/>
        </p:nvSpPr>
        <p:spPr>
          <a:xfrm>
            <a:off x="5943600" y="685800"/>
            <a:ext cx="3962400" cy="461665"/>
          </a:xfrm>
          <a:prstGeom prst="rect">
            <a:avLst/>
          </a:prstGeom>
          <a:noFill/>
        </p:spPr>
        <p:txBody>
          <a:bodyPr wrap="square" rtlCol="1">
            <a:spAutoFit/>
          </a:bodyPr>
          <a:lstStyle/>
          <a:p>
            <a:pPr algn="ctr"/>
            <a:r>
              <a:rPr lang="ar-SA" sz="2400" dirty="0" smtClean="0"/>
              <a:t>الحل الأولي قاعدي</a:t>
            </a:r>
            <a:endParaRPr lang="ar-SA" sz="2400" dirty="0"/>
          </a:p>
        </p:txBody>
      </p:sp>
      <p:sp>
        <p:nvSpPr>
          <p:cNvPr id="61" name="Oval 60"/>
          <p:cNvSpPr/>
          <p:nvPr/>
        </p:nvSpPr>
        <p:spPr>
          <a:xfrm>
            <a:off x="4343400" y="2743200"/>
            <a:ext cx="685800" cy="609600"/>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2" name="TextBox 61"/>
          <p:cNvSpPr txBox="1"/>
          <p:nvPr/>
        </p:nvSpPr>
        <p:spPr>
          <a:xfrm>
            <a:off x="7315200" y="1600200"/>
            <a:ext cx="1828800" cy="461665"/>
          </a:xfrm>
          <a:prstGeom prst="rect">
            <a:avLst/>
          </a:prstGeom>
          <a:noFill/>
        </p:spPr>
        <p:txBody>
          <a:bodyPr wrap="square" rtlCol="1">
            <a:spAutoFit/>
          </a:bodyPr>
          <a:lstStyle/>
          <a:p>
            <a:r>
              <a:rPr lang="ar-SA" sz="2400" dirty="0" smtClean="0"/>
              <a:t>اقتصاد موجب </a:t>
            </a:r>
            <a:endParaRPr lang="ar-SA" sz="2400" dirty="0"/>
          </a:p>
        </p:txBody>
      </p:sp>
      <p:cxnSp>
        <p:nvCxnSpPr>
          <p:cNvPr id="64" name="Straight Arrow Connector 63"/>
          <p:cNvCxnSpPr>
            <a:stCxn id="62" idx="1"/>
            <a:endCxn id="61" idx="6"/>
          </p:cNvCxnSpPr>
          <p:nvPr/>
        </p:nvCxnSpPr>
        <p:spPr>
          <a:xfrm rot="10800000" flipV="1">
            <a:off x="5029200" y="1831032"/>
            <a:ext cx="2286000" cy="12169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096000" y="3276600"/>
            <a:ext cx="3505200" cy="461665"/>
          </a:xfrm>
          <a:prstGeom prst="rect">
            <a:avLst/>
          </a:prstGeom>
          <a:noFill/>
        </p:spPr>
        <p:txBody>
          <a:bodyPr wrap="square" rtlCol="1">
            <a:spAutoFit/>
          </a:bodyPr>
          <a:lstStyle/>
          <a:p>
            <a:r>
              <a:rPr lang="ar-SA" sz="2400" dirty="0" smtClean="0"/>
              <a:t>الحل غير أمثل، يحتاج التحسين</a:t>
            </a:r>
            <a:endParaRPr lang="ar-SA" sz="2400" dirty="0"/>
          </a:p>
        </p:txBody>
      </p:sp>
      <p:sp>
        <p:nvSpPr>
          <p:cNvPr id="72" name="Down Arrow 71"/>
          <p:cNvSpPr/>
          <p:nvPr/>
        </p:nvSpPr>
        <p:spPr>
          <a:xfrm>
            <a:off x="8001000" y="2209800"/>
            <a:ext cx="685800" cy="762000"/>
          </a:xfrm>
          <a:prstGeom prst="downArrow">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99373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linds(horizontal)">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slide(fromBottom)">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lide(fromBottom)">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slide(fromBottom)">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slide(fromBottom)">
                                      <p:cBhvr>
                                        <p:cTn id="57" dur="500"/>
                                        <p:tgtEl>
                                          <p:spTgt spid="51"/>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slide(fromBottom)">
                                      <p:cBhvr>
                                        <p:cTn id="62" dur="500"/>
                                        <p:tgtEl>
                                          <p:spTgt spid="52"/>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slide(fromBottom)">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lide(fromBottom)">
                                      <p:cBhvr>
                                        <p:cTn id="72" dur="500"/>
                                        <p:tgtEl>
                                          <p:spTgt spid="54"/>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lide(fromBottom)">
                                      <p:cBhvr>
                                        <p:cTn id="77" dur="500"/>
                                        <p:tgtEl>
                                          <p:spTgt spid="55"/>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slide(fromBottom)">
                                      <p:cBhvr>
                                        <p:cTn id="82" dur="500"/>
                                        <p:tgtEl>
                                          <p:spTgt spid="56"/>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slide(fromBottom)">
                                      <p:cBhvr>
                                        <p:cTn id="87" dur="500"/>
                                        <p:tgtEl>
                                          <p:spTgt spid="57"/>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slide(fromBottom)">
                                      <p:cBhvr>
                                        <p:cTn id="90" dur="500"/>
                                        <p:tgtEl>
                                          <p:spTgt spid="58"/>
                                        </p:tgtEl>
                                      </p:cBhvr>
                                    </p:animEffect>
                                  </p:childTnLst>
                                </p:cTn>
                              </p:par>
                              <p:par>
                                <p:cTn id="91" presetID="12" presetClass="entr" presetSubtype="4" fill="hold" grpId="0" nodeType="with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slide(fromBottom)">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linds(horizontal)">
                                      <p:cBhvr>
                                        <p:cTn id="105" dur="500"/>
                                        <p:tgtEl>
                                          <p:spTgt spid="64"/>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blinds(horizontal)">
                                      <p:cBhvr>
                                        <p:cTn id="108" dur="500"/>
                                        <p:tgtEl>
                                          <p:spTgt spid="6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72"/>
                                        </p:tgtEl>
                                        <p:attrNameLst>
                                          <p:attrName>style.visibility</p:attrName>
                                        </p:attrNameLst>
                                      </p:cBhvr>
                                      <p:to>
                                        <p:strVal val="visible"/>
                                      </p:to>
                                    </p:set>
                                    <p:animEffect transition="in" filter="blinds(horizontal)">
                                      <p:cBhvr>
                                        <p:cTn id="113" dur="500"/>
                                        <p:tgtEl>
                                          <p:spTgt spid="72"/>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70"/>
                                        </p:tgtEl>
                                        <p:attrNameLst>
                                          <p:attrName>style.visibility</p:attrName>
                                        </p:attrNameLst>
                                      </p:cBhvr>
                                      <p:to>
                                        <p:strVal val="visible"/>
                                      </p:to>
                                    </p:set>
                                    <p:animEffect transition="in" filter="blinds(horizontal)">
                                      <p:cBhvr>
                                        <p:cTn id="11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1" grpId="0" animBg="1"/>
      <p:bldP spid="62" grpId="0"/>
      <p:bldP spid="70" grpId="0"/>
      <p:bldP spid="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3"/>
          <p:cNvGrpSpPr/>
          <p:nvPr/>
        </p:nvGrpSpPr>
        <p:grpSpPr>
          <a:xfrm>
            <a:off x="1752600" y="1219200"/>
            <a:ext cx="4000500" cy="2752324"/>
            <a:chOff x="2971800" y="2812924"/>
            <a:chExt cx="2971800" cy="2444876"/>
          </a:xfrm>
        </p:grpSpPr>
        <p:sp>
          <p:nvSpPr>
            <p:cNvPr id="3"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4"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5"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6"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7"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8"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9"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0"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1"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2"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22"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23"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4"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7"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28" name="TextBox 27"/>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29"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0" name="مربع نص 15"/>
          <p:cNvSpPr txBox="1"/>
          <p:nvPr/>
        </p:nvSpPr>
        <p:spPr>
          <a:xfrm>
            <a:off x="2971800" y="2676124"/>
            <a:ext cx="533400" cy="369332"/>
          </a:xfrm>
          <a:prstGeom prst="rect">
            <a:avLst/>
          </a:prstGeom>
          <a:noFill/>
        </p:spPr>
        <p:txBody>
          <a:bodyPr wrap="square" rtlCol="1">
            <a:spAutoFit/>
          </a:bodyPr>
          <a:lstStyle/>
          <a:p>
            <a:r>
              <a:rPr lang="ar-SA" b="1" dirty="0" smtClean="0"/>
              <a:t>12</a:t>
            </a:r>
            <a:endParaRPr lang="ar-SA" b="1" dirty="0"/>
          </a:p>
        </p:txBody>
      </p:sp>
      <p:sp>
        <p:nvSpPr>
          <p:cNvPr id="31" name="TextBox 30"/>
          <p:cNvSpPr txBox="1"/>
          <p:nvPr/>
        </p:nvSpPr>
        <p:spPr>
          <a:xfrm>
            <a:off x="2895600" y="3352800"/>
            <a:ext cx="609600" cy="369332"/>
          </a:xfrm>
          <a:prstGeom prst="rect">
            <a:avLst/>
          </a:prstGeom>
          <a:noFill/>
        </p:spPr>
        <p:txBody>
          <a:bodyPr wrap="square" rtlCol="1">
            <a:spAutoFit/>
          </a:bodyPr>
          <a:lstStyle/>
          <a:p>
            <a:pPr algn="ctr"/>
            <a:r>
              <a:rPr lang="ar-SA" b="1" dirty="0" smtClean="0"/>
              <a:t>2</a:t>
            </a:r>
            <a:endParaRPr lang="ar-SA" b="1" dirty="0"/>
          </a:p>
        </p:txBody>
      </p:sp>
      <p:sp>
        <p:nvSpPr>
          <p:cNvPr id="32" name="مربع نص 42"/>
          <p:cNvSpPr txBox="1"/>
          <p:nvPr/>
        </p:nvSpPr>
        <p:spPr>
          <a:xfrm>
            <a:off x="4267200" y="3429000"/>
            <a:ext cx="533400" cy="369332"/>
          </a:xfrm>
          <a:prstGeom prst="rect">
            <a:avLst/>
          </a:prstGeom>
          <a:noFill/>
        </p:spPr>
        <p:txBody>
          <a:bodyPr wrap="square" rtlCol="1">
            <a:spAutoFit/>
          </a:bodyPr>
          <a:lstStyle/>
          <a:p>
            <a:r>
              <a:rPr lang="ar-SA" b="1" dirty="0" smtClean="0"/>
              <a:t>23</a:t>
            </a:r>
            <a:endParaRPr lang="ar-SA" b="1" dirty="0"/>
          </a:p>
        </p:txBody>
      </p:sp>
      <p:sp>
        <p:nvSpPr>
          <p:cNvPr id="40" name="TextBox 39"/>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1" name="TextBox 40"/>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42" name="TextBox 41"/>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43" name="TextBox 42"/>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44" name="TextBox 43"/>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45" name="TextBox 44"/>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46" name="TextBox 45"/>
          <p:cNvSpPr txBox="1"/>
          <p:nvPr/>
        </p:nvSpPr>
        <p:spPr>
          <a:xfrm>
            <a:off x="1631046" y="2904724"/>
            <a:ext cx="609600" cy="369332"/>
          </a:xfrm>
          <a:prstGeom prst="rect">
            <a:avLst/>
          </a:prstGeom>
          <a:noFill/>
        </p:spPr>
        <p:txBody>
          <a:bodyPr wrap="square" rtlCol="1">
            <a:spAutoFit/>
          </a:bodyPr>
          <a:lstStyle/>
          <a:p>
            <a:pPr algn="ctr"/>
            <a:r>
              <a:rPr lang="fr-FR" dirty="0" smtClean="0"/>
              <a:t>0</a:t>
            </a:r>
            <a:endParaRPr lang="ar-SA" dirty="0"/>
          </a:p>
        </p:txBody>
      </p:sp>
      <p:sp>
        <p:nvSpPr>
          <p:cNvPr id="47" name="TextBox 46"/>
          <p:cNvSpPr txBox="1"/>
          <p:nvPr/>
        </p:nvSpPr>
        <p:spPr>
          <a:xfrm>
            <a:off x="2895600" y="2983468"/>
            <a:ext cx="609600" cy="369332"/>
          </a:xfrm>
          <a:prstGeom prst="rect">
            <a:avLst/>
          </a:prstGeom>
          <a:noFill/>
        </p:spPr>
        <p:txBody>
          <a:bodyPr wrap="square" rtlCol="1">
            <a:spAutoFit/>
          </a:bodyPr>
          <a:lstStyle/>
          <a:p>
            <a:pPr algn="ctr"/>
            <a:r>
              <a:rPr lang="fr-FR" dirty="0" smtClean="0"/>
              <a:t>0</a:t>
            </a:r>
            <a:endParaRPr lang="ar-SA" dirty="0"/>
          </a:p>
        </p:txBody>
      </p:sp>
      <p:sp>
        <p:nvSpPr>
          <p:cNvPr id="48" name="TextBox 47"/>
          <p:cNvSpPr txBox="1"/>
          <p:nvPr/>
        </p:nvSpPr>
        <p:spPr>
          <a:xfrm>
            <a:off x="4294416" y="2904724"/>
            <a:ext cx="609600" cy="369332"/>
          </a:xfrm>
          <a:prstGeom prst="rect">
            <a:avLst/>
          </a:prstGeom>
          <a:noFill/>
        </p:spPr>
        <p:txBody>
          <a:bodyPr wrap="square" rtlCol="1">
            <a:spAutoFit/>
          </a:bodyPr>
          <a:lstStyle/>
          <a:p>
            <a:pPr algn="ctr"/>
            <a:r>
              <a:rPr lang="fr-FR" dirty="0" smtClean="0"/>
              <a:t>2</a:t>
            </a:r>
            <a:endParaRPr lang="ar-SA" dirty="0"/>
          </a:p>
        </p:txBody>
      </p:sp>
      <p:sp>
        <p:nvSpPr>
          <p:cNvPr id="49" name="TextBox 48"/>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0" name="TextBox 49"/>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1" name="TextBox 50"/>
          <p:cNvSpPr txBox="1"/>
          <p:nvPr/>
        </p:nvSpPr>
        <p:spPr>
          <a:xfrm>
            <a:off x="4191000" y="3669268"/>
            <a:ext cx="609600" cy="369332"/>
          </a:xfrm>
          <a:prstGeom prst="rect">
            <a:avLst/>
          </a:prstGeom>
          <a:noFill/>
        </p:spPr>
        <p:txBody>
          <a:bodyPr wrap="square" rtlCol="1">
            <a:spAutoFit/>
          </a:bodyPr>
          <a:lstStyle/>
          <a:p>
            <a:pPr algn="ctr"/>
            <a:r>
              <a:rPr lang="fr-FR" dirty="0" smtClean="0"/>
              <a:t>0</a:t>
            </a:r>
            <a:endParaRPr lang="ar-SA" dirty="0"/>
          </a:p>
        </p:txBody>
      </p:sp>
      <p:sp>
        <p:nvSpPr>
          <p:cNvPr id="53" name="TextBox 52"/>
          <p:cNvSpPr txBox="1"/>
          <p:nvPr/>
        </p:nvSpPr>
        <p:spPr>
          <a:xfrm>
            <a:off x="4724400" y="2667000"/>
            <a:ext cx="533400" cy="523220"/>
          </a:xfrm>
          <a:prstGeom prst="rect">
            <a:avLst/>
          </a:prstGeom>
          <a:noFill/>
        </p:spPr>
        <p:txBody>
          <a:bodyPr wrap="square" rtlCol="1">
            <a:spAutoFit/>
          </a:bodyPr>
          <a:lstStyle/>
          <a:p>
            <a:r>
              <a:rPr lang="ar-SA" sz="2800" dirty="0" smtClean="0">
                <a:sym typeface="Symbol"/>
              </a:rPr>
              <a:t></a:t>
            </a:r>
            <a:endParaRPr lang="ar-SA" sz="2800" dirty="0"/>
          </a:p>
        </p:txBody>
      </p:sp>
      <p:sp>
        <p:nvSpPr>
          <p:cNvPr id="54" name="TextBox 53"/>
          <p:cNvSpPr txBox="1"/>
          <p:nvPr/>
        </p:nvSpPr>
        <p:spPr>
          <a:xfrm>
            <a:off x="3200400" y="2667000"/>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5" name="TextBox 54"/>
          <p:cNvSpPr txBox="1"/>
          <p:nvPr/>
        </p:nvSpPr>
        <p:spPr>
          <a:xfrm>
            <a:off x="3156858" y="3257752"/>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6" name="TextBox 55"/>
          <p:cNvSpPr txBox="1"/>
          <p:nvPr/>
        </p:nvSpPr>
        <p:spPr>
          <a:xfrm>
            <a:off x="4495800" y="3352800"/>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7" name="TextBox 56"/>
          <p:cNvSpPr txBox="1"/>
          <p:nvPr/>
        </p:nvSpPr>
        <p:spPr>
          <a:xfrm>
            <a:off x="5943600" y="3352800"/>
            <a:ext cx="1219200" cy="461665"/>
          </a:xfrm>
          <a:prstGeom prst="rect">
            <a:avLst/>
          </a:prstGeom>
          <a:noFill/>
        </p:spPr>
        <p:txBody>
          <a:bodyPr wrap="square" rtlCol="1">
            <a:spAutoFit/>
          </a:bodyPr>
          <a:lstStyle/>
          <a:p>
            <a:pPr algn="l" rtl="0"/>
            <a:r>
              <a:rPr lang="ar-SA" sz="2400" dirty="0" smtClean="0">
                <a:sym typeface="Symbol"/>
              </a:rPr>
              <a:t></a:t>
            </a:r>
            <a:r>
              <a:rPr lang="fr-FR" sz="2400" dirty="0" smtClean="0">
                <a:sym typeface="Symbol"/>
              </a:rPr>
              <a:t> = 12</a:t>
            </a:r>
            <a:endParaRPr lang="ar-SA" sz="2400" dirty="0"/>
          </a:p>
        </p:txBody>
      </p:sp>
      <p:cxnSp>
        <p:nvCxnSpPr>
          <p:cNvPr id="59" name="Straight Arrow Connector 58"/>
          <p:cNvCxnSpPr/>
          <p:nvPr/>
        </p:nvCxnSpPr>
        <p:spPr>
          <a:xfrm>
            <a:off x="3581400" y="3886200"/>
            <a:ext cx="14478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4801394" y="3504406"/>
            <a:ext cx="7620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10800000">
            <a:off x="3733800" y="3124200"/>
            <a:ext cx="12192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239294" y="3466306"/>
            <a:ext cx="6858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62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ppt_x"/>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ppt_x"/>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Bottom)">
                                      <p:cBhvr>
                                        <p:cTn id="31" dur="500"/>
                                        <p:tgtEl>
                                          <p:spTgt spid="61"/>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slide(fromBottom)">
                                      <p:cBhvr>
                                        <p:cTn id="36" dur="500"/>
                                        <p:tgtEl>
                                          <p:spTgt spid="66"/>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slide(fromBottom)">
                                      <p:cBhvr>
                                        <p:cTn id="41" dur="500"/>
                                        <p:tgtEl>
                                          <p:spTgt spid="69"/>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slide(fromBottom)">
                                      <p:cBhvr>
                                        <p:cTn id="46" dur="500"/>
                                        <p:tgtEl>
                                          <p:spTgt spid="5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blinds(horizontal)">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3"/>
          <p:cNvGrpSpPr/>
          <p:nvPr/>
        </p:nvGrpSpPr>
        <p:grpSpPr>
          <a:xfrm>
            <a:off x="1752600" y="1219200"/>
            <a:ext cx="4000500" cy="2752324"/>
            <a:chOff x="2971800" y="2812924"/>
            <a:chExt cx="2971800" cy="2444876"/>
          </a:xfrm>
        </p:grpSpPr>
        <p:sp>
          <p:nvSpPr>
            <p:cNvPr id="3"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4"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5"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6"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7"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8"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9"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0"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1"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2"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22"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23"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4"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7"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28" name="TextBox 27"/>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29"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1" name="TextBox 30"/>
          <p:cNvSpPr txBox="1"/>
          <p:nvPr/>
        </p:nvSpPr>
        <p:spPr>
          <a:xfrm>
            <a:off x="3276600" y="3352800"/>
            <a:ext cx="609600" cy="369332"/>
          </a:xfrm>
          <a:prstGeom prst="rect">
            <a:avLst/>
          </a:prstGeom>
          <a:noFill/>
        </p:spPr>
        <p:txBody>
          <a:bodyPr wrap="square" rtlCol="1">
            <a:spAutoFit/>
          </a:bodyPr>
          <a:lstStyle/>
          <a:p>
            <a:pPr algn="ctr"/>
            <a:r>
              <a:rPr lang="ar-SA" b="1" dirty="0" smtClean="0"/>
              <a:t>14</a:t>
            </a:r>
            <a:endParaRPr lang="ar-SA" b="1" dirty="0"/>
          </a:p>
        </p:txBody>
      </p:sp>
      <p:sp>
        <p:nvSpPr>
          <p:cNvPr id="32" name="مربع نص 42"/>
          <p:cNvSpPr txBox="1"/>
          <p:nvPr/>
        </p:nvSpPr>
        <p:spPr>
          <a:xfrm>
            <a:off x="4648200" y="3429000"/>
            <a:ext cx="533400" cy="369332"/>
          </a:xfrm>
          <a:prstGeom prst="rect">
            <a:avLst/>
          </a:prstGeom>
          <a:noFill/>
        </p:spPr>
        <p:txBody>
          <a:bodyPr wrap="square" rtlCol="1">
            <a:spAutoFit/>
          </a:bodyPr>
          <a:lstStyle/>
          <a:p>
            <a:r>
              <a:rPr lang="ar-SA" b="1" dirty="0" smtClean="0"/>
              <a:t>11</a:t>
            </a:r>
            <a:endParaRPr lang="ar-SA" b="1" dirty="0"/>
          </a:p>
        </p:txBody>
      </p:sp>
      <p:sp>
        <p:nvSpPr>
          <p:cNvPr id="33" name="TextBox 32"/>
          <p:cNvSpPr txBox="1"/>
          <p:nvPr/>
        </p:nvSpPr>
        <p:spPr>
          <a:xfrm>
            <a:off x="723900" y="1304524"/>
            <a:ext cx="914400" cy="369332"/>
          </a:xfrm>
          <a:prstGeom prst="rect">
            <a:avLst/>
          </a:prstGeom>
          <a:noFill/>
        </p:spPr>
        <p:txBody>
          <a:bodyPr wrap="square" rtlCol="1">
            <a:spAutoFit/>
          </a:bodyPr>
          <a:lstStyle/>
          <a:p>
            <a:r>
              <a:rPr lang="fr-FR" dirty="0" smtClean="0"/>
              <a:t>0</a:t>
            </a:r>
            <a:endParaRPr lang="ar-SA" dirty="0"/>
          </a:p>
        </p:txBody>
      </p:sp>
      <p:sp>
        <p:nvSpPr>
          <p:cNvPr id="34" name="TextBox 33"/>
          <p:cNvSpPr txBox="1"/>
          <p:nvPr/>
        </p:nvSpPr>
        <p:spPr>
          <a:xfrm>
            <a:off x="1943100" y="771124"/>
            <a:ext cx="609600" cy="369332"/>
          </a:xfrm>
          <a:prstGeom prst="rect">
            <a:avLst/>
          </a:prstGeom>
          <a:noFill/>
        </p:spPr>
        <p:txBody>
          <a:bodyPr wrap="square" rtlCol="1">
            <a:spAutoFit/>
          </a:bodyPr>
          <a:lstStyle/>
          <a:p>
            <a:r>
              <a:rPr lang="fr-FR" dirty="0" smtClean="0"/>
              <a:t>3</a:t>
            </a:r>
            <a:endParaRPr lang="ar-SA" dirty="0"/>
          </a:p>
        </p:txBody>
      </p:sp>
      <p:sp>
        <p:nvSpPr>
          <p:cNvPr id="35" name="TextBox 34"/>
          <p:cNvSpPr txBox="1"/>
          <p:nvPr/>
        </p:nvSpPr>
        <p:spPr>
          <a:xfrm>
            <a:off x="1028700" y="1990324"/>
            <a:ext cx="609600" cy="369332"/>
          </a:xfrm>
          <a:prstGeom prst="rect">
            <a:avLst/>
          </a:prstGeom>
          <a:noFill/>
        </p:spPr>
        <p:txBody>
          <a:bodyPr wrap="square" rtlCol="1">
            <a:spAutoFit/>
          </a:bodyPr>
          <a:lstStyle/>
          <a:p>
            <a:r>
              <a:rPr lang="fr-FR" dirty="0" smtClean="0"/>
              <a:t>3</a:t>
            </a:r>
            <a:endParaRPr lang="ar-SA" dirty="0"/>
          </a:p>
        </p:txBody>
      </p:sp>
      <p:sp>
        <p:nvSpPr>
          <p:cNvPr id="36" name="TextBox 35"/>
          <p:cNvSpPr txBox="1"/>
          <p:nvPr/>
        </p:nvSpPr>
        <p:spPr>
          <a:xfrm>
            <a:off x="3242130" y="782008"/>
            <a:ext cx="609600" cy="369332"/>
          </a:xfrm>
          <a:prstGeom prst="rect">
            <a:avLst/>
          </a:prstGeom>
          <a:noFill/>
        </p:spPr>
        <p:txBody>
          <a:bodyPr wrap="square" rtlCol="1">
            <a:spAutoFit/>
          </a:bodyPr>
          <a:lstStyle/>
          <a:p>
            <a:r>
              <a:rPr lang="fr-FR" dirty="0" smtClean="0"/>
              <a:t>0</a:t>
            </a:r>
            <a:endParaRPr lang="ar-SA" dirty="0"/>
          </a:p>
        </p:txBody>
      </p:sp>
      <p:sp>
        <p:nvSpPr>
          <p:cNvPr id="37" name="TextBox 36"/>
          <p:cNvSpPr txBox="1"/>
          <p:nvPr/>
        </p:nvSpPr>
        <p:spPr>
          <a:xfrm>
            <a:off x="1003302" y="2752324"/>
            <a:ext cx="609600" cy="369332"/>
          </a:xfrm>
          <a:prstGeom prst="rect">
            <a:avLst/>
          </a:prstGeom>
          <a:noFill/>
        </p:spPr>
        <p:txBody>
          <a:bodyPr wrap="square" rtlCol="1">
            <a:spAutoFit/>
          </a:bodyPr>
          <a:lstStyle/>
          <a:p>
            <a:r>
              <a:rPr lang="fr-FR" dirty="0" smtClean="0"/>
              <a:t>4</a:t>
            </a:r>
            <a:endParaRPr lang="ar-SA" dirty="0"/>
          </a:p>
        </p:txBody>
      </p:sp>
      <p:sp>
        <p:nvSpPr>
          <p:cNvPr id="38" name="TextBox 37"/>
          <p:cNvSpPr txBox="1"/>
          <p:nvPr/>
        </p:nvSpPr>
        <p:spPr>
          <a:xfrm>
            <a:off x="1028700" y="3438124"/>
            <a:ext cx="609600" cy="369332"/>
          </a:xfrm>
          <a:prstGeom prst="rect">
            <a:avLst/>
          </a:prstGeom>
          <a:noFill/>
        </p:spPr>
        <p:txBody>
          <a:bodyPr wrap="square" rtlCol="1">
            <a:spAutoFit/>
          </a:bodyPr>
          <a:lstStyle/>
          <a:p>
            <a:r>
              <a:rPr lang="fr-FR" dirty="0" smtClean="0"/>
              <a:t>6</a:t>
            </a:r>
            <a:endParaRPr lang="ar-SA" dirty="0"/>
          </a:p>
        </p:txBody>
      </p:sp>
      <p:sp>
        <p:nvSpPr>
          <p:cNvPr id="39" name="TextBox 38"/>
          <p:cNvSpPr txBox="1"/>
          <p:nvPr/>
        </p:nvSpPr>
        <p:spPr>
          <a:xfrm>
            <a:off x="4610100" y="782792"/>
            <a:ext cx="609600" cy="369332"/>
          </a:xfrm>
          <a:prstGeom prst="rect">
            <a:avLst/>
          </a:prstGeom>
          <a:noFill/>
        </p:spPr>
        <p:txBody>
          <a:bodyPr wrap="square" rtlCol="1">
            <a:spAutoFit/>
          </a:bodyPr>
          <a:lstStyle/>
          <a:p>
            <a:r>
              <a:rPr lang="fr-FR" dirty="0" smtClean="0"/>
              <a:t>1</a:t>
            </a:r>
            <a:endParaRPr lang="ar-SA" dirty="0"/>
          </a:p>
        </p:txBody>
      </p:sp>
      <p:sp>
        <p:nvSpPr>
          <p:cNvPr id="40" name="TextBox 39"/>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1" name="TextBox 40"/>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42" name="TextBox 41"/>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43" name="TextBox 42"/>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44" name="TextBox 43"/>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45" name="TextBox 44"/>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46" name="TextBox 45"/>
          <p:cNvSpPr txBox="1"/>
          <p:nvPr/>
        </p:nvSpPr>
        <p:spPr>
          <a:xfrm>
            <a:off x="1631046" y="2904724"/>
            <a:ext cx="609600" cy="369332"/>
          </a:xfrm>
          <a:prstGeom prst="rect">
            <a:avLst/>
          </a:prstGeom>
          <a:noFill/>
        </p:spPr>
        <p:txBody>
          <a:bodyPr wrap="square" rtlCol="1">
            <a:spAutoFit/>
          </a:bodyPr>
          <a:lstStyle/>
          <a:p>
            <a:pPr algn="ctr"/>
            <a:r>
              <a:rPr lang="fr-FR" dirty="0" smtClean="0"/>
              <a:t>- 2</a:t>
            </a:r>
            <a:endParaRPr lang="ar-SA" dirty="0"/>
          </a:p>
        </p:txBody>
      </p:sp>
      <p:sp>
        <p:nvSpPr>
          <p:cNvPr id="47" name="TextBox 46"/>
          <p:cNvSpPr txBox="1"/>
          <p:nvPr/>
        </p:nvSpPr>
        <p:spPr>
          <a:xfrm>
            <a:off x="2895600" y="2983468"/>
            <a:ext cx="609600" cy="369332"/>
          </a:xfrm>
          <a:prstGeom prst="rect">
            <a:avLst/>
          </a:prstGeom>
          <a:noFill/>
        </p:spPr>
        <p:txBody>
          <a:bodyPr wrap="square" rtlCol="1">
            <a:spAutoFit/>
          </a:bodyPr>
          <a:lstStyle/>
          <a:p>
            <a:pPr algn="ctr"/>
            <a:r>
              <a:rPr lang="fr-FR" dirty="0" smtClean="0"/>
              <a:t>- 2</a:t>
            </a:r>
            <a:endParaRPr lang="ar-SA" dirty="0"/>
          </a:p>
        </p:txBody>
      </p:sp>
      <p:sp>
        <p:nvSpPr>
          <p:cNvPr id="48" name="TextBox 47"/>
          <p:cNvSpPr txBox="1"/>
          <p:nvPr/>
        </p:nvSpPr>
        <p:spPr>
          <a:xfrm>
            <a:off x="4294416" y="2904724"/>
            <a:ext cx="609600" cy="369332"/>
          </a:xfrm>
          <a:prstGeom prst="rect">
            <a:avLst/>
          </a:prstGeom>
          <a:noFill/>
        </p:spPr>
        <p:txBody>
          <a:bodyPr wrap="square" rtlCol="1">
            <a:spAutoFit/>
          </a:bodyPr>
          <a:lstStyle/>
          <a:p>
            <a:pPr algn="ctr"/>
            <a:r>
              <a:rPr lang="fr-FR" dirty="0" smtClean="0"/>
              <a:t>0</a:t>
            </a:r>
            <a:endParaRPr lang="ar-SA" dirty="0"/>
          </a:p>
        </p:txBody>
      </p:sp>
      <p:sp>
        <p:nvSpPr>
          <p:cNvPr id="49" name="TextBox 48"/>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0" name="TextBox 49"/>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1" name="TextBox 50"/>
          <p:cNvSpPr txBox="1"/>
          <p:nvPr/>
        </p:nvSpPr>
        <p:spPr>
          <a:xfrm>
            <a:off x="4191000" y="3669268"/>
            <a:ext cx="609600" cy="369332"/>
          </a:xfrm>
          <a:prstGeom prst="rect">
            <a:avLst/>
          </a:prstGeom>
          <a:noFill/>
        </p:spPr>
        <p:txBody>
          <a:bodyPr wrap="square" rtlCol="1">
            <a:spAutoFit/>
          </a:bodyPr>
          <a:lstStyle/>
          <a:p>
            <a:pPr algn="ctr"/>
            <a:r>
              <a:rPr lang="fr-FR" dirty="0" smtClean="0"/>
              <a:t>0</a:t>
            </a:r>
            <a:endParaRPr lang="ar-SA" dirty="0"/>
          </a:p>
        </p:txBody>
      </p:sp>
      <p:sp>
        <p:nvSpPr>
          <p:cNvPr id="52" name="TextBox 51"/>
          <p:cNvSpPr txBox="1"/>
          <p:nvPr/>
        </p:nvSpPr>
        <p:spPr>
          <a:xfrm>
            <a:off x="4724400" y="2667000"/>
            <a:ext cx="533400" cy="369332"/>
          </a:xfrm>
          <a:prstGeom prst="rect">
            <a:avLst/>
          </a:prstGeom>
          <a:noFill/>
        </p:spPr>
        <p:txBody>
          <a:bodyPr wrap="square" rtlCol="1">
            <a:spAutoFit/>
          </a:bodyPr>
          <a:lstStyle/>
          <a:p>
            <a:r>
              <a:rPr lang="ar-SA" b="1" dirty="0" smtClean="0">
                <a:sym typeface="Symbol"/>
              </a:rPr>
              <a:t>12</a:t>
            </a:r>
            <a:endParaRPr lang="ar-SA" b="1" dirty="0"/>
          </a:p>
        </p:txBody>
      </p:sp>
      <p:sp>
        <p:nvSpPr>
          <p:cNvPr id="60" name="TextBox 59"/>
          <p:cNvSpPr txBox="1"/>
          <p:nvPr/>
        </p:nvSpPr>
        <p:spPr>
          <a:xfrm>
            <a:off x="6096000" y="1447800"/>
            <a:ext cx="3429000" cy="830997"/>
          </a:xfrm>
          <a:prstGeom prst="rect">
            <a:avLst/>
          </a:prstGeom>
          <a:noFill/>
        </p:spPr>
        <p:txBody>
          <a:bodyPr wrap="square" rtlCol="1">
            <a:spAutoFit/>
          </a:bodyPr>
          <a:lstStyle/>
          <a:p>
            <a:r>
              <a:rPr lang="ar-SA" sz="2400" dirty="0" smtClean="0"/>
              <a:t>كل قيم الاقتصاد سالبة أو مساوية للصفر </a:t>
            </a:r>
            <a:endParaRPr lang="ar-SA" sz="2400" dirty="0"/>
          </a:p>
        </p:txBody>
      </p:sp>
      <p:sp>
        <p:nvSpPr>
          <p:cNvPr id="61" name="TextBox 60"/>
          <p:cNvSpPr txBox="1"/>
          <p:nvPr/>
        </p:nvSpPr>
        <p:spPr>
          <a:xfrm>
            <a:off x="6324600" y="2743200"/>
            <a:ext cx="1981200" cy="461665"/>
          </a:xfrm>
          <a:prstGeom prst="rect">
            <a:avLst/>
          </a:prstGeom>
          <a:noFill/>
        </p:spPr>
        <p:txBody>
          <a:bodyPr wrap="square" rtlCol="1">
            <a:spAutoFit/>
          </a:bodyPr>
          <a:lstStyle/>
          <a:p>
            <a:r>
              <a:rPr lang="ar-SA" sz="2400" dirty="0" smtClean="0"/>
              <a:t>الحل أمثل</a:t>
            </a:r>
            <a:endParaRPr lang="ar-SA" sz="2400" dirty="0"/>
          </a:p>
        </p:txBody>
      </p:sp>
      <p:sp>
        <p:nvSpPr>
          <p:cNvPr id="62" name="Left Arrow 61"/>
          <p:cNvSpPr/>
          <p:nvPr/>
        </p:nvSpPr>
        <p:spPr>
          <a:xfrm>
            <a:off x="8382000" y="2667000"/>
            <a:ext cx="762000" cy="609600"/>
          </a:xfrm>
          <a:prstGeom prst="leftArrow">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a:p>
        </p:txBody>
      </p:sp>
      <p:sp>
        <p:nvSpPr>
          <p:cNvPr id="63" name="مربع نص 40"/>
          <p:cNvSpPr txBox="1"/>
          <p:nvPr/>
        </p:nvSpPr>
        <p:spPr>
          <a:xfrm>
            <a:off x="685800" y="4267200"/>
            <a:ext cx="6858000" cy="707886"/>
          </a:xfrm>
          <a:prstGeom prst="rect">
            <a:avLst/>
          </a:prstGeom>
          <a:noFill/>
        </p:spPr>
        <p:txBody>
          <a:bodyPr wrap="square" rtlCol="1">
            <a:spAutoFit/>
          </a:bodyPr>
          <a:lstStyle/>
          <a:p>
            <a:pPr algn="l" rtl="0"/>
            <a:r>
              <a:rPr lang="fr-FR" sz="2000" dirty="0" smtClean="0"/>
              <a:t>C * = (21*3) + (3*6) + (19*3) + (12*5) + (14*6) + (11*7)  </a:t>
            </a:r>
          </a:p>
          <a:p>
            <a:pPr algn="l" rtl="0"/>
            <a:r>
              <a:rPr lang="fr-FR" sz="2000" dirty="0" smtClean="0"/>
              <a:t>      = 63 + 18 + 57 + 60+ 84+ 77= 359</a:t>
            </a:r>
            <a:endParaRPr lang="ar-SA" sz="2000" dirty="0"/>
          </a:p>
        </p:txBody>
      </p:sp>
      <p:sp>
        <p:nvSpPr>
          <p:cNvPr id="64" name="TextBox 63"/>
          <p:cNvSpPr txBox="1"/>
          <p:nvPr/>
        </p:nvSpPr>
        <p:spPr>
          <a:xfrm>
            <a:off x="6858000" y="3886200"/>
            <a:ext cx="2667000" cy="461665"/>
          </a:xfrm>
          <a:prstGeom prst="rect">
            <a:avLst/>
          </a:prstGeom>
          <a:noFill/>
        </p:spPr>
        <p:txBody>
          <a:bodyPr wrap="square" rtlCol="1">
            <a:spAutoFit/>
          </a:bodyPr>
          <a:lstStyle/>
          <a:p>
            <a:r>
              <a:rPr lang="ar-SA" sz="2400" dirty="0" smtClean="0"/>
              <a:t>حساب التكلفة المثلى : </a:t>
            </a:r>
            <a:endParaRPr lang="ar-SA" sz="2400" dirty="0"/>
          </a:p>
        </p:txBody>
      </p:sp>
      <p:sp>
        <p:nvSpPr>
          <p:cNvPr id="65" name="مربع نص 41"/>
          <p:cNvSpPr txBox="1"/>
          <p:nvPr/>
        </p:nvSpPr>
        <p:spPr>
          <a:xfrm>
            <a:off x="1143000" y="5410200"/>
            <a:ext cx="6019800" cy="830997"/>
          </a:xfrm>
          <a:prstGeom prst="rect">
            <a:avLst/>
          </a:prstGeom>
          <a:noFill/>
        </p:spPr>
        <p:txBody>
          <a:bodyPr wrap="square" rtlCol="1">
            <a:spAutoFit/>
          </a:bodyPr>
          <a:lstStyle/>
          <a:p>
            <a:pPr algn="r"/>
            <a:r>
              <a:rPr lang="ar-SA" sz="2400" dirty="0" smtClean="0"/>
              <a:t> وبما أن الوحدة هي 100 ريال فتكون التكلفة : </a:t>
            </a:r>
            <a:endParaRPr lang="fr-FR" sz="2400" dirty="0" smtClean="0"/>
          </a:p>
          <a:p>
            <a:pPr algn="r"/>
            <a:r>
              <a:rPr lang="ar-SA" sz="2400" dirty="0" smtClean="0"/>
              <a:t>359*100 = 35900 ريال لنقل وتوزيع إنتاج اليوم الواحد </a:t>
            </a:r>
          </a:p>
        </p:txBody>
      </p:sp>
    </p:spTree>
    <p:extLst>
      <p:ext uri="{BB962C8B-B14F-4D97-AF65-F5344CB8AC3E}">
        <p14:creationId xmlns:p14="http://schemas.microsoft.com/office/powerpoint/2010/main" val="201918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linds(horizontal)">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slide(fromBottom)">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lide(fromBottom)">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lide(fromBottom)">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slide(fromBottom)">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slide(fromBottom)">
                                      <p:cBhvr>
                                        <p:cTn id="62" dur="500"/>
                                        <p:tgtEl>
                                          <p:spTgt spid="44"/>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slide(fromBottom)">
                                      <p:cBhvr>
                                        <p:cTn id="67" dur="5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slide(fromBottom)">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slide(fromBottom)">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slide(fromBottom)">
                                      <p:cBhvr>
                                        <p:cTn id="82" dur="500"/>
                                        <p:tgtEl>
                                          <p:spTgt spid="48"/>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slide(fromBottom)">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grpId="0" nodeType="click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slide(fromBottom)">
                                      <p:cBhvr>
                                        <p:cTn id="92" dur="500"/>
                                        <p:tgtEl>
                                          <p:spTgt spid="50"/>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slide(fromBottom)">
                                      <p:cBhvr>
                                        <p:cTn id="95" dur="5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blinds(horizontal)">
                                      <p:cBhvr>
                                        <p:cTn id="100" dur="500"/>
                                        <p:tgtEl>
                                          <p:spTgt spid="60"/>
                                        </p:tgtEl>
                                      </p:cBhvr>
                                    </p:animEffect>
                                  </p:childTnLst>
                                </p:cTn>
                              </p:par>
                            </p:childTnLst>
                          </p:cTn>
                        </p:par>
                      </p:childTnLst>
                    </p:cTn>
                  </p:par>
                  <p:par>
                    <p:cTn id="101" fill="hold">
                      <p:stCondLst>
                        <p:cond delay="indefinite"/>
                      </p:stCondLst>
                      <p:childTnLst>
                        <p:par>
                          <p:cTn id="102" fill="hold">
                            <p:stCondLst>
                              <p:cond delay="0"/>
                            </p:stCondLst>
                            <p:childTnLst>
                              <p:par>
                                <p:cTn id="103" presetID="12" presetClass="entr" presetSubtype="4" fill="hold" grpId="0" nodeType="click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slide(fromBottom)">
                                      <p:cBhvr>
                                        <p:cTn id="105" dur="500"/>
                                        <p:tgtEl>
                                          <p:spTgt spid="62"/>
                                        </p:tgtEl>
                                      </p:cBhvr>
                                    </p:animEffect>
                                  </p:childTnLst>
                                </p:cTn>
                              </p:par>
                              <p:par>
                                <p:cTn id="106" presetID="12" presetClass="entr" presetSubtype="4" fill="hold" grpId="0" nodeType="withEffect">
                                  <p:stCondLst>
                                    <p:cond delay="0"/>
                                  </p:stCondLst>
                                  <p:childTnLst>
                                    <p:set>
                                      <p:cBhvr>
                                        <p:cTn id="107" dur="1" fill="hold">
                                          <p:stCondLst>
                                            <p:cond delay="0"/>
                                          </p:stCondLst>
                                        </p:cTn>
                                        <p:tgtEl>
                                          <p:spTgt spid="61"/>
                                        </p:tgtEl>
                                        <p:attrNameLst>
                                          <p:attrName>style.visibility</p:attrName>
                                        </p:attrNameLst>
                                      </p:cBhvr>
                                      <p:to>
                                        <p:strVal val="visible"/>
                                      </p:to>
                                    </p:set>
                                    <p:animEffect transition="in" filter="slide(fromBottom)">
                                      <p:cBhvr>
                                        <p:cTn id="108" dur="500"/>
                                        <p:tgtEl>
                                          <p:spTgt spid="61"/>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blinds(horizontal)">
                                      <p:cBhvr>
                                        <p:cTn id="113" dur="500"/>
                                        <p:tgtEl>
                                          <p:spTgt spid="64"/>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Effect transition="in" filter="blinds(horizontal)">
                                      <p:cBhvr>
                                        <p:cTn id="118" dur="500"/>
                                        <p:tgtEl>
                                          <p:spTgt spid="63"/>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blinds(horizontal)">
                                      <p:cBhvr>
                                        <p:cTn id="1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60" grpId="0"/>
      <p:bldP spid="61" grpId="0"/>
      <p:bldP spid="62" grpId="0" animBg="1"/>
      <p:bldP spid="63" grpId="0"/>
      <p:bldP spid="64" grpId="0"/>
      <p:bldP spid="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676400" y="685800"/>
            <a:ext cx="6629400" cy="1200329"/>
          </a:xfrm>
          <a:prstGeom prst="rect">
            <a:avLst/>
          </a:prstGeom>
          <a:noFill/>
        </p:spPr>
        <p:txBody>
          <a:bodyPr wrap="square" rtlCol="1">
            <a:spAutoFit/>
          </a:bodyPr>
          <a:lstStyle/>
          <a:p>
            <a:r>
              <a:rPr lang="ar-SA" sz="2400" dirty="0" smtClean="0"/>
              <a:t>ومن النتائج السابقة يظهر أن الموقع الأفضل هو الموقع الأول : منطقة الجبيل لأنه يسمح بتوفير 2000 ريال يوميا في نقل وإيصال الألبان للزبائن.</a:t>
            </a:r>
            <a:endParaRPr lang="ar-SA" sz="2400" dirty="0"/>
          </a:p>
        </p:txBody>
      </p:sp>
    </p:spTree>
    <p:extLst>
      <p:ext uri="{BB962C8B-B14F-4D97-AF65-F5344CB8AC3E}">
        <p14:creationId xmlns:p14="http://schemas.microsoft.com/office/powerpoint/2010/main" val="399764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18</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a:prstGeom prst="rect">
            <a:avLst/>
          </a:prstGeo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4294470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493</TotalTime>
  <Words>907</Words>
  <Application>Microsoft Office PowerPoint</Application>
  <PresentationFormat>A4 Paper (210x297 mm)</PresentationFormat>
  <Paragraphs>435</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ae_AlMateen</vt:lpstr>
      <vt:lpstr>AL-Battar</vt:lpstr>
      <vt:lpstr>AL-Mohanad Bold</vt:lpstr>
      <vt:lpstr>Arial</vt:lpstr>
      <vt:lpstr>AYM Wadiy S_U normal.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Mohamed Mahmoud Elhakim</cp:lastModifiedBy>
  <cp:revision>100</cp:revision>
  <dcterms:created xsi:type="dcterms:W3CDTF">2014-09-11T06:47:01Z</dcterms:created>
  <dcterms:modified xsi:type="dcterms:W3CDTF">2015-10-05T09:16:24Z</dcterms:modified>
</cp:coreProperties>
</file>