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610" r:id="rId3"/>
    <p:sldId id="611" r:id="rId4"/>
    <p:sldId id="612" r:id="rId5"/>
    <p:sldId id="613" r:id="rId6"/>
    <p:sldId id="614" r:id="rId7"/>
    <p:sldId id="615" r:id="rId8"/>
    <p:sldId id="616" r:id="rId9"/>
    <p:sldId id="617" r:id="rId10"/>
    <p:sldId id="618" r:id="rId11"/>
    <p:sldId id="619" r:id="rId12"/>
    <p:sldId id="620" r:id="rId13"/>
    <p:sldId id="621" r:id="rId14"/>
    <p:sldId id="622" r:id="rId15"/>
    <p:sldId id="623" r:id="rId16"/>
    <p:sldId id="624" r:id="rId17"/>
    <p:sldId id="625" r:id="rId18"/>
    <p:sldId id="626" r:id="rId19"/>
    <p:sldId id="627" r:id="rId20"/>
    <p:sldId id="628" r:id="rId21"/>
    <p:sldId id="629" r:id="rId22"/>
    <p:sldId id="630" r:id="rId23"/>
    <p:sldId id="631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3200" spc="-15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المحاضرة الثالثة </a:t>
            </a:r>
            <a:r>
              <a:rPr lang="ar-SA" sz="3200" spc="-15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عشر</a:t>
            </a:r>
            <a:endParaRPr lang="en-US" sz="3200" spc="-150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39624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إدارة المشاريع (2)</a:t>
            </a:r>
          </a:p>
        </p:txBody>
      </p:sp>
    </p:spTree>
    <p:extLst>
      <p:ext uri="{BB962C8B-B14F-4D97-AF65-F5344CB8AC3E}">
        <p14:creationId xmlns:p14="http://schemas.microsoft.com/office/powerpoint/2010/main" val="209973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592475" y="1000780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6419777" y="1534180"/>
            <a:ext cx="3257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772400" y="2219980"/>
            <a:ext cx="18341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المسار الحرج 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8763000" y="2905780"/>
            <a:ext cx="806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7239000" y="3505200"/>
            <a:ext cx="2289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الإسراع بالمشروع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8333395" y="304800"/>
            <a:ext cx="1236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المحتوى 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3854946" y="4495800"/>
            <a:ext cx="55210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المراجعة من الكتاب ومن كتب بحوث العمليات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4751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3622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أدنى مدة للمشروع بجمع المدد من اليسار إلى اليمين 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39624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وصول أكثر من عملية إلى نفس المرحلة، تعتمد أكبر قيمة</a:t>
            </a:r>
            <a:endParaRPr lang="ar-SA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1143000" y="762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أدنى مدة لأول مرحلة مساوية للسفر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2701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124200" y="647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004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3619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562600" y="14859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933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696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133600" y="13631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133600" y="25146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133600" y="25146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11049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14800" y="20193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038600" y="36491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477000" y="19050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477000" y="25146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038600" y="20193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049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5240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09900" y="1028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429000" y="1028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1623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5814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40005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40005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448300" y="1866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867400" y="1866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24500" y="3314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943600" y="3314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581900" y="2552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01000" y="2552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22479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19400" y="876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971800" y="2400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924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00" y="1714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10200" y="3238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467600" y="23241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676400" y="1866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981200" y="2247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2781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83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7338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581400" y="3314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14800" y="3543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248400" y="1714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5943600" y="25527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286000" y="1257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438400" y="2095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362200" y="3238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495800" y="1790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006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724400" y="3390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858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05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647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352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352800" y="3619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867400" y="15621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30099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01000" y="2171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447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4876800"/>
            <a:ext cx="807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للمشروع هي 20 (أسبوع أو شهر ... حسب المسألة) </a:t>
            </a:r>
            <a:endParaRPr lang="ar-SA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0" y="5410200"/>
            <a:ext cx="906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معنى هذا أن المشروع سيتم إنجازه، في أحسن الظروف في 20 وحدة زمنية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95029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990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أقصى مدة لآخر مرحلة مساوية لأدنى مدة لها</a:t>
            </a:r>
            <a:endParaRPr lang="ar-SA" sz="2800" dirty="0"/>
          </a:p>
        </p:txBody>
      </p:sp>
      <p:sp>
        <p:nvSpPr>
          <p:cNvPr id="6" name="Oval 5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Oval 11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" name="Straight Arrow Connector 12"/>
          <p:cNvCxnSpPr>
            <a:stCxn id="6" idx="6"/>
            <a:endCxn id="7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6"/>
            <a:endCxn id="8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1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6"/>
            <a:endCxn id="12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6"/>
            <a:endCxn id="12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6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1355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6858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أقصى مدة للمشروع بطرح المدد من اليمين إلى اليسار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Straight Arrow Connector 10"/>
          <p:cNvCxnSpPr>
            <a:stCxn id="4" idx="6"/>
            <a:endCxn id="5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6"/>
            <a:endCxn id="6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9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10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0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4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842002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5878284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2335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28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انطلاق أكثر من عملية من نفس المرحلة، تعتمد أصغر قيمة</a:t>
            </a:r>
            <a:endParaRPr lang="ar-SA" sz="2800" dirty="0"/>
          </a:p>
        </p:txBody>
      </p:sp>
      <p:sp>
        <p:nvSpPr>
          <p:cNvPr id="3" name="Oval 2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" name="Straight Arrow Connector 9"/>
          <p:cNvCxnSpPr>
            <a:stCxn id="3" idx="6"/>
            <a:endCxn id="4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6"/>
            <a:endCxn id="5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9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9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3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2766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842002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878284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352800" y="5257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29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3429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1447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0237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8" grpId="0"/>
      <p:bldP spid="69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200400" y="1981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766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4953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638800" y="2819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638800" y="4267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7724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209800" y="2696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209800" y="3848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209800" y="38481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24384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91000" y="33528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114800" y="4982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553200" y="3238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553200" y="3848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114800" y="33528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81100" y="3848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600200" y="3848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86100" y="2362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05200" y="2362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238500" y="3848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57600" y="3848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238500" y="5334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657600" y="5334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524500" y="3200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943600" y="3200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600700" y="4648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019800" y="4648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658100" y="3886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77200" y="3886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06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95600" y="2209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0" y="3733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41020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86400" y="4572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543800" y="3657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7526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20574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20574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86200" y="2171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657600" y="464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91000" y="4876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3246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019800" y="3886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3622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5146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572000" y="3124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76800" y="2743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9342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818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429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429000" y="495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9436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9436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77200" y="3505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524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77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943600" y="3200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943600" y="464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3352800" y="2362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5052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32630" y="533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5240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1066800" y="924580"/>
            <a:ext cx="83058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أقل أو تساوي أقصى مدة ولا تكون أكثر منها أبدا </a:t>
            </a:r>
            <a:endParaRPr lang="ar-SA" sz="2800" dirty="0"/>
          </a:p>
        </p:txBody>
      </p:sp>
      <p:sp>
        <p:nvSpPr>
          <p:cNvPr id="72" name="TextBox 71"/>
          <p:cNvSpPr txBox="1"/>
          <p:nvPr/>
        </p:nvSpPr>
        <p:spPr>
          <a:xfrm>
            <a:off x="1143000" y="228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لاحظ أن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7997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553200" y="228600"/>
            <a:ext cx="3048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الحرج 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895600" y="8382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 حساب المدة الدنيا والمدة القصوى للمشروع نلاحظ 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914400" y="16764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المدة الدنيا تكون أقل من المدة القصوى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22860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بعض الحالات تتساوى المدة الدنيا بالمدة القصوى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514600" y="3352800"/>
            <a:ext cx="6553200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الفرق بين المدة الدنيا والمدة القصوى لنفس المرحلة يسمى </a:t>
            </a:r>
            <a:r>
              <a:rPr lang="ar-SA" sz="2800" dirty="0" smtClean="0">
                <a:solidFill>
                  <a:srgbClr val="C00000"/>
                </a:solidFill>
              </a:rPr>
              <a:t>هامش التغيرات</a:t>
            </a:r>
            <a:r>
              <a:rPr lang="ar-SA" sz="2800" dirty="0" smtClean="0"/>
              <a:t>،وهو نوعان 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45720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موجب، عندما تكون المدة القصوى أكبر من المدة الدنيا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5410200"/>
            <a:ext cx="754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مساويا للصفر، عندما تكون المدة الدنيا تساوي المدة القصوى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99770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7391400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التي توجد بين مرحلتين بهامش تغيرات مساويا للصفر هي عملية حرجة (حاسمة)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22860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مجموع العمليات الحرجة تشكل المسار الحرج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4290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بالشبكة يمكن أن يكون أكثر من مسار حرج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47244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يبين المسار الحرج في الشبكة ويكتب كتابة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28399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 1"/>
          <p:cNvSpPr/>
          <p:nvPr/>
        </p:nvSpPr>
        <p:spPr>
          <a:xfrm>
            <a:off x="12954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Oval 2"/>
          <p:cNvSpPr/>
          <p:nvPr/>
        </p:nvSpPr>
        <p:spPr>
          <a:xfrm>
            <a:off x="3200400" y="838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Oval 3"/>
          <p:cNvSpPr/>
          <p:nvPr/>
        </p:nvSpPr>
        <p:spPr>
          <a:xfrm>
            <a:off x="32766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Oval 4"/>
          <p:cNvSpPr/>
          <p:nvPr/>
        </p:nvSpPr>
        <p:spPr>
          <a:xfrm>
            <a:off x="3200400" y="3810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Oval 5"/>
          <p:cNvSpPr/>
          <p:nvPr/>
        </p:nvSpPr>
        <p:spPr>
          <a:xfrm>
            <a:off x="5638800" y="1676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Oval 6"/>
          <p:cNvSpPr/>
          <p:nvPr/>
        </p:nvSpPr>
        <p:spPr>
          <a:xfrm>
            <a:off x="5638800" y="3124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Oval 7"/>
          <p:cNvSpPr/>
          <p:nvPr/>
        </p:nvSpPr>
        <p:spPr>
          <a:xfrm>
            <a:off x="77724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1" name="Straight Arrow Connector 8"/>
          <p:cNvCxnSpPr>
            <a:stCxn id="64" idx="6"/>
            <a:endCxn id="65" idx="3"/>
          </p:cNvCxnSpPr>
          <p:nvPr/>
        </p:nvCxnSpPr>
        <p:spPr>
          <a:xfrm flipV="1">
            <a:off x="2209800" y="1553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9"/>
          <p:cNvCxnSpPr>
            <a:stCxn id="64" idx="6"/>
            <a:endCxn id="66" idx="2"/>
          </p:cNvCxnSpPr>
          <p:nvPr/>
        </p:nvCxnSpPr>
        <p:spPr>
          <a:xfrm>
            <a:off x="2209800" y="2705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10"/>
          <p:cNvCxnSpPr/>
          <p:nvPr/>
        </p:nvCxnSpPr>
        <p:spPr>
          <a:xfrm>
            <a:off x="2209800" y="26670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4" name="Straight Arrow Connector 11"/>
          <p:cNvCxnSpPr>
            <a:endCxn id="68" idx="2"/>
          </p:cNvCxnSpPr>
          <p:nvPr/>
        </p:nvCxnSpPr>
        <p:spPr>
          <a:xfrm>
            <a:off x="4114800" y="1295400"/>
            <a:ext cx="1524000" cy="8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12"/>
          <p:cNvCxnSpPr>
            <a:stCxn id="66" idx="6"/>
            <a:endCxn id="68" idx="2"/>
          </p:cNvCxnSpPr>
          <p:nvPr/>
        </p:nvCxnSpPr>
        <p:spPr>
          <a:xfrm flipV="1">
            <a:off x="4191000" y="2095500"/>
            <a:ext cx="1447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13"/>
          <p:cNvCxnSpPr>
            <a:stCxn id="67" idx="6"/>
            <a:endCxn id="69" idx="3"/>
          </p:cNvCxnSpPr>
          <p:nvPr/>
        </p:nvCxnSpPr>
        <p:spPr>
          <a:xfrm flipV="1">
            <a:off x="4114800" y="3839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14"/>
          <p:cNvCxnSpPr/>
          <p:nvPr/>
        </p:nvCxnSpPr>
        <p:spPr>
          <a:xfrm>
            <a:off x="6553200" y="20574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8" name="Straight Arrow Connector 15"/>
          <p:cNvCxnSpPr>
            <a:stCxn id="69" idx="6"/>
            <a:endCxn id="70" idx="2"/>
          </p:cNvCxnSpPr>
          <p:nvPr/>
        </p:nvCxnSpPr>
        <p:spPr>
          <a:xfrm flipV="1">
            <a:off x="6553200" y="2705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16"/>
          <p:cNvCxnSpPr/>
          <p:nvPr/>
        </p:nvCxnSpPr>
        <p:spPr>
          <a:xfrm flipV="1">
            <a:off x="4114800" y="2133600"/>
            <a:ext cx="1524000" cy="213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17"/>
          <p:cNvCxnSpPr/>
          <p:nvPr/>
        </p:nvCxnSpPr>
        <p:spPr>
          <a:xfrm rot="5400000">
            <a:off x="1181100" y="2705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8"/>
          <p:cNvCxnSpPr>
            <a:endCxn id="64" idx="6"/>
          </p:cNvCxnSpPr>
          <p:nvPr/>
        </p:nvCxnSpPr>
        <p:spPr>
          <a:xfrm flipV="1">
            <a:off x="1600200" y="2705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9"/>
          <p:cNvCxnSpPr/>
          <p:nvPr/>
        </p:nvCxnSpPr>
        <p:spPr>
          <a:xfrm rot="5400000">
            <a:off x="3086100" y="1219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20"/>
          <p:cNvCxnSpPr/>
          <p:nvPr/>
        </p:nvCxnSpPr>
        <p:spPr>
          <a:xfrm flipV="1">
            <a:off x="3505200" y="1219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21"/>
          <p:cNvCxnSpPr/>
          <p:nvPr/>
        </p:nvCxnSpPr>
        <p:spPr>
          <a:xfrm rot="5400000">
            <a:off x="3238500" y="2705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22"/>
          <p:cNvCxnSpPr/>
          <p:nvPr/>
        </p:nvCxnSpPr>
        <p:spPr>
          <a:xfrm flipV="1">
            <a:off x="3657600" y="2705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23"/>
          <p:cNvCxnSpPr/>
          <p:nvPr/>
        </p:nvCxnSpPr>
        <p:spPr>
          <a:xfrm rot="5400000">
            <a:off x="3238500" y="4191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24"/>
          <p:cNvCxnSpPr/>
          <p:nvPr/>
        </p:nvCxnSpPr>
        <p:spPr>
          <a:xfrm flipV="1">
            <a:off x="3657600" y="4191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25"/>
          <p:cNvCxnSpPr/>
          <p:nvPr/>
        </p:nvCxnSpPr>
        <p:spPr>
          <a:xfrm rot="5400000">
            <a:off x="5524500" y="2057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26"/>
          <p:cNvCxnSpPr/>
          <p:nvPr/>
        </p:nvCxnSpPr>
        <p:spPr>
          <a:xfrm flipV="1">
            <a:off x="5943600" y="2057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27"/>
          <p:cNvCxnSpPr/>
          <p:nvPr/>
        </p:nvCxnSpPr>
        <p:spPr>
          <a:xfrm rot="5400000">
            <a:off x="5600700" y="3505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28"/>
          <p:cNvCxnSpPr/>
          <p:nvPr/>
        </p:nvCxnSpPr>
        <p:spPr>
          <a:xfrm flipV="1">
            <a:off x="6019800" y="3505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29"/>
          <p:cNvCxnSpPr/>
          <p:nvPr/>
        </p:nvCxnSpPr>
        <p:spPr>
          <a:xfrm rot="5400000">
            <a:off x="7658100" y="2743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30"/>
          <p:cNvCxnSpPr/>
          <p:nvPr/>
        </p:nvCxnSpPr>
        <p:spPr>
          <a:xfrm flipV="1">
            <a:off x="8077200" y="2743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31"/>
          <p:cNvSpPr txBox="1"/>
          <p:nvPr/>
        </p:nvSpPr>
        <p:spPr>
          <a:xfrm>
            <a:off x="990600" y="2438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95" name="TextBox 32"/>
          <p:cNvSpPr txBox="1"/>
          <p:nvPr/>
        </p:nvSpPr>
        <p:spPr>
          <a:xfrm>
            <a:off x="2895600" y="1066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96" name="TextBox 33"/>
          <p:cNvSpPr txBox="1"/>
          <p:nvPr/>
        </p:nvSpPr>
        <p:spPr>
          <a:xfrm>
            <a:off x="3048000" y="2590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97" name="TextBox 34"/>
          <p:cNvSpPr txBox="1"/>
          <p:nvPr/>
        </p:nvSpPr>
        <p:spPr>
          <a:xfrm>
            <a:off x="3048000" y="4114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98" name="TextBox 35"/>
          <p:cNvSpPr txBox="1"/>
          <p:nvPr/>
        </p:nvSpPr>
        <p:spPr>
          <a:xfrm>
            <a:off x="54102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99" name="TextBox 36"/>
          <p:cNvSpPr txBox="1"/>
          <p:nvPr/>
        </p:nvSpPr>
        <p:spPr>
          <a:xfrm>
            <a:off x="5486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100" name="TextBox 37"/>
          <p:cNvSpPr txBox="1"/>
          <p:nvPr/>
        </p:nvSpPr>
        <p:spPr>
          <a:xfrm>
            <a:off x="7543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101" name="TextBox 38"/>
          <p:cNvSpPr txBox="1"/>
          <p:nvPr/>
        </p:nvSpPr>
        <p:spPr>
          <a:xfrm>
            <a:off x="1752600" y="2057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02" name="TextBox 39"/>
          <p:cNvSpPr txBox="1"/>
          <p:nvPr/>
        </p:nvSpPr>
        <p:spPr>
          <a:xfrm>
            <a:off x="20574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03" name="TextBox 40"/>
          <p:cNvSpPr txBox="1"/>
          <p:nvPr/>
        </p:nvSpPr>
        <p:spPr>
          <a:xfrm>
            <a:off x="20574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104" name="TextBox 41"/>
          <p:cNvSpPr txBox="1"/>
          <p:nvPr/>
        </p:nvSpPr>
        <p:spPr>
          <a:xfrm>
            <a:off x="3886200" y="1028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105" name="TextBox 42"/>
          <p:cNvSpPr txBox="1"/>
          <p:nvPr/>
        </p:nvSpPr>
        <p:spPr>
          <a:xfrm>
            <a:off x="381000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106" name="TextBox 43"/>
          <p:cNvSpPr txBox="1"/>
          <p:nvPr/>
        </p:nvSpPr>
        <p:spPr>
          <a:xfrm>
            <a:off x="3657600" y="3505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107" name="TextBox 44"/>
          <p:cNvSpPr txBox="1"/>
          <p:nvPr/>
        </p:nvSpPr>
        <p:spPr>
          <a:xfrm>
            <a:off x="41910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08" name="TextBox 45"/>
          <p:cNvSpPr txBox="1"/>
          <p:nvPr/>
        </p:nvSpPr>
        <p:spPr>
          <a:xfrm>
            <a:off x="6324600" y="1905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109" name="TextBox 46"/>
          <p:cNvSpPr txBox="1"/>
          <p:nvPr/>
        </p:nvSpPr>
        <p:spPr>
          <a:xfrm>
            <a:off x="6019800" y="2743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110" name="TextBox 47"/>
          <p:cNvSpPr txBox="1"/>
          <p:nvPr/>
        </p:nvSpPr>
        <p:spPr>
          <a:xfrm>
            <a:off x="2362200" y="1447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11" name="TextBox 48"/>
          <p:cNvSpPr txBox="1"/>
          <p:nvPr/>
        </p:nvSpPr>
        <p:spPr>
          <a:xfrm>
            <a:off x="25146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12" name="TextBox 49"/>
          <p:cNvSpPr txBox="1"/>
          <p:nvPr/>
        </p:nvSpPr>
        <p:spPr>
          <a:xfrm>
            <a:off x="24384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113" name="TextBox 50"/>
          <p:cNvSpPr txBox="1"/>
          <p:nvPr/>
        </p:nvSpPr>
        <p:spPr>
          <a:xfrm>
            <a:off x="4572000" y="1981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114" name="TextBox 51"/>
          <p:cNvSpPr txBox="1"/>
          <p:nvPr/>
        </p:nvSpPr>
        <p:spPr>
          <a:xfrm>
            <a:off x="4876800" y="1600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115" name="TextBox 52"/>
          <p:cNvSpPr txBox="1"/>
          <p:nvPr/>
        </p:nvSpPr>
        <p:spPr>
          <a:xfrm>
            <a:off x="44958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16" name="TextBox 53"/>
          <p:cNvSpPr txBox="1"/>
          <p:nvPr/>
        </p:nvSpPr>
        <p:spPr>
          <a:xfrm>
            <a:off x="4800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117" name="TextBox 54"/>
          <p:cNvSpPr txBox="1"/>
          <p:nvPr/>
        </p:nvSpPr>
        <p:spPr>
          <a:xfrm>
            <a:off x="693420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118" name="TextBox 55"/>
          <p:cNvSpPr txBox="1"/>
          <p:nvPr/>
        </p:nvSpPr>
        <p:spPr>
          <a:xfrm>
            <a:off x="67818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119" name="TextBox 56"/>
          <p:cNvSpPr txBox="1"/>
          <p:nvPr/>
        </p:nvSpPr>
        <p:spPr>
          <a:xfrm>
            <a:off x="33528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20" name="TextBox 57"/>
          <p:cNvSpPr txBox="1"/>
          <p:nvPr/>
        </p:nvSpPr>
        <p:spPr>
          <a:xfrm>
            <a:off x="34290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21" name="TextBox 58"/>
          <p:cNvSpPr txBox="1"/>
          <p:nvPr/>
        </p:nvSpPr>
        <p:spPr>
          <a:xfrm>
            <a:off x="34290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122" name="TextBox 59"/>
          <p:cNvSpPr txBox="1"/>
          <p:nvPr/>
        </p:nvSpPr>
        <p:spPr>
          <a:xfrm>
            <a:off x="5943600" y="1752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123" name="TextBox 60"/>
          <p:cNvSpPr txBox="1"/>
          <p:nvPr/>
        </p:nvSpPr>
        <p:spPr>
          <a:xfrm>
            <a:off x="5943600" y="3200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124" name="TextBox 61"/>
          <p:cNvSpPr txBox="1"/>
          <p:nvPr/>
        </p:nvSpPr>
        <p:spPr>
          <a:xfrm>
            <a:off x="8077200" y="2362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125" name="TextBox 62"/>
          <p:cNvSpPr txBox="1"/>
          <p:nvPr/>
        </p:nvSpPr>
        <p:spPr>
          <a:xfrm>
            <a:off x="15240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126" name="TextBox 63"/>
          <p:cNvSpPr txBox="1"/>
          <p:nvPr/>
        </p:nvSpPr>
        <p:spPr>
          <a:xfrm>
            <a:off x="807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127" name="TextBox 64"/>
          <p:cNvSpPr txBox="1"/>
          <p:nvPr/>
        </p:nvSpPr>
        <p:spPr>
          <a:xfrm>
            <a:off x="5943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128" name="TextBox 65"/>
          <p:cNvSpPr txBox="1"/>
          <p:nvPr/>
        </p:nvSpPr>
        <p:spPr>
          <a:xfrm>
            <a:off x="5943600" y="3505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129" name="TextBox 66"/>
          <p:cNvSpPr txBox="1"/>
          <p:nvPr/>
        </p:nvSpPr>
        <p:spPr>
          <a:xfrm>
            <a:off x="3352800" y="121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30" name="TextBox 67"/>
          <p:cNvSpPr txBox="1"/>
          <p:nvPr/>
        </p:nvSpPr>
        <p:spPr>
          <a:xfrm>
            <a:off x="35052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131" name="TextBox 68"/>
          <p:cNvSpPr txBox="1"/>
          <p:nvPr/>
        </p:nvSpPr>
        <p:spPr>
          <a:xfrm>
            <a:off x="343263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132" name="TextBox 69"/>
          <p:cNvSpPr txBox="1"/>
          <p:nvPr/>
        </p:nvSpPr>
        <p:spPr>
          <a:xfrm>
            <a:off x="1524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134" name="TextBox 133"/>
          <p:cNvSpPr txBox="1"/>
          <p:nvPr/>
        </p:nvSpPr>
        <p:spPr>
          <a:xfrm>
            <a:off x="1676400" y="50292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3200" dirty="0" smtClean="0"/>
              <a:t>c - f - h</a:t>
            </a:r>
            <a:endParaRPr lang="ar-SA" sz="3200" dirty="0"/>
          </a:p>
        </p:txBody>
      </p:sp>
      <p:sp>
        <p:nvSpPr>
          <p:cNvPr id="135" name="TextBox 134"/>
          <p:cNvSpPr txBox="1"/>
          <p:nvPr/>
        </p:nvSpPr>
        <p:spPr>
          <a:xfrm>
            <a:off x="3962400" y="45720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المسار الحرج هو </a:t>
            </a:r>
            <a:endParaRPr lang="ar-SA" sz="3200" dirty="0"/>
          </a:p>
        </p:txBody>
      </p:sp>
      <p:sp>
        <p:nvSpPr>
          <p:cNvPr id="136" name="TextBox 135"/>
          <p:cNvSpPr txBox="1"/>
          <p:nvPr/>
        </p:nvSpPr>
        <p:spPr>
          <a:xfrm>
            <a:off x="2133600" y="56388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ومدته 20 أسبوعا</a:t>
            </a:r>
            <a:endParaRPr lang="ar-SA" sz="3200" dirty="0"/>
          </a:p>
        </p:txBody>
      </p:sp>
      <p:cxnSp>
        <p:nvCxnSpPr>
          <p:cNvPr id="137" name="Straight Arrow Connector 136"/>
          <p:cNvCxnSpPr>
            <a:stCxn id="64" idx="6"/>
          </p:cNvCxnSpPr>
          <p:nvPr/>
        </p:nvCxnSpPr>
        <p:spPr>
          <a:xfrm>
            <a:off x="2209800" y="2705100"/>
            <a:ext cx="990600" cy="1409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endCxn id="68" idx="2"/>
          </p:cNvCxnSpPr>
          <p:nvPr/>
        </p:nvCxnSpPr>
        <p:spPr>
          <a:xfrm rot="5400000" flipH="1" flipV="1">
            <a:off x="3867150" y="2419350"/>
            <a:ext cx="20955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68" idx="6"/>
            <a:endCxn id="70" idx="2"/>
          </p:cNvCxnSpPr>
          <p:nvPr/>
        </p:nvCxnSpPr>
        <p:spPr>
          <a:xfrm>
            <a:off x="6553200" y="2095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33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  <p:bldP spid="1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0" y="228600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057400" y="1447800"/>
          <a:ext cx="6603999" cy="4358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العملية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المدة (أسابيع)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العملية السابقة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--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--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F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C,D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D,E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K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D,E,F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G,H,K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762000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 الجدول التالي، حدد المسار الحرج للمشروع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27547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914400" y="4572000"/>
            <a:ext cx="1524001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1143000" y="39624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2" name="Group 11"/>
          <p:cNvGrpSpPr/>
          <p:nvPr/>
        </p:nvGrpSpPr>
        <p:grpSpPr>
          <a:xfrm>
            <a:off x="228600" y="4191000"/>
            <a:ext cx="914400" cy="914400"/>
            <a:chOff x="228600" y="2438400"/>
            <a:chExt cx="914400" cy="914400"/>
          </a:xfrm>
        </p:grpSpPr>
        <p:sp>
          <p:nvSpPr>
            <p:cNvPr id="7" name="Oval 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4" name="Oval 13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14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2438400" y="5029200"/>
            <a:ext cx="914400" cy="914400"/>
            <a:chOff x="228600" y="2438400"/>
            <a:chExt cx="914400" cy="914400"/>
          </a:xfrm>
        </p:grpSpPr>
        <p:sp>
          <p:nvSpPr>
            <p:cNvPr id="18" name="Oval 1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9" name="Straight Connector 1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endCxn id="1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914400" y="4038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23" name="TextBox 22"/>
          <p:cNvSpPr txBox="1"/>
          <p:nvPr/>
        </p:nvSpPr>
        <p:spPr>
          <a:xfrm>
            <a:off x="1752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487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3429000" y="30480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6" name="TextBox 25"/>
          <p:cNvSpPr txBox="1"/>
          <p:nvPr/>
        </p:nvSpPr>
        <p:spPr>
          <a:xfrm>
            <a:off x="32766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7" name="TextBox 26"/>
          <p:cNvSpPr txBox="1"/>
          <p:nvPr/>
        </p:nvSpPr>
        <p:spPr>
          <a:xfrm>
            <a:off x="43434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429000" y="3733800"/>
            <a:ext cx="1524001" cy="6858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32" name="TextBox 31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33" name="Group 32"/>
          <p:cNvGrpSpPr/>
          <p:nvPr/>
        </p:nvGrpSpPr>
        <p:grpSpPr>
          <a:xfrm>
            <a:off x="4724400" y="2362200"/>
            <a:ext cx="914400" cy="914400"/>
            <a:chOff x="228600" y="2438400"/>
            <a:chExt cx="914400" cy="914400"/>
          </a:xfrm>
        </p:grpSpPr>
        <p:sp>
          <p:nvSpPr>
            <p:cNvPr id="34" name="Oval 33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endCxn id="34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953000" y="3962400"/>
            <a:ext cx="914400" cy="914400"/>
            <a:chOff x="228600" y="2438400"/>
            <a:chExt cx="914400" cy="914400"/>
          </a:xfrm>
        </p:grpSpPr>
        <p:sp>
          <p:nvSpPr>
            <p:cNvPr id="38" name="Oval 3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3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>
            <a:off x="3429000" y="55626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429000" y="45720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3" name="TextBox 42"/>
          <p:cNvSpPr txBox="1"/>
          <p:nvPr/>
        </p:nvSpPr>
        <p:spPr>
          <a:xfrm>
            <a:off x="3352800" y="502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4267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886200" y="541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648200" y="563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7" name="Group 46"/>
          <p:cNvGrpSpPr/>
          <p:nvPr/>
        </p:nvGrpSpPr>
        <p:grpSpPr>
          <a:xfrm>
            <a:off x="5029200" y="5867400"/>
            <a:ext cx="914400" cy="914400"/>
            <a:chOff x="228600" y="2438400"/>
            <a:chExt cx="914400" cy="914400"/>
          </a:xfrm>
        </p:grpSpPr>
        <p:sp>
          <p:nvSpPr>
            <p:cNvPr id="48" name="Oval 4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9" name="Straight Connector 4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endCxn id="4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/>
          <p:cNvCxnSpPr/>
          <p:nvPr/>
        </p:nvCxnSpPr>
        <p:spPr>
          <a:xfrm>
            <a:off x="5638800" y="2819400"/>
            <a:ext cx="1447800" cy="6858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54" name="Group 53"/>
          <p:cNvGrpSpPr/>
          <p:nvPr/>
        </p:nvGrpSpPr>
        <p:grpSpPr>
          <a:xfrm>
            <a:off x="7086600" y="3276600"/>
            <a:ext cx="914400" cy="914400"/>
            <a:chOff x="228600" y="2438400"/>
            <a:chExt cx="914400" cy="914400"/>
          </a:xfrm>
        </p:grpSpPr>
        <p:sp>
          <p:nvSpPr>
            <p:cNvPr id="55" name="Oval 5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endCxn id="5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57150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9" name="Straight Arrow Connector 58"/>
          <p:cNvCxnSpPr/>
          <p:nvPr/>
        </p:nvCxnSpPr>
        <p:spPr>
          <a:xfrm rot="5400000" flipH="1" flipV="1">
            <a:off x="4838700" y="3619500"/>
            <a:ext cx="685801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7" name="TextBox 66"/>
          <p:cNvSpPr txBox="1"/>
          <p:nvPr/>
        </p:nvSpPr>
        <p:spPr>
          <a:xfrm>
            <a:off x="64008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5867400" y="3810000"/>
            <a:ext cx="1219200" cy="6858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1" name="TextBox 70"/>
          <p:cNvSpPr txBox="1"/>
          <p:nvPr/>
        </p:nvSpPr>
        <p:spPr>
          <a:xfrm>
            <a:off x="5791200" y="3962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63246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73" name="Straight Arrow Connector 72"/>
          <p:cNvCxnSpPr/>
          <p:nvPr/>
        </p:nvCxnSpPr>
        <p:spPr>
          <a:xfrm rot="5400000">
            <a:off x="4838700" y="53721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 flipH="1" flipV="1">
            <a:off x="5524500" y="44761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TextBox 81"/>
          <p:cNvSpPr txBox="1"/>
          <p:nvPr/>
        </p:nvSpPr>
        <p:spPr>
          <a:xfrm>
            <a:off x="5638800" y="548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64008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grpSp>
        <p:nvGrpSpPr>
          <p:cNvPr id="100" name="Group 99"/>
          <p:cNvGrpSpPr/>
          <p:nvPr/>
        </p:nvGrpSpPr>
        <p:grpSpPr>
          <a:xfrm>
            <a:off x="8991600" y="3200400"/>
            <a:ext cx="914400" cy="914400"/>
            <a:chOff x="228600" y="2438400"/>
            <a:chExt cx="914400" cy="914400"/>
          </a:xfrm>
        </p:grpSpPr>
        <p:sp>
          <p:nvSpPr>
            <p:cNvPr id="101" name="Oval 10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2" name="Straight Connector 10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endCxn id="10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4" name="Straight Arrow Connector 103"/>
          <p:cNvCxnSpPr/>
          <p:nvPr/>
        </p:nvCxnSpPr>
        <p:spPr>
          <a:xfrm>
            <a:off x="8001000" y="3733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7" name="TextBox 106"/>
          <p:cNvSpPr txBox="1"/>
          <p:nvPr/>
        </p:nvSpPr>
        <p:spPr>
          <a:xfrm>
            <a:off x="8001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108" name="TextBox 107"/>
          <p:cNvSpPr txBox="1"/>
          <p:nvPr/>
        </p:nvSpPr>
        <p:spPr>
          <a:xfrm>
            <a:off x="86106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0" y="0"/>
          <a:ext cx="4241799" cy="3017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3933"/>
                <a:gridCol w="1413933"/>
                <a:gridCol w="1413933"/>
              </a:tblGrid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المدة (أسابيع)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 السابقة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4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8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E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2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F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6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9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C,D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H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7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K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D,E,F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M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G,H,K</a:t>
                      </a:r>
                      <a:endParaRPr lang="ar-SA" sz="1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88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6" grpId="0"/>
      <p:bldP spid="27" grpId="0"/>
      <p:bldP spid="31" grpId="0"/>
      <p:bldP spid="32" grpId="0"/>
      <p:bldP spid="43" grpId="0"/>
      <p:bldP spid="44" grpId="0"/>
      <p:bldP spid="45" grpId="0"/>
      <p:bldP spid="46" grpId="0"/>
      <p:bldP spid="58" grpId="0"/>
      <p:bldP spid="67" grpId="0"/>
      <p:bldP spid="71" grpId="0"/>
      <p:bldP spid="72" grpId="0"/>
      <p:bldP spid="82" grpId="0"/>
      <p:bldP spid="83" grpId="0"/>
      <p:bldP spid="107" grpId="0"/>
      <p:bldP spid="10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>
            <a:endCxn id="13" idx="2"/>
          </p:cNvCxnSpPr>
          <p:nvPr/>
        </p:nvCxnSpPr>
        <p:spPr>
          <a:xfrm>
            <a:off x="914400" y="2819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22098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24384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15240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12954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1295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>
            <a:endCxn id="31" idx="2"/>
          </p:cNvCxnSpPr>
          <p:nvPr/>
        </p:nvCxnSpPr>
        <p:spPr>
          <a:xfrm>
            <a:off x="3429000" y="19812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6096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22098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38100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28194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41148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10668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15240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18669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114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20574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36195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>
            <a:endCxn id="46" idx="3"/>
          </p:cNvCxnSpPr>
          <p:nvPr/>
        </p:nvCxnSpPr>
        <p:spPr>
          <a:xfrm rot="5400000" flipH="1" flipV="1">
            <a:off x="5524500" y="27235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59" name="Straight Arrow Connector 58"/>
          <p:cNvCxnSpPr>
            <a:stCxn id="46" idx="6"/>
          </p:cNvCxnSpPr>
          <p:nvPr/>
        </p:nvCxnSpPr>
        <p:spPr>
          <a:xfrm>
            <a:off x="8001000" y="19812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0" name="TextBox 59"/>
          <p:cNvSpPr txBox="1"/>
          <p:nvPr/>
        </p:nvSpPr>
        <p:spPr>
          <a:xfrm>
            <a:off x="80010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86106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pSp>
        <p:nvGrpSpPr>
          <p:cNvPr id="62" name="Group 61"/>
          <p:cNvGrpSpPr/>
          <p:nvPr/>
        </p:nvGrpSpPr>
        <p:grpSpPr>
          <a:xfrm>
            <a:off x="8991600" y="1447800"/>
            <a:ext cx="914400" cy="914400"/>
            <a:chOff x="228600" y="2438400"/>
            <a:chExt cx="914400" cy="914400"/>
          </a:xfrm>
        </p:grpSpPr>
        <p:sp>
          <p:nvSpPr>
            <p:cNvPr id="63" name="Oval 6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4" name="Straight Connector 6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6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228600" y="26670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2362200" y="1828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2362200" y="3505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4648200" y="838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4876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4953000" y="4419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7010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8915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685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2819400" y="1600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2743200" y="3352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8" name="TextBox 77"/>
          <p:cNvSpPr txBox="1"/>
          <p:nvPr/>
        </p:nvSpPr>
        <p:spPr>
          <a:xfrm>
            <a:off x="52578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9" name="TextBox 78"/>
          <p:cNvSpPr txBox="1"/>
          <p:nvPr/>
        </p:nvSpPr>
        <p:spPr>
          <a:xfrm>
            <a:off x="5029200" y="68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0" name="TextBox 79"/>
          <p:cNvSpPr txBox="1"/>
          <p:nvPr/>
        </p:nvSpPr>
        <p:spPr>
          <a:xfrm>
            <a:off x="5334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1" name="TextBox 80"/>
          <p:cNvSpPr txBox="1"/>
          <p:nvPr/>
        </p:nvSpPr>
        <p:spPr>
          <a:xfrm>
            <a:off x="9372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2" name="TextBox 81"/>
          <p:cNvSpPr txBox="1"/>
          <p:nvPr/>
        </p:nvSpPr>
        <p:spPr>
          <a:xfrm>
            <a:off x="5029200" y="106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9372600" y="152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4" name="TextBox 83"/>
          <p:cNvSpPr txBox="1"/>
          <p:nvPr/>
        </p:nvSpPr>
        <p:spPr>
          <a:xfrm>
            <a:off x="73914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sp>
        <p:nvSpPr>
          <p:cNvPr id="85" name="TextBox 84"/>
          <p:cNvSpPr txBox="1"/>
          <p:nvPr/>
        </p:nvSpPr>
        <p:spPr>
          <a:xfrm>
            <a:off x="533400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18</a:t>
            </a:r>
            <a:endParaRPr lang="ar-SA" dirty="0"/>
          </a:p>
        </p:txBody>
      </p:sp>
      <p:sp>
        <p:nvSpPr>
          <p:cNvPr id="86" name="TextBox 85"/>
          <p:cNvSpPr txBox="1"/>
          <p:nvPr/>
        </p:nvSpPr>
        <p:spPr>
          <a:xfrm>
            <a:off x="52578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7" name="TextBox 86"/>
          <p:cNvSpPr txBox="1"/>
          <p:nvPr/>
        </p:nvSpPr>
        <p:spPr>
          <a:xfrm>
            <a:off x="2819400" y="1981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88" name="TextBox 87"/>
          <p:cNvSpPr txBox="1"/>
          <p:nvPr/>
        </p:nvSpPr>
        <p:spPr>
          <a:xfrm>
            <a:off x="2743200" y="37338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89" name="TextBox 88"/>
          <p:cNvSpPr txBox="1"/>
          <p:nvPr/>
        </p:nvSpPr>
        <p:spPr>
          <a:xfrm>
            <a:off x="685800" y="2895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90" name="TextBox 89"/>
          <p:cNvSpPr txBox="1"/>
          <p:nvPr/>
        </p:nvSpPr>
        <p:spPr>
          <a:xfrm>
            <a:off x="73914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1143000" y="21336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429000" y="19050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rot="5400000" flipH="1" flipV="1">
            <a:off x="4953000" y="1905000"/>
            <a:ext cx="609600" cy="158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49" idx="1"/>
            <a:endCxn id="73" idx="0"/>
          </p:cNvCxnSpPr>
          <p:nvPr/>
        </p:nvCxnSpPr>
        <p:spPr>
          <a:xfrm rot="10800000" flipH="1" flipV="1">
            <a:off x="5715000" y="1022866"/>
            <a:ext cx="1485900" cy="729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endCxn id="74" idx="1"/>
          </p:cNvCxnSpPr>
          <p:nvPr/>
        </p:nvCxnSpPr>
        <p:spPr>
          <a:xfrm>
            <a:off x="8001000" y="1923144"/>
            <a:ext cx="914400" cy="141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676400" y="52578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400" dirty="0" smtClean="0"/>
              <a:t>A- D- ( ) – G - M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47886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1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457200"/>
            <a:ext cx="7696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الحرج هي العمليات التي يجب الحرص على إنجازها في وقتها، لا تتحمل أي تأخير</a:t>
            </a:r>
            <a:endParaRPr lang="ar-SA" sz="2800" dirty="0"/>
          </a:p>
        </p:txBody>
      </p:sp>
      <p:sp>
        <p:nvSpPr>
          <p:cNvPr id="3" name="Left Arrow 2"/>
          <p:cNvSpPr/>
          <p:nvPr/>
        </p:nvSpPr>
        <p:spPr>
          <a:xfrm>
            <a:off x="7772400" y="1676400"/>
            <a:ext cx="914400" cy="11430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1219200" y="2057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هامش التغيرات لعمليات المسار  يساوي صفرا </a:t>
            </a:r>
            <a:endParaRPr lang="ar-SA" sz="2800" dirty="0"/>
          </a:p>
        </p:txBody>
      </p:sp>
      <p:sp>
        <p:nvSpPr>
          <p:cNvPr id="5" name="Left Arrow 4"/>
          <p:cNvSpPr/>
          <p:nvPr/>
        </p:nvSpPr>
        <p:spPr>
          <a:xfrm>
            <a:off x="7772400" y="3429000"/>
            <a:ext cx="914400" cy="11430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2362200" y="3657600"/>
            <a:ext cx="5181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مسؤولية مدير المشروع الأولى : الحرص على إنجاز العمليات الحرجة في وقتها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78493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هل يكفي أننا حددنا المدة المثلى للمشروع ؟</a:t>
            </a:r>
            <a:endParaRPr lang="ar-S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2954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وإذا كانت مدتنا المثلى لا تتماشى مع الواقع ؟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3622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مثال: المشروع الذي كلفنا بإنجازه يستغرق 20 شهر، إلا أنه يجب تسليمة في 16 شهر لتمكين الاستفادة منه في وقت معين.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4196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ما العمل ؟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67327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8686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المسار الحرج لا تدلنا عن الكيفية، ولكن هناك طرقة اخرى وهي 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21336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800" dirty="0" smtClean="0"/>
              <a:t>PERT  COST  ANALYSIS</a:t>
            </a:r>
            <a:endParaRPr lang="ar-SA" sz="2800" dirty="0"/>
          </a:p>
        </p:txBody>
      </p:sp>
      <p:sp>
        <p:nvSpPr>
          <p:cNvPr id="4" name="Rectangle 3"/>
          <p:cNvSpPr/>
          <p:nvPr/>
        </p:nvSpPr>
        <p:spPr>
          <a:xfrm>
            <a:off x="3124200" y="3200400"/>
            <a:ext cx="6050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 smtClean="0"/>
              <a:t>متممة لطريقة </a:t>
            </a:r>
            <a:r>
              <a:rPr lang="fr-FR" sz="3200" dirty="0" smtClean="0"/>
              <a:t>PERT</a:t>
            </a:r>
            <a:r>
              <a:rPr lang="ar-DZ" sz="3200" dirty="0" smtClean="0"/>
              <a:t>  وتمكننا من هذا الأمر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70252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3733800"/>
            <a:ext cx="4953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وإذا كان نقل 100 طن من بضاعة معينة بـ 5 شاحنة ذات حمولة 1 طن الواحدة يحتاج إلى 20 شحنة، فإذا خصصنا لهذه البضاعة 50 شاحنة بنفس الحمولة فسيستغرق النقل شحنتين فحسب.</a:t>
            </a:r>
            <a:endParaRPr lang="ar-SA" sz="2800" dirty="0"/>
          </a:p>
        </p:txBody>
      </p:sp>
      <p:sp>
        <p:nvSpPr>
          <p:cNvPr id="3" name="Rectangle 2"/>
          <p:cNvSpPr/>
          <p:nvPr/>
        </p:nvSpPr>
        <p:spPr>
          <a:xfrm>
            <a:off x="3657600" y="1447800"/>
            <a:ext cx="563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إذا كان بناء حائط ببناء واحد يستغرق 6 أيام، مثلا، فإذا أضفنا بناءا ثانيا قد ننتهي من الحائط في 3 أيام أو أقل. </a:t>
            </a:r>
            <a:endParaRPr lang="ar-SA" sz="2800" dirty="0"/>
          </a:p>
        </p:txBody>
      </p:sp>
      <p:pic>
        <p:nvPicPr>
          <p:cNvPr id="1026" name="Picture 2" descr="http://t3.gstatic.com/images?q=tbn:ANd9GcSGMIiFa6UXhhRu5m_bnhL7-nYb-H91wGQi5usvucUAsHl3Gq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762000"/>
            <a:ext cx="2105025" cy="2241718"/>
          </a:xfrm>
          <a:prstGeom prst="rect">
            <a:avLst/>
          </a:prstGeom>
          <a:noFill/>
        </p:spPr>
      </p:pic>
      <p:pic>
        <p:nvPicPr>
          <p:cNvPr id="1028" name="Picture 4" descr="http://t0.gstatic.com/images?q=tbn:ANd9GcSBCN9KQpXD4G_gstjDjgqpk_Uj19L8bNP0C_MpTlSYPy16L7f3f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356992"/>
            <a:ext cx="3352800" cy="2511365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62000" y="0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يستطيع رئيس المشروع، في الكثير من الحالات، أن يغير في مدة عمليات معينة بمنحها وسائل إضافية. </a:t>
            </a:r>
            <a:endParaRPr kumimoji="0" lang="ar-D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6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304800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بإضافة الموارد (المالية أو البشرية أو غيرها) قد يستطيع رئيس المشروع أن يعجل في إنجاز عملية أو عمليات</a:t>
            </a:r>
            <a:endParaRPr lang="ar-SA" sz="3200" dirty="0"/>
          </a:p>
        </p:txBody>
      </p:sp>
      <p:sp>
        <p:nvSpPr>
          <p:cNvPr id="3" name="Rectangle 2"/>
          <p:cNvSpPr/>
          <p:nvPr/>
        </p:nvSpPr>
        <p:spPr>
          <a:xfrm>
            <a:off x="1600200" y="19050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إلا أن هذا يؤدي إلى تكاليف إضافية. </a:t>
            </a:r>
            <a:endParaRPr lang="ar-SA" sz="3200" dirty="0"/>
          </a:p>
        </p:txBody>
      </p:sp>
      <p:sp>
        <p:nvSpPr>
          <p:cNvPr id="4" name="Rectangle 3"/>
          <p:cNvSpPr/>
          <p:nvPr/>
        </p:nvSpPr>
        <p:spPr>
          <a:xfrm>
            <a:off x="1752600" y="4648200"/>
            <a:ext cx="708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طريقة </a:t>
            </a:r>
            <a:r>
              <a:rPr lang="fr-FR" sz="3200" dirty="0" smtClean="0"/>
              <a:t>PERT COST</a:t>
            </a:r>
            <a:r>
              <a:rPr lang="ar-DZ" sz="3200" dirty="0" smtClean="0"/>
              <a:t> هي تقنية لإدارة تكاليف المشروع مع إدارة المشروع نفسه</a:t>
            </a:r>
            <a:endParaRPr lang="ar-SA" sz="3200" dirty="0"/>
          </a:p>
        </p:txBody>
      </p:sp>
      <p:sp>
        <p:nvSpPr>
          <p:cNvPr id="5" name="مستطيل 4"/>
          <p:cNvSpPr/>
          <p:nvPr/>
        </p:nvSpPr>
        <p:spPr>
          <a:xfrm>
            <a:off x="1066800" y="2895600"/>
            <a:ext cx="594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تتحول مسالة إدارة المشروع إلى إدارة تكاليف المشروع</a:t>
            </a:r>
            <a:endParaRPr lang="ar-SA" sz="3200" dirty="0"/>
          </a:p>
        </p:txBody>
      </p:sp>
      <p:sp>
        <p:nvSpPr>
          <p:cNvPr id="6" name="سهم إلى اليسار 5"/>
          <p:cNvSpPr/>
          <p:nvPr/>
        </p:nvSpPr>
        <p:spPr>
          <a:xfrm>
            <a:off x="7391400" y="2895600"/>
            <a:ext cx="990600" cy="990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28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62000" y="474821"/>
            <a:ext cx="8610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كانت الموارد متوفرة كلما صار وقت إنجاز العملية قصيرا وتكلفتها كبيرة، والعكس صحيح.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676400" y="2590800"/>
            <a:ext cx="6324088" cy="3276600"/>
            <a:chOff x="1980" y="12454"/>
            <a:chExt cx="5456" cy="3404"/>
          </a:xfrm>
        </p:grpSpPr>
        <p:grpSp>
          <p:nvGrpSpPr>
            <p:cNvPr id="4099" name="Group 3"/>
            <p:cNvGrpSpPr>
              <a:grpSpLocks/>
            </p:cNvGrpSpPr>
            <p:nvPr/>
          </p:nvGrpSpPr>
          <p:grpSpPr bwMode="auto">
            <a:xfrm>
              <a:off x="3159" y="12454"/>
              <a:ext cx="3753" cy="3011"/>
              <a:chOff x="3159" y="12454"/>
              <a:chExt cx="3753" cy="3011"/>
            </a:xfrm>
          </p:grpSpPr>
          <p:cxnSp>
            <p:nvCxnSpPr>
              <p:cNvPr id="4100" name="AutoShape 4"/>
              <p:cNvCxnSpPr>
                <a:cxnSpLocks noChangeShapeType="1"/>
              </p:cNvCxnSpPr>
              <p:nvPr/>
            </p:nvCxnSpPr>
            <p:spPr bwMode="auto">
              <a:xfrm>
                <a:off x="3159" y="15465"/>
                <a:ext cx="375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01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159" y="12454"/>
                <a:ext cx="0" cy="301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4102" name="Freeform 6"/>
              <p:cNvSpPr>
                <a:spLocks/>
              </p:cNvSpPr>
              <p:nvPr/>
            </p:nvSpPr>
            <p:spPr bwMode="auto">
              <a:xfrm>
                <a:off x="3500" y="13379"/>
                <a:ext cx="2626" cy="15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36" y="934"/>
                  </a:cxn>
                  <a:cxn ang="0">
                    <a:pos x="1082" y="1300"/>
                  </a:cxn>
                  <a:cxn ang="0">
                    <a:pos x="2129" y="1527"/>
                  </a:cxn>
                  <a:cxn ang="0">
                    <a:pos x="2626" y="1597"/>
                  </a:cxn>
                </a:cxnLst>
                <a:rect l="0" t="0" r="r" b="b"/>
                <a:pathLst>
                  <a:path w="2626" h="1597">
                    <a:moveTo>
                      <a:pt x="0" y="0"/>
                    </a:moveTo>
                    <a:cubicBezTo>
                      <a:pt x="128" y="358"/>
                      <a:pt x="256" y="717"/>
                      <a:pt x="436" y="934"/>
                    </a:cubicBezTo>
                    <a:cubicBezTo>
                      <a:pt x="616" y="1151"/>
                      <a:pt x="800" y="1201"/>
                      <a:pt x="1082" y="1300"/>
                    </a:cubicBezTo>
                    <a:cubicBezTo>
                      <a:pt x="1364" y="1399"/>
                      <a:pt x="1872" y="1477"/>
                      <a:pt x="2129" y="1527"/>
                    </a:cubicBezTo>
                    <a:cubicBezTo>
                      <a:pt x="2386" y="1577"/>
                      <a:pt x="2506" y="1587"/>
                      <a:pt x="2626" y="1597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 sz="2800"/>
              </a:p>
            </p:txBody>
          </p:sp>
          <p:cxnSp>
            <p:nvCxnSpPr>
              <p:cNvPr id="4103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3159" y="13763"/>
                <a:ext cx="454" cy="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4" name="AutoShape 8"/>
              <p:cNvCxnSpPr>
                <a:cxnSpLocks noChangeShapeType="1"/>
              </p:cNvCxnSpPr>
              <p:nvPr/>
            </p:nvCxnSpPr>
            <p:spPr bwMode="auto">
              <a:xfrm>
                <a:off x="3613" y="13772"/>
                <a:ext cx="0" cy="169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5" name="AutoShape 9"/>
              <p:cNvCxnSpPr>
                <a:cxnSpLocks noChangeShapeType="1"/>
              </p:cNvCxnSpPr>
              <p:nvPr/>
            </p:nvCxnSpPr>
            <p:spPr bwMode="auto">
              <a:xfrm>
                <a:off x="3159" y="14400"/>
                <a:ext cx="821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6" name="AutoShape 10"/>
              <p:cNvCxnSpPr>
                <a:cxnSpLocks noChangeShapeType="1"/>
              </p:cNvCxnSpPr>
              <p:nvPr/>
            </p:nvCxnSpPr>
            <p:spPr bwMode="auto">
              <a:xfrm>
                <a:off x="3980" y="14400"/>
                <a:ext cx="1" cy="10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7" name="AutoShape 11"/>
              <p:cNvCxnSpPr>
                <a:cxnSpLocks noChangeShapeType="1"/>
              </p:cNvCxnSpPr>
              <p:nvPr/>
            </p:nvCxnSpPr>
            <p:spPr bwMode="auto">
              <a:xfrm>
                <a:off x="3159" y="14688"/>
                <a:ext cx="13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8" name="AutoShape 12"/>
              <p:cNvCxnSpPr>
                <a:cxnSpLocks noChangeShapeType="1"/>
              </p:cNvCxnSpPr>
              <p:nvPr/>
            </p:nvCxnSpPr>
            <p:spPr bwMode="auto">
              <a:xfrm>
                <a:off x="4538" y="14688"/>
                <a:ext cx="0" cy="77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4109" name="Text Box 13"/>
            <p:cNvSpPr txBox="1">
              <a:spLocks noChangeArrowheads="1"/>
            </p:cNvSpPr>
            <p:nvPr/>
          </p:nvSpPr>
          <p:spPr bwMode="auto">
            <a:xfrm>
              <a:off x="6170" y="15465"/>
              <a:ext cx="12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المدة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1980" y="12454"/>
              <a:ext cx="1179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التكلفة</a:t>
              </a:r>
              <a:endPara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2536" y="13518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2" name="Text Box 16"/>
            <p:cNvSpPr txBox="1">
              <a:spLocks noChangeArrowheads="1"/>
            </p:cNvSpPr>
            <p:nvPr/>
          </p:nvSpPr>
          <p:spPr bwMode="auto">
            <a:xfrm>
              <a:off x="2536" y="14094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3" name="Text Box 17"/>
            <p:cNvSpPr txBox="1">
              <a:spLocks noChangeArrowheads="1"/>
            </p:cNvSpPr>
            <p:nvPr/>
          </p:nvSpPr>
          <p:spPr bwMode="auto">
            <a:xfrm>
              <a:off x="2536" y="14400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1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4" name="Text Box 18"/>
            <p:cNvSpPr txBox="1">
              <a:spLocks noChangeArrowheads="1"/>
            </p:cNvSpPr>
            <p:nvPr/>
          </p:nvSpPr>
          <p:spPr bwMode="auto">
            <a:xfrm>
              <a:off x="322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5" name="Text Box 19"/>
            <p:cNvSpPr txBox="1">
              <a:spLocks noChangeArrowheads="1"/>
            </p:cNvSpPr>
            <p:nvPr/>
          </p:nvSpPr>
          <p:spPr bwMode="auto">
            <a:xfrm>
              <a:off x="370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6" name="Text Box 20"/>
            <p:cNvSpPr txBox="1">
              <a:spLocks noChangeArrowheads="1"/>
            </p:cNvSpPr>
            <p:nvPr/>
          </p:nvSpPr>
          <p:spPr bwMode="auto">
            <a:xfrm>
              <a:off x="425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1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مستطيل 21"/>
          <p:cNvSpPr/>
          <p:nvPr/>
        </p:nvSpPr>
        <p:spPr>
          <a:xfrm>
            <a:off x="1295400" y="1752600"/>
            <a:ext cx="78826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eaLnBrk="0" hangingPunct="0"/>
            <a:r>
              <a:rPr lang="ar-DZ" sz="32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يمكن رسم هذه العلاقة بين مدة العملية وتكلفتها كالآتي:</a:t>
            </a:r>
            <a:r>
              <a:rPr lang="en-US" sz="3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550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04800"/>
            <a:ext cx="8382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رأينا من قبل أن الحرص على إنجاز العمليات الحرجة في وقتها يضمن إنجاز المشروع في وقته</a:t>
            </a:r>
            <a:endParaRPr lang="ar-S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828800"/>
            <a:ext cx="88392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بنفس المنطق يتبين أن الإسراع في إنجاز المشروع يعني الإسراع في إنجاز العمليات الحرجة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3581400"/>
            <a:ext cx="6019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زيادة الموارد المخصصة لهذه العمليات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4419600"/>
            <a:ext cx="6019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زيادة تكاليف إنجاز هذه العمليات</a:t>
            </a:r>
            <a:endParaRPr lang="ar-SA" sz="3200" dirty="0"/>
          </a:p>
        </p:txBody>
      </p:sp>
      <p:sp>
        <p:nvSpPr>
          <p:cNvPr id="6" name="Left Arrow 5"/>
          <p:cNvSpPr/>
          <p:nvPr/>
        </p:nvSpPr>
        <p:spPr>
          <a:xfrm>
            <a:off x="7848600" y="3429000"/>
            <a:ext cx="762000" cy="9144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848600" y="4343400"/>
            <a:ext cx="762000" cy="9144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42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76457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570</TotalTime>
  <Words>975</Words>
  <Application>Microsoft Office PowerPoint</Application>
  <PresentationFormat>A4 Paper (210x297 mm)</PresentationFormat>
  <Paragraphs>440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AL-Battar</vt:lpstr>
      <vt:lpstr>AL-Mohanad Bold</vt:lpstr>
      <vt:lpstr>Arial</vt:lpstr>
      <vt:lpstr>AYM Wadiy S_U normal.</vt:lpstr>
      <vt:lpstr>Calibri</vt:lpstr>
      <vt:lpstr>Simplified Arabic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102</cp:revision>
  <dcterms:created xsi:type="dcterms:W3CDTF">2014-09-11T06:47:01Z</dcterms:created>
  <dcterms:modified xsi:type="dcterms:W3CDTF">2015-10-05T10:33:29Z</dcterms:modified>
</cp:coreProperties>
</file>