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60" r:id="rId4"/>
    <p:sldId id="270" r:id="rId5"/>
    <p:sldId id="271" r:id="rId6"/>
    <p:sldId id="265" r:id="rId7"/>
    <p:sldId id="266" r:id="rId8"/>
    <p:sldId id="267" r:id="rId9"/>
    <p:sldId id="268" r:id="rId10"/>
  </p:sldIdLst>
  <p:sldSz cx="9906000" cy="6858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2" d="100"/>
          <a:sy n="92" d="100"/>
        </p:scale>
        <p:origin x="258" y="78"/>
      </p:cViewPr>
      <p:guideLst>
        <p:guide orient="horz" pos="2160"/>
        <p:guide pos="31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5410200" y="6492875"/>
            <a:ext cx="482600" cy="365125"/>
          </a:xfrm>
          <a:prstGeom prst="rect">
            <a:avLst/>
          </a:prstGeom>
        </p:spPr>
        <p:txBody>
          <a:bodyPr/>
          <a:lstStyle>
            <a:lvl1pPr>
              <a:defRPr/>
            </a:lvl1pPr>
          </a:lstStyle>
          <a:p>
            <a:pPr>
              <a:defRPr/>
            </a:pPr>
            <a:fld id="{7B8EA862-7DD5-4A06-BDE1-DB7EC5FAA60C}" type="slidenum">
              <a:rPr lang="ar-SA" smtClean="0"/>
              <a:pPr>
                <a:defRPr/>
              </a:pPr>
              <a:t>‹#›</a:t>
            </a:fld>
            <a:endParaRPr lang="en-US" dirty="0"/>
          </a:p>
        </p:txBody>
      </p:sp>
    </p:spTree>
    <p:extLst>
      <p:ext uri="{BB962C8B-B14F-4D97-AF65-F5344CB8AC3E}">
        <p14:creationId xmlns:p14="http://schemas.microsoft.com/office/powerpoint/2010/main" val="3766902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20"/>
          <p:cNvSpPr>
            <a:spLocks noChangeArrowheads="1"/>
          </p:cNvSpPr>
          <p:nvPr userDrawn="1"/>
        </p:nvSpPr>
        <p:spPr bwMode="auto">
          <a:xfrm>
            <a:off x="4876800" y="6367463"/>
            <a:ext cx="681038" cy="338137"/>
          </a:xfrm>
          <a:prstGeom prst="rect">
            <a:avLst/>
          </a:prstGeom>
          <a:noFill/>
          <a:ln w="9525">
            <a:noFill/>
            <a:miter lim="800000"/>
            <a:headEnd/>
            <a:tailEnd/>
          </a:ln>
        </p:spPr>
        <p:txBody>
          <a:bodyPr wrap="none">
            <a:spAutoFit/>
          </a:bodyPr>
          <a:lstStyle/>
          <a:p>
            <a:r>
              <a:rPr lang="en-US" sz="1600">
                <a:solidFill>
                  <a:schemeClr val="bg1"/>
                </a:solidFill>
                <a:latin typeface="Calibri" pitchFamily="34" charset="0"/>
              </a:rPr>
              <a:t>[        ]</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5"/>
          <p:cNvSpPr txBox="1">
            <a:spLocks/>
          </p:cNvSpPr>
          <p:nvPr userDrawn="1"/>
        </p:nvSpPr>
        <p:spPr>
          <a:xfrm>
            <a:off x="4889936" y="6369268"/>
            <a:ext cx="482600" cy="365125"/>
          </a:xfrm>
          <a:prstGeom prst="rect">
            <a:avLst/>
          </a:prstGeom>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fld id="{7B8EA862-7DD5-4A06-BDE1-DB7EC5FAA60C}"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1000933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1DE35BB5-CD56-42B1-940C-1DDD8BC93C75}"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130" name="Title 1"/>
          <p:cNvSpPr txBox="1">
            <a:spLocks/>
          </p:cNvSpPr>
          <p:nvPr/>
        </p:nvSpPr>
        <p:spPr bwMode="auto">
          <a:xfrm>
            <a:off x="457200" y="2971800"/>
            <a:ext cx="5105400" cy="3048000"/>
          </a:xfrm>
          <a:prstGeom prst="rect">
            <a:avLst/>
          </a:prstGeom>
          <a:noFill/>
          <a:ln w="9525">
            <a:noFill/>
            <a:miter lim="800000"/>
            <a:headEnd/>
            <a:tailEnd/>
          </a:ln>
        </p:spPr>
        <p:txBody>
          <a:bodyPr anchor="ctr"/>
          <a:lstStyle/>
          <a:p>
            <a:pPr algn="ctr" fontAlgn="auto">
              <a:spcBef>
                <a:spcPts val="0"/>
              </a:spcBef>
              <a:spcAft>
                <a:spcPts val="0"/>
              </a:spcAft>
              <a:defRPr/>
            </a:pPr>
            <a:endParaRPr lang="en-US" sz="3700" b="1" dirty="0" smtClean="0">
              <a:solidFill>
                <a:schemeClr val="accent1">
                  <a:lumMod val="50000"/>
                </a:schemeClr>
              </a:solidFill>
              <a:latin typeface="AYM Wadiy S_U normal."/>
              <a:cs typeface="PT Bold Heading" pitchFamily="2" charset="-78"/>
            </a:endParaRPr>
          </a:p>
          <a:p>
            <a:pPr algn="ctr" fontAlgn="auto">
              <a:spcBef>
                <a:spcPts val="0"/>
              </a:spcBef>
              <a:spcAft>
                <a:spcPts val="0"/>
              </a:spcAft>
              <a:defRPr/>
            </a:pPr>
            <a:endParaRPr lang="en-US" sz="3700" b="1" dirty="0">
              <a:solidFill>
                <a:schemeClr val="accent1">
                  <a:lumMod val="50000"/>
                </a:schemeClr>
              </a:solidFill>
              <a:latin typeface="AYM Wadiy S_U normal."/>
              <a:cs typeface="PT Bold Heading" pitchFamily="2" charset="-78"/>
            </a:endParaRPr>
          </a:p>
          <a:p>
            <a:pPr algn="ctr" rtl="1">
              <a:defRPr/>
            </a:pPr>
            <a:r>
              <a:rPr lang="ar-SA" sz="3700" b="1" dirty="0" smtClean="0">
                <a:solidFill>
                  <a:schemeClr val="accent1">
                    <a:lumMod val="50000"/>
                  </a:schemeClr>
                </a:solidFill>
                <a:latin typeface="AYM Wadiy S_U normal."/>
                <a:cs typeface="PT Bold Heading" pitchFamily="2" charset="-78"/>
              </a:rPr>
              <a:t>إدارة الأعمال الإلكترونية</a:t>
            </a:r>
          </a:p>
          <a:p>
            <a:pPr algn="ctr" rtl="1">
              <a:defRPr/>
            </a:pPr>
            <a:r>
              <a:rPr lang="en-US" sz="3700" b="1" dirty="0" smtClean="0">
                <a:solidFill>
                  <a:schemeClr val="accent1">
                    <a:lumMod val="50000"/>
                  </a:schemeClr>
                </a:solidFill>
                <a:latin typeface="AYM Wadiy S_U normal."/>
                <a:cs typeface="PT Bold Heading" pitchFamily="2" charset="-78"/>
              </a:rPr>
              <a:t>E-business</a:t>
            </a:r>
            <a:endParaRPr lang="ar-SA" sz="3700" b="1" dirty="0" smtClean="0">
              <a:solidFill>
                <a:schemeClr val="accent1">
                  <a:lumMod val="50000"/>
                </a:schemeClr>
              </a:solidFill>
              <a:latin typeface="AYM Wadiy S_U normal."/>
              <a:cs typeface="PT Bold Heading" pitchFamily="2" charset="-78"/>
            </a:endParaRPr>
          </a:p>
          <a:p>
            <a:pPr algn="ctr" rtl="1">
              <a:defRPr/>
            </a:pPr>
            <a:r>
              <a:rPr lang="ar-EG" b="1" dirty="0" smtClean="0">
                <a:solidFill>
                  <a:srgbClr val="7F7F7F"/>
                </a:solidFill>
                <a:latin typeface="Calibri" pitchFamily="34" charset="0"/>
                <a:cs typeface="PT Bold Heading" pitchFamily="2" charset="-78"/>
              </a:rPr>
              <a:t/>
            </a:r>
            <a:br>
              <a:rPr lang="ar-EG" b="1" dirty="0" smtClean="0">
                <a:solidFill>
                  <a:srgbClr val="7F7F7F"/>
                </a:solidFill>
                <a:latin typeface="Calibri" pitchFamily="34" charset="0"/>
                <a:cs typeface="PT Bold Heading" pitchFamily="2" charset="-78"/>
              </a:rPr>
            </a:br>
            <a:endParaRPr lang="en-US" sz="1700" b="1" dirty="0" smtClean="0">
              <a:solidFill>
                <a:srgbClr val="7F7F7F"/>
              </a:solidFill>
              <a:latin typeface="Calibri" pitchFamily="34" charset="0"/>
              <a:cs typeface="PT Bold Heading" pitchFamily="2" charset="-78"/>
            </a:endParaRPr>
          </a:p>
          <a:p>
            <a:pPr algn="ctr" rtl="1">
              <a:defRPr/>
            </a:pPr>
            <a:r>
              <a:rPr lang="ar-SA" sz="2600" b="1" dirty="0" smtClean="0">
                <a:solidFill>
                  <a:schemeClr val="accent4">
                    <a:lumMod val="75000"/>
                  </a:schemeClr>
                </a:solidFill>
                <a:latin typeface="Calibri" pitchFamily="34" charset="0"/>
                <a:cs typeface="PT Bold Heading" pitchFamily="2" charset="-78"/>
              </a:rPr>
              <a:t>اسم المدرس</a:t>
            </a:r>
          </a:p>
          <a:p>
            <a:pPr algn="ctr" rtl="1">
              <a:defRPr/>
            </a:pPr>
            <a:r>
              <a:rPr lang="ar-SA" sz="2600" b="1" dirty="0" smtClean="0">
                <a:solidFill>
                  <a:schemeClr val="accent4">
                    <a:lumMod val="75000"/>
                  </a:schemeClr>
                </a:solidFill>
                <a:latin typeface="Calibri" pitchFamily="34" charset="0"/>
                <a:cs typeface="PT Bold Heading" pitchFamily="2" charset="-78"/>
              </a:rPr>
              <a:t>د. عبدالناصر عبدالعال</a:t>
            </a:r>
          </a:p>
          <a:p>
            <a:pPr algn="ctr"/>
            <a:r>
              <a:rPr lang="ar-SA" sz="2600" b="1" dirty="0">
                <a:solidFill>
                  <a:schemeClr val="accent4">
                    <a:lumMod val="75000"/>
                  </a:schemeClr>
                </a:solidFill>
                <a:latin typeface="Calibri" pitchFamily="34" charset="0"/>
                <a:cs typeface="PT Bold Heading" pitchFamily="2" charset="-78"/>
              </a:rPr>
              <a:t>قسم نظم المعلومات الإدارية</a:t>
            </a:r>
          </a:p>
          <a:p>
            <a:pPr algn="ctr"/>
            <a:r>
              <a:rPr lang="ar-SA" sz="2600" b="1" dirty="0">
                <a:solidFill>
                  <a:schemeClr val="accent4">
                    <a:lumMod val="75000"/>
                  </a:schemeClr>
                </a:solidFill>
                <a:latin typeface="Calibri" pitchFamily="34" charset="0"/>
                <a:cs typeface="PT Bold Heading" pitchFamily="2" charset="-78"/>
              </a:rPr>
              <a:t>كلية إدارة الأعمال</a:t>
            </a:r>
          </a:p>
          <a:p>
            <a:pPr algn="ctr"/>
            <a:r>
              <a:rPr lang="ar-SA" sz="2600" b="1" dirty="0">
                <a:solidFill>
                  <a:schemeClr val="accent4">
                    <a:lumMod val="75000"/>
                  </a:schemeClr>
                </a:solidFill>
                <a:latin typeface="Calibri" pitchFamily="34" charset="0"/>
                <a:cs typeface="PT Bold Heading" pitchFamily="2" charset="-78"/>
              </a:rPr>
              <a:t>جامعة الملك فيصل</a:t>
            </a:r>
            <a:endParaRPr lang="en-US" sz="2600" b="1" dirty="0">
              <a:solidFill>
                <a:schemeClr val="accent4">
                  <a:lumMod val="75000"/>
                </a:schemeClr>
              </a:solidFill>
              <a:latin typeface="Calibri" pitchFamily="34" charset="0"/>
              <a:cs typeface="PT Bold Heading" pitchFamily="2" charset="-78"/>
            </a:endParaRPr>
          </a:p>
          <a:p>
            <a:pPr algn="ctr" rtl="1">
              <a:defRPr/>
            </a:pPr>
            <a:endParaRPr lang="en-US" sz="2600" b="1" dirty="0">
              <a:solidFill>
                <a:schemeClr val="accent4">
                  <a:lumMod val="75000"/>
                </a:schemeClr>
              </a:solidFill>
              <a:latin typeface="Calibri" pitchFamily="34" charset="0"/>
              <a:cs typeface="PT Bold Heading" pitchFamily="2" charset="-78"/>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algn="r"/>
            <a:fld id="{9904F7B7-1163-46B9-BF31-E937B26A3914}" type="slidenum">
              <a:rPr lang="ar-SA" sz="1200">
                <a:solidFill>
                  <a:schemeClr val="bg1"/>
                </a:solidFill>
                <a:latin typeface="Calibri" pitchFamily="34" charset="0"/>
              </a:rPr>
              <a:pPr algn="r"/>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85800" y="2339975"/>
            <a:ext cx="8420100" cy="1470025"/>
          </a:xfrm>
          <a:prstGeom prst="rect">
            <a:avLst/>
          </a:prstGeom>
          <a:noFill/>
          <a:ln w="9525">
            <a:noFill/>
            <a:miter lim="800000"/>
            <a:headEnd/>
            <a:tailEnd/>
          </a:ln>
        </p:spPr>
        <p:txBody>
          <a:bodyPr anchor="ct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defRPr/>
            </a:pPr>
            <a:r>
              <a:rPr lang="ar-EG" spc="-150" dirty="0">
                <a:solidFill>
                  <a:schemeClr val="tx1"/>
                </a:solidFill>
                <a:latin typeface="ae_AlMateen" pitchFamily="2" charset="-78"/>
                <a:cs typeface="PT Bold Heading" pitchFamily="2" charset="-78"/>
              </a:rPr>
              <a:t>المحاضرة</a:t>
            </a:r>
            <a:r>
              <a:rPr lang="ar-EG" dirty="0" smtClean="0">
                <a:solidFill>
                  <a:schemeClr val="tx1"/>
                </a:solidFill>
                <a:cs typeface="PT Bold Heading" pitchFamily="2" charset="-78"/>
              </a:rPr>
              <a:t> </a:t>
            </a:r>
            <a:r>
              <a:rPr lang="ar-SA" spc="-150" dirty="0">
                <a:solidFill>
                  <a:schemeClr val="tx1"/>
                </a:solidFill>
                <a:latin typeface="ae_AlMateen" pitchFamily="2" charset="-78"/>
                <a:cs typeface="PT Bold Heading" pitchFamily="2" charset="-78"/>
              </a:rPr>
              <a:t>التمهيدية</a:t>
            </a:r>
            <a:endParaRPr lang="en-US" spc="-150" dirty="0">
              <a:solidFill>
                <a:schemeClr val="tx1"/>
              </a:solidFill>
              <a:latin typeface="ae_AlMateen" pitchFamily="2" charset="-78"/>
              <a:cs typeface="PT Bold Heading" pitchFamily="2" charset="-78"/>
            </a:endParaRPr>
          </a:p>
        </p:txBody>
      </p:sp>
      <p:sp>
        <p:nvSpPr>
          <p:cNvPr id="14340" name="Title 4"/>
          <p:cNvSpPr txBox="1">
            <a:spLocks/>
          </p:cNvSpPr>
          <p:nvPr/>
        </p:nvSpPr>
        <p:spPr bwMode="auto">
          <a:xfrm>
            <a:off x="1352550" y="4038600"/>
            <a:ext cx="7086600" cy="838200"/>
          </a:xfrm>
          <a:prstGeom prst="rect">
            <a:avLst/>
          </a:prstGeom>
          <a:noFill/>
          <a:ln w="9525">
            <a:noFill/>
            <a:miter lim="800000"/>
            <a:headEnd/>
            <a:tailEnd/>
          </a:ln>
        </p:spPr>
        <p:txBody>
          <a:bodyPr/>
          <a:lstStyle/>
          <a:p>
            <a:pPr algn="ctr">
              <a:spcBef>
                <a:spcPct val="20000"/>
              </a:spcBef>
              <a:buFont typeface="Arial" pitchFamily="34" charset="0"/>
              <a:buNone/>
            </a:pPr>
            <a:r>
              <a:rPr lang="ar-SA" sz="3600" b="1" dirty="0">
                <a:solidFill>
                  <a:schemeClr val="accent4">
                    <a:lumMod val="75000"/>
                  </a:schemeClr>
                </a:solidFill>
                <a:latin typeface="Calibri" pitchFamily="34" charset="0"/>
                <a:cs typeface="PT Bold Heading" pitchFamily="2" charset="-78"/>
              </a:rPr>
              <a:t>التعريف </a:t>
            </a:r>
            <a:r>
              <a:rPr lang="ar-SA" sz="3600" b="1" dirty="0" smtClean="0">
                <a:solidFill>
                  <a:schemeClr val="accent4">
                    <a:lumMod val="75000"/>
                  </a:schemeClr>
                </a:solidFill>
                <a:latin typeface="Calibri" pitchFamily="34" charset="0"/>
                <a:cs typeface="PT Bold Heading" pitchFamily="2" charset="-78"/>
              </a:rPr>
              <a:t>بالمقرر</a:t>
            </a:r>
            <a:endParaRPr lang="ar-SA" sz="3600" b="1" dirty="0">
              <a:solidFill>
                <a:schemeClr val="accent4">
                  <a:lumMod val="75000"/>
                </a:schemeClr>
              </a:solidFill>
              <a:latin typeface="Calibri" pitchFamily="34" charset="0"/>
              <a:cs typeface="PT Bold Heading"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en-US" dirty="0" smtClean="0">
                <a:solidFill>
                  <a:schemeClr val="tx2">
                    <a:lumMod val="75000"/>
                  </a:schemeClr>
                </a:solidFill>
                <a:cs typeface="PT Bold Heading" pitchFamily="2" charset="-78"/>
              </a:rPr>
              <a:t>: </a:t>
            </a:r>
            <a:r>
              <a:rPr lang="ar-SA" dirty="0" smtClean="0">
                <a:solidFill>
                  <a:schemeClr val="tx2">
                    <a:lumMod val="75000"/>
                  </a:schemeClr>
                </a:solidFill>
                <a:cs typeface="PT Bold Heading" pitchFamily="2" charset="-78"/>
              </a:rPr>
              <a:t> وصف المقرر</a:t>
            </a:r>
          </a:p>
        </p:txBody>
      </p:sp>
      <p:sp>
        <p:nvSpPr>
          <p:cNvPr id="15364" name="Rectangle 5"/>
          <p:cNvSpPr>
            <a:spLocks noChangeArrowheads="1"/>
          </p:cNvSpPr>
          <p:nvPr/>
        </p:nvSpPr>
        <p:spPr bwMode="auto">
          <a:xfrm>
            <a:off x="76200" y="1371600"/>
            <a:ext cx="9086850" cy="4524315"/>
          </a:xfrm>
          <a:prstGeom prst="rect">
            <a:avLst/>
          </a:prstGeom>
          <a:noFill/>
          <a:ln w="9525">
            <a:noFill/>
            <a:miter lim="800000"/>
            <a:headEnd/>
            <a:tailEnd/>
          </a:ln>
        </p:spPr>
        <p:txBody>
          <a:bodyPr wrap="square">
            <a:spAutoFit/>
          </a:bodyPr>
          <a:lstStyle/>
          <a:p>
            <a:pPr algn="r" rtl="1"/>
            <a:r>
              <a:rPr lang="ar-SA" sz="3200" dirty="0"/>
              <a:t>يتناول هذا المقرر مفاهيم ومبادئ إدارة الأعمال الإلكترونية من المنظورين الإداري والتقني. يتم تعريف الطلاب بالمفاهيم الأساسية وأطر العمل لاستكشاف فرص إدارة الأعمال الإلكترونية التي سيتم توضيحها من خلال نماذج إدارة الأعمال الإلكترونية المختلفة. يركز </a:t>
            </a:r>
            <a:r>
              <a:rPr lang="ar-SA" sz="3200" dirty="0" smtClean="0"/>
              <a:t>المقرر </a:t>
            </a:r>
            <a:r>
              <a:rPr lang="ar-SA" sz="3200" dirty="0"/>
              <a:t>على استراتيجيات إدارة الأعمال الإلكترونية والقضايا المتعلقة بتنفيذها. وستتم </a:t>
            </a:r>
            <a:r>
              <a:rPr lang="ar-SA" sz="3200" dirty="0" smtClean="0"/>
              <a:t>مناقشة </a:t>
            </a:r>
            <a:r>
              <a:rPr lang="ar-SA" sz="3200" dirty="0"/>
              <a:t>العديد من المواضيع الراهنة الخاصة </a:t>
            </a:r>
            <a:r>
              <a:rPr lang="ar-SA" sz="3200" dirty="0" smtClean="0"/>
              <a:t>بإدارة </a:t>
            </a:r>
            <a:r>
              <a:rPr lang="ar-SA" sz="3200" dirty="0"/>
              <a:t>الأعمال الإلكترونية بما في ذلك المنتجات والخدمات الإلكترونية ، الشراء الإلكتروني، التسويق الإلكتروني، والتعاقد الإلكتروني، والتوزيع الإلكتروني.</a:t>
            </a:r>
            <a:endParaRPr lang="en-US" sz="3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en-US" dirty="0" smtClean="0">
                <a:solidFill>
                  <a:schemeClr val="tx2">
                    <a:lumMod val="75000"/>
                  </a:schemeClr>
                </a:solidFill>
                <a:cs typeface="PT Bold Heading" pitchFamily="2" charset="-78"/>
              </a:rPr>
              <a:t>: </a:t>
            </a:r>
            <a:r>
              <a:rPr lang="ar-SA" dirty="0" smtClean="0">
                <a:solidFill>
                  <a:schemeClr val="tx2">
                    <a:lumMod val="75000"/>
                  </a:schemeClr>
                </a:solidFill>
                <a:cs typeface="PT Bold Heading" pitchFamily="2" charset="-78"/>
              </a:rPr>
              <a:t> نواتج التعلم</a:t>
            </a:r>
          </a:p>
        </p:txBody>
      </p:sp>
      <p:sp>
        <p:nvSpPr>
          <p:cNvPr id="15364" name="Rectangle 5"/>
          <p:cNvSpPr>
            <a:spLocks noChangeArrowheads="1"/>
          </p:cNvSpPr>
          <p:nvPr/>
        </p:nvSpPr>
        <p:spPr bwMode="auto">
          <a:xfrm>
            <a:off x="76200" y="1371600"/>
            <a:ext cx="9086850" cy="4524315"/>
          </a:xfrm>
          <a:prstGeom prst="rect">
            <a:avLst/>
          </a:prstGeom>
          <a:noFill/>
          <a:ln w="9525">
            <a:noFill/>
            <a:miter lim="800000"/>
            <a:headEnd/>
            <a:tailEnd/>
          </a:ln>
        </p:spPr>
        <p:txBody>
          <a:bodyPr wrap="square">
            <a:spAutoFit/>
          </a:bodyPr>
          <a:lstStyle/>
          <a:p>
            <a:pPr marL="457200" lvl="0" indent="-457200" algn="r" rtl="1">
              <a:buFont typeface="Wingdings" panose="05000000000000000000" pitchFamily="2" charset="2"/>
              <a:buChar char="Ø"/>
            </a:pPr>
            <a:r>
              <a:rPr lang="ar-SA" sz="3200" dirty="0"/>
              <a:t>وصف الحالة الراهنة لإدارة الأعمال الإلكترونية وأطر عملها</a:t>
            </a:r>
            <a:endParaRPr lang="en-US" sz="3200" dirty="0"/>
          </a:p>
          <a:p>
            <a:pPr marL="457200" lvl="0" indent="-457200" algn="r" rtl="1">
              <a:buFont typeface="Wingdings" panose="05000000000000000000" pitchFamily="2" charset="2"/>
              <a:buChar char="Ø"/>
            </a:pPr>
            <a:r>
              <a:rPr lang="ar-SA" sz="3200" dirty="0"/>
              <a:t> تحديد الفرص المتاحة لإدارة الأعمال الإلكترونية</a:t>
            </a:r>
            <a:r>
              <a:rPr lang="en-US" sz="3200" b="1" dirty="0"/>
              <a:t> ,</a:t>
            </a:r>
            <a:r>
              <a:rPr lang="ar-SA" sz="3200" dirty="0"/>
              <a:t>وصف نماذج الأعمال المختلفة لتلك الفرص</a:t>
            </a:r>
            <a:endParaRPr lang="en-US" sz="3200" dirty="0"/>
          </a:p>
          <a:p>
            <a:pPr marL="457200" lvl="0" indent="-457200" algn="r" rtl="1">
              <a:buFont typeface="Wingdings" panose="05000000000000000000" pitchFamily="2" charset="2"/>
              <a:buChar char="Ø"/>
            </a:pPr>
            <a:r>
              <a:rPr lang="ar-SA" sz="3200" dirty="0"/>
              <a:t>وصف استراتيجيات الاعمال الإلكترونية</a:t>
            </a:r>
            <a:endParaRPr lang="en-US" sz="3200" dirty="0"/>
          </a:p>
          <a:p>
            <a:pPr marL="457200" lvl="0" indent="-457200" algn="r" rtl="1">
              <a:buFont typeface="Wingdings" panose="05000000000000000000" pitchFamily="2" charset="2"/>
              <a:buChar char="Ø"/>
            </a:pPr>
            <a:r>
              <a:rPr lang="ar-SA" sz="3200" dirty="0"/>
              <a:t>وصف المنتجات  والخدمات الإلكترونية </a:t>
            </a:r>
            <a:endParaRPr lang="en-US" sz="3200" dirty="0"/>
          </a:p>
          <a:p>
            <a:pPr marL="457200" lvl="0" indent="-457200" algn="r" rtl="1">
              <a:buFont typeface="Wingdings" panose="05000000000000000000" pitchFamily="2" charset="2"/>
              <a:buChar char="Ø"/>
            </a:pPr>
            <a:r>
              <a:rPr lang="ar-SA" sz="3200" dirty="0"/>
              <a:t>وصف الأنظمة </a:t>
            </a:r>
            <a:r>
              <a:rPr lang="en-US" sz="3200" b="1" dirty="0"/>
              <a:t>e-CRM</a:t>
            </a:r>
            <a:r>
              <a:rPr lang="ar-SA" sz="3200" dirty="0"/>
              <a:t> </a:t>
            </a:r>
            <a:endParaRPr lang="en-US" sz="3200" dirty="0" smtClean="0"/>
          </a:p>
          <a:p>
            <a:pPr marL="457200" lvl="0" indent="-457200" algn="r" rtl="1">
              <a:buFont typeface="Wingdings" panose="05000000000000000000" pitchFamily="2" charset="2"/>
              <a:buChar char="Ø"/>
            </a:pPr>
            <a:r>
              <a:rPr lang="ar-SA" sz="3200" dirty="0" smtClean="0"/>
              <a:t>وصف </a:t>
            </a:r>
            <a:r>
              <a:rPr lang="ar-SA" sz="3200" dirty="0"/>
              <a:t>العقود الإلكترونية ومقارنة نماذج التسويق الإلكتروني</a:t>
            </a:r>
            <a:endParaRPr lang="en-US" sz="3200" dirty="0"/>
          </a:p>
          <a:p>
            <a:pPr marL="457200" indent="-457200" algn="r" rtl="1">
              <a:buFont typeface="Wingdings" panose="05000000000000000000" pitchFamily="2" charset="2"/>
              <a:buChar char="Ø"/>
            </a:pPr>
            <a:r>
              <a:rPr lang="ar-SA" sz="3200" dirty="0"/>
              <a:t>وصف المبادئ والقضايا المتعلقة بالمشتريات الإلكترونية والتوزيع الإلكتروني</a:t>
            </a:r>
            <a:endParaRPr lang="en-US" sz="3200" dirty="0"/>
          </a:p>
        </p:txBody>
      </p:sp>
    </p:spTree>
    <p:extLst>
      <p:ext uri="{BB962C8B-B14F-4D97-AF65-F5344CB8AC3E}">
        <p14:creationId xmlns:p14="http://schemas.microsoft.com/office/powerpoint/2010/main" val="42288049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ar-SA" dirty="0" smtClean="0">
                <a:solidFill>
                  <a:schemeClr val="tx2">
                    <a:lumMod val="75000"/>
                  </a:schemeClr>
                </a:solidFill>
                <a:cs typeface="PT Bold Heading" pitchFamily="2" charset="-78"/>
              </a:rPr>
              <a:t> الخطة الدراسية</a:t>
            </a:r>
          </a:p>
        </p:txBody>
      </p:sp>
      <p:sp>
        <p:nvSpPr>
          <p:cNvPr id="15364" name="Rectangle 5"/>
          <p:cNvSpPr>
            <a:spLocks noChangeArrowheads="1"/>
          </p:cNvSpPr>
          <p:nvPr/>
        </p:nvSpPr>
        <p:spPr bwMode="auto">
          <a:xfrm>
            <a:off x="152400" y="1371600"/>
            <a:ext cx="9010650" cy="6986528"/>
          </a:xfrm>
          <a:prstGeom prst="rect">
            <a:avLst/>
          </a:prstGeom>
          <a:noFill/>
          <a:ln w="9525">
            <a:noFill/>
            <a:miter lim="800000"/>
            <a:headEnd/>
            <a:tailEnd/>
          </a:ln>
        </p:spPr>
        <p:txBody>
          <a:bodyPr wrap="square">
            <a:spAutoFit/>
          </a:bodyPr>
          <a:lstStyle/>
          <a:p>
            <a:pPr marL="457200" lvl="0" indent="-457200" algn="r" rtl="1">
              <a:buFont typeface="Wingdings" panose="05000000000000000000" pitchFamily="2" charset="2"/>
              <a:buChar char="Ø"/>
            </a:pPr>
            <a:r>
              <a:rPr lang="ar-SA" sz="3200" dirty="0" smtClean="0"/>
              <a:t>مقدمة عن إدارة الأعمال الإلكترونية والتجارة الإلكترونية</a:t>
            </a:r>
          </a:p>
          <a:p>
            <a:pPr marL="457200" lvl="0" indent="-457200" algn="r" rtl="1">
              <a:buFont typeface="Wingdings" panose="05000000000000000000" pitchFamily="2" charset="2"/>
              <a:buChar char="Ø"/>
            </a:pPr>
            <a:r>
              <a:rPr lang="ar-SA" sz="3200" dirty="0" smtClean="0"/>
              <a:t>الأسواق الإلكترونية</a:t>
            </a:r>
          </a:p>
          <a:p>
            <a:pPr marL="457200" lvl="0" indent="-457200" algn="r" rtl="1">
              <a:buFont typeface="Wingdings" panose="05000000000000000000" pitchFamily="2" charset="2"/>
              <a:buChar char="Ø"/>
            </a:pPr>
            <a:r>
              <a:rPr lang="ar-SA" sz="3200" dirty="0"/>
              <a:t>البنية التحتية </a:t>
            </a:r>
            <a:r>
              <a:rPr lang="ar-SA" sz="3200" dirty="0" smtClean="0"/>
              <a:t>لإدارة الأعمال الالكترونية</a:t>
            </a:r>
          </a:p>
          <a:p>
            <a:pPr marL="457200" lvl="0" indent="-457200" algn="r" rtl="1">
              <a:buFont typeface="Wingdings" panose="05000000000000000000" pitchFamily="2" charset="2"/>
              <a:buChar char="Ø"/>
            </a:pPr>
            <a:r>
              <a:rPr lang="ar-SA" sz="3200" dirty="0"/>
              <a:t>مقدمة عن البيئة </a:t>
            </a:r>
            <a:r>
              <a:rPr lang="ar-SA" sz="3200" dirty="0" smtClean="0"/>
              <a:t>الالكترونية</a:t>
            </a:r>
          </a:p>
          <a:p>
            <a:pPr marL="457200" lvl="0" indent="-457200" algn="r" rtl="1">
              <a:buFont typeface="Wingdings" panose="05000000000000000000" pitchFamily="2" charset="2"/>
              <a:buChar char="Ø"/>
            </a:pPr>
            <a:r>
              <a:rPr lang="ar-SA" sz="3200" dirty="0"/>
              <a:t>مقدمة عن </a:t>
            </a:r>
            <a:r>
              <a:rPr lang="ar-SA" sz="3200" dirty="0" smtClean="0"/>
              <a:t>استراتيجية ادارة الأعمال الالكترونية</a:t>
            </a:r>
          </a:p>
          <a:p>
            <a:pPr marL="457200" lvl="0" indent="-457200" algn="r" rtl="1">
              <a:buFont typeface="Wingdings" panose="05000000000000000000" pitchFamily="2" charset="2"/>
              <a:buChar char="Ø"/>
            </a:pPr>
            <a:r>
              <a:rPr lang="ar-SA" sz="3200" dirty="0" smtClean="0"/>
              <a:t>سلوك المستهلك الإلكتروني</a:t>
            </a:r>
          </a:p>
          <a:p>
            <a:pPr marL="457200" lvl="0" indent="-457200" algn="r" rtl="1">
              <a:buFont typeface="Wingdings" panose="05000000000000000000" pitchFamily="2" charset="2"/>
              <a:buChar char="Ø"/>
            </a:pPr>
            <a:r>
              <a:rPr lang="ar-SA" sz="3200" dirty="0" smtClean="0"/>
              <a:t>التسويق الإلكتروني</a:t>
            </a:r>
          </a:p>
          <a:p>
            <a:pPr marL="457200" lvl="0" indent="-457200" algn="r" rtl="1">
              <a:buFont typeface="Wingdings" panose="05000000000000000000" pitchFamily="2" charset="2"/>
              <a:buChar char="Ø"/>
            </a:pPr>
            <a:r>
              <a:rPr lang="ar-SA" sz="3200" dirty="0" smtClean="0"/>
              <a:t>إدارة التغيير</a:t>
            </a:r>
          </a:p>
          <a:p>
            <a:pPr marL="457200" lvl="0" indent="-457200" algn="r" rtl="1">
              <a:buFont typeface="Wingdings" panose="05000000000000000000" pitchFamily="2" charset="2"/>
              <a:buChar char="Ø"/>
            </a:pPr>
            <a:r>
              <a:rPr lang="ar-SA" sz="3200" dirty="0" smtClean="0"/>
              <a:t>إدارة سلسلة التوريد والتوزيع</a:t>
            </a:r>
          </a:p>
          <a:p>
            <a:pPr marL="457200" lvl="0" indent="-457200" algn="r" rtl="1">
              <a:buFont typeface="Wingdings" panose="05000000000000000000" pitchFamily="2" charset="2"/>
              <a:buChar char="Ø"/>
            </a:pPr>
            <a:r>
              <a:rPr lang="ar-SA" sz="3200" dirty="0" smtClean="0"/>
              <a:t>تطبيق خدمات إدارة الأعمال الإلكترونية</a:t>
            </a:r>
          </a:p>
          <a:p>
            <a:pPr marL="457200" lvl="0" indent="-457200" algn="r" rtl="1">
              <a:buFont typeface="Wingdings" panose="05000000000000000000" pitchFamily="2" charset="2"/>
              <a:buChar char="Ø"/>
            </a:pPr>
            <a:endParaRPr lang="ar-SA" sz="3200" dirty="0" smtClean="0"/>
          </a:p>
          <a:p>
            <a:pPr marL="457200" lvl="0" indent="-457200" algn="r" rtl="1">
              <a:buFont typeface="Wingdings" panose="05000000000000000000" pitchFamily="2" charset="2"/>
              <a:buChar char="Ø"/>
            </a:pPr>
            <a:endParaRPr lang="ar-SA" sz="3200" dirty="0" smtClean="0"/>
          </a:p>
          <a:p>
            <a:pPr marL="457200" lvl="0" indent="-457200" algn="r" rtl="1">
              <a:buFont typeface="Wingdings" panose="05000000000000000000" pitchFamily="2" charset="2"/>
              <a:buChar char="Ø"/>
            </a:pPr>
            <a:endParaRPr lang="ar-SA" sz="3200" dirty="0" smtClean="0"/>
          </a:p>
          <a:p>
            <a:pPr marL="457200" lvl="0" indent="-457200" algn="r" rtl="1">
              <a:buFont typeface="Wingdings" panose="05000000000000000000" pitchFamily="2" charset="2"/>
              <a:buChar char="Ø"/>
            </a:pPr>
            <a:endParaRPr lang="en-US" sz="3200" dirty="0"/>
          </a:p>
        </p:txBody>
      </p:sp>
    </p:spTree>
    <p:extLst>
      <p:ext uri="{BB962C8B-B14F-4D97-AF65-F5344CB8AC3E}">
        <p14:creationId xmlns:p14="http://schemas.microsoft.com/office/powerpoint/2010/main" val="6722996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3A8BCF81-C06D-4ABC-AC55-BE1F3E81A1DA}" type="slidenum">
              <a:rPr lang="ar-SA" sz="1200">
                <a:solidFill>
                  <a:schemeClr val="bg1"/>
                </a:solidFill>
                <a:latin typeface="Calibri" pitchFamily="34" charset="0"/>
              </a:rPr>
              <a:pPr algn="r"/>
              <a:t>6</a:t>
            </a:fld>
            <a:endParaRPr lang="en-US" sz="1200">
              <a:solidFill>
                <a:schemeClr val="bg1"/>
              </a:solidFill>
              <a:latin typeface="Calibri" pitchFamily="34" charset="0"/>
            </a:endParaRPr>
          </a:p>
        </p:txBody>
      </p:sp>
      <p:sp>
        <p:nvSpPr>
          <p:cNvPr id="20483" name="Title 1"/>
          <p:cNvSpPr>
            <a:spLocks/>
          </p:cNvSpPr>
          <p:nvPr/>
        </p:nvSpPr>
        <p:spPr bwMode="auto">
          <a:xfrm>
            <a:off x="838200" y="546100"/>
            <a:ext cx="8534400" cy="758825"/>
          </a:xfrm>
          <a:prstGeom prst="rect">
            <a:avLst/>
          </a:prstGeom>
          <a:noFill/>
          <a:ln w="9525">
            <a:noFill/>
            <a:miter lim="800000"/>
            <a:headEnd/>
            <a:tailEnd/>
          </a:ln>
        </p:spPr>
        <p:txBody>
          <a:bodyPr anchor="b"/>
          <a:lstStyle/>
          <a:p>
            <a:pPr algn="r" rtl="1"/>
            <a:endParaRPr lang="ar-SA" sz="6400">
              <a:solidFill>
                <a:srgbClr val="376092"/>
              </a:solidFill>
              <a:latin typeface="Calibri" pitchFamily="34" charset="0"/>
              <a:ea typeface="AL-Battar"/>
              <a:cs typeface="AL-Battar"/>
            </a:endParaRPr>
          </a:p>
        </p:txBody>
      </p:sp>
      <p:sp>
        <p:nvSpPr>
          <p:cNvPr id="20484" name="Content Placeholder 2"/>
          <p:cNvSpPr>
            <a:spLocks/>
          </p:cNvSpPr>
          <p:nvPr/>
        </p:nvSpPr>
        <p:spPr bwMode="auto">
          <a:xfrm>
            <a:off x="990600" y="1371600"/>
            <a:ext cx="8504238" cy="4572000"/>
          </a:xfrm>
          <a:prstGeom prst="rect">
            <a:avLst/>
          </a:prstGeom>
          <a:noFill/>
          <a:ln w="9525">
            <a:noFill/>
            <a:miter lim="800000"/>
            <a:headEnd/>
            <a:tailEnd/>
          </a:ln>
        </p:spPr>
        <p:txBody>
          <a:bodyPr/>
          <a:lstStyle/>
          <a:p>
            <a:pPr marL="273050" indent="-273050" algn="just" rtl="1">
              <a:lnSpc>
                <a:spcPct val="110000"/>
              </a:lnSpc>
              <a:spcBef>
                <a:spcPct val="20000"/>
              </a:spcBef>
              <a:buFont typeface="Arial" pitchFamily="34" charset="0"/>
              <a:buChar char="•"/>
            </a:pPr>
            <a:endParaRPr lang="ar-SA" sz="2500">
              <a:solidFill>
                <a:srgbClr val="376092"/>
              </a:solidFill>
              <a:latin typeface="Calibri" pitchFamily="34" charset="0"/>
              <a:ea typeface="AL-Mohanad Bold"/>
              <a:cs typeface="AL-Mohanad Bold"/>
            </a:endParaRPr>
          </a:p>
        </p:txBody>
      </p:sp>
      <p:graphicFrame>
        <p:nvGraphicFramePr>
          <p:cNvPr id="7" name="Table 6"/>
          <p:cNvGraphicFramePr>
            <a:graphicFrameLocks noGrp="1"/>
          </p:cNvGraphicFramePr>
          <p:nvPr>
            <p:extLst>
              <p:ext uri="{D42A27DB-BD31-4B8C-83A1-F6EECF244321}">
                <p14:modId xmlns:p14="http://schemas.microsoft.com/office/powerpoint/2010/main" val="974670514"/>
              </p:ext>
            </p:extLst>
          </p:nvPr>
        </p:nvGraphicFramePr>
        <p:xfrm>
          <a:off x="1371600" y="2362200"/>
          <a:ext cx="7086600" cy="2225676"/>
        </p:xfrm>
        <a:graphic>
          <a:graphicData uri="http://schemas.openxmlformats.org/drawingml/2006/table">
            <a:tbl>
              <a:tblPr rtl="1" firstRow="1" bandRow="1">
                <a:tableStyleId>{5C22544A-7EE6-4342-B048-85BDC9FD1C3A}</a:tableStyleId>
              </a:tblPr>
              <a:tblGrid>
                <a:gridCol w="4701011"/>
                <a:gridCol w="2385589"/>
              </a:tblGrid>
              <a:tr h="370946">
                <a:tc>
                  <a:txBody>
                    <a:bodyPr/>
                    <a:lstStyle/>
                    <a:p>
                      <a:pPr algn="ctr" rtl="1"/>
                      <a:r>
                        <a:rPr lang="ar-SA" sz="1800" dirty="0" smtClean="0">
                          <a:cs typeface="PT Bold Heading" pitchFamily="2" charset="-78"/>
                        </a:rPr>
                        <a:t>النشاط </a:t>
                      </a:r>
                      <a:endParaRPr lang="ar-SA" sz="1800" dirty="0">
                        <a:cs typeface="PT Bold Heading" pitchFamily="2" charset="-78"/>
                      </a:endParaRPr>
                    </a:p>
                  </a:txBody>
                  <a:tcPr marT="45733" marB="45733"/>
                </a:tc>
                <a:tc>
                  <a:txBody>
                    <a:bodyPr/>
                    <a:lstStyle/>
                    <a:p>
                      <a:pPr algn="ctr" rtl="1"/>
                      <a:r>
                        <a:rPr lang="ar-SA" sz="1800" dirty="0" smtClean="0">
                          <a:cs typeface="PT Bold Heading" pitchFamily="2" charset="-78"/>
                        </a:rPr>
                        <a:t>الدرجة</a:t>
                      </a:r>
                      <a:endParaRPr lang="ar-SA" sz="1800" dirty="0">
                        <a:cs typeface="PT Bold Heading" pitchFamily="2" charset="-78"/>
                      </a:endParaRPr>
                    </a:p>
                  </a:txBody>
                  <a:tcPr marT="45733" marB="45733"/>
                </a:tc>
              </a:tr>
              <a:tr h="370946">
                <a:tc>
                  <a:txBody>
                    <a:bodyPr/>
                    <a:lstStyle/>
                    <a:p>
                      <a:pPr algn="ctr" rtl="1"/>
                      <a:r>
                        <a:rPr lang="ar-SA" sz="1800" dirty="0" smtClean="0">
                          <a:solidFill>
                            <a:srgbClr val="FF0000"/>
                          </a:solidFill>
                          <a:cs typeface="PT Bold Heading" pitchFamily="2" charset="-78"/>
                        </a:rPr>
                        <a:t>المشاركة في منتديات الحوار على البلاك</a:t>
                      </a:r>
                      <a:r>
                        <a:rPr lang="ar-SA" sz="1800" baseline="0" dirty="0" smtClean="0">
                          <a:solidFill>
                            <a:srgbClr val="FF0000"/>
                          </a:solidFill>
                          <a:cs typeface="PT Bold Heading" pitchFamily="2" charset="-78"/>
                        </a:rPr>
                        <a:t> بورد</a:t>
                      </a:r>
                      <a:endParaRPr lang="ar-SA" sz="1800" dirty="0">
                        <a:solidFill>
                          <a:srgbClr val="FF0000"/>
                        </a:solidFill>
                        <a:cs typeface="PT Bold Heading" pitchFamily="2" charset="-78"/>
                      </a:endParaRPr>
                    </a:p>
                  </a:txBody>
                  <a:tcPr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solidFill>
                            <a:srgbClr val="FF0000"/>
                          </a:solidFill>
                          <a:cs typeface="PT Bold Heading" pitchFamily="2" charset="-78"/>
                        </a:rPr>
                        <a:t>10 درجات</a:t>
                      </a:r>
                      <a:endParaRPr lang="en-US" sz="1800" dirty="0" smtClean="0">
                        <a:solidFill>
                          <a:srgbClr val="FF0000"/>
                        </a:solidFill>
                        <a:cs typeface="PT Bold Heading" pitchFamily="2" charset="-78"/>
                      </a:endParaRPr>
                    </a:p>
                  </a:txBody>
                  <a:tcPr marT="45733" marB="45733"/>
                </a:tc>
              </a:tr>
              <a:tr h="370946">
                <a:tc>
                  <a:txBody>
                    <a:bodyPr/>
                    <a:lstStyle/>
                    <a:p>
                      <a:pPr algn="ctr" rtl="1"/>
                      <a:r>
                        <a:rPr lang="ar-SA" sz="1800" dirty="0" smtClean="0">
                          <a:solidFill>
                            <a:srgbClr val="FF0000"/>
                          </a:solidFill>
                          <a:cs typeface="PT Bold Heading" pitchFamily="2" charset="-78"/>
                        </a:rPr>
                        <a:t>حضور المحاضرات المسجلة والمحاضرات المباشرة</a:t>
                      </a:r>
                      <a:endParaRPr lang="ar-SA" sz="1800" dirty="0">
                        <a:solidFill>
                          <a:srgbClr val="FF0000"/>
                        </a:solidFill>
                        <a:cs typeface="PT Bold Heading" pitchFamily="2" charset="-78"/>
                      </a:endParaRPr>
                    </a:p>
                  </a:txBody>
                  <a:tcPr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solidFill>
                            <a:srgbClr val="FF0000"/>
                          </a:solidFill>
                          <a:cs typeface="PT Bold Heading" pitchFamily="2" charset="-78"/>
                        </a:rPr>
                        <a:t>10 درجات</a:t>
                      </a:r>
                      <a:endParaRPr lang="en-US" sz="1800" dirty="0" smtClean="0">
                        <a:solidFill>
                          <a:srgbClr val="FF0000"/>
                        </a:solidFill>
                        <a:cs typeface="PT Bold Heading" pitchFamily="2" charset="-78"/>
                      </a:endParaRPr>
                    </a:p>
                  </a:txBody>
                  <a:tcPr marT="45733" marB="45733"/>
                </a:tc>
              </a:tr>
              <a:tr h="370946">
                <a:tc>
                  <a:txBody>
                    <a:bodyPr/>
                    <a:lstStyle/>
                    <a:p>
                      <a:pPr algn="ctr" rtl="1"/>
                      <a:r>
                        <a:rPr lang="ar-SA" sz="1800" dirty="0" smtClean="0">
                          <a:solidFill>
                            <a:srgbClr val="FF0000"/>
                          </a:solidFill>
                          <a:cs typeface="PT Bold Heading" pitchFamily="2" charset="-78"/>
                        </a:rPr>
                        <a:t>الواجبات المنزلية </a:t>
                      </a:r>
                      <a:endParaRPr lang="ar-SA" sz="1800" dirty="0">
                        <a:solidFill>
                          <a:srgbClr val="FF0000"/>
                        </a:solidFill>
                        <a:cs typeface="PT Bold Heading" pitchFamily="2" charset="-78"/>
                      </a:endParaRPr>
                    </a:p>
                  </a:txBody>
                  <a:tcPr marT="45733" marB="45733"/>
                </a:tc>
                <a:tc>
                  <a:txBody>
                    <a:bodyPr/>
                    <a:lstStyle/>
                    <a:p>
                      <a:pPr algn="ctr" rtl="1"/>
                      <a:r>
                        <a:rPr lang="ar-SA" sz="1800" dirty="0" smtClean="0">
                          <a:solidFill>
                            <a:srgbClr val="FF0000"/>
                          </a:solidFill>
                          <a:cs typeface="PT Bold Heading" pitchFamily="2" charset="-78"/>
                        </a:rPr>
                        <a:t>10 درجات</a:t>
                      </a:r>
                      <a:endParaRPr lang="ar-SA" sz="1800" dirty="0">
                        <a:solidFill>
                          <a:srgbClr val="FF0000"/>
                        </a:solidFill>
                        <a:cs typeface="PT Bold Heading" pitchFamily="2" charset="-78"/>
                      </a:endParaRPr>
                    </a:p>
                  </a:txBody>
                  <a:tcPr marT="45733" marB="45733"/>
                </a:tc>
              </a:tr>
              <a:tr h="370946">
                <a:tc>
                  <a:txBody>
                    <a:bodyPr/>
                    <a:lstStyle/>
                    <a:p>
                      <a:pPr algn="ctr" rtl="1"/>
                      <a:r>
                        <a:rPr lang="ar-SA" sz="1800" dirty="0" smtClean="0">
                          <a:solidFill>
                            <a:srgbClr val="FF0000"/>
                          </a:solidFill>
                          <a:cs typeface="PT Bold Heading" pitchFamily="2" charset="-78"/>
                        </a:rPr>
                        <a:t>الاختبار النهائي </a:t>
                      </a:r>
                      <a:endParaRPr lang="ar-SA" sz="1800" dirty="0">
                        <a:solidFill>
                          <a:srgbClr val="FF0000"/>
                        </a:solidFill>
                        <a:cs typeface="PT Bold Heading" pitchFamily="2" charset="-78"/>
                      </a:endParaRPr>
                    </a:p>
                  </a:txBody>
                  <a:tcPr marT="45733" marB="45733"/>
                </a:tc>
                <a:tc>
                  <a:txBody>
                    <a:bodyPr/>
                    <a:lstStyle/>
                    <a:p>
                      <a:pPr algn="ctr" rtl="1"/>
                      <a:r>
                        <a:rPr lang="ar-SA" sz="1800" dirty="0" smtClean="0">
                          <a:solidFill>
                            <a:srgbClr val="FF0000"/>
                          </a:solidFill>
                          <a:cs typeface="PT Bold Heading" pitchFamily="2" charset="-78"/>
                        </a:rPr>
                        <a:t>70 درجة</a:t>
                      </a:r>
                      <a:endParaRPr lang="ar-SA" sz="1800" dirty="0">
                        <a:solidFill>
                          <a:srgbClr val="FF0000"/>
                        </a:solidFill>
                        <a:cs typeface="PT Bold Heading" pitchFamily="2" charset="-78"/>
                      </a:endParaRPr>
                    </a:p>
                  </a:txBody>
                  <a:tcPr marT="45733" marB="45733"/>
                </a:tc>
              </a:tr>
              <a:tr h="370946">
                <a:tc>
                  <a:txBody>
                    <a:bodyPr/>
                    <a:lstStyle/>
                    <a:p>
                      <a:pPr algn="ctr" rtl="1"/>
                      <a:r>
                        <a:rPr lang="ar-SA" sz="1800" dirty="0" smtClean="0">
                          <a:solidFill>
                            <a:srgbClr val="FF0000"/>
                          </a:solidFill>
                          <a:cs typeface="PT Bold Heading" pitchFamily="2" charset="-78"/>
                        </a:rPr>
                        <a:t>المجموع النهائي </a:t>
                      </a:r>
                      <a:endParaRPr lang="ar-SA" sz="1800" dirty="0">
                        <a:solidFill>
                          <a:srgbClr val="FF0000"/>
                        </a:solidFill>
                        <a:cs typeface="PT Bold Heading" pitchFamily="2" charset="-78"/>
                      </a:endParaRPr>
                    </a:p>
                  </a:txBody>
                  <a:tcPr marT="45733" marB="45733"/>
                </a:tc>
                <a:tc>
                  <a:txBody>
                    <a:bodyPr/>
                    <a:lstStyle/>
                    <a:p>
                      <a:pPr algn="ctr" rtl="1"/>
                      <a:r>
                        <a:rPr lang="ar-SA" sz="1800" dirty="0" smtClean="0">
                          <a:solidFill>
                            <a:srgbClr val="FF0000"/>
                          </a:solidFill>
                          <a:cs typeface="PT Bold Heading" pitchFamily="2" charset="-78"/>
                        </a:rPr>
                        <a:t>100 درجة</a:t>
                      </a:r>
                      <a:endParaRPr lang="ar-SA" sz="1800" dirty="0">
                        <a:solidFill>
                          <a:srgbClr val="FF0000"/>
                        </a:solidFill>
                        <a:cs typeface="PT Bold Heading" pitchFamily="2" charset="-78"/>
                      </a:endParaRPr>
                    </a:p>
                  </a:txBody>
                  <a:tcPr marT="45733" marB="45733"/>
                </a:tc>
              </a:tr>
            </a:tbl>
          </a:graphicData>
        </a:graphic>
      </p:graphicFrame>
      <p:sp>
        <p:nvSpPr>
          <p:cNvPr id="8" name="Title 1"/>
          <p:cNvSpPr>
            <a:spLocks noGrp="1"/>
          </p:cNvSpPr>
          <p:nvPr>
            <p:ph type="title" idx="4294967295"/>
          </p:nvPr>
        </p:nvSpPr>
        <p:spPr>
          <a:xfrm>
            <a:off x="228600" y="152400"/>
            <a:ext cx="8915400" cy="1143000"/>
          </a:xfrm>
        </p:spPr>
        <p:txBody>
          <a:bodyPr/>
          <a:lstStyle/>
          <a:p>
            <a:pPr eaLnBrk="1" hangingPunct="1">
              <a:defRPr/>
            </a:pPr>
            <a:r>
              <a:rPr lang="ar-SA" dirty="0" smtClean="0">
                <a:solidFill>
                  <a:schemeClr val="tx2">
                    <a:lumMod val="75000"/>
                  </a:schemeClr>
                </a:solidFill>
                <a:cs typeface="PT Bold Heading" pitchFamily="2" charset="-78"/>
              </a:rPr>
              <a:t>توزيع </a:t>
            </a:r>
            <a:r>
              <a:rPr lang="ar-SA" dirty="0">
                <a:solidFill>
                  <a:schemeClr val="tx2">
                    <a:lumMod val="75000"/>
                  </a:schemeClr>
                </a:solidFill>
                <a:cs typeface="PT Bold Heading" pitchFamily="2" charset="-78"/>
              </a:rPr>
              <a:t>الدرجات </a:t>
            </a:r>
            <a:r>
              <a:rPr lang="ar-SA" dirty="0" smtClean="0">
                <a:solidFill>
                  <a:schemeClr val="tx2">
                    <a:lumMod val="75000"/>
                  </a:schemeClr>
                </a:solidFill>
                <a:cs typeface="PT Bold Heading" pitchFamily="2" charset="-78"/>
              </a:rPr>
              <a: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620A1BA6-DC6B-482D-98B1-EED6EA2CCB3B}" type="slidenum">
              <a:rPr lang="ar-SA" sz="1200">
                <a:solidFill>
                  <a:schemeClr val="bg1"/>
                </a:solidFill>
                <a:latin typeface="Calibri" pitchFamily="34" charset="0"/>
              </a:rPr>
              <a:pPr algn="r"/>
              <a:t>7</a:t>
            </a:fld>
            <a:endParaRPr lang="en-US" sz="1200">
              <a:solidFill>
                <a:schemeClr val="bg1"/>
              </a:solidFill>
              <a:latin typeface="Calibri" pitchFamily="34" charset="0"/>
            </a:endParaRPr>
          </a:p>
        </p:txBody>
      </p:sp>
      <p:sp>
        <p:nvSpPr>
          <p:cNvPr id="21507" name="Title 1"/>
          <p:cNvSpPr>
            <a:spLocks/>
          </p:cNvSpPr>
          <p:nvPr/>
        </p:nvSpPr>
        <p:spPr bwMode="auto">
          <a:xfrm>
            <a:off x="838200" y="120650"/>
            <a:ext cx="8534400" cy="1187450"/>
          </a:xfrm>
          <a:prstGeom prst="rect">
            <a:avLst/>
          </a:prstGeom>
          <a:noFill/>
          <a:ln w="9525">
            <a:noFill/>
            <a:miter lim="800000"/>
            <a:headEnd/>
            <a:tailEnd/>
          </a:ln>
        </p:spPr>
        <p:txBody>
          <a:bodyPr anchor="b"/>
          <a:lstStyle/>
          <a:p>
            <a:pPr algn="r" rtl="1"/>
            <a:endParaRPr lang="ar-SA" sz="6400">
              <a:solidFill>
                <a:srgbClr val="376092"/>
              </a:solidFill>
              <a:latin typeface="Calibri" pitchFamily="34" charset="0"/>
              <a:ea typeface="AL-Battar"/>
              <a:cs typeface="AL-Battar"/>
            </a:endParaRPr>
          </a:p>
        </p:txBody>
      </p:sp>
      <p:sp>
        <p:nvSpPr>
          <p:cNvPr id="21508" name="Rectangle 4"/>
          <p:cNvSpPr>
            <a:spLocks noChangeArrowheads="1"/>
          </p:cNvSpPr>
          <p:nvPr/>
        </p:nvSpPr>
        <p:spPr bwMode="auto">
          <a:xfrm>
            <a:off x="762000" y="1524000"/>
            <a:ext cx="8458200" cy="4462760"/>
          </a:xfrm>
          <a:prstGeom prst="rect">
            <a:avLst/>
          </a:prstGeom>
          <a:noFill/>
          <a:ln w="9525">
            <a:noFill/>
            <a:miter lim="800000"/>
            <a:headEnd/>
            <a:tailEnd/>
          </a:ln>
        </p:spPr>
        <p:txBody>
          <a:bodyPr>
            <a:spAutoFit/>
          </a:bodyPr>
          <a:lstStyle/>
          <a:p>
            <a:pPr algn="r" rtl="1"/>
            <a:r>
              <a:rPr lang="ar-SA" sz="2000" dirty="0">
                <a:solidFill>
                  <a:srgbClr val="0070C0"/>
                </a:solidFill>
                <a:cs typeface="PT Bold Heading" pitchFamily="2" charset="-78"/>
              </a:rPr>
              <a:t>الساعات المكتبية:</a:t>
            </a:r>
          </a:p>
          <a:p>
            <a:pPr algn="r" rtl="1"/>
            <a:endParaRPr lang="ar-SA" sz="2800" dirty="0">
              <a:cs typeface="PT Bold Heading" pitchFamily="2" charset="-78"/>
            </a:endParaRPr>
          </a:p>
          <a:p>
            <a:pPr algn="r" rtl="1"/>
            <a:endParaRPr lang="ar-SA" sz="2800" dirty="0">
              <a:solidFill>
                <a:srgbClr val="FF0000"/>
              </a:solidFill>
              <a:cs typeface="PT Bold Heading" pitchFamily="2" charset="-78"/>
            </a:endParaRPr>
          </a:p>
          <a:p>
            <a:pPr algn="r" rtl="1"/>
            <a:endParaRPr lang="ar-SA" sz="2800" dirty="0">
              <a:solidFill>
                <a:srgbClr val="FF0000"/>
              </a:solidFill>
              <a:cs typeface="PT Bold Heading" pitchFamily="2" charset="-78"/>
            </a:endParaRPr>
          </a:p>
          <a:p>
            <a:pPr algn="r" rtl="1"/>
            <a:endParaRPr lang="ar-SA" sz="2800" dirty="0">
              <a:solidFill>
                <a:srgbClr val="FF0000"/>
              </a:solidFill>
              <a:cs typeface="PT Bold Heading" pitchFamily="2" charset="-78"/>
            </a:endParaRPr>
          </a:p>
          <a:p>
            <a:pPr algn="r" rtl="1"/>
            <a:r>
              <a:rPr lang="ar-SA" sz="2000" dirty="0">
                <a:solidFill>
                  <a:srgbClr val="0070C0"/>
                </a:solidFill>
                <a:cs typeface="PT Bold Heading" pitchFamily="2" charset="-78"/>
              </a:rPr>
              <a:t>رقم جوال </a:t>
            </a:r>
            <a:r>
              <a:rPr lang="ar-SA" sz="2000" dirty="0" smtClean="0">
                <a:solidFill>
                  <a:srgbClr val="0070C0"/>
                </a:solidFill>
                <a:cs typeface="PT Bold Heading" pitchFamily="2" charset="-78"/>
              </a:rPr>
              <a:t>المقرر:                       </a:t>
            </a:r>
            <a:r>
              <a:rPr lang="ar-SA" sz="2800" dirty="0" smtClean="0">
                <a:cs typeface="PT Bold Heading" pitchFamily="2" charset="-78"/>
              </a:rPr>
              <a:t>0000000000  </a:t>
            </a:r>
            <a:r>
              <a:rPr lang="ar-SA" sz="2800" dirty="0">
                <a:cs typeface="PT Bold Heading" pitchFamily="2" charset="-78"/>
              </a:rPr>
              <a:t> </a:t>
            </a:r>
            <a:endParaRPr lang="en-US" sz="2800" dirty="0">
              <a:cs typeface="PT Bold Heading" pitchFamily="2" charset="-78"/>
            </a:endParaRPr>
          </a:p>
          <a:p>
            <a:pPr algn="r" rtl="1"/>
            <a:endParaRPr lang="ar-SA" sz="1600" dirty="0" smtClean="0">
              <a:solidFill>
                <a:srgbClr val="FF0000"/>
              </a:solidFill>
              <a:cs typeface="PT Bold Heading" pitchFamily="2" charset="-78"/>
            </a:endParaRPr>
          </a:p>
          <a:p>
            <a:pPr algn="r" rtl="1"/>
            <a:r>
              <a:rPr lang="ar-SA" sz="1600" dirty="0" smtClean="0">
                <a:solidFill>
                  <a:srgbClr val="FF0000"/>
                </a:solidFill>
                <a:cs typeface="PT Bold Heading" pitchFamily="2" charset="-78"/>
              </a:rPr>
              <a:t>سيكون </a:t>
            </a:r>
            <a:r>
              <a:rPr lang="ar-SA" sz="1600" dirty="0">
                <a:solidFill>
                  <a:srgbClr val="FF0000"/>
                </a:solidFill>
                <a:cs typeface="PT Bold Heading" pitchFamily="2" charset="-78"/>
              </a:rPr>
              <a:t>الجوال مفتوح في الأوقات المحددة بعالية وسيتم </a:t>
            </a:r>
            <a:r>
              <a:rPr lang="ar-SA" sz="1600" dirty="0" smtClean="0">
                <a:solidFill>
                  <a:srgbClr val="FF0000"/>
                </a:solidFill>
                <a:cs typeface="PT Bold Heading" pitchFamily="2" charset="-78"/>
              </a:rPr>
              <a:t>اغلاقه </a:t>
            </a:r>
            <a:r>
              <a:rPr lang="ar-SA" sz="1600" dirty="0">
                <a:solidFill>
                  <a:srgbClr val="FF0000"/>
                </a:solidFill>
                <a:cs typeface="PT Bold Heading" pitchFamily="2" charset="-78"/>
              </a:rPr>
              <a:t>خارج هذه الأوقات، لذا على الجميع التقيد بهذه المواعيد</a:t>
            </a:r>
          </a:p>
          <a:p>
            <a:pPr algn="r" rtl="1"/>
            <a:endParaRPr lang="ar-SA" sz="2800" dirty="0">
              <a:cs typeface="PT Bold Heading" pitchFamily="2" charset="-78"/>
            </a:endParaRPr>
          </a:p>
          <a:p>
            <a:pPr algn="r" rtl="1"/>
            <a:r>
              <a:rPr lang="ar-SA" sz="2000" dirty="0">
                <a:solidFill>
                  <a:srgbClr val="0070C0"/>
                </a:solidFill>
                <a:cs typeface="PT Bold Heading" pitchFamily="2" charset="-78"/>
              </a:rPr>
              <a:t>البريد الإلكتروني:</a:t>
            </a:r>
            <a:endParaRPr lang="en-US" sz="2000" dirty="0">
              <a:solidFill>
                <a:srgbClr val="0070C0"/>
              </a:solidFill>
              <a:cs typeface="PT Bold Heading" pitchFamily="2" charset="-78"/>
            </a:endParaRPr>
          </a:p>
          <a:p>
            <a:pPr algn="ctr" rtl="1"/>
            <a:r>
              <a:rPr lang="ar-SA" sz="2800" dirty="0">
                <a:cs typeface="PT Bold Heading" pitchFamily="2" charset="-78"/>
              </a:rPr>
              <a:t> </a:t>
            </a:r>
            <a:r>
              <a:rPr lang="en-US" sz="2800" dirty="0" smtClean="0">
                <a:cs typeface="PT Bold Heading" pitchFamily="2" charset="-78"/>
              </a:rPr>
              <a:t>dr.abdelaal.eb@gmail.com</a:t>
            </a:r>
            <a:endParaRPr lang="en-US" sz="2800" dirty="0">
              <a:cs typeface="PT Bold Heading" pitchFamily="2" charset="-78"/>
            </a:endParaRPr>
          </a:p>
        </p:txBody>
      </p:sp>
      <p:graphicFrame>
        <p:nvGraphicFramePr>
          <p:cNvPr id="7" name="Table 6"/>
          <p:cNvGraphicFramePr>
            <a:graphicFrameLocks noGrp="1"/>
          </p:cNvGraphicFramePr>
          <p:nvPr>
            <p:extLst>
              <p:ext uri="{D42A27DB-BD31-4B8C-83A1-F6EECF244321}">
                <p14:modId xmlns:p14="http://schemas.microsoft.com/office/powerpoint/2010/main" val="1003493661"/>
              </p:ext>
            </p:extLst>
          </p:nvPr>
        </p:nvGraphicFramePr>
        <p:xfrm>
          <a:off x="2438400" y="1905000"/>
          <a:ext cx="4572000" cy="1112043"/>
        </p:xfrm>
        <a:graphic>
          <a:graphicData uri="http://schemas.openxmlformats.org/drawingml/2006/table">
            <a:tbl>
              <a:tblPr rtl="1" firstRow="1" bandRow="1">
                <a:tableStyleId>{5C22544A-7EE6-4342-B048-85BDC9FD1C3A}</a:tableStyleId>
              </a:tblPr>
              <a:tblGrid>
                <a:gridCol w="2286000"/>
                <a:gridCol w="2286000"/>
              </a:tblGrid>
              <a:tr h="370681">
                <a:tc>
                  <a:txBody>
                    <a:bodyPr/>
                    <a:lstStyle/>
                    <a:p>
                      <a:pPr algn="ctr" rtl="1"/>
                      <a:r>
                        <a:rPr lang="ar-SA" sz="1800" dirty="0" smtClean="0"/>
                        <a:t>اليوم</a:t>
                      </a:r>
                      <a:endParaRPr lang="ar-SA" sz="1800" dirty="0"/>
                    </a:p>
                  </a:txBody>
                  <a:tcPr marT="45700" marB="45700"/>
                </a:tc>
                <a:tc>
                  <a:txBody>
                    <a:bodyPr/>
                    <a:lstStyle/>
                    <a:p>
                      <a:pPr algn="ctr" rtl="1"/>
                      <a:r>
                        <a:rPr lang="ar-SA" sz="1800" dirty="0" smtClean="0"/>
                        <a:t>الوقت</a:t>
                      </a:r>
                      <a:endParaRPr lang="ar-SA" sz="1800" dirty="0"/>
                    </a:p>
                  </a:txBody>
                  <a:tcPr marT="45700" marB="45700"/>
                </a:tc>
              </a:tr>
              <a:tr h="370681">
                <a:tc>
                  <a:txBody>
                    <a:bodyPr/>
                    <a:lstStyle/>
                    <a:p>
                      <a:pPr algn="ctr" rtl="1"/>
                      <a:r>
                        <a:rPr lang="ar-SA" sz="1800" dirty="0" smtClean="0"/>
                        <a:t>الأحد</a:t>
                      </a:r>
                      <a:endParaRPr lang="ar-SA" sz="1800" dirty="0"/>
                    </a:p>
                  </a:txBody>
                  <a:tcPr marT="45700" marB="45700"/>
                </a:tc>
                <a:tc>
                  <a:txBody>
                    <a:bodyPr/>
                    <a:lstStyle/>
                    <a:p>
                      <a:pPr algn="ctr" rtl="1"/>
                      <a:r>
                        <a:rPr lang="en-US" sz="1800" dirty="0" smtClean="0"/>
                        <a:t>10.30</a:t>
                      </a:r>
                      <a:r>
                        <a:rPr lang="ar-SA" sz="1800" dirty="0" smtClean="0"/>
                        <a:t>-</a:t>
                      </a:r>
                      <a:r>
                        <a:rPr lang="en-US" sz="1800" dirty="0" smtClean="0"/>
                        <a:t>12.30</a:t>
                      </a:r>
                      <a:endParaRPr lang="ar-SA" sz="1800" dirty="0"/>
                    </a:p>
                  </a:txBody>
                  <a:tcPr marT="45700" marB="45700"/>
                </a:tc>
              </a:tr>
              <a:tr h="370681">
                <a:tc>
                  <a:txBody>
                    <a:bodyPr/>
                    <a:lstStyle/>
                    <a:p>
                      <a:pPr algn="ctr" rtl="1"/>
                      <a:r>
                        <a:rPr lang="ar-SA" sz="1800" dirty="0" err="1" smtClean="0"/>
                        <a:t>الاثنيين</a:t>
                      </a:r>
                      <a:endParaRPr lang="ar-SA" sz="1800" dirty="0"/>
                    </a:p>
                  </a:txBody>
                  <a:tcPr marT="45700" marB="45700"/>
                </a:tc>
                <a:tc>
                  <a:txBody>
                    <a:bodyPr/>
                    <a:lstStyle/>
                    <a:p>
                      <a:pPr algn="ctr" rtl="1"/>
                      <a:r>
                        <a:rPr lang="en-US" sz="1800" dirty="0" smtClean="0"/>
                        <a:t>10.30-8.30</a:t>
                      </a:r>
                      <a:endParaRPr lang="ar-SA" sz="1800" dirty="0"/>
                    </a:p>
                  </a:txBody>
                  <a:tcPr marT="45700" marB="45700"/>
                </a:tc>
              </a:tr>
            </a:tbl>
          </a:graphicData>
        </a:graphic>
      </p:graphicFrame>
      <p:sp>
        <p:nvSpPr>
          <p:cNvPr id="8" name="Title 1"/>
          <p:cNvSpPr>
            <a:spLocks noGrp="1"/>
          </p:cNvSpPr>
          <p:nvPr>
            <p:ph type="title" idx="4294967295"/>
          </p:nvPr>
        </p:nvSpPr>
        <p:spPr>
          <a:xfrm>
            <a:off x="-381000" y="152400"/>
            <a:ext cx="9677400" cy="1143000"/>
          </a:xfrm>
        </p:spPr>
        <p:txBody>
          <a:bodyPr/>
          <a:lstStyle/>
          <a:p>
            <a:pPr eaLnBrk="1" hangingPunct="1">
              <a:defRPr/>
            </a:pPr>
            <a:r>
              <a:rPr lang="ar-SA" sz="4000" dirty="0">
                <a:solidFill>
                  <a:schemeClr val="tx2">
                    <a:lumMod val="75000"/>
                  </a:schemeClr>
                </a:solidFill>
                <a:cs typeface="PT Bold Heading" pitchFamily="2" charset="-78"/>
              </a:rPr>
              <a:t>الساعات المكتبية وجوال المقرر والبريد الإلكتروني: </a:t>
            </a:r>
            <a:endParaRPr lang="ar-SA" sz="4000" dirty="0" smtClean="0">
              <a:solidFill>
                <a:schemeClr val="tx2">
                  <a:lumMod val="75000"/>
                </a:schemeClr>
              </a:solidFill>
              <a:cs typeface="PT Bold Heading" pitchFamily="2" charset="-7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93B6D4D9-5F3F-469F-B5C4-03F88746351F}" type="slidenum">
              <a:rPr lang="ar-SA" sz="1200">
                <a:solidFill>
                  <a:schemeClr val="bg1"/>
                </a:solidFill>
                <a:latin typeface="Calibri" pitchFamily="34" charset="0"/>
              </a:rPr>
              <a:pPr algn="r"/>
              <a:t>8</a:t>
            </a:fld>
            <a:endParaRPr lang="en-US" sz="1200">
              <a:solidFill>
                <a:schemeClr val="bg1"/>
              </a:solidFill>
              <a:latin typeface="Calibri" pitchFamily="34" charset="0"/>
            </a:endParaRPr>
          </a:p>
        </p:txBody>
      </p:sp>
      <p:sp>
        <p:nvSpPr>
          <p:cNvPr id="22531" name="عنوان 1"/>
          <p:cNvSpPr>
            <a:spLocks/>
          </p:cNvSpPr>
          <p:nvPr/>
        </p:nvSpPr>
        <p:spPr bwMode="auto">
          <a:xfrm>
            <a:off x="838200" y="549275"/>
            <a:ext cx="8534400" cy="758825"/>
          </a:xfrm>
          <a:prstGeom prst="rect">
            <a:avLst/>
          </a:prstGeom>
          <a:noFill/>
          <a:ln w="9525">
            <a:noFill/>
            <a:miter lim="800000"/>
            <a:headEnd/>
            <a:tailEnd/>
          </a:ln>
        </p:spPr>
        <p:txBody>
          <a:bodyPr anchor="b"/>
          <a:lstStyle/>
          <a:p>
            <a:pPr algn="r" rtl="1"/>
            <a:endParaRPr lang="ar-SA" sz="6400">
              <a:solidFill>
                <a:srgbClr val="376092"/>
              </a:solidFill>
              <a:latin typeface="Calibri" pitchFamily="34" charset="0"/>
              <a:ea typeface="AL-Battar"/>
              <a:cs typeface="AL-Battar"/>
            </a:endParaRPr>
          </a:p>
        </p:txBody>
      </p:sp>
      <p:sp>
        <p:nvSpPr>
          <p:cNvPr id="22532" name="عنصر نائب للمحتوى 2"/>
          <p:cNvSpPr>
            <a:spLocks/>
          </p:cNvSpPr>
          <p:nvPr/>
        </p:nvSpPr>
        <p:spPr bwMode="auto">
          <a:xfrm>
            <a:off x="1020763" y="1447800"/>
            <a:ext cx="8504237" cy="4572000"/>
          </a:xfrm>
          <a:prstGeom prst="rect">
            <a:avLst/>
          </a:prstGeom>
          <a:noFill/>
          <a:ln w="9525">
            <a:noFill/>
            <a:miter lim="800000"/>
            <a:headEnd/>
            <a:tailEnd/>
          </a:ln>
        </p:spPr>
        <p:txBody>
          <a:bodyPr/>
          <a:lstStyle/>
          <a:p>
            <a:pPr marL="273050" indent="-273050" algn="just" rtl="1">
              <a:spcBef>
                <a:spcPct val="20000"/>
              </a:spcBef>
              <a:buFont typeface="Arial" pitchFamily="34" charset="0"/>
              <a:buChar char="•"/>
            </a:pPr>
            <a:endParaRPr lang="ar-SA" sz="3000">
              <a:solidFill>
                <a:srgbClr val="376092"/>
              </a:solidFill>
              <a:latin typeface="Calibri" pitchFamily="34" charset="0"/>
              <a:ea typeface="AL-Mohanad Bold"/>
              <a:cs typeface="AL-Mohanad Bold"/>
            </a:endParaRPr>
          </a:p>
        </p:txBody>
      </p:sp>
      <p:sp>
        <p:nvSpPr>
          <p:cNvPr id="22533" name="Title 1"/>
          <p:cNvSpPr>
            <a:spLocks/>
          </p:cNvSpPr>
          <p:nvPr/>
        </p:nvSpPr>
        <p:spPr bwMode="auto">
          <a:xfrm>
            <a:off x="838200" y="120650"/>
            <a:ext cx="8534400" cy="1187450"/>
          </a:xfrm>
          <a:prstGeom prst="rect">
            <a:avLst/>
          </a:prstGeom>
          <a:noFill/>
          <a:ln w="9525">
            <a:noFill/>
            <a:miter lim="800000"/>
            <a:headEnd/>
            <a:tailEnd/>
          </a:ln>
        </p:spPr>
        <p:txBody>
          <a:bodyPr anchor="b"/>
          <a:lstStyle/>
          <a:p>
            <a:pPr algn="r" rtl="1"/>
            <a:endParaRPr lang="ar-SA" sz="6400">
              <a:solidFill>
                <a:srgbClr val="376092"/>
              </a:solidFill>
              <a:latin typeface="Calibri" pitchFamily="34" charset="0"/>
              <a:ea typeface="AL-Battar"/>
              <a:cs typeface="AL-Battar"/>
            </a:endParaRPr>
          </a:p>
        </p:txBody>
      </p:sp>
      <p:sp>
        <p:nvSpPr>
          <p:cNvPr id="7" name="Title 1"/>
          <p:cNvSpPr>
            <a:spLocks noGrp="1"/>
          </p:cNvSpPr>
          <p:nvPr>
            <p:ph type="title" idx="4294967295"/>
          </p:nvPr>
        </p:nvSpPr>
        <p:spPr>
          <a:xfrm>
            <a:off x="76200" y="2971800"/>
            <a:ext cx="9677400" cy="1143000"/>
          </a:xfrm>
        </p:spPr>
        <p:txBody>
          <a:bodyPr/>
          <a:lstStyle/>
          <a:p>
            <a:pPr algn="ctr" eaLnBrk="1" hangingPunct="1">
              <a:defRPr/>
            </a:pPr>
            <a:r>
              <a:rPr lang="ar-SA" sz="6000" dirty="0" smtClean="0">
                <a:solidFill>
                  <a:schemeClr val="accent4">
                    <a:lumMod val="75000"/>
                  </a:schemeClr>
                </a:solidFill>
                <a:cs typeface="PT Bold Heading" pitchFamily="2" charset="-78"/>
              </a:rPr>
              <a:t>مع </a:t>
            </a:r>
            <a:r>
              <a:rPr lang="ar-SA" sz="6000" dirty="0">
                <a:solidFill>
                  <a:schemeClr val="accent4">
                    <a:lumMod val="75000"/>
                  </a:schemeClr>
                </a:solidFill>
                <a:cs typeface="PT Bold Heading" pitchFamily="2" charset="-78"/>
              </a:rPr>
              <a:t>تمنياتي للجميع بالنجاح </a:t>
            </a:r>
            <a:r>
              <a:rPr lang="ar-SA" sz="6000" dirty="0" smtClean="0">
                <a:solidFill>
                  <a:schemeClr val="accent4">
                    <a:lumMod val="75000"/>
                  </a:schemeClr>
                </a:solidFill>
                <a:cs typeface="PT Bold Heading" pitchFamily="2" charset="-78"/>
              </a:rPr>
              <a:t>والتوفيق</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3556"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3557"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مخصص 3">
      <a:dk1>
        <a:sysClr val="windowText" lastClr="000000"/>
      </a:dk1>
      <a:lt1>
        <a:sysClr val="window" lastClr="FFFFFF"/>
      </a:lt1>
      <a:dk2>
        <a:srgbClr val="69676D"/>
      </a:dk2>
      <a:lt2>
        <a:srgbClr val="C9C2D1"/>
      </a:lt2>
      <a:accent1>
        <a:srgbClr val="3A6048"/>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1599</TotalTime>
  <Words>258</Words>
  <Application>Microsoft Office PowerPoint</Application>
  <PresentationFormat>A4 Paper (210x297 mm)</PresentationFormat>
  <Paragraphs>76</Paragraphs>
  <Slides>9</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9</vt:i4>
      </vt:variant>
    </vt:vector>
  </HeadingPairs>
  <TitlesOfParts>
    <vt:vector size="18" baseType="lpstr">
      <vt:lpstr>ae_AlMateen</vt:lpstr>
      <vt:lpstr>AL-Battar</vt:lpstr>
      <vt:lpstr>AL-Mohanad Bold</vt:lpstr>
      <vt:lpstr>Arial</vt:lpstr>
      <vt:lpstr>AYM Wadiy S_U normal.</vt:lpstr>
      <vt:lpstr>Calibri</vt:lpstr>
      <vt:lpstr>PT Bold Heading</vt:lpstr>
      <vt:lpstr>Wingdings</vt:lpstr>
      <vt:lpstr>Office Theme</vt:lpstr>
      <vt:lpstr>PowerPoint Presentation</vt:lpstr>
      <vt:lpstr>PowerPoint Presentation</vt:lpstr>
      <vt:lpstr>:  وصف المقرر</vt:lpstr>
      <vt:lpstr>:  نواتج التعلم</vt:lpstr>
      <vt:lpstr> الخطة الدراسية</vt:lpstr>
      <vt:lpstr>توزيع الدرجات : </vt:lpstr>
      <vt:lpstr>الساعات المكتبية وجوال المقرر والبريد الإلكتروني: </vt:lpstr>
      <vt:lpstr>مع تمنياتي للجميع بالنجاح والتوفيق</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كليه إدارة أعمال</dc:title>
  <dc:creator>nader darawsheh</dc:creator>
  <dc:description>مقدمة:</dc:description>
  <cp:lastModifiedBy>Bassim Ali Yoseif Alsabbgh</cp:lastModifiedBy>
  <cp:revision>161</cp:revision>
  <dcterms:created xsi:type="dcterms:W3CDTF">2009-10-14T19:14:34Z</dcterms:created>
  <dcterms:modified xsi:type="dcterms:W3CDTF">2015-02-10T07:51:41Z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
    <vt:lpwstr>كليه إدارة أعمال</vt:lpwstr>
  </property>
  <property fmtid="{D5CDD505-2E9C-101B-9397-08002B2CF9AE}" pid="3" name="SlideDescription">
    <vt:lpwstr>مقدمة:</vt:lpwstr>
  </property>
</Properties>
</file>