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310" r:id="rId3"/>
    <p:sldId id="311" r:id="rId4"/>
    <p:sldId id="365" r:id="rId5"/>
    <p:sldId id="349" r:id="rId6"/>
    <p:sldId id="351" r:id="rId7"/>
    <p:sldId id="350" r:id="rId8"/>
    <p:sldId id="348" r:id="rId9"/>
    <p:sldId id="352" r:id="rId10"/>
    <p:sldId id="353" r:id="rId11"/>
    <p:sldId id="354" r:id="rId12"/>
    <p:sldId id="355" r:id="rId13"/>
    <p:sldId id="356" r:id="rId14"/>
    <p:sldId id="357" r:id="rId15"/>
    <p:sldId id="358" r:id="rId16"/>
    <p:sldId id="363" r:id="rId17"/>
    <p:sldId id="364" r:id="rId18"/>
    <p:sldId id="3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2" autoAdjust="0"/>
    <p:restoredTop sz="94664" autoAdjust="0"/>
  </p:normalViewPr>
  <p:slideViewPr>
    <p:cSldViewPr>
      <p:cViewPr varScale="1">
        <p:scale>
          <a:sx n="98" d="100"/>
          <a:sy n="98" d="100"/>
        </p:scale>
        <p:origin x="546" y="7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8ECFF159-04F8-4BB3-9184-0E0665E81D5A}" type="datetimeFigureOut">
              <a:rPr lang="ar-SA" smtClean="0"/>
              <a:t>21/04/36</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CED78406-9D66-4DBD-8417-BFF3E56D78DB}" type="slidenum">
              <a:rPr lang="ar-SA" smtClean="0"/>
              <a:t>‹#›</a:t>
            </a:fld>
            <a:endParaRPr lang="ar-SA"/>
          </a:p>
        </p:txBody>
      </p:sp>
    </p:spTree>
    <p:extLst>
      <p:ext uri="{BB962C8B-B14F-4D97-AF65-F5344CB8AC3E}">
        <p14:creationId xmlns:p14="http://schemas.microsoft.com/office/powerpoint/2010/main" val="4211683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2/10/2015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5</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03496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6</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89584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7</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6700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8</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712334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9</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84170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10</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987790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11</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07210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12</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52539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13</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564974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14</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89909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15</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3674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710388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910422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ricerunner.c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29064" y="4800600"/>
            <a:ext cx="4376936" cy="1364704"/>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كلية إدارة الأعمال</a:t>
            </a:r>
          </a:p>
          <a:p>
            <a:pPr algn="ctr" rtl="0">
              <a:spcBef>
                <a:spcPct val="20000"/>
              </a:spcBef>
              <a:buFont typeface="Arial" pitchFamily="34" charset="0"/>
              <a:buNone/>
            </a:pPr>
            <a:r>
              <a:rPr lang="ar-SA" sz="2400" b="1" dirty="0" smtClean="0">
                <a:solidFill>
                  <a:srgbClr val="013E36"/>
                </a:solidFill>
                <a:latin typeface="Calibri" pitchFamily="34" charset="0"/>
              </a:rPr>
              <a:t>قسم نظم المعلومات الإدارية</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 </a:t>
            </a:r>
          </a:p>
          <a:p>
            <a:pPr algn="ctr" rtl="0"/>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عبدالناصر عبدالعال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الثانية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تحليل أسواق التجارة الإلكترونية</a:t>
            </a:r>
          </a:p>
          <a:p>
            <a:pPr rtl="1" eaLnBrk="1" fontAlgn="auto" hangingPunct="1">
              <a:spcBef>
                <a:spcPct val="0"/>
              </a:spcBef>
              <a:spcAft>
                <a:spcPts val="0"/>
              </a:spcAft>
              <a:defRPr/>
            </a:pP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Marketplace Analysis</a:t>
            </a:r>
            <a:endPar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457200" indent="-457200" rtl="1">
              <a:buFont typeface="Arial" panose="020B0604020202020204" pitchFamily="34" charset="0"/>
              <a:buChar char="•"/>
            </a:pPr>
            <a:r>
              <a:rPr lang="ar-SA" dirty="0" smtClean="0"/>
              <a:t>مقدمة </a:t>
            </a:r>
          </a:p>
          <a:p>
            <a:pPr marL="457200" indent="-457200" rtl="1">
              <a:buFont typeface="Arial" panose="020B0604020202020204" pitchFamily="34" charset="0"/>
              <a:buChar char="•"/>
            </a:pPr>
            <a:r>
              <a:rPr lang="ar-SA" dirty="0" smtClean="0"/>
              <a:t>التسوق التقليدي</a:t>
            </a:r>
          </a:p>
          <a:p>
            <a:pPr marL="457200" indent="-457200" rtl="1">
              <a:buFont typeface="Arial" panose="020B0604020202020204" pitchFamily="34" charset="0"/>
              <a:buChar char="•"/>
            </a:pPr>
            <a:r>
              <a:rPr lang="ar-SA" dirty="0" smtClean="0"/>
              <a:t>التسوق الإلكتروني</a:t>
            </a:r>
          </a:p>
          <a:p>
            <a:pPr marL="457200" indent="-457200" rtl="1">
              <a:buFont typeface="Arial" panose="020B0604020202020204" pitchFamily="34" charset="0"/>
              <a:buChar char="•"/>
            </a:pPr>
            <a:r>
              <a:rPr lang="ar-SA" dirty="0" smtClean="0"/>
              <a:t>الأسواق الإلكترونية</a:t>
            </a:r>
            <a:endParaRPr lang="ar-SA" dirty="0" smtClean="0">
              <a:effectLst>
                <a:outerShdw blurRad="38100" dist="38100" dir="2700000" algn="tl">
                  <a:srgbClr val="000000">
                    <a:alpha val="43137"/>
                  </a:srgbClr>
                </a:outerShdw>
              </a:effectLst>
            </a:endParaRPr>
          </a:p>
          <a:p>
            <a:pPr marL="457200" indent="-457200" rtl="1">
              <a:buFont typeface="Arial" panose="020B0604020202020204" pitchFamily="34" charset="0"/>
              <a:buChar char="•"/>
            </a:pPr>
            <a:r>
              <a:rPr lang="ar-SA" dirty="0" smtClean="0"/>
              <a:t>وظائف السوق</a:t>
            </a:r>
          </a:p>
          <a:p>
            <a:pPr marL="457200" indent="-457200" rtl="1">
              <a:buFont typeface="Arial" panose="020B0604020202020204" pitchFamily="34" charset="0"/>
              <a:buChar char="•"/>
            </a:pPr>
            <a:r>
              <a:rPr lang="ar-SA" dirty="0" smtClean="0"/>
              <a:t>عناصر السوق</a:t>
            </a:r>
          </a:p>
          <a:p>
            <a:pPr marL="457200" indent="-457200" rtl="1">
              <a:buFont typeface="Arial" panose="020B0604020202020204" pitchFamily="34" charset="0"/>
              <a:buChar char="•"/>
            </a:pPr>
            <a:r>
              <a:rPr lang="ar-SA" dirty="0" smtClean="0"/>
              <a:t>أنواع المتاجر في السوق الإلكترونية</a:t>
            </a:r>
          </a:p>
          <a:p>
            <a:pPr marL="457200" indent="-457200" rtl="1">
              <a:buFont typeface="Arial" panose="020B0604020202020204" pitchFamily="34" charset="0"/>
              <a:buChar char="•"/>
            </a:pPr>
            <a:endParaRPr lang="ar-SA" dirty="0" smtClean="0"/>
          </a:p>
          <a:p>
            <a:pPr marL="457200" indent="-457200" rtl="1">
              <a:buFont typeface="Arial" panose="020B0604020202020204" pitchFamily="34" charset="0"/>
              <a:buChar char="•"/>
            </a:pPr>
            <a:endParaRPr lang="ar-SA" dirty="0" smtClean="0"/>
          </a:p>
          <a:p>
            <a:pPr marL="457200" indent="-457200" rtl="1">
              <a:buFont typeface="Arial" panose="020B0604020202020204" pitchFamily="34" charset="0"/>
              <a:buChar char="•"/>
            </a:pPr>
            <a:endParaRPr lang="ar-SA" dirty="0" smtClean="0"/>
          </a:p>
          <a:p>
            <a:pPr marL="457200" indent="-457200" rtl="1">
              <a:buFont typeface="Arial" panose="020B0604020202020204" pitchFamily="34" charset="0"/>
              <a:buChar char="•"/>
            </a:pPr>
            <a:endParaRPr lang="en-US" dirty="0" smtClean="0"/>
          </a:p>
          <a:p>
            <a:pPr marL="0" indent="0" rtl="1"/>
            <a:endParaRPr lang="en-US" dirty="0" smtClean="0"/>
          </a:p>
          <a:p>
            <a:pPr marL="457200" indent="-457200" rtl="1">
              <a:buFont typeface="Arial" panose="020B0604020202020204" pitchFamily="34" charset="0"/>
              <a:buChar char="•"/>
            </a:pPr>
            <a:endParaRPr lang="en-US" dirty="0" smtClean="0"/>
          </a:p>
          <a:p>
            <a:pPr marL="457200" indent="-457200" rtl="1">
              <a:buFont typeface="Arial" panose="020B0604020202020204" pitchFamily="34" charset="0"/>
              <a:buChar char="•"/>
            </a:pPr>
            <a:endParaRPr lang="en-US" dirty="0" smtClean="0"/>
          </a:p>
          <a:p>
            <a:pPr marL="457200" indent="-457200" rtl="1">
              <a:buFont typeface="Arial" panose="020B0604020202020204" pitchFamily="34" charset="0"/>
              <a:buChar char="•"/>
            </a:pPr>
            <a:endParaRPr lang="ar-SA" dirty="0"/>
          </a:p>
        </p:txBody>
      </p:sp>
      <p:sp>
        <p:nvSpPr>
          <p:cNvPr id="2" name="Title 1"/>
          <p:cNvSpPr>
            <a:spLocks noGrp="1"/>
          </p:cNvSpPr>
          <p:nvPr>
            <p:ph type="title"/>
          </p:nvPr>
        </p:nvSpPr>
        <p:spPr/>
        <p:txBody>
          <a:bodyPr/>
          <a:lstStyle/>
          <a:p>
            <a:r>
              <a:rPr lang="ar-SA" dirty="0" smtClean="0">
                <a:effectLst>
                  <a:outerShdw blurRad="38100" dist="38100" dir="2700000" algn="tl">
                    <a:srgbClr val="000000">
                      <a:alpha val="43137"/>
                    </a:srgbClr>
                  </a:outerShdw>
                </a:effectLst>
              </a:rPr>
              <a:t>عناصر المحاضرة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مقدمة </a:t>
            </a:r>
            <a:endParaRPr lang="ar-SA" dirty="0"/>
          </a:p>
        </p:txBody>
      </p:sp>
      <p:sp>
        <p:nvSpPr>
          <p:cNvPr id="3" name="Content Placeholder 2"/>
          <p:cNvSpPr>
            <a:spLocks noGrp="1"/>
          </p:cNvSpPr>
          <p:nvPr>
            <p:ph idx="1"/>
          </p:nvPr>
        </p:nvSpPr>
        <p:spPr>
          <a:xfrm>
            <a:off x="495300" y="1417638"/>
            <a:ext cx="8915400" cy="4708525"/>
          </a:xfrm>
        </p:spPr>
        <p:txBody>
          <a:bodyPr/>
          <a:lstStyle/>
          <a:p>
            <a:r>
              <a:rPr lang="ar-SA" dirty="0" smtClean="0"/>
              <a:t>تحليل السوق هو دراسة الفرص المتاحة وديناميكيات سوق معين والتحديات والمخاطر التي تواجهه.</a:t>
            </a:r>
          </a:p>
          <a:p>
            <a:r>
              <a:rPr lang="ar-SA" dirty="0" smtClean="0"/>
              <a:t>أبعاد دراسة تحليل السوق تشمل:</a:t>
            </a:r>
          </a:p>
          <a:p>
            <a:pPr marL="457200" indent="-457200" rtl="1">
              <a:buFont typeface="Wingdings" panose="05000000000000000000" pitchFamily="2" charset="2"/>
              <a:buChar char="Ø"/>
            </a:pPr>
            <a:r>
              <a:rPr lang="ar-SA" sz="2400" dirty="0"/>
              <a:t>حجم السوق، ربحية السوق، اتجاهات السوق، هيكل التكاليف، وعوامل النجاح وأهم قنوات التوزيع</a:t>
            </a:r>
          </a:p>
          <a:p>
            <a:r>
              <a:rPr lang="ar-SA" dirty="0" smtClean="0"/>
              <a:t>نتيجة هذا التحليل تستخدم في:</a:t>
            </a:r>
          </a:p>
          <a:p>
            <a:pPr marL="457200" indent="-457200" rtl="1">
              <a:buFont typeface="Wingdings" panose="05000000000000000000" pitchFamily="2" charset="2"/>
              <a:buChar char="Ø"/>
            </a:pPr>
            <a:r>
              <a:rPr lang="ar-SA" sz="2400" dirty="0" smtClean="0"/>
              <a:t> رسم استراتيجية الأعمال للشركة المعنية. </a:t>
            </a:r>
          </a:p>
          <a:p>
            <a:pPr rtl="1">
              <a:buFont typeface="Wingdings" panose="05000000000000000000" pitchFamily="2" charset="2"/>
              <a:buChar char="Ø"/>
            </a:pPr>
            <a:r>
              <a:rPr lang="ar-SA" sz="2400" dirty="0" err="1" smtClean="0"/>
              <a:t>إتخاذ</a:t>
            </a:r>
            <a:r>
              <a:rPr lang="ar-SA" sz="2400" dirty="0" smtClean="0"/>
              <a:t> القرارات المتعلقة بالتشغيل والحملات التسويقية والتسعير والتوسعات وإدارة </a:t>
            </a:r>
            <a:r>
              <a:rPr lang="ar-SA" sz="2400" dirty="0" smtClean="0"/>
              <a:t>المخزون</a:t>
            </a:r>
          </a:p>
          <a:p>
            <a:pPr rtl="1">
              <a:buFont typeface="Wingdings" panose="05000000000000000000" pitchFamily="2" charset="2"/>
              <a:buChar char="Ø"/>
            </a:pPr>
            <a:r>
              <a:rPr lang="ar-SA" sz="2400" dirty="0" smtClean="0"/>
              <a:t>تصميم نماذج </a:t>
            </a:r>
            <a:r>
              <a:rPr lang="ar-SA" sz="2400" smtClean="0"/>
              <a:t>الأعمال الإلكترونية</a:t>
            </a: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4118991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السوق التقليدي</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169024" y="1600200"/>
            <a:ext cx="4241676" cy="4525963"/>
          </a:xfrm>
        </p:spPr>
        <p:txBody>
          <a:bodyPr/>
          <a:lstStyle/>
          <a:p>
            <a:pPr marL="457200" indent="-457200" rtl="1">
              <a:buFont typeface="Arial" panose="020B0604020202020204" pitchFamily="34" charset="0"/>
              <a:buChar char="•"/>
            </a:pPr>
            <a:r>
              <a:rPr lang="ar-SA" dirty="0"/>
              <a:t>هو المكان الذي يلتقي فيه البائع والمشتري لتبادل المنتج بمال أو تبادل المنتج بمنتج أو خدمة أو </a:t>
            </a:r>
            <a:r>
              <a:rPr lang="ar-SA" dirty="0" smtClean="0"/>
              <a:t>معلومات. </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496" y="2420888"/>
            <a:ext cx="3744457" cy="2493020"/>
          </a:xfrm>
          <a:prstGeom prst="rect">
            <a:avLst/>
          </a:prstGeom>
        </p:spPr>
      </p:pic>
    </p:spTree>
    <p:extLst>
      <p:ext uri="{BB962C8B-B14F-4D97-AF65-F5344CB8AC3E}">
        <p14:creationId xmlns:p14="http://schemas.microsoft.com/office/powerpoint/2010/main" val="39362938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السوق الإلكتروني</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169024" y="1600200"/>
            <a:ext cx="4241676" cy="4525963"/>
          </a:xfrm>
        </p:spPr>
        <p:txBody>
          <a:bodyPr/>
          <a:lstStyle/>
          <a:p>
            <a:pPr marL="457200" indent="-457200" rtl="1">
              <a:buFont typeface="Arial" panose="020B0604020202020204" pitchFamily="34" charset="0"/>
              <a:buChar char="•"/>
            </a:pPr>
            <a:r>
              <a:rPr lang="ar-SA" sz="2000" dirty="0"/>
              <a:t>هو المكان الذي يلتقي فيه البائع والمشتري </a:t>
            </a:r>
            <a:r>
              <a:rPr lang="ar-SA" sz="2000" u="sng" dirty="0"/>
              <a:t>ولكن يتم</a:t>
            </a:r>
            <a:r>
              <a:rPr lang="ar-SA" sz="2000" dirty="0"/>
              <a:t> اللقاء عبر الانترنت </a:t>
            </a:r>
            <a:r>
              <a:rPr lang="en-US" sz="2000" dirty="0"/>
              <a:t>online</a:t>
            </a:r>
            <a:r>
              <a:rPr lang="ar-SA" sz="2000" dirty="0"/>
              <a:t> عبر البيئة الافتراضية لتبادل المنتج بمال أو تبادل المنتج بمنتج أو خدمة أو معلومة. فالسوق هو المكان الذي يكتشف فيه </a:t>
            </a:r>
            <a:r>
              <a:rPr lang="ar-SA" sz="2000" dirty="0" smtClean="0"/>
              <a:t>السعر.</a:t>
            </a:r>
            <a:endParaRPr lang="en-US" sz="2000" dirty="0"/>
          </a:p>
        </p:txBody>
      </p:sp>
      <p:pic>
        <p:nvPicPr>
          <p:cNvPr id="1026" name="Picture 2" descr="http://www.worthofweb.com/blog/wp-content/uploads/2013/11/online-marketing-habit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75" y="1772816"/>
            <a:ext cx="4457700" cy="347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8222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الأسواق الالكترونية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025008" y="1600200"/>
            <a:ext cx="4385692" cy="4525963"/>
          </a:xfrm>
        </p:spPr>
        <p:txBody>
          <a:bodyPr/>
          <a:lstStyle/>
          <a:p>
            <a:pPr marL="457200" indent="-457200" rtl="1">
              <a:buFont typeface="Arial" panose="020B0604020202020204" pitchFamily="34" charset="0"/>
              <a:buChar char="•"/>
            </a:pPr>
            <a:r>
              <a:rPr lang="ar-SA" sz="2000" dirty="0" smtClean="0"/>
              <a:t>السوق الإلكتروني عبارة عن شبكة من التفاعلات والعلاقات حيث يتم تبادل المعلومات والمنتجات والخدمات والمدفوعات.</a:t>
            </a:r>
          </a:p>
          <a:p>
            <a:pPr marL="457200" indent="-457200" rtl="1">
              <a:buFont typeface="Arial" panose="020B0604020202020204" pitchFamily="34" charset="0"/>
              <a:buChar char="•"/>
            </a:pPr>
            <a:r>
              <a:rPr lang="ar-SA" sz="2000" dirty="0" smtClean="0"/>
              <a:t>والسوق الإلكتروني هو الموقع الإلكترونية الذي يجتمع فيه المتسوقون والباعة.</a:t>
            </a:r>
          </a:p>
          <a:p>
            <a:pPr marL="457200" indent="-457200" rtl="1">
              <a:buFont typeface="Arial" panose="020B0604020202020204" pitchFamily="34" charset="0"/>
              <a:buChar char="•"/>
            </a:pPr>
            <a:r>
              <a:rPr lang="ar-SA" sz="2000" dirty="0" smtClean="0"/>
              <a:t>يتم في السوق الإلكترونية التفاوض بين الباعة والمشترين، وتقديم العطاءات، وإبرام الاتفاقات بشكل مباشر </a:t>
            </a:r>
            <a:r>
              <a:rPr lang="en-US" sz="2000" dirty="0" smtClean="0"/>
              <a:t>online</a:t>
            </a:r>
            <a:r>
              <a:rPr lang="ar-SA" sz="2000" dirty="0" smtClean="0"/>
              <a:t>، أو غير مباشر </a:t>
            </a:r>
            <a:r>
              <a:rPr lang="en-US" sz="2000" dirty="0" smtClean="0"/>
              <a:t>Offline</a:t>
            </a:r>
            <a:r>
              <a:rPr lang="ar-SA" sz="2000" dirty="0" smtClean="0"/>
              <a:t>.</a:t>
            </a:r>
          </a:p>
          <a:p>
            <a:pPr marL="0" indent="0" rtl="1"/>
            <a:endParaRPr lang="ar-SA" sz="2000" dirty="0" smtClean="0"/>
          </a:p>
          <a:p>
            <a:pPr rtl="1"/>
            <a:endParaRPr lang="ar-SA" sz="1800" dirty="0" smtClean="0"/>
          </a:p>
          <a:p>
            <a:pPr marL="457200" indent="-457200" rtl="1">
              <a:buFont typeface="Arial" panose="020B0604020202020204" pitchFamily="34" charset="0"/>
              <a:buChar char="•"/>
            </a:pPr>
            <a:endParaRPr lang="ar-SA" sz="1800" dirty="0" smtClean="0"/>
          </a:p>
          <a:p>
            <a:pPr marL="457200" indent="-457200" rtl="1">
              <a:buFont typeface="Arial" panose="020B0604020202020204" pitchFamily="34" charset="0"/>
              <a:buChar char="•"/>
            </a:pPr>
            <a:endParaRPr lang="en-US" sz="2000" dirty="0"/>
          </a:p>
        </p:txBody>
      </p:sp>
      <p:pic>
        <p:nvPicPr>
          <p:cNvPr id="3" name="Picture 2"/>
          <p:cNvPicPr>
            <a:picLocks noChangeAspect="1"/>
          </p:cNvPicPr>
          <p:nvPr/>
        </p:nvPicPr>
        <p:blipFill>
          <a:blip r:embed="rId3"/>
          <a:stretch>
            <a:fillRect/>
          </a:stretch>
        </p:blipFill>
        <p:spPr>
          <a:xfrm>
            <a:off x="400286" y="1988840"/>
            <a:ext cx="4733333" cy="3447619"/>
          </a:xfrm>
          <a:prstGeom prst="rect">
            <a:avLst/>
          </a:prstGeom>
        </p:spPr>
      </p:pic>
    </p:spTree>
    <p:extLst>
      <p:ext uri="{BB962C8B-B14F-4D97-AF65-F5344CB8AC3E}">
        <p14:creationId xmlns:p14="http://schemas.microsoft.com/office/powerpoint/2010/main" val="4131286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الفرق بين الأسواق التقليدية والأسواق الرقمية</a:t>
            </a:r>
            <a:endParaRPr lang="en-US" dirty="0">
              <a:effectLst>
                <a:outerShdw blurRad="38100" dist="38100" dir="2700000" algn="tl">
                  <a:srgbClr val="000000">
                    <a:alpha val="43137"/>
                  </a:srgbClr>
                </a:outerShdw>
              </a:effectLs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58842320"/>
              </p:ext>
            </p:extLst>
          </p:nvPr>
        </p:nvGraphicFramePr>
        <p:xfrm>
          <a:off x="495300" y="1600200"/>
          <a:ext cx="8915400" cy="2595880"/>
        </p:xfrm>
        <a:graphic>
          <a:graphicData uri="http://schemas.openxmlformats.org/drawingml/2006/table">
            <a:tbl>
              <a:tblPr firstRow="1" bandRow="1">
                <a:tableStyleId>{5C22544A-7EE6-4342-B048-85BDC9FD1C3A}</a:tableStyleId>
              </a:tblPr>
              <a:tblGrid>
                <a:gridCol w="4457700"/>
                <a:gridCol w="4457700"/>
              </a:tblGrid>
              <a:tr h="370840">
                <a:tc>
                  <a:txBody>
                    <a:bodyPr/>
                    <a:lstStyle/>
                    <a:p>
                      <a:pPr algn="ctr" rtl="1"/>
                      <a:r>
                        <a:rPr lang="ar-SA" sz="1800" b="1" kern="1200" dirty="0" smtClean="0">
                          <a:solidFill>
                            <a:schemeClr val="lt1"/>
                          </a:solidFill>
                          <a:effectLst/>
                          <a:latin typeface="+mn-lt"/>
                          <a:ea typeface="+mn-ea"/>
                          <a:cs typeface="+mn-cs"/>
                        </a:rPr>
                        <a:t>الأسواق</a:t>
                      </a:r>
                      <a:r>
                        <a:rPr lang="ar-SA" sz="1800" b="1" kern="1200" baseline="0" dirty="0" smtClean="0">
                          <a:solidFill>
                            <a:schemeClr val="lt1"/>
                          </a:solidFill>
                          <a:effectLst/>
                          <a:latin typeface="+mn-lt"/>
                          <a:ea typeface="+mn-ea"/>
                          <a:cs typeface="+mn-cs"/>
                        </a:rPr>
                        <a:t> </a:t>
                      </a:r>
                      <a:r>
                        <a:rPr lang="ar-SA" sz="1800" b="1" kern="1200" dirty="0" smtClean="0">
                          <a:solidFill>
                            <a:schemeClr val="lt1"/>
                          </a:solidFill>
                          <a:effectLst/>
                          <a:latin typeface="+mn-lt"/>
                          <a:ea typeface="+mn-ea"/>
                          <a:cs typeface="+mn-cs"/>
                        </a:rPr>
                        <a:t>الرقمية</a:t>
                      </a:r>
                      <a:endParaRPr lang="en-US" sz="1800" b="1" kern="1200" dirty="0" smtClean="0">
                        <a:solidFill>
                          <a:schemeClr val="lt1"/>
                        </a:solidFill>
                        <a:effectLst/>
                        <a:latin typeface="+mn-lt"/>
                        <a:ea typeface="+mn-ea"/>
                        <a:cs typeface="+mn-cs"/>
                      </a:endParaRPr>
                    </a:p>
                  </a:txBody>
                  <a:tcPr/>
                </a:tc>
                <a:tc>
                  <a:txBody>
                    <a:bodyPr/>
                    <a:lstStyle/>
                    <a:p>
                      <a:pPr algn="ctr" rtl="1"/>
                      <a:r>
                        <a:rPr lang="ar-SA" sz="1800" b="1" kern="1200" dirty="0" smtClean="0">
                          <a:solidFill>
                            <a:schemeClr val="lt1"/>
                          </a:solidFill>
                          <a:effectLst/>
                          <a:latin typeface="+mn-lt"/>
                          <a:ea typeface="+mn-ea"/>
                          <a:cs typeface="+mn-cs"/>
                        </a:rPr>
                        <a:t>الأسواق التقليدية</a:t>
                      </a:r>
                      <a:endParaRPr lang="en-US" sz="1800" b="1" kern="1200" dirty="0" smtClean="0">
                        <a:solidFill>
                          <a:schemeClr val="lt1"/>
                        </a:solidFill>
                        <a:effectLst/>
                        <a:latin typeface="+mn-lt"/>
                        <a:ea typeface="+mn-ea"/>
                        <a:cs typeface="+mn-cs"/>
                      </a:endParaRPr>
                    </a:p>
                  </a:txBody>
                  <a:tcPr/>
                </a:tc>
              </a:tr>
              <a:tr h="370840">
                <a:tc>
                  <a:txBody>
                    <a:bodyPr/>
                    <a:lstStyle/>
                    <a:p>
                      <a:pPr algn="r" rtl="1"/>
                      <a:r>
                        <a:rPr lang="ar-SA" dirty="0" smtClean="0"/>
                        <a:t>البيع الإلكتروني </a:t>
                      </a:r>
                      <a:r>
                        <a:rPr lang="en-US" dirty="0" smtClean="0"/>
                        <a:t>Online</a:t>
                      </a:r>
                      <a:endParaRPr lang="en-US" dirty="0"/>
                    </a:p>
                  </a:txBody>
                  <a:tcPr/>
                </a:tc>
                <a:tc>
                  <a:txBody>
                    <a:bodyPr/>
                    <a:lstStyle/>
                    <a:p>
                      <a:pPr algn="r"/>
                      <a:r>
                        <a:rPr lang="ar-SA" dirty="0" smtClean="0"/>
                        <a:t>البيع التقليدي (السوق) عن طريق التعامل المباشر </a:t>
                      </a:r>
                      <a:endParaRPr lang="en-US" dirty="0"/>
                    </a:p>
                  </a:txBody>
                  <a:tcPr/>
                </a:tc>
              </a:tr>
              <a:tr h="370840">
                <a:tc>
                  <a:txBody>
                    <a:bodyPr/>
                    <a:lstStyle/>
                    <a:p>
                      <a:pPr algn="r" rtl="1"/>
                      <a:r>
                        <a:rPr lang="ar-SA" dirty="0" smtClean="0"/>
                        <a:t>المنتجات رقمية </a:t>
                      </a:r>
                      <a:r>
                        <a:rPr lang="en-US" dirty="0" smtClean="0"/>
                        <a:t>Digital</a:t>
                      </a:r>
                      <a:r>
                        <a:rPr lang="en-US" baseline="0" dirty="0" smtClean="0"/>
                        <a:t> </a:t>
                      </a:r>
                      <a:endParaRPr lang="en-US" dirty="0"/>
                    </a:p>
                  </a:txBody>
                  <a:tcPr/>
                </a:tc>
                <a:tc>
                  <a:txBody>
                    <a:bodyPr/>
                    <a:lstStyle/>
                    <a:p>
                      <a:pPr algn="r"/>
                      <a:r>
                        <a:rPr lang="ar-SA" dirty="0" smtClean="0"/>
                        <a:t>المنتجات حسية / لمسية</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كتالوج</a:t>
                      </a:r>
                      <a:r>
                        <a:rPr lang="ar-SA" baseline="0" dirty="0" smtClean="0"/>
                        <a:t> إلكتروني</a:t>
                      </a:r>
                      <a:endParaRPr lang="en-US" dirty="0" smtClean="0"/>
                    </a:p>
                  </a:txBody>
                  <a:tcPr/>
                </a:tc>
                <a:tc>
                  <a:txBody>
                    <a:bodyPr/>
                    <a:lstStyle/>
                    <a:p>
                      <a:pPr algn="r" rtl="1"/>
                      <a:r>
                        <a:rPr lang="ar-SA" dirty="0" smtClean="0"/>
                        <a:t>كتالوج</a:t>
                      </a:r>
                      <a:r>
                        <a:rPr lang="ar-SA" baseline="0" dirty="0" smtClean="0"/>
                        <a:t> ورقي</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استخدام الإنترنت والموبايل</a:t>
                      </a:r>
                      <a:endParaRPr lang="en-US" dirty="0" smtClean="0"/>
                    </a:p>
                  </a:txBody>
                  <a:tcPr/>
                </a:tc>
                <a:tc>
                  <a:txBody>
                    <a:bodyPr/>
                    <a:lstStyle/>
                    <a:p>
                      <a:pPr algn="r" rtl="1"/>
                      <a:r>
                        <a:rPr lang="ar-SA" dirty="0" smtClean="0"/>
                        <a:t>استخدام الشبكات العادية</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الفواتير إلكترونية</a:t>
                      </a:r>
                      <a:endParaRPr lang="en-US" dirty="0" smtClean="0"/>
                    </a:p>
                  </a:txBody>
                  <a:tcPr/>
                </a:tc>
                <a:tc>
                  <a:txBody>
                    <a:bodyPr/>
                    <a:lstStyle/>
                    <a:p>
                      <a:pPr algn="r" rtl="1"/>
                      <a:r>
                        <a:rPr lang="ar-SA" dirty="0" smtClean="0"/>
                        <a:t>الفواتير ورقية</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الإنتاج مخصص حسب رغبة الزبون</a:t>
                      </a:r>
                      <a:endParaRPr lang="en-US" dirty="0" smtClean="0"/>
                    </a:p>
                  </a:txBody>
                  <a:tcPr/>
                </a:tc>
                <a:tc>
                  <a:txBody>
                    <a:bodyPr/>
                    <a:lstStyle/>
                    <a:p>
                      <a:pPr algn="r" rtl="1"/>
                      <a:r>
                        <a:rPr lang="ar-SA" dirty="0" smtClean="0"/>
                        <a:t>الإنتاج شامل وواسع جدا</a:t>
                      </a:r>
                      <a:endParaRPr lang="en-US" dirty="0"/>
                    </a:p>
                  </a:txBody>
                  <a:tcPr/>
                </a:tc>
              </a:tr>
            </a:tbl>
          </a:graphicData>
        </a:graphic>
      </p:graphicFrame>
    </p:spTree>
    <p:extLst>
      <p:ext uri="{BB962C8B-B14F-4D97-AF65-F5344CB8AC3E}">
        <p14:creationId xmlns:p14="http://schemas.microsoft.com/office/powerpoint/2010/main" val="9312405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وظائف السوق</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529064" y="1600200"/>
            <a:ext cx="3881636" cy="4525963"/>
          </a:xfrm>
        </p:spPr>
        <p:txBody>
          <a:bodyPr/>
          <a:lstStyle/>
          <a:p>
            <a:pPr lvl="0" rtl="1">
              <a:buFont typeface="Arial" panose="020B0604020202020204" pitchFamily="34" charset="0"/>
              <a:buChar char="•"/>
            </a:pPr>
            <a:r>
              <a:rPr lang="ar-SA" sz="2000" dirty="0" smtClean="0"/>
              <a:t>تسهيل التقاء </a:t>
            </a:r>
            <a:r>
              <a:rPr lang="ar-SA" sz="2000" dirty="0"/>
              <a:t>الباعة </a:t>
            </a:r>
            <a:r>
              <a:rPr lang="ar-SA" sz="2000" dirty="0" smtClean="0"/>
              <a:t>بالمشترين وربطهم ببعضهم البعض. </a:t>
            </a:r>
            <a:r>
              <a:rPr lang="ar-SA" sz="2000" dirty="0"/>
              <a:t>(من أهم الوظائف)</a:t>
            </a:r>
            <a:endParaRPr lang="en-US" sz="2000" dirty="0"/>
          </a:p>
          <a:p>
            <a:pPr lvl="0" rtl="1">
              <a:buFont typeface="Arial" panose="020B0604020202020204" pitchFamily="34" charset="0"/>
              <a:buChar char="•"/>
            </a:pPr>
            <a:r>
              <a:rPr lang="ar-SA" sz="2000" dirty="0"/>
              <a:t>تسهيل العمليات التي تتم في السوق. مثل: تدفق المعلومات، انتقال المنتجات والخدمات من البائع إلى المشتري.</a:t>
            </a:r>
            <a:endParaRPr lang="en-US" sz="2000" dirty="0"/>
          </a:p>
          <a:p>
            <a:pPr lvl="0" rtl="1">
              <a:buFont typeface="Arial" panose="020B0604020202020204" pitchFamily="34" charset="0"/>
              <a:buChar char="•"/>
            </a:pPr>
            <a:r>
              <a:rPr lang="ar-SA" sz="2000" dirty="0"/>
              <a:t>السوق بنية قانونية تنظيمية للبائع والمشتري. </a:t>
            </a:r>
            <a:endParaRPr lang="en-US" sz="2000" dirty="0"/>
          </a:p>
          <a:p>
            <a:pPr rtl="1">
              <a:buFont typeface="Arial" panose="020B0604020202020204" pitchFamily="34" charset="0"/>
              <a:buChar char="•"/>
            </a:pPr>
            <a:r>
              <a:rPr lang="ar-SA" sz="2000" dirty="0"/>
              <a:t>حيث أن السوق يشكل المكان القانوني النظامي الذي تتم فيه عملية البيع والشراء والدول تحمي المستهلك من الغش.</a:t>
            </a:r>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88" y="2276872"/>
            <a:ext cx="4447072" cy="2980928"/>
          </a:xfrm>
          <a:prstGeom prst="rect">
            <a:avLst/>
          </a:prstGeom>
        </p:spPr>
      </p:pic>
    </p:spTree>
    <p:extLst>
      <p:ext uri="{BB962C8B-B14F-4D97-AF65-F5344CB8AC3E}">
        <p14:creationId xmlns:p14="http://schemas.microsoft.com/office/powerpoint/2010/main" val="2915452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عناصر السوق</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95300" y="1600200"/>
            <a:ext cx="8915400" cy="4525963"/>
          </a:xfrm>
        </p:spPr>
        <p:txBody>
          <a:bodyPr/>
          <a:lstStyle/>
          <a:p>
            <a:pPr marL="457200" lvl="0" indent="-457200" rtl="1">
              <a:buFont typeface="+mj-lt"/>
              <a:buAutoNum type="arabicPeriod"/>
            </a:pPr>
            <a:r>
              <a:rPr lang="ar-SA" sz="2000" b="1" dirty="0"/>
              <a:t>الزبائن </a:t>
            </a:r>
            <a:r>
              <a:rPr lang="en-US" sz="2000" b="1" dirty="0"/>
              <a:t>Customers </a:t>
            </a:r>
            <a:r>
              <a:rPr lang="ar-SA" sz="2000" b="1" dirty="0"/>
              <a:t> . </a:t>
            </a:r>
            <a:endParaRPr lang="en-US" sz="2000" dirty="0"/>
          </a:p>
          <a:p>
            <a:pPr marL="457200" lvl="0" indent="-457200" rtl="1">
              <a:buFont typeface="+mj-lt"/>
              <a:buAutoNum type="arabicPeriod"/>
            </a:pPr>
            <a:r>
              <a:rPr lang="ar-SA" sz="2000" b="1" dirty="0"/>
              <a:t>الباعة </a:t>
            </a:r>
            <a:r>
              <a:rPr lang="en-US" sz="2000" b="1" dirty="0" smtClean="0"/>
              <a:t>Sellers </a:t>
            </a:r>
            <a:r>
              <a:rPr lang="ar-SA" sz="2000" b="1" dirty="0" smtClean="0"/>
              <a:t> </a:t>
            </a:r>
            <a:r>
              <a:rPr lang="ar-SA" sz="2000" b="1" dirty="0"/>
              <a:t>. </a:t>
            </a:r>
            <a:endParaRPr lang="en-US" sz="2000" dirty="0"/>
          </a:p>
          <a:p>
            <a:pPr marL="457200" lvl="0" indent="-457200" rtl="1">
              <a:buFont typeface="+mj-lt"/>
              <a:buAutoNum type="arabicPeriod"/>
            </a:pPr>
            <a:r>
              <a:rPr lang="ar-SA" sz="2000" b="1" dirty="0"/>
              <a:t>المنتجات </a:t>
            </a:r>
            <a:r>
              <a:rPr lang="en-US" sz="2000" b="1" dirty="0"/>
              <a:t>Products </a:t>
            </a:r>
            <a:r>
              <a:rPr lang="ar-SA" sz="2000" b="1" dirty="0"/>
              <a:t>  :</a:t>
            </a:r>
            <a:r>
              <a:rPr lang="ar-SA" sz="2000" dirty="0"/>
              <a:t> هناك المنتجات الرقمية </a:t>
            </a:r>
            <a:r>
              <a:rPr lang="en-US" sz="2000" dirty="0"/>
              <a:t>Digital Products </a:t>
            </a:r>
            <a:r>
              <a:rPr lang="ar-SA" sz="2000" dirty="0"/>
              <a:t>  مثل / الكتب ، المحاضرات ، الأفلام ، التذاكر ، الجرائد . </a:t>
            </a:r>
            <a:r>
              <a:rPr lang="ar-SA" sz="2000" dirty="0" smtClean="0"/>
              <a:t>ويتم بيع المنتجات غير الرقمية أيضا في الأسواق الالكترونية</a:t>
            </a:r>
            <a:endParaRPr lang="en-US" sz="2000" dirty="0"/>
          </a:p>
          <a:p>
            <a:pPr marL="457200" lvl="0" indent="-457200" rtl="1">
              <a:buFont typeface="+mj-lt"/>
              <a:buAutoNum type="arabicPeriod"/>
            </a:pPr>
            <a:r>
              <a:rPr lang="ar-SA" sz="2000" b="1" dirty="0"/>
              <a:t>البنية التحتية :</a:t>
            </a:r>
            <a:r>
              <a:rPr lang="ar-SA" sz="2000" dirty="0"/>
              <a:t> السوق الإلكتروني تحتاج إلى شبكات وقواعد معلومات وسيرفرات وأجهزة حاسبات آلية سريعة وخطوط ضوئية وألياف بصرية سريعة تنقل فيها المعلومات من مكان إلى مكان آخر ومن دولة لأخرى ومن قاعدة بيانات إلى قاعدة بيانات أخرى حتى يكون هناك نجاح للسوق والتجارة الإلكترونية  يجب أن يكون هناك بنية تحتية قوية حتى تدعم هذا النوع من التجارة . </a:t>
            </a:r>
            <a:endParaRPr lang="en-US" sz="2000" dirty="0"/>
          </a:p>
        </p:txBody>
      </p:sp>
    </p:spTree>
    <p:extLst>
      <p:ext uri="{BB962C8B-B14F-4D97-AF65-F5344CB8AC3E}">
        <p14:creationId xmlns:p14="http://schemas.microsoft.com/office/powerpoint/2010/main" val="19535034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عناصر السوق</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95300" y="1600200"/>
            <a:ext cx="8915400" cy="4525963"/>
          </a:xfrm>
        </p:spPr>
        <p:txBody>
          <a:bodyPr/>
          <a:lstStyle/>
          <a:p>
            <a:pPr marL="457200" lvl="0" indent="-457200" rtl="1">
              <a:buFont typeface="+mj-lt"/>
              <a:buAutoNum type="arabicPeriod" startAt="5"/>
            </a:pPr>
            <a:r>
              <a:rPr lang="en-US" sz="2000" b="1" dirty="0" smtClean="0"/>
              <a:t>Front –end</a:t>
            </a:r>
            <a:r>
              <a:rPr lang="ar-SA" sz="2000" b="1" dirty="0" smtClean="0"/>
              <a:t> </a:t>
            </a:r>
            <a:r>
              <a:rPr lang="ar-SA" sz="2000" b="1" dirty="0"/>
              <a:t>:</a:t>
            </a:r>
            <a:r>
              <a:rPr lang="ar-SA" sz="2000" dirty="0"/>
              <a:t> هي الشاشة </a:t>
            </a:r>
            <a:r>
              <a:rPr lang="ar-SA" sz="2000" dirty="0" smtClean="0"/>
              <a:t>التي </a:t>
            </a:r>
            <a:r>
              <a:rPr lang="ar-SA" sz="2000" dirty="0"/>
              <a:t>يتعامل معها الزبون أو العميل حتى يتم عملية الشراء . </a:t>
            </a:r>
            <a:endParaRPr lang="en-US" sz="2000" dirty="0"/>
          </a:p>
          <a:p>
            <a:pPr marL="457200" lvl="0" indent="-457200" rtl="1">
              <a:buFont typeface="+mj-lt"/>
              <a:buAutoNum type="arabicPeriod" startAt="5"/>
            </a:pPr>
            <a:r>
              <a:rPr lang="en-US" sz="2000" b="1" dirty="0"/>
              <a:t>Back – end </a:t>
            </a:r>
            <a:r>
              <a:rPr lang="ar-SA" sz="2000" b="1" dirty="0"/>
              <a:t>  :</a:t>
            </a:r>
            <a:r>
              <a:rPr lang="ar-SA" sz="2000" dirty="0"/>
              <a:t> هي العمليات التي تتم بدون أن يراها العميل عن طريق الشركة البائعة للمنتج حتى تتم عملية الشراء وإيصال المنتج للعميل . </a:t>
            </a:r>
            <a:r>
              <a:rPr lang="ar-SA" sz="2000" dirty="0" smtClean="0"/>
              <a:t>ومنها قواعد البيانات والخادم الذى يستضيف الموقع الإلكتروني وغيرها. </a:t>
            </a:r>
            <a:endParaRPr lang="en-US" sz="2000" dirty="0"/>
          </a:p>
          <a:p>
            <a:pPr marL="457200" lvl="0" indent="-457200" rtl="1">
              <a:buFont typeface="+mj-lt"/>
              <a:buAutoNum type="arabicPeriod" startAt="5"/>
            </a:pPr>
            <a:r>
              <a:rPr lang="ar-SA" sz="2000" b="1" dirty="0" smtClean="0"/>
              <a:t>الوسيط </a:t>
            </a:r>
            <a:r>
              <a:rPr lang="ar-SA" sz="2000" b="1" dirty="0"/>
              <a:t>:</a:t>
            </a:r>
            <a:r>
              <a:rPr lang="ar-SA" sz="2000" dirty="0"/>
              <a:t> </a:t>
            </a:r>
            <a:r>
              <a:rPr lang="ar-SA" sz="2000" dirty="0" smtClean="0"/>
              <a:t>هو الشخص الذي يكون </a:t>
            </a:r>
            <a:r>
              <a:rPr lang="ar-SA" sz="2000" dirty="0"/>
              <a:t>بين البائع والمشتري حتى ينقل المعلومات ويسهل عملية الشراء ويحفز البائع على البيع ويشجع المشتري على الشراء لإتمام عملية البيع والشراء . والوسطاء لهم دور كبير في السوق الإلكتروني والعمل الإلكتروني . </a:t>
            </a:r>
            <a:endParaRPr lang="en-US" sz="2000" dirty="0"/>
          </a:p>
          <a:p>
            <a:pPr marL="457200" lvl="0" indent="-457200" rtl="1">
              <a:buFont typeface="+mj-lt"/>
              <a:buAutoNum type="arabicPeriod" startAt="5"/>
            </a:pPr>
            <a:r>
              <a:rPr lang="ar-SA" sz="2000" b="1" dirty="0"/>
              <a:t>شركاء العمل :</a:t>
            </a:r>
            <a:r>
              <a:rPr lang="ar-SA" sz="2000" dirty="0"/>
              <a:t> هناك شركاء يعملون معنا في العمل الذي نقوم به ، فهناك شركات تعمل في مجال الشحن ، التقنية ، إيصال المنتج للزبون ، والتأمين ، </a:t>
            </a:r>
            <a:r>
              <a:rPr lang="ar-SA" sz="2000" dirty="0" smtClean="0"/>
              <a:t>إنهاء عمليات الدفع ... </a:t>
            </a:r>
            <a:r>
              <a:rPr lang="ar-SA" sz="2000" dirty="0"/>
              <a:t>وغيرها . </a:t>
            </a:r>
            <a:endParaRPr lang="en-US" sz="2000" dirty="0"/>
          </a:p>
          <a:p>
            <a:pPr marL="457200" lvl="0" indent="-457200" rtl="1">
              <a:buFont typeface="+mj-lt"/>
              <a:buAutoNum type="arabicPeriod" startAt="5"/>
            </a:pPr>
            <a:r>
              <a:rPr lang="ar-SA" sz="2000" b="1" dirty="0"/>
              <a:t>خدمات الدعم والمساندة : </a:t>
            </a:r>
            <a:r>
              <a:rPr lang="ar-SA" sz="2000" dirty="0"/>
              <a:t>مثل / خدمة العملاء </a:t>
            </a:r>
            <a:r>
              <a:rPr lang="ar-SA" sz="2000" dirty="0" smtClean="0"/>
              <a:t>والضمان. </a:t>
            </a:r>
            <a:endParaRPr lang="en-US" sz="2000" dirty="0"/>
          </a:p>
        </p:txBody>
      </p:sp>
    </p:spTree>
    <p:extLst>
      <p:ext uri="{BB962C8B-B14F-4D97-AF65-F5344CB8AC3E}">
        <p14:creationId xmlns:p14="http://schemas.microsoft.com/office/powerpoint/2010/main" val="18228428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المتاجر في السوق الإلكترونية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080792" y="1600200"/>
            <a:ext cx="6329908" cy="4525963"/>
          </a:xfrm>
        </p:spPr>
        <p:txBody>
          <a:bodyPr/>
          <a:lstStyle/>
          <a:p>
            <a:pPr lvl="0" rtl="1"/>
            <a:r>
              <a:rPr lang="ar-SA" sz="1800" b="1" u="sng" dirty="0" smtClean="0"/>
              <a:t>واجهة المتجر </a:t>
            </a:r>
            <a:r>
              <a:rPr lang="ar-SA" sz="1800" b="1" u="sng" dirty="0"/>
              <a:t>الإلكتروني </a:t>
            </a:r>
            <a:r>
              <a:rPr lang="en-US" sz="1800" b="1" u="sng" dirty="0" smtClean="0"/>
              <a:t> electronic Storefront</a:t>
            </a:r>
            <a:r>
              <a:rPr lang="ar-SA" sz="1800" b="1" u="sng" dirty="0"/>
              <a:t>:</a:t>
            </a:r>
            <a:r>
              <a:rPr lang="ar-SA" sz="1800" u="sng" dirty="0"/>
              <a:t> </a:t>
            </a:r>
            <a:endParaRPr lang="en-US" sz="1800" u="sng" dirty="0"/>
          </a:p>
          <a:p>
            <a:pPr rtl="1"/>
            <a:r>
              <a:rPr lang="ar-SA" sz="1800" dirty="0"/>
              <a:t>واجهات المتاجر الإلكترونية هي خدمات الإنترنت التي تسمح لك بإنشاء متاجر افتراضية ووظيفة كتالوج المنتجات وحساب رسوم الشحن وقبول المدفوعات عبر الإنترنت </a:t>
            </a:r>
            <a:endParaRPr lang="ar-SA" sz="1800" dirty="0" smtClean="0"/>
          </a:p>
          <a:p>
            <a:pPr rtl="1"/>
            <a:r>
              <a:rPr lang="ar-SA" sz="1800" dirty="0" smtClean="0"/>
              <a:t>هو </a:t>
            </a:r>
            <a:r>
              <a:rPr lang="ar-SA" sz="1800" dirty="0"/>
              <a:t>موقع إلكتروني لشركة واحدة يوجد فيه منتجات وخدمات معروضة للبيع.</a:t>
            </a:r>
            <a:endParaRPr lang="en-US" sz="1800" dirty="0"/>
          </a:p>
          <a:p>
            <a:pPr rtl="1"/>
            <a:r>
              <a:rPr lang="ar-SA" sz="1800" dirty="0"/>
              <a:t>المواصفات التي يجب أن تتوفر في المتجر الإلكتروني (عناصر المتجر الإلكتروني): </a:t>
            </a:r>
            <a:endParaRPr lang="en-US" sz="1800" dirty="0"/>
          </a:p>
          <a:p>
            <a:pPr lvl="0" rtl="1">
              <a:buFont typeface="+mj-lt"/>
              <a:buAutoNum type="arabicPeriod"/>
            </a:pPr>
            <a:r>
              <a:rPr lang="ar-SA" sz="1800" dirty="0"/>
              <a:t>الكتالوج الإلكتروني. </a:t>
            </a:r>
            <a:endParaRPr lang="en-US" sz="1800" dirty="0"/>
          </a:p>
          <a:p>
            <a:pPr lvl="0" rtl="1">
              <a:buFont typeface="+mj-lt"/>
              <a:buAutoNum type="arabicPeriod"/>
            </a:pPr>
            <a:r>
              <a:rPr lang="ar-SA" sz="1800" dirty="0"/>
              <a:t>محرك البحث </a:t>
            </a:r>
            <a:r>
              <a:rPr lang="en-US" sz="1800" dirty="0"/>
              <a:t>Search Engine </a:t>
            </a:r>
            <a:r>
              <a:rPr lang="ar-SA" sz="1800" dirty="0" smtClean="0"/>
              <a:t>: </a:t>
            </a:r>
            <a:r>
              <a:rPr lang="ar-SA" sz="1800" dirty="0"/>
              <a:t>وهو برنامج صغير يستخدمه المشتري للبحث في الكتالوج عن المنتج </a:t>
            </a:r>
            <a:r>
              <a:rPr lang="ar-SA" sz="1800" dirty="0" smtClean="0"/>
              <a:t>المطلوب. </a:t>
            </a:r>
            <a:endParaRPr lang="en-US" sz="1800" dirty="0"/>
          </a:p>
          <a:p>
            <a:pPr lvl="0" rtl="1">
              <a:buFont typeface="+mj-lt"/>
              <a:buAutoNum type="arabicPeriod"/>
            </a:pPr>
            <a:r>
              <a:rPr lang="ar-SA" sz="1800" dirty="0"/>
              <a:t>سلة التسوق </a:t>
            </a:r>
            <a:r>
              <a:rPr lang="en-US" sz="1800" dirty="0"/>
              <a:t>Shopping Cart  </a:t>
            </a:r>
          </a:p>
          <a:p>
            <a:pPr lvl="0" rtl="1">
              <a:buFont typeface="+mj-lt"/>
              <a:buAutoNum type="arabicPeriod"/>
            </a:pPr>
            <a:r>
              <a:rPr lang="ar-SA" sz="1800" dirty="0"/>
              <a:t>منطقة الدفع </a:t>
            </a:r>
            <a:r>
              <a:rPr lang="ar-SA" sz="1800" dirty="0" smtClean="0"/>
              <a:t>المالي: </a:t>
            </a:r>
            <a:r>
              <a:rPr lang="ar-SA" sz="1800" dirty="0"/>
              <a:t>هي صفحة خاصة في الموقع لتوضيح طريقة الدفع بعد اختيار </a:t>
            </a:r>
            <a:r>
              <a:rPr lang="ar-SA" sz="1800" dirty="0" smtClean="0"/>
              <a:t>المشتريات. </a:t>
            </a:r>
            <a:endParaRPr lang="en-US" sz="1800" dirty="0"/>
          </a:p>
          <a:p>
            <a:pPr lvl="0" rtl="1">
              <a:buFont typeface="+mj-lt"/>
              <a:buAutoNum type="arabicPeriod"/>
            </a:pPr>
            <a:r>
              <a:rPr lang="ar-SA" sz="1800" dirty="0"/>
              <a:t>منطقة شحن وإيصال المنتج : هي خيارات توضح طريقة إيصال المشتريات </a:t>
            </a:r>
            <a:r>
              <a:rPr lang="ar-SA" sz="1800" dirty="0" smtClean="0"/>
              <a:t>المادية، </a:t>
            </a:r>
            <a:r>
              <a:rPr lang="ar-SA" sz="1800" dirty="0"/>
              <a:t>أما المشتريات </a:t>
            </a:r>
            <a:r>
              <a:rPr lang="ar-SA" sz="1800" dirty="0" smtClean="0"/>
              <a:t>(المنتجات </a:t>
            </a:r>
            <a:r>
              <a:rPr lang="ar-SA" sz="1800" dirty="0"/>
              <a:t>الرقمية ) لا تحتاج إلى شحن وإيصال . </a:t>
            </a:r>
            <a:endParaRPr lang="en-US" sz="1800" dirty="0"/>
          </a:p>
          <a:p>
            <a:pPr lvl="0" rtl="1">
              <a:buFont typeface="+mj-lt"/>
              <a:buAutoNum type="arabicPeriod"/>
            </a:pPr>
            <a:r>
              <a:rPr lang="ar-SA" sz="1800" dirty="0"/>
              <a:t>خدمات العملاء </a:t>
            </a:r>
            <a:r>
              <a:rPr lang="en-US" sz="1800" dirty="0"/>
              <a:t>Customer Service </a:t>
            </a:r>
            <a:r>
              <a:rPr lang="ar-SA" sz="1800" dirty="0" smtClean="0"/>
              <a:t>: </a:t>
            </a:r>
            <a:r>
              <a:rPr lang="ar-SA" sz="1800" dirty="0"/>
              <a:t>وتشمل إعطاء معلومات عن المنتج وتسجيل المنتج والضمان والمساعدة بعد شراء المنتج . </a:t>
            </a:r>
            <a:endParaRPr lang="en-US" sz="1800" dirty="0"/>
          </a:p>
        </p:txBody>
      </p:sp>
      <p:pic>
        <p:nvPicPr>
          <p:cNvPr id="2050" name="Picture 2" descr="http://ebaysuspension.com/wp-content/uploads/2012/04/e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8840"/>
            <a:ext cx="3017811"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9243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المتاجر في السوق الإلكترونية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673080" y="1600200"/>
            <a:ext cx="3737620" cy="4525963"/>
          </a:xfrm>
        </p:spPr>
        <p:txBody>
          <a:bodyPr/>
          <a:lstStyle/>
          <a:p>
            <a:pPr lvl="0" rtl="1"/>
            <a:r>
              <a:rPr lang="ar-SA" sz="1800" b="1" dirty="0"/>
              <a:t>المجمع التجاري الإلكتروني </a:t>
            </a:r>
            <a:r>
              <a:rPr lang="en-US" sz="1800" b="1" dirty="0"/>
              <a:t>E-Mall </a:t>
            </a:r>
            <a:r>
              <a:rPr lang="ar-SA" sz="1800" b="1" dirty="0"/>
              <a:t> : </a:t>
            </a:r>
            <a:endParaRPr lang="en-US" sz="1800" dirty="0"/>
          </a:p>
          <a:p>
            <a:pPr rtl="1">
              <a:buFont typeface="Arial" panose="020B0604020202020204" pitchFamily="34" charset="0"/>
              <a:buChar char="•"/>
            </a:pPr>
            <a:r>
              <a:rPr lang="ar-SA" sz="1800" dirty="0"/>
              <a:t>هو عبارة عن مركز تسوق إلكتروني يوجد فيه العديد من المتاجر الإلكترونية ، قد يصل عددها إلى عشرات الآلاف . </a:t>
            </a:r>
            <a:endParaRPr lang="en-US" sz="1800" dirty="0"/>
          </a:p>
          <a:p>
            <a:pPr rtl="1"/>
            <a:r>
              <a:rPr lang="ar-SA" sz="1800" dirty="0"/>
              <a:t>من </a:t>
            </a:r>
            <a:r>
              <a:rPr lang="ar-SA" sz="1800" dirty="0" smtClean="0"/>
              <a:t>أشهرها: </a:t>
            </a:r>
            <a:r>
              <a:rPr lang="en-US" sz="1800" dirty="0" smtClean="0"/>
              <a:t>Choicemall.com  </a:t>
            </a:r>
            <a:r>
              <a:rPr lang="en-US" sz="1800" b="1" dirty="0" smtClean="0"/>
              <a:t> </a:t>
            </a:r>
            <a:endParaRPr lang="en-US" sz="1800" dirty="0"/>
          </a:p>
        </p:txBody>
      </p:sp>
      <p:pic>
        <p:nvPicPr>
          <p:cNvPr id="3" name="Picture 2"/>
          <p:cNvPicPr>
            <a:picLocks noChangeAspect="1"/>
          </p:cNvPicPr>
          <p:nvPr/>
        </p:nvPicPr>
        <p:blipFill rotWithShape="1">
          <a:blip r:embed="rId3"/>
          <a:srcRect l="964" t="8122" r="32092" b="3297"/>
          <a:stretch/>
        </p:blipFill>
        <p:spPr>
          <a:xfrm>
            <a:off x="272480" y="1600200"/>
            <a:ext cx="4968552" cy="4264744"/>
          </a:xfrm>
          <a:prstGeom prst="rect">
            <a:avLst/>
          </a:prstGeom>
        </p:spPr>
      </p:pic>
    </p:spTree>
    <p:extLst>
      <p:ext uri="{BB962C8B-B14F-4D97-AF65-F5344CB8AC3E}">
        <p14:creationId xmlns:p14="http://schemas.microsoft.com/office/powerpoint/2010/main" val="9960032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المتاجر/ المراكز التجارية الإلكترونية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664968" y="1600200"/>
            <a:ext cx="4745732" cy="4525963"/>
          </a:xfrm>
        </p:spPr>
        <p:txBody>
          <a:bodyPr/>
          <a:lstStyle/>
          <a:p>
            <a:pPr marL="0" lvl="0" indent="0" rtl="1"/>
            <a:r>
              <a:rPr lang="ar-SA" sz="1800" b="1" dirty="0" smtClean="0"/>
              <a:t>1- المتجر </a:t>
            </a:r>
            <a:r>
              <a:rPr lang="ar-SA" sz="1800" b="1" dirty="0"/>
              <a:t>/ المركز العام </a:t>
            </a:r>
            <a:r>
              <a:rPr lang="en-US" sz="1800" b="1" dirty="0"/>
              <a:t>General</a:t>
            </a:r>
            <a:r>
              <a:rPr lang="ar-SA" sz="1800" b="1" dirty="0"/>
              <a:t>: </a:t>
            </a:r>
            <a:endParaRPr lang="ar-SA" sz="1800" b="1" dirty="0" smtClean="0"/>
          </a:p>
          <a:p>
            <a:pPr marL="0" lvl="0" indent="0" rtl="1"/>
            <a:r>
              <a:rPr lang="ar-SA" sz="1800" dirty="0" smtClean="0"/>
              <a:t>ليس </a:t>
            </a:r>
            <a:r>
              <a:rPr lang="ar-SA" sz="1800" dirty="0"/>
              <a:t>له طبيعة معينة فهو يبيع كافة أنواع السلع </a:t>
            </a:r>
            <a:r>
              <a:rPr lang="ar-SA" sz="1800" dirty="0" smtClean="0"/>
              <a:t>والخدمات، مثل موقع </a:t>
            </a:r>
            <a:r>
              <a:rPr lang="en-US" sz="1800" dirty="0" smtClean="0"/>
              <a:t>ebay.com</a:t>
            </a:r>
            <a:r>
              <a:rPr lang="ar-SA" sz="1800" dirty="0" smtClean="0"/>
              <a:t>. </a:t>
            </a:r>
            <a:endParaRPr lang="en-US" sz="1800" dirty="0"/>
          </a:p>
          <a:p>
            <a:pPr marL="0" lvl="0" indent="0" rtl="1"/>
            <a:r>
              <a:rPr lang="ar-SA" sz="1800" b="1" dirty="0" smtClean="0"/>
              <a:t>2- المركز </a:t>
            </a:r>
            <a:r>
              <a:rPr lang="ar-SA" sz="1800" b="1" dirty="0"/>
              <a:t>المتخصص: </a:t>
            </a:r>
            <a:endParaRPr lang="ar-SA" sz="1800" b="1" dirty="0" smtClean="0"/>
          </a:p>
          <a:p>
            <a:pPr marL="0" lvl="0" indent="0" rtl="1"/>
            <a:r>
              <a:rPr lang="ar-SA" sz="1800" dirty="0" smtClean="0"/>
              <a:t>لا </a:t>
            </a:r>
            <a:r>
              <a:rPr lang="ar-SA" sz="1800" dirty="0"/>
              <a:t>يبيع إلا بضاعة معينة، مثل: </a:t>
            </a:r>
            <a:r>
              <a:rPr lang="en-US" sz="1800" dirty="0"/>
              <a:t>1200flowers.com</a:t>
            </a:r>
            <a:r>
              <a:rPr lang="ar-SA" sz="1800" dirty="0"/>
              <a:t> متجر متخصص ببيع الورود فقط. </a:t>
            </a:r>
            <a:endParaRPr lang="en-US" sz="1800" dirty="0"/>
          </a:p>
          <a:p>
            <a:pPr marL="0" lvl="0" indent="0" rtl="1"/>
            <a:r>
              <a:rPr lang="ar-SA" sz="1800" b="1" dirty="0" smtClean="0"/>
              <a:t>3- متاجر </a:t>
            </a:r>
            <a:r>
              <a:rPr lang="ar-SA" sz="1800" b="1" dirty="0"/>
              <a:t>/ مراكز إقليمية – عالمية: </a:t>
            </a:r>
            <a:endParaRPr lang="ar-SA" sz="1800" b="1" dirty="0" smtClean="0"/>
          </a:p>
          <a:p>
            <a:pPr marL="0" lvl="0" indent="0" rtl="1"/>
            <a:r>
              <a:rPr lang="ar-SA" sz="1800" dirty="0" smtClean="0"/>
              <a:t>يخدم </a:t>
            </a:r>
            <a:r>
              <a:rPr lang="ar-SA" sz="1800" dirty="0"/>
              <a:t>منطقة معينة فقط. عالمية: يخدم كافة أنحاء العالم في أي دولة.   </a:t>
            </a:r>
            <a:endParaRPr lang="en-US" sz="1800" dirty="0"/>
          </a:p>
          <a:p>
            <a:pPr marL="0" lvl="0" indent="0" rtl="1"/>
            <a:r>
              <a:rPr lang="ar-SA" sz="1800" b="1" dirty="0" smtClean="0"/>
              <a:t>4- المتاجر الإلكترونية: </a:t>
            </a:r>
          </a:p>
          <a:p>
            <a:pPr marL="0" lvl="0" indent="0" rtl="1"/>
            <a:r>
              <a:rPr lang="ar-SA" sz="1800" dirty="0" smtClean="0"/>
              <a:t>مثل </a:t>
            </a:r>
            <a:r>
              <a:rPr lang="en-US" sz="1800" dirty="0"/>
              <a:t>Pure – online </a:t>
            </a:r>
            <a:r>
              <a:rPr lang="ar-SA" sz="1800" dirty="0"/>
              <a:t>: </a:t>
            </a:r>
            <a:endParaRPr lang="en-US" sz="1800" dirty="0"/>
          </a:p>
          <a:p>
            <a:pPr marL="0" lvl="0" indent="0" rtl="1"/>
            <a:r>
              <a:rPr lang="ar-SA" sz="1800" b="1" dirty="0" smtClean="0"/>
              <a:t>5- المتاجر </a:t>
            </a:r>
            <a:r>
              <a:rPr lang="ar-SA" sz="1800" b="1" dirty="0"/>
              <a:t>المزدوجة: </a:t>
            </a:r>
            <a:endParaRPr lang="ar-SA" sz="1800" b="1" dirty="0" smtClean="0"/>
          </a:p>
          <a:p>
            <a:pPr marL="0" lvl="0" indent="0" rtl="1"/>
            <a:r>
              <a:rPr lang="ar-SA" sz="1800" dirty="0" smtClean="0"/>
              <a:t>تمزج </a:t>
            </a:r>
            <a:r>
              <a:rPr lang="ar-SA" sz="1800" dirty="0"/>
              <a:t>بين السوق التقليدي </a:t>
            </a:r>
            <a:r>
              <a:rPr lang="ar-SA" sz="1800" dirty="0" smtClean="0"/>
              <a:t>والإلكتروني، </a:t>
            </a:r>
            <a:endParaRPr lang="en-US" sz="1800" dirty="0" smtClean="0"/>
          </a:p>
          <a:p>
            <a:pPr marL="0" lvl="0" indent="0" rtl="1"/>
            <a:r>
              <a:rPr lang="ar-SA" sz="1800" dirty="0" smtClean="0"/>
              <a:t>مثل موقع </a:t>
            </a:r>
            <a:r>
              <a:rPr lang="en-US" sz="1800" dirty="0" smtClean="0"/>
              <a:t>Click </a:t>
            </a:r>
            <a:r>
              <a:rPr lang="en-US" sz="1800" dirty="0"/>
              <a:t>– </a:t>
            </a:r>
            <a:r>
              <a:rPr lang="en-US" sz="1800" dirty="0" smtClean="0"/>
              <a:t>Mortar</a:t>
            </a:r>
            <a:endParaRPr lang="en-US" sz="1800" dirty="0"/>
          </a:p>
        </p:txBody>
      </p:sp>
      <p:pic>
        <p:nvPicPr>
          <p:cNvPr id="5" name="Picture 4"/>
          <p:cNvPicPr>
            <a:picLocks noChangeAspect="1"/>
          </p:cNvPicPr>
          <p:nvPr/>
        </p:nvPicPr>
        <p:blipFill rotWithShape="1">
          <a:blip r:embed="rId3"/>
          <a:srcRect l="21066" t="7071" r="22439"/>
          <a:stretch/>
        </p:blipFill>
        <p:spPr>
          <a:xfrm>
            <a:off x="200472" y="1700808"/>
            <a:ext cx="4248472" cy="3785320"/>
          </a:xfrm>
          <a:prstGeom prst="rect">
            <a:avLst/>
          </a:prstGeom>
        </p:spPr>
      </p:pic>
    </p:spTree>
    <p:extLst>
      <p:ext uri="{BB962C8B-B14F-4D97-AF65-F5344CB8AC3E}">
        <p14:creationId xmlns:p14="http://schemas.microsoft.com/office/powerpoint/2010/main" val="6732359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الأسواق الخاصة </a:t>
            </a:r>
            <a:r>
              <a:rPr lang="ar-SA" b="1" dirty="0" smtClean="0"/>
              <a:t>والأسواق العامة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664968" y="1600200"/>
            <a:ext cx="4745732" cy="4525963"/>
          </a:xfrm>
        </p:spPr>
        <p:txBody>
          <a:bodyPr/>
          <a:lstStyle/>
          <a:p>
            <a:pPr marL="0" indent="0" rtl="1"/>
            <a:r>
              <a:rPr lang="ar-SA" sz="1800" b="1" dirty="0" smtClean="0"/>
              <a:t>الأسواق الخاصة </a:t>
            </a:r>
            <a:r>
              <a:rPr lang="en-US" sz="1800" b="1" dirty="0" smtClean="0"/>
              <a:t>Private Markets</a:t>
            </a:r>
            <a:r>
              <a:rPr lang="ar-SA" sz="1800" b="1" dirty="0" smtClean="0"/>
              <a:t>:</a:t>
            </a:r>
          </a:p>
          <a:p>
            <a:pPr rtl="1">
              <a:buFont typeface="Arial" panose="020B0604020202020204" pitchFamily="34" charset="0"/>
              <a:buChar char="•"/>
            </a:pPr>
            <a:r>
              <a:rPr lang="ar-SA" sz="1800" dirty="0" smtClean="0"/>
              <a:t>هي </a:t>
            </a:r>
            <a:r>
              <a:rPr lang="ar-SA" sz="1800" dirty="0"/>
              <a:t>شركة تفتح سوق لا يمكن للجميع الدخول فيه هو فقط مفتوح لمجموعة معينة من العملاء أو الزبائن أو الشركات التي تعمل مع هذه الشركة في نفس المجال أو الصناعة، مثل: صناعة الحديد، النفط والبترول. </a:t>
            </a:r>
            <a:endParaRPr lang="ar-SA" sz="1800" dirty="0" smtClean="0"/>
          </a:p>
          <a:p>
            <a:pPr marL="0" indent="0" rtl="1"/>
            <a:r>
              <a:rPr lang="ar-SA" sz="1800" b="1" dirty="0"/>
              <a:t>الأسواق </a:t>
            </a:r>
            <a:r>
              <a:rPr lang="ar-SA" sz="1800" b="1" dirty="0" smtClean="0"/>
              <a:t>العامة </a:t>
            </a:r>
            <a:r>
              <a:rPr lang="en-US" sz="1800" b="1" dirty="0" smtClean="0"/>
              <a:t>Public </a:t>
            </a:r>
            <a:r>
              <a:rPr lang="en-US" sz="1800" b="1" dirty="0"/>
              <a:t>Markets</a:t>
            </a:r>
            <a:r>
              <a:rPr lang="ar-SA" sz="1800" b="1" dirty="0"/>
              <a:t>:</a:t>
            </a:r>
          </a:p>
          <a:p>
            <a:pPr rtl="1">
              <a:buFont typeface="Arial" panose="020B0604020202020204" pitchFamily="34" charset="0"/>
              <a:buChar char="•"/>
            </a:pPr>
            <a:r>
              <a:rPr lang="ar-SA" sz="1800" dirty="0"/>
              <a:t>هي أسواق ربما تكون مفتوحة فيها باعة ومشترون تدار من قبل طرف آخر. </a:t>
            </a:r>
            <a:endParaRPr lang="en-US" sz="1800" dirty="0"/>
          </a:p>
          <a:p>
            <a:pPr rtl="1">
              <a:buFont typeface="Arial" panose="020B0604020202020204" pitchFamily="34" charset="0"/>
              <a:buChar char="•"/>
            </a:pPr>
            <a:endParaRPr lang="en-US" sz="18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 y="2276872"/>
            <a:ext cx="3256469" cy="2996952"/>
          </a:xfrm>
          <a:prstGeom prst="rect">
            <a:avLst/>
          </a:prstGeom>
        </p:spPr>
      </p:pic>
    </p:spTree>
    <p:extLst>
      <p:ext uri="{BB962C8B-B14F-4D97-AF65-F5344CB8AC3E}">
        <p14:creationId xmlns:p14="http://schemas.microsoft.com/office/powerpoint/2010/main" val="542534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1"/>
            <a:ext cx="8915400" cy="4001616"/>
          </a:xfrm>
        </p:spPr>
        <p:txBody>
          <a:bodyPr/>
          <a:lstStyle/>
          <a:p>
            <a:pPr algn="l">
              <a:lnSpc>
                <a:spcPct val="90000"/>
              </a:lnSpc>
              <a:buFont typeface="Wingdings" panose="05000000000000000000" pitchFamily="2" charset="2"/>
              <a:buChar char="Ø"/>
            </a:pPr>
            <a:r>
              <a:rPr lang="en-US" dirty="0" smtClean="0"/>
              <a:t>Transactions </a:t>
            </a:r>
          </a:p>
          <a:p>
            <a:pPr algn="l">
              <a:lnSpc>
                <a:spcPct val="90000"/>
              </a:lnSpc>
              <a:buFont typeface="Wingdings" panose="05000000000000000000" pitchFamily="2" charset="2"/>
              <a:buChar char="Ø"/>
            </a:pPr>
            <a:r>
              <a:rPr lang="en-US" dirty="0" smtClean="0"/>
              <a:t>Subscriptions</a:t>
            </a:r>
          </a:p>
          <a:p>
            <a:pPr algn="l">
              <a:lnSpc>
                <a:spcPct val="90000"/>
              </a:lnSpc>
              <a:buFont typeface="Wingdings" panose="05000000000000000000" pitchFamily="2" charset="2"/>
              <a:buChar char="Ø"/>
            </a:pPr>
            <a:r>
              <a:rPr lang="en-US" dirty="0" smtClean="0"/>
              <a:t>Advertising </a:t>
            </a:r>
          </a:p>
          <a:p>
            <a:pPr algn="l">
              <a:lnSpc>
                <a:spcPct val="90000"/>
              </a:lnSpc>
              <a:buFont typeface="Wingdings" panose="05000000000000000000" pitchFamily="2" charset="2"/>
              <a:buChar char="Ø"/>
            </a:pPr>
            <a:r>
              <a:rPr lang="en-US" dirty="0" smtClean="0"/>
              <a:t>Sales</a:t>
            </a:r>
          </a:p>
          <a:p>
            <a:pPr algn="l">
              <a:lnSpc>
                <a:spcPct val="90000"/>
              </a:lnSpc>
              <a:buFont typeface="Wingdings" panose="05000000000000000000" pitchFamily="2" charset="2"/>
              <a:buChar char="Ø"/>
            </a:pPr>
            <a:r>
              <a:rPr lang="en-US" dirty="0" smtClean="0"/>
              <a:t>Affiliations</a:t>
            </a:r>
          </a:p>
          <a:p>
            <a:pPr algn="l">
              <a:lnSpc>
                <a:spcPct val="90000"/>
              </a:lnSpc>
              <a:buFont typeface="Wingdings" panose="05000000000000000000" pitchFamily="2" charset="2"/>
              <a:buChar char="Ø"/>
            </a:pPr>
            <a:endParaRPr lang="en-US" dirty="0"/>
          </a:p>
          <a:p>
            <a:pPr marL="0" indent="0" rtl="1"/>
            <a:endParaRPr lang="ar-SA" dirty="0" smtClean="0"/>
          </a:p>
          <a:p>
            <a:pPr marL="0" indent="0" rtl="1"/>
            <a:endParaRPr lang="en-US" dirty="0"/>
          </a:p>
        </p:txBody>
      </p:sp>
      <p:sp>
        <p:nvSpPr>
          <p:cNvPr id="2" name="Title 1"/>
          <p:cNvSpPr>
            <a:spLocks noGrp="1"/>
          </p:cNvSpPr>
          <p:nvPr>
            <p:ph type="title"/>
          </p:nvPr>
        </p:nvSpPr>
        <p:spPr/>
        <p:txBody>
          <a:bodyPr/>
          <a:lstStyle/>
          <a:p>
            <a:pPr marL="0" indent="0" rtl="1"/>
            <a:r>
              <a:rPr lang="ar-SA" dirty="0"/>
              <a:t>نماذج شركات التجارة الالكترونية</a:t>
            </a: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pic>
        <p:nvPicPr>
          <p:cNvPr id="6146" name="Picture 2" descr="http://www.itinfopoint.com/contentsimages/20130408-busniessmod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6" y="1"/>
            <a:ext cx="1380632" cy="1353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119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1"/>
            <a:ext cx="8915400" cy="1409328"/>
          </a:xfrm>
        </p:spPr>
        <p:txBody>
          <a:bodyPr/>
          <a:lstStyle/>
          <a:p>
            <a:pPr marL="457200" indent="-457200" rtl="1">
              <a:buFont typeface="Arial" panose="020B0604020202020204" pitchFamily="34" charset="0"/>
              <a:buChar char="•"/>
            </a:pPr>
            <a:r>
              <a:rPr lang="ar-SA" sz="2800" dirty="0" smtClean="0"/>
              <a:t>يعني </a:t>
            </a:r>
            <a:r>
              <a:rPr lang="ar-SA" sz="2800" dirty="0"/>
              <a:t>هذا المفهوم أن العلاقة بين الزبون والشركة تكون مباشرة بدون واسطة </a:t>
            </a:r>
            <a:r>
              <a:rPr lang="ar-SA" sz="2800" dirty="0" smtClean="0"/>
              <a:t>بينهما. </a:t>
            </a:r>
            <a:r>
              <a:rPr lang="en-US" sz="2800" dirty="0" err="1"/>
              <a:t>Michil</a:t>
            </a:r>
            <a:r>
              <a:rPr lang="en-US" sz="2800" dirty="0"/>
              <a:t> Dell </a:t>
            </a:r>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نموذج البيع المباشر </a:t>
            </a:r>
            <a:r>
              <a:rPr lang="en-US" dirty="0" smtClean="0">
                <a:effectLst>
                  <a:outerShdw blurRad="38100" dist="38100" dir="2700000" algn="tl">
                    <a:srgbClr val="000000">
                      <a:alpha val="43137"/>
                    </a:srgbClr>
                  </a:outerShdw>
                </a:effectLst>
              </a:rPr>
              <a:t>Direct Sales Model</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pic>
        <p:nvPicPr>
          <p:cNvPr id="5122" name="Picture 2" descr="http://www.edukart.com/blog/wp-content/uploads/2013/01/ecommerc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480" y="2803177"/>
            <a:ext cx="3810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232920" y="2512794"/>
            <a:ext cx="5217587" cy="3108543"/>
          </a:xfrm>
          <a:prstGeom prst="rect">
            <a:avLst/>
          </a:prstGeom>
        </p:spPr>
        <p:txBody>
          <a:bodyPr wrap="square">
            <a:spAutoFit/>
          </a:bodyPr>
          <a:lstStyle/>
          <a:p>
            <a:pPr marL="457200" indent="-457200">
              <a:buFont typeface="Arial" panose="020B0604020202020204" pitchFamily="34" charset="0"/>
              <a:buChar char="•"/>
            </a:pPr>
            <a:r>
              <a:rPr lang="ar-SA" sz="2800" dirty="0">
                <a:solidFill>
                  <a:srgbClr val="013E36"/>
                </a:solidFill>
              </a:rPr>
              <a:t>وجود الوسطاء بين الشركة والعميل يؤدي ذلك إلى ارتفاع التكاليف، أما إذا كان التعامل مع العميل بدون واسطة مباشر فتنخفض التكاليف على العملاء ويستفيدون. </a:t>
            </a:r>
            <a:endParaRPr lang="en-US" sz="2800" dirty="0">
              <a:solidFill>
                <a:srgbClr val="013E36"/>
              </a:solidFill>
            </a:endParaRPr>
          </a:p>
          <a:p>
            <a:pPr marL="457200" indent="-457200">
              <a:buFont typeface="Arial" panose="020B0604020202020204" pitchFamily="34" charset="0"/>
              <a:buChar char="•"/>
            </a:pPr>
            <a:r>
              <a:rPr lang="ar-SA" sz="2800" dirty="0">
                <a:solidFill>
                  <a:srgbClr val="013E36"/>
                </a:solidFill>
              </a:rPr>
              <a:t>الشراء من الانترنت يخفض التكاليف على عكس الشراء من السوق </a:t>
            </a:r>
            <a:r>
              <a:rPr lang="ar-SA" sz="2800" dirty="0" smtClean="0">
                <a:solidFill>
                  <a:srgbClr val="013E36"/>
                </a:solidFill>
              </a:rPr>
              <a:t>التقليدي. </a:t>
            </a:r>
            <a:endParaRPr lang="en-US" sz="2800" dirty="0">
              <a:solidFill>
                <a:srgbClr val="013E36"/>
              </a:solidFill>
            </a:endParaRPr>
          </a:p>
        </p:txBody>
      </p:sp>
    </p:spTree>
    <p:extLst>
      <p:ext uri="{BB962C8B-B14F-4D97-AF65-F5344CB8AC3E}">
        <p14:creationId xmlns:p14="http://schemas.microsoft.com/office/powerpoint/2010/main" val="32082200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0472" y="274638"/>
            <a:ext cx="9210228" cy="1143000"/>
          </a:xfrm>
        </p:spPr>
        <p:txBody>
          <a:bodyPr/>
          <a:lstStyle/>
          <a:p>
            <a:pPr algn="l" rtl="1"/>
            <a:r>
              <a:rPr lang="ar-SA" dirty="0" smtClean="0"/>
              <a:t>الوسطاء الالكترونيون </a:t>
            </a:r>
            <a:r>
              <a:rPr lang="en-US" dirty="0"/>
              <a:t>online Intermediaries </a:t>
            </a:r>
            <a:endParaRPr lang="ar-SA" dirty="0"/>
          </a:p>
        </p:txBody>
      </p:sp>
      <p:sp>
        <p:nvSpPr>
          <p:cNvPr id="3" name="Content Placeholder 2"/>
          <p:cNvSpPr>
            <a:spLocks noGrp="1"/>
          </p:cNvSpPr>
          <p:nvPr>
            <p:ph idx="1"/>
          </p:nvPr>
        </p:nvSpPr>
        <p:spPr>
          <a:xfrm>
            <a:off x="495300" y="1417638"/>
            <a:ext cx="8915400" cy="4938712"/>
          </a:xfrm>
          <a:pattFill prst="pct5">
            <a:fgClr>
              <a:schemeClr val="accent1"/>
            </a:fgClr>
            <a:bgClr>
              <a:schemeClr val="bg1"/>
            </a:bgClr>
          </a:pattFill>
          <a:ln>
            <a:noFill/>
          </a:ln>
        </p:spPr>
        <p:txBody>
          <a:bodyPr/>
          <a:lstStyle/>
          <a:p>
            <a:pPr marL="457200" indent="-457200" rtl="1">
              <a:buFont typeface="Arial" panose="020B0604020202020204" pitchFamily="34" charset="0"/>
              <a:buChar char="•"/>
            </a:pPr>
            <a:r>
              <a:rPr lang="en-US" dirty="0" smtClean="0"/>
              <a:t> </a:t>
            </a:r>
            <a:r>
              <a:rPr lang="ar-SA" sz="2800" dirty="0" smtClean="0"/>
              <a:t>بوابة الكترونية </a:t>
            </a:r>
            <a:r>
              <a:rPr lang="en-US" sz="2800" b="1" dirty="0"/>
              <a:t>web portal</a:t>
            </a:r>
            <a:r>
              <a:rPr lang="en-US" sz="2800" dirty="0"/>
              <a:t> </a:t>
            </a:r>
            <a:r>
              <a:rPr lang="ar-SA" sz="2800" dirty="0" smtClean="0"/>
              <a:t>: وهى موقع يعرض معلومات من مصادر متعددة مثل بوابات الحكومة </a:t>
            </a:r>
            <a:r>
              <a:rPr lang="ar-SA" sz="2800" dirty="0" err="1" smtClean="0"/>
              <a:t>لاالكترونية</a:t>
            </a:r>
            <a:r>
              <a:rPr lang="ar-SA" sz="2800" dirty="0" smtClean="0"/>
              <a:t> </a:t>
            </a:r>
          </a:p>
          <a:p>
            <a:pPr marL="457200" indent="-457200" rtl="1">
              <a:buFont typeface="Arial" panose="020B0604020202020204" pitchFamily="34" charset="0"/>
              <a:buChar char="•"/>
            </a:pPr>
            <a:r>
              <a:rPr lang="ar-SA" sz="2800" dirty="0" err="1" smtClean="0"/>
              <a:t>بلوغرز</a:t>
            </a:r>
            <a:r>
              <a:rPr lang="ar-SA" sz="2800" dirty="0" smtClean="0"/>
              <a:t> </a:t>
            </a:r>
            <a:r>
              <a:rPr lang="en-US" sz="2800" dirty="0" smtClean="0"/>
              <a:t>: Blogs </a:t>
            </a:r>
            <a:r>
              <a:rPr lang="ar-SA" sz="2800" dirty="0" smtClean="0"/>
              <a:t> ويتم تحديث المحتوى باستمرار وغالبا ما يشمل </a:t>
            </a:r>
            <a:r>
              <a:rPr lang="ar-SA" sz="2800" dirty="0"/>
              <a:t>ف</a:t>
            </a:r>
            <a:r>
              <a:rPr lang="ar-SA" sz="2800" dirty="0" smtClean="0"/>
              <a:t>يديوهات </a:t>
            </a:r>
          </a:p>
          <a:p>
            <a:pPr marL="457200" indent="-457200" rtl="1">
              <a:buFont typeface="Arial" panose="020B0604020202020204" pitchFamily="34" charset="0"/>
              <a:buChar char="•"/>
            </a:pPr>
            <a:r>
              <a:rPr lang="ar-SA" sz="2800" dirty="0" smtClean="0"/>
              <a:t>محركات البحث: تعتبر أهم وسيط الكرتوني لأهميتها في الوصول الى مواقع الشركات المختلفة. 90% من الزبائن يستخدمونها للبحث عن المنتجات</a:t>
            </a:r>
          </a:p>
          <a:p>
            <a:pPr marL="457200" indent="-457200" rtl="1">
              <a:buFont typeface="Arial" panose="020B0604020202020204" pitchFamily="34" charset="0"/>
              <a:buChar char="•"/>
            </a:pPr>
            <a:r>
              <a:rPr lang="ar-SA" sz="2800" dirty="0" smtClean="0"/>
              <a:t>المزادات الالكترونية: مثل </a:t>
            </a:r>
            <a:r>
              <a:rPr lang="en-US" sz="2800" dirty="0" err="1" smtClean="0"/>
              <a:t>ebay</a:t>
            </a:r>
            <a:endParaRPr lang="ar-SA" sz="2800" dirty="0" smtClean="0"/>
          </a:p>
          <a:p>
            <a:pPr marL="457200" indent="-457200" rtl="1">
              <a:buFont typeface="Arial" panose="020B0604020202020204" pitchFamily="34" charset="0"/>
              <a:buChar char="•"/>
            </a:pPr>
            <a:r>
              <a:rPr lang="ar-SA" sz="2800" dirty="0" smtClean="0"/>
              <a:t>مواقع مقارنة الأسعار: مثل موقع </a:t>
            </a:r>
            <a:r>
              <a:rPr lang="en-US" sz="2800" dirty="0" smtClean="0"/>
              <a:t>kayak </a:t>
            </a:r>
            <a:r>
              <a:rPr lang="ar-SA" sz="2800" dirty="0" smtClean="0"/>
              <a:t> الذى يقارن أسعار التذاكر وموقع </a:t>
            </a:r>
            <a:r>
              <a:rPr lang="en-US" sz="2800" dirty="0" smtClean="0">
                <a:hlinkClick r:id="rId2"/>
              </a:rPr>
              <a:t>www.pricerunner.co</a:t>
            </a:r>
            <a:r>
              <a:rPr lang="ar-SA" sz="2800" dirty="0" smtClean="0"/>
              <a:t> الذى يقارن أسعار </a:t>
            </a:r>
            <a:r>
              <a:rPr lang="ar-SA" sz="2800" dirty="0" err="1" smtClean="0"/>
              <a:t>اللابتوب</a:t>
            </a:r>
            <a:endParaRPr lang="ar-SA" sz="2800" dirty="0" smtClean="0"/>
          </a:p>
          <a:p>
            <a:pPr marL="457200" indent="-457200" rtl="1">
              <a:buFont typeface="Arial" panose="020B0604020202020204" pitchFamily="34" charset="0"/>
              <a:buChar char="•"/>
            </a:pPr>
            <a:r>
              <a:rPr lang="ar-SA" sz="2800" dirty="0" smtClean="0"/>
              <a:t>وهناك وسطاء كثيرون مثل مواقع التواصل </a:t>
            </a:r>
            <a:r>
              <a:rPr lang="ar-SA" sz="2800" dirty="0" err="1" smtClean="0"/>
              <a:t>الاجتماعى</a:t>
            </a:r>
            <a:r>
              <a:rPr lang="ar-SA" sz="2800" dirty="0" smtClean="0"/>
              <a:t> واليوتيوب </a:t>
            </a:r>
          </a:p>
          <a:p>
            <a:pPr rtl="1"/>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2342374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1858</TotalTime>
  <Words>1081</Words>
  <Application>Microsoft Office PowerPoint</Application>
  <PresentationFormat>A4 Paper (210x297 mm)</PresentationFormat>
  <Paragraphs>147</Paragraphs>
  <Slides>18</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ae_AlMateen</vt:lpstr>
      <vt:lpstr>Arial</vt:lpstr>
      <vt:lpstr>AYM Wadiy S_U normal.</vt:lpstr>
      <vt:lpstr>Calibri</vt:lpstr>
      <vt:lpstr>Times New Roman</vt:lpstr>
      <vt:lpstr>Wingdings</vt:lpstr>
      <vt:lpstr>Office Theme</vt:lpstr>
      <vt:lpstr>PowerPoint Presentation</vt:lpstr>
      <vt:lpstr>المحاضرة الثانية</vt:lpstr>
      <vt:lpstr>عناصر المحاضرة</vt:lpstr>
      <vt:lpstr>مقدمة </vt:lpstr>
      <vt:lpstr>السوق التقليدي</vt:lpstr>
      <vt:lpstr>السوق الإلكتروني</vt:lpstr>
      <vt:lpstr>الأسواق الالكترونية</vt:lpstr>
      <vt:lpstr>الفرق بين الأسواق التقليدية والأسواق الرقمية</vt:lpstr>
      <vt:lpstr>وظائف السوق</vt:lpstr>
      <vt:lpstr>عناصر السوق</vt:lpstr>
      <vt:lpstr>عناصر السوق</vt:lpstr>
      <vt:lpstr>أنواع المتاجر في السوق الإلكترونية</vt:lpstr>
      <vt:lpstr>أنواع المتاجر في السوق الإلكترونية</vt:lpstr>
      <vt:lpstr>أنواع المتاجر/ المراكز التجارية الإلكترونية</vt:lpstr>
      <vt:lpstr>الأسواق الخاصة والأسواق العامة</vt:lpstr>
      <vt:lpstr>نماذج شركات التجارة الالكترونية</vt:lpstr>
      <vt:lpstr>نموذج البيع المباشر Direct Sales Model</vt:lpstr>
      <vt:lpstr>الوسطاء الالكترونيون online Intermediaries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Bassim Ali Yoseif Alsabbgh</cp:lastModifiedBy>
  <cp:revision>160</cp:revision>
  <dcterms:created xsi:type="dcterms:W3CDTF">2014-02-23T07:16:21Z</dcterms:created>
  <dcterms:modified xsi:type="dcterms:W3CDTF">2015-02-10T07:53:10Z</dcterms:modified>
</cp:coreProperties>
</file>