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310" r:id="rId3"/>
    <p:sldId id="365" r:id="rId4"/>
    <p:sldId id="366" r:id="rId5"/>
    <p:sldId id="368" r:id="rId6"/>
    <p:sldId id="364" r:id="rId7"/>
    <p:sldId id="373" r:id="rId8"/>
    <p:sldId id="374" r:id="rId9"/>
    <p:sldId id="384" r:id="rId10"/>
    <p:sldId id="385" r:id="rId11"/>
    <p:sldId id="386" r:id="rId12"/>
    <p:sldId id="388" r:id="rId13"/>
    <p:sldId id="389" r:id="rId14"/>
    <p:sldId id="390" r:id="rId15"/>
    <p:sldId id="387" r:id="rId16"/>
    <p:sldId id="391"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AD9968"/>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38" autoAdjust="0"/>
    <p:restoredTop sz="94664" autoAdjust="0"/>
  </p:normalViewPr>
  <p:slideViewPr>
    <p:cSldViewPr>
      <p:cViewPr varScale="1">
        <p:scale>
          <a:sx n="99" d="100"/>
          <a:sy n="99" d="100"/>
        </p:scale>
        <p:origin x="528" y="7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047371AE-FE50-4A0B-A406-A9768134547D}" type="datetimeFigureOut">
              <a:rPr lang="ar-SA" smtClean="0"/>
              <a:t>21/04/36</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DB3C2976-A719-4908-8577-F2AB3F69A738}" type="slidenum">
              <a:rPr lang="ar-SA" smtClean="0"/>
              <a:t>‹#›</a:t>
            </a:fld>
            <a:endParaRPr lang="ar-SA"/>
          </a:p>
        </p:txBody>
      </p:sp>
    </p:spTree>
    <p:extLst>
      <p:ext uri="{BB962C8B-B14F-4D97-AF65-F5344CB8AC3E}">
        <p14:creationId xmlns:p14="http://schemas.microsoft.com/office/powerpoint/2010/main" val="694856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2/10/2015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3</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627692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4</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209454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5</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619757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6</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926385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7</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274058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8</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176123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144016"/>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dirty="0" smtClean="0">
                <a:solidFill>
                  <a:srgbClr val="7F7F7F"/>
                </a:solidFill>
                <a:latin typeface="Calibri" pitchFamily="34" charset="0"/>
                <a:cs typeface="Times New Roman" pitchFamily="18" charset="0"/>
              </a:rPr>
              <a:t>E-Business </a:t>
            </a: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عبدالناصر عبدالعال</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الثالثة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533400" y="4103687"/>
            <a:ext cx="8877300" cy="12695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نماذج الأعمال الالكترونية</a:t>
            </a:r>
          </a:p>
          <a:p>
            <a:pPr rtl="1"/>
            <a:r>
              <a:rPr lang="ar-SA" sz="1600" b="1" dirty="0"/>
              <a:t>من كتاب: </a:t>
            </a:r>
            <a:r>
              <a:rPr lang="ar-SA" sz="1600" b="1" dirty="0" err="1"/>
              <a:t>إبــتــكـار</a:t>
            </a:r>
            <a:r>
              <a:rPr lang="ar-SA" sz="1600" b="1" dirty="0"/>
              <a:t> نـمـوذج العمل التجاري لألكسندر </a:t>
            </a:r>
            <a:r>
              <a:rPr lang="ar-SA" sz="1600" b="1" dirty="0" err="1"/>
              <a:t>أوسترڤالدر</a:t>
            </a:r>
            <a:r>
              <a:rPr lang="ar-SA" sz="1600" b="1" dirty="0"/>
              <a:t>، وترجمة</a:t>
            </a:r>
            <a:r>
              <a:rPr lang="en-US" sz="1600" b="1" dirty="0"/>
              <a:t> </a:t>
            </a:r>
            <a:r>
              <a:rPr lang="ar-SA" sz="1600" b="1" dirty="0"/>
              <a:t>إسماعيل صالح</a:t>
            </a:r>
            <a:r>
              <a:rPr lang="en-US" sz="4000" dirty="0"/>
              <a:t/>
            </a:r>
            <a:br>
              <a:rPr lang="en-US" sz="4000" dirty="0"/>
            </a:br>
            <a:endParaRPr lang="en-US" sz="4000" dirty="0"/>
          </a:p>
          <a:p>
            <a:pPr rtl="1" eaLnBrk="1" fontAlgn="auto" hangingPunct="1">
              <a:spcBef>
                <a:spcPct val="0"/>
              </a:spcBef>
              <a:spcAft>
                <a:spcPts val="0"/>
              </a:spcAft>
              <a:defRPr/>
            </a:pP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rtl="1"/>
            <a:r>
              <a:rPr lang="ar-SA" b="1" dirty="0" smtClean="0"/>
              <a:t>مفهوم نموذج الأعمال</a:t>
            </a:r>
            <a:endParaRPr lang="ar-SA" b="1" dirty="0"/>
          </a:p>
        </p:txBody>
      </p:sp>
      <p:sp>
        <p:nvSpPr>
          <p:cNvPr id="4" name="Content Placeholder 3"/>
          <p:cNvSpPr>
            <a:spLocks noGrp="1"/>
          </p:cNvSpPr>
          <p:nvPr>
            <p:ph idx="1"/>
          </p:nvPr>
        </p:nvSpPr>
        <p:spPr>
          <a:xfrm>
            <a:off x="272480" y="1340768"/>
            <a:ext cx="9138220" cy="4785395"/>
          </a:xfrm>
        </p:spPr>
        <p:txBody>
          <a:bodyPr/>
          <a:lstStyle/>
          <a:p>
            <a:pPr lvl="0" rtl="1">
              <a:buFont typeface="Arial" panose="020B0604020202020204" pitchFamily="34" charset="0"/>
              <a:buChar char="•"/>
            </a:pPr>
            <a:r>
              <a:rPr lang="ar-SA" sz="3600" dirty="0"/>
              <a:t>نموذج الأعمال على أنه </a:t>
            </a:r>
            <a:r>
              <a:rPr lang="ar-SA" sz="3600" dirty="0" smtClean="0"/>
              <a:t>البيان </a:t>
            </a:r>
            <a:r>
              <a:rPr lang="ar-SA" sz="3600" dirty="0"/>
              <a:t>الذي يوضح طريقة جلب الشركة للأموال والحفاظ على تدفق أرباحها مع مرور </a:t>
            </a:r>
            <a:r>
              <a:rPr lang="ar-SA" sz="3600" dirty="0" smtClean="0"/>
              <a:t>الوقت.</a:t>
            </a:r>
          </a:p>
          <a:p>
            <a:pPr lvl="0" rtl="1">
              <a:buFont typeface="Arial" panose="020B0604020202020204" pitchFamily="34" charset="0"/>
              <a:buChar char="•"/>
            </a:pPr>
            <a:r>
              <a:rPr lang="ar-SA" sz="3600" dirty="0"/>
              <a:t>يصف المنطق الذي تتبعه مؤسسة ما من أجل خلق و إيصال و امتلاك قيمة (سواء كانت هذه القيمة اقتصادية أو اجتماعية أو غيرها). </a:t>
            </a:r>
            <a:endParaRPr lang="ar-SA" sz="3600" dirty="0" smtClean="0"/>
          </a:p>
          <a:p>
            <a:pPr lvl="0" rtl="1">
              <a:buFont typeface="Arial" panose="020B0604020202020204" pitchFamily="34" charset="0"/>
              <a:buChar char="•"/>
            </a:pPr>
            <a:r>
              <a:rPr lang="ar-SA" sz="3600" dirty="0" smtClean="0"/>
              <a:t>تصميم نموذج الأعمال هو </a:t>
            </a:r>
            <a:r>
              <a:rPr lang="ar-SA" sz="3600" dirty="0"/>
              <a:t>جزء من عملية تطوير الأعمال </a:t>
            </a:r>
            <a:r>
              <a:rPr lang="ar-SA" sz="3600" dirty="0" err="1"/>
              <a:t>وإستراتيجية</a:t>
            </a:r>
            <a:r>
              <a:rPr lang="ar-SA" sz="3600" dirty="0"/>
              <a:t> </a:t>
            </a:r>
            <a:r>
              <a:rPr lang="ar-SA" sz="3600" dirty="0" smtClean="0"/>
              <a:t>الأعمال</a:t>
            </a:r>
            <a:endParaRPr lang="en-US" sz="3600"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065922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rtl="1"/>
            <a:r>
              <a:rPr lang="ar-SA" b="1" dirty="0" smtClean="0"/>
              <a:t>بنود نموذج الأعمال</a:t>
            </a:r>
            <a:endParaRPr lang="ar-SA" b="1" dirty="0"/>
          </a:p>
        </p:txBody>
      </p:sp>
      <p:sp>
        <p:nvSpPr>
          <p:cNvPr id="4" name="Content Placeholder 3"/>
          <p:cNvSpPr>
            <a:spLocks noGrp="1"/>
          </p:cNvSpPr>
          <p:nvPr>
            <p:ph idx="1"/>
          </p:nvPr>
        </p:nvSpPr>
        <p:spPr>
          <a:xfrm>
            <a:off x="1424608" y="1556792"/>
            <a:ext cx="8130108" cy="4525963"/>
          </a:xfrm>
        </p:spPr>
        <p:txBody>
          <a:bodyPr/>
          <a:lstStyle/>
          <a:p>
            <a:pPr rtl="1"/>
            <a:r>
              <a:rPr lang="ar-SA" sz="2400" dirty="0" smtClean="0"/>
              <a:t>يشمل </a:t>
            </a:r>
            <a:r>
              <a:rPr lang="ar-SA" sz="2400" dirty="0"/>
              <a:t>تصميم نموذج الأعمال تصميم ووصف البنود </a:t>
            </a:r>
            <a:r>
              <a:rPr lang="ar-SA" sz="2400" dirty="0" smtClean="0"/>
              <a:t>التالية الخاصة </a:t>
            </a:r>
            <a:r>
              <a:rPr lang="ar-SA" sz="2400" dirty="0"/>
              <a:t>بالشركة:</a:t>
            </a:r>
          </a:p>
          <a:p>
            <a:pPr rtl="1">
              <a:buFont typeface="+mj-lt"/>
              <a:buAutoNum type="arabicParenR"/>
            </a:pPr>
            <a:r>
              <a:rPr lang="ar-SA" sz="2400" dirty="0" smtClean="0"/>
              <a:t>القيمة المقترحة </a:t>
            </a:r>
            <a:r>
              <a:rPr lang="en-US" sz="2400" dirty="0" smtClean="0"/>
              <a:t>value proposition</a:t>
            </a:r>
            <a:endParaRPr lang="ar-SA" sz="2400" dirty="0"/>
          </a:p>
          <a:p>
            <a:pPr rtl="1">
              <a:buFont typeface="+mj-lt"/>
              <a:buAutoNum type="arabicParenR"/>
            </a:pPr>
            <a:r>
              <a:rPr lang="ar-SA" sz="2400" dirty="0" smtClean="0"/>
              <a:t>شريحة العملاء المستهدفين</a:t>
            </a:r>
            <a:endParaRPr lang="ar-SA" sz="2400" dirty="0"/>
          </a:p>
          <a:p>
            <a:pPr rtl="1">
              <a:buFont typeface="+mj-lt"/>
              <a:buAutoNum type="arabicParenR"/>
            </a:pPr>
            <a:r>
              <a:rPr lang="ar-SA" sz="2400" dirty="0"/>
              <a:t>قنوات التوزيع</a:t>
            </a:r>
          </a:p>
          <a:p>
            <a:pPr rtl="1">
              <a:buFont typeface="+mj-lt"/>
              <a:buAutoNum type="arabicParenR"/>
            </a:pPr>
            <a:r>
              <a:rPr lang="ar-SA" sz="2400" dirty="0" smtClean="0"/>
              <a:t>العلاقات مع العملاء</a:t>
            </a:r>
            <a:endParaRPr lang="ar-SA" sz="2400" dirty="0"/>
          </a:p>
          <a:p>
            <a:pPr rtl="1">
              <a:buFont typeface="+mj-lt"/>
              <a:buAutoNum type="arabicParenR"/>
            </a:pPr>
            <a:r>
              <a:rPr lang="ar-SA" sz="2400" dirty="0" smtClean="0"/>
              <a:t>الأنشطة الرئيسية </a:t>
            </a:r>
            <a:endParaRPr lang="ar-SA" sz="2400" dirty="0"/>
          </a:p>
          <a:p>
            <a:pPr rtl="1">
              <a:buFont typeface="+mj-lt"/>
              <a:buAutoNum type="arabicParenR"/>
            </a:pPr>
            <a:r>
              <a:rPr lang="ar-SA" sz="2400" dirty="0" smtClean="0"/>
              <a:t>الموارد </a:t>
            </a:r>
            <a:r>
              <a:rPr lang="ar-SA" sz="2400" dirty="0"/>
              <a:t>الرئيسية</a:t>
            </a:r>
          </a:p>
          <a:p>
            <a:pPr rtl="1">
              <a:buFont typeface="+mj-lt"/>
              <a:buAutoNum type="arabicParenR"/>
            </a:pPr>
            <a:r>
              <a:rPr lang="ar-SA" sz="2400" dirty="0" smtClean="0"/>
              <a:t>تحديد شبكة الشركاء</a:t>
            </a:r>
            <a:endParaRPr lang="ar-SA" sz="2400" dirty="0"/>
          </a:p>
          <a:p>
            <a:pPr rtl="1">
              <a:buFont typeface="+mj-lt"/>
              <a:buAutoNum type="arabicParenR"/>
            </a:pPr>
            <a:r>
              <a:rPr lang="ar-SA" sz="2400" dirty="0" smtClean="0"/>
              <a:t>بيان هيكل التكاليف</a:t>
            </a:r>
            <a:endParaRPr lang="ar-SA" sz="2400" dirty="0"/>
          </a:p>
          <a:p>
            <a:pPr rtl="1">
              <a:buFont typeface="+mj-lt"/>
              <a:buAutoNum type="arabicParenR"/>
            </a:pPr>
            <a:r>
              <a:rPr lang="ar-SA" sz="2400" dirty="0" smtClean="0"/>
              <a:t>تحديد مصادر الإيرادات</a:t>
            </a:r>
            <a:endParaRPr lang="ar-SA" sz="2400" dirty="0"/>
          </a:p>
          <a:p>
            <a:pPr marL="0" lvl="0" indent="0" rtl="1"/>
            <a:endParaRPr lang="en-US" sz="1800" dirty="0"/>
          </a:p>
        </p:txBody>
      </p:sp>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527691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buFont typeface="+mj-lt"/>
              <a:buAutoNum type="arabicParenR"/>
            </a:pPr>
            <a:r>
              <a:rPr lang="ar-SA" dirty="0"/>
              <a:t>القيمة </a:t>
            </a:r>
            <a:r>
              <a:rPr lang="ar-SA" dirty="0" smtClean="0"/>
              <a:t>المقترحة </a:t>
            </a:r>
            <a:r>
              <a:rPr lang="en-US" dirty="0"/>
              <a:t>value proposition</a:t>
            </a:r>
            <a:endParaRPr lang="ar-SA" dirty="0"/>
          </a:p>
        </p:txBody>
      </p:sp>
      <p:sp>
        <p:nvSpPr>
          <p:cNvPr id="4" name="Content Placeholder 3"/>
          <p:cNvSpPr>
            <a:spLocks noGrp="1"/>
          </p:cNvSpPr>
          <p:nvPr>
            <p:ph idx="1"/>
          </p:nvPr>
        </p:nvSpPr>
        <p:spPr>
          <a:xfrm>
            <a:off x="3713312" y="1600200"/>
            <a:ext cx="5697388" cy="4525963"/>
          </a:xfrm>
        </p:spPr>
        <p:txBody>
          <a:bodyPr/>
          <a:lstStyle/>
          <a:p>
            <a:pPr lvl="0" rtl="1">
              <a:buFont typeface="Arial" panose="020B0604020202020204" pitchFamily="34" charset="0"/>
              <a:buChar char="•"/>
            </a:pPr>
            <a:r>
              <a:rPr lang="ar-SA" sz="2400" dirty="0" smtClean="0"/>
              <a:t>تسعى المنشأة الى حل مشكلات العملاء وتلبية حاجاتهم بتقديم قيمة أو منافع أو خدمات جديدة.</a:t>
            </a:r>
          </a:p>
          <a:p>
            <a:pPr lvl="0" rtl="1">
              <a:buFont typeface="Arial" panose="020B0604020202020204" pitchFamily="34" charset="0"/>
              <a:buChar char="•"/>
            </a:pPr>
            <a:r>
              <a:rPr lang="ar-SA" sz="2400" dirty="0" smtClean="0"/>
              <a:t>وعند تحديد هذه القيمة المقترحة يجب </a:t>
            </a:r>
            <a:r>
              <a:rPr lang="ar-SA" sz="2400" dirty="0" err="1" smtClean="0"/>
              <a:t>الأجابة</a:t>
            </a:r>
            <a:r>
              <a:rPr lang="ar-SA" sz="2400" dirty="0" smtClean="0"/>
              <a:t> على الأسئلة الآتية: </a:t>
            </a:r>
          </a:p>
          <a:p>
            <a:pPr rtl="1">
              <a:buFont typeface="Arial" pitchFamily="34" charset="0"/>
              <a:buChar char="•"/>
            </a:pPr>
            <a:r>
              <a:rPr lang="ar-SA" sz="2400" dirty="0"/>
              <a:t>ما القيمة التي </a:t>
            </a:r>
            <a:r>
              <a:rPr lang="ar-SA" sz="2400" dirty="0" smtClean="0"/>
              <a:t>ستقدِّمها </a:t>
            </a:r>
            <a:r>
              <a:rPr lang="ar-SA" sz="2400" dirty="0"/>
              <a:t>للعميل</a:t>
            </a:r>
            <a:r>
              <a:rPr lang="ar-SA" sz="2400" dirty="0" smtClean="0"/>
              <a:t>؟ أيُّ </a:t>
            </a:r>
            <a:r>
              <a:rPr lang="ar-SA" sz="2400" dirty="0"/>
              <a:t>مشكلات العميل </a:t>
            </a:r>
            <a:r>
              <a:rPr lang="ar-SA" sz="2400" dirty="0" smtClean="0"/>
              <a:t>سوف تساعدُ </a:t>
            </a:r>
            <a:r>
              <a:rPr lang="ar-SA" sz="2400" dirty="0"/>
              <a:t>على </a:t>
            </a:r>
            <a:r>
              <a:rPr lang="ar-SA" sz="2400" dirty="0" smtClean="0"/>
              <a:t>حلِّها؟ أيُّ </a:t>
            </a:r>
            <a:r>
              <a:rPr lang="ar-SA" sz="2400" dirty="0"/>
              <a:t>متطلّبات العميل </a:t>
            </a:r>
            <a:r>
              <a:rPr lang="ar-SA" sz="2400" dirty="0" smtClean="0"/>
              <a:t>سوف تلبّي؟ </a:t>
            </a:r>
          </a:p>
          <a:p>
            <a:pPr rtl="1">
              <a:buFont typeface="Arial" pitchFamily="34" charset="0"/>
              <a:buChar char="•"/>
            </a:pPr>
            <a:r>
              <a:rPr lang="ar-SA" sz="2400" dirty="0" smtClean="0"/>
              <a:t>وقد تكون هذه القيمة سلعة أو خدمة جديدة أو أداء أفضل وسرعة أكبر أو خدمة شريحة معينة، أو تصميم أفضل أو مخاطر أقل، أو علامة تجارية مميزة، سهولة الاستخدام، او سعر أقل. </a:t>
            </a:r>
            <a:endParaRPr lang="en-US" sz="2400" dirty="0"/>
          </a:p>
          <a:p>
            <a:pPr lvl="0" rtl="1">
              <a:buFont typeface="Arial" panose="020B0604020202020204" pitchFamily="34" charset="0"/>
              <a:buChar char="•"/>
            </a:pPr>
            <a:endParaRPr lang="ar-SA" sz="2400" dirty="0" smtClean="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pic>
        <p:nvPicPr>
          <p:cNvPr id="6" name="Picture 5"/>
          <p:cNvPicPr>
            <a:picLocks noChangeAspect="1"/>
          </p:cNvPicPr>
          <p:nvPr/>
        </p:nvPicPr>
        <p:blipFill>
          <a:blip r:embed="rId3"/>
          <a:stretch>
            <a:fillRect/>
          </a:stretch>
        </p:blipFill>
        <p:spPr>
          <a:xfrm>
            <a:off x="-735632" y="1196752"/>
            <a:ext cx="4232920" cy="2466975"/>
          </a:xfrm>
          <a:prstGeom prst="rect">
            <a:avLst/>
          </a:prstGeom>
        </p:spPr>
      </p:pic>
    </p:spTree>
    <p:extLst>
      <p:ext uri="{BB962C8B-B14F-4D97-AF65-F5344CB8AC3E}">
        <p14:creationId xmlns:p14="http://schemas.microsoft.com/office/powerpoint/2010/main" val="61151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2) شريحة </a:t>
            </a:r>
            <a:r>
              <a:rPr lang="ar-SA" dirty="0"/>
              <a:t>العملاء </a:t>
            </a:r>
            <a:r>
              <a:rPr lang="ar-SA" dirty="0" smtClean="0"/>
              <a:t>المستهدفين</a:t>
            </a:r>
            <a:endParaRPr lang="en-US" b="1" dirty="0"/>
          </a:p>
        </p:txBody>
      </p:sp>
      <p:sp>
        <p:nvSpPr>
          <p:cNvPr id="4" name="Content Placeholder 3"/>
          <p:cNvSpPr>
            <a:spLocks noGrp="1"/>
          </p:cNvSpPr>
          <p:nvPr>
            <p:ph idx="1"/>
          </p:nvPr>
        </p:nvSpPr>
        <p:spPr>
          <a:xfrm>
            <a:off x="992560" y="1600200"/>
            <a:ext cx="8418140" cy="4525963"/>
          </a:xfrm>
        </p:spPr>
        <p:txBody>
          <a:bodyPr/>
          <a:lstStyle/>
          <a:p>
            <a:pPr rtl="1"/>
            <a:r>
              <a:rPr lang="ar-SA" sz="2400" b="1" dirty="0" smtClean="0"/>
              <a:t>في هذا البند يجب الإجابة على سؤال: لمن </a:t>
            </a:r>
            <a:r>
              <a:rPr lang="ar-SA" sz="2400" b="1" dirty="0"/>
              <a:t>نوجِدُ القيمة</a:t>
            </a:r>
            <a:r>
              <a:rPr lang="ar-SA" sz="2400" b="1" dirty="0" smtClean="0"/>
              <a:t>؟ مَن </a:t>
            </a:r>
            <a:r>
              <a:rPr lang="ar-SA" sz="2400" b="1" dirty="0"/>
              <a:t>أهمُّ عملائنا؟</a:t>
            </a:r>
            <a:endParaRPr lang="en-US" sz="2400" b="1" dirty="0"/>
          </a:p>
          <a:p>
            <a:pPr rtl="1">
              <a:buFont typeface="Arial" panose="020B0604020202020204" pitchFamily="34" charset="0"/>
              <a:buChar char="•"/>
            </a:pPr>
            <a:r>
              <a:rPr lang="ar-SA" sz="2400" dirty="0"/>
              <a:t/>
            </a:r>
            <a:br>
              <a:rPr lang="ar-SA" sz="2400" dirty="0"/>
            </a:br>
            <a:r>
              <a:rPr lang="ar-SA" sz="2400" b="1" dirty="0"/>
              <a:t>الأسواق </a:t>
            </a:r>
            <a:r>
              <a:rPr lang="ar-SA" sz="2400" b="1" dirty="0" smtClean="0"/>
              <a:t>الجماهيريَّة </a:t>
            </a:r>
            <a:r>
              <a:rPr lang="en-US" sz="2400" dirty="0"/>
              <a:t>(Mass market)</a:t>
            </a:r>
            <a:r>
              <a:rPr lang="en-US" sz="2400" b="1" dirty="0"/>
              <a:t> </a:t>
            </a:r>
            <a:r>
              <a:rPr lang="ar-SA" sz="2400" b="1" dirty="0" smtClean="0"/>
              <a:t>: </a:t>
            </a:r>
            <a:r>
              <a:rPr lang="ar-SA" sz="2400" dirty="0" smtClean="0"/>
              <a:t>لا تميزُ </a:t>
            </a:r>
            <a:r>
              <a:rPr lang="ar-SA" sz="2400" dirty="0"/>
              <a:t>نماذج </a:t>
            </a:r>
            <a:r>
              <a:rPr lang="ar-SA" sz="2400" dirty="0" smtClean="0"/>
              <a:t>ِالأعمال  التجارية، </a:t>
            </a:r>
            <a:r>
              <a:rPr lang="ar-SA" sz="2400" dirty="0"/>
              <a:t>التي تستهدف الأسواقَ الجماهيريةَ، بين الشرائح المختلفةِ للعملاء. </a:t>
            </a:r>
            <a:endParaRPr lang="ar-SA" sz="2400" dirty="0" smtClean="0"/>
          </a:p>
          <a:p>
            <a:pPr rtl="1">
              <a:buFont typeface="Arial" panose="020B0604020202020204" pitchFamily="34" charset="0"/>
              <a:buChar char="•"/>
            </a:pPr>
            <a:r>
              <a:rPr lang="ar-SA" sz="2400" b="1" dirty="0" smtClean="0"/>
              <a:t>الأسواق </a:t>
            </a:r>
            <a:r>
              <a:rPr lang="ar-SA" sz="2400" b="1" dirty="0"/>
              <a:t>المتخصصة </a:t>
            </a:r>
            <a:r>
              <a:rPr lang="en-US" sz="2400" b="1" dirty="0" smtClean="0"/>
              <a:t> :</a:t>
            </a:r>
            <a:r>
              <a:rPr lang="en-US" sz="2400" dirty="0" smtClean="0"/>
              <a:t>(</a:t>
            </a:r>
            <a:r>
              <a:rPr lang="en-US" sz="2400" dirty="0"/>
              <a:t>Niche </a:t>
            </a:r>
            <a:r>
              <a:rPr lang="en-US" sz="2400" dirty="0" smtClean="0"/>
              <a:t>market)</a:t>
            </a:r>
            <a:r>
              <a:rPr lang="ar-SA" sz="2400" dirty="0" smtClean="0"/>
              <a:t>تركز </a:t>
            </a:r>
            <a:r>
              <a:rPr lang="ar-SA" sz="2400" dirty="0"/>
              <a:t>نماذج </a:t>
            </a:r>
            <a:r>
              <a:rPr lang="ar-SA" sz="2400" dirty="0" smtClean="0"/>
              <a:t>الأعمال التجارية </a:t>
            </a:r>
            <a:r>
              <a:rPr lang="ar-SA" sz="2400" dirty="0"/>
              <a:t>التي تستهدف الأسواقَ ِّ المتخصصةَ على شرائح َّ محددَةٍ ِّ ومتخصصَةٍ من العملاء. </a:t>
            </a:r>
            <a:endParaRPr lang="ar-SA" sz="2400" dirty="0" smtClean="0"/>
          </a:p>
          <a:p>
            <a:pPr rtl="1">
              <a:buFont typeface="Arial" panose="020B0604020202020204" pitchFamily="34" charset="0"/>
              <a:buChar char="•"/>
            </a:pPr>
            <a:r>
              <a:rPr lang="ar-SA" sz="2400" b="1" dirty="0"/>
              <a:t>التمييز </a:t>
            </a:r>
            <a:r>
              <a:rPr lang="en-US" sz="2400" b="1" dirty="0"/>
              <a:t> :(Segmented)</a:t>
            </a:r>
            <a:r>
              <a:rPr lang="en-US" sz="2400" dirty="0"/>
              <a:t> </a:t>
            </a:r>
            <a:r>
              <a:rPr lang="en-US" sz="2400" b="1" dirty="0" smtClean="0"/>
              <a:t> </a:t>
            </a:r>
            <a:r>
              <a:rPr lang="ar-SA" sz="2400" dirty="0" smtClean="0"/>
              <a:t>تميز </a:t>
            </a:r>
            <a:r>
              <a:rPr lang="ar-SA" sz="2400" dirty="0"/>
              <a:t>بعض نماذج العمل التجاريّ بين شرائح السوق التي تختلف احتياجاتها ومشكلاتها بعض الشيء بعضُها عن بعض. </a:t>
            </a:r>
            <a:endParaRPr lang="en-US" sz="2400" dirty="0"/>
          </a:p>
          <a:p>
            <a:pPr marL="0" indent="0"/>
            <a:r>
              <a:rPr lang="ar-SA" sz="2400" dirty="0" smtClean="0"/>
              <a:t>: إنتاج أكثر من منتج للوصول الى شرائح </a:t>
            </a:r>
            <a:r>
              <a:rPr lang="ar-SA" sz="2400" b="1" dirty="0"/>
              <a:t>جديدة </a:t>
            </a:r>
            <a:r>
              <a:rPr lang="en-US" sz="2400" b="1" dirty="0"/>
              <a:t>(</a:t>
            </a:r>
            <a:r>
              <a:rPr lang="en-US" sz="2400" b="1" dirty="0" smtClean="0"/>
              <a:t>Diversified) </a:t>
            </a:r>
            <a:r>
              <a:rPr lang="ar-SA" sz="2400" b="1" dirty="0" smtClean="0"/>
              <a:t>التنويع</a:t>
            </a:r>
            <a:endParaRPr lang="en-US" sz="2400" b="1" dirty="0"/>
          </a:p>
          <a:p>
            <a:r>
              <a:rPr lang="en-US" sz="1800" dirty="0" smtClean="0"/>
              <a:t> </a:t>
            </a:r>
          </a:p>
          <a:p>
            <a:pPr rtl="1"/>
            <a:endParaRPr lang="en-US" sz="1800" dirty="0" smtClean="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812764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rtl="1">
              <a:buFont typeface="+mj-lt"/>
              <a:buAutoNum type="arabicParenR" startAt="3"/>
            </a:pPr>
            <a:r>
              <a:rPr lang="ar-SA" dirty="0" smtClean="0"/>
              <a:t> قنوات </a:t>
            </a:r>
            <a:r>
              <a:rPr lang="ar-SA" dirty="0"/>
              <a:t>التوزيع</a:t>
            </a:r>
          </a:p>
        </p:txBody>
      </p:sp>
      <p:sp>
        <p:nvSpPr>
          <p:cNvPr id="4" name="Content Placeholder 3"/>
          <p:cNvSpPr>
            <a:spLocks noGrp="1"/>
          </p:cNvSpPr>
          <p:nvPr>
            <p:ph idx="1"/>
          </p:nvPr>
        </p:nvSpPr>
        <p:spPr>
          <a:xfrm>
            <a:off x="128464" y="1417638"/>
            <a:ext cx="9282236" cy="4708525"/>
          </a:xfrm>
        </p:spPr>
        <p:txBody>
          <a:bodyPr/>
          <a:lstStyle/>
          <a:p>
            <a:pPr rtl="1">
              <a:buFont typeface="Arial" panose="020B0604020202020204" pitchFamily="34" charset="0"/>
              <a:buChar char="•"/>
            </a:pPr>
            <a:r>
              <a:rPr lang="ar-SA" sz="2800" dirty="0"/>
              <a:t>عبر أيٍّ من القَنَوات ترغب شرائح عملائنا أن يتمَّ الوصولُ إليهم</a:t>
            </a:r>
            <a:r>
              <a:rPr lang="ar-SA" sz="2800" dirty="0" smtClean="0"/>
              <a:t>؟ هل </a:t>
            </a:r>
            <a:r>
              <a:rPr lang="ar-SA" sz="2800" dirty="0"/>
              <a:t>قَنَواتُنا </a:t>
            </a:r>
            <a:r>
              <a:rPr lang="ar-SA" sz="2800" dirty="0" smtClean="0"/>
              <a:t>متكاملة</a:t>
            </a:r>
            <a:r>
              <a:rPr lang="ar-SA" sz="2800" dirty="0"/>
              <a:t>؟ أيٌّ منها يعمل بشكلٍ أفضل؟ أيها الأكثر فعاليةً بالنسبة إلى </a:t>
            </a:r>
            <a:r>
              <a:rPr lang="ar-SA" sz="2800" dirty="0" smtClean="0"/>
              <a:t>كلفتها؟</a:t>
            </a:r>
            <a:endParaRPr lang="ar-SA" sz="2800" dirty="0"/>
          </a:p>
          <a:p>
            <a:pPr rtl="1">
              <a:buFont typeface="Arial" panose="020B0604020202020204" pitchFamily="34" charset="0"/>
              <a:buChar char="•"/>
            </a:pPr>
            <a:r>
              <a:rPr lang="ar-SA" sz="2800" dirty="0" smtClean="0"/>
              <a:t>إن </a:t>
            </a:r>
            <a:r>
              <a:rPr lang="ar-SA" sz="2800" dirty="0"/>
              <a:t>التوصل إلى المزيج الصحيح من القنوات للاستجابة لرغبة العملاء بالطريقة التي يرونها مناسبة للوصول إليهم أمرٌ غاية في الأهمية في سبيل دفع القِيَم المقترحة إلى السوق</a:t>
            </a:r>
            <a:r>
              <a:rPr lang="ar-SA" sz="2800" dirty="0" smtClean="0"/>
              <a:t>.</a:t>
            </a:r>
          </a:p>
          <a:p>
            <a:pPr rtl="1">
              <a:buFont typeface="Arial" panose="020B0604020202020204" pitchFamily="34" charset="0"/>
              <a:buChar char="•"/>
            </a:pPr>
            <a:r>
              <a:rPr lang="ar-SA" sz="2000" b="1" dirty="0" smtClean="0"/>
              <a:t> أنواع قنوات التوزيع</a:t>
            </a:r>
          </a:p>
          <a:p>
            <a:pPr lvl="1" rtl="1">
              <a:buFont typeface="Wingdings" panose="05000000000000000000" pitchFamily="2" charset="2"/>
              <a:buChar char="Ø"/>
            </a:pPr>
            <a:r>
              <a:rPr lang="ar-SA" sz="2200" dirty="0" smtClean="0"/>
              <a:t>قنواتٍ مباشرة: مملوكة للشركة  </a:t>
            </a:r>
            <a:r>
              <a:rPr lang="ar-SA" sz="2200" dirty="0"/>
              <a:t>مثل فريق مبيعات تابع للمنشأة أو موقع </a:t>
            </a:r>
            <a:r>
              <a:rPr lang="ar-SA" sz="2200" dirty="0" smtClean="0"/>
              <a:t>إلكتروني. قد تكون مكلفة</a:t>
            </a:r>
          </a:p>
          <a:p>
            <a:pPr lvl="1" rtl="1">
              <a:buFont typeface="Wingdings" panose="05000000000000000000" pitchFamily="2" charset="2"/>
              <a:buChar char="Ø"/>
            </a:pPr>
            <a:r>
              <a:rPr lang="ar-SA" sz="2200" dirty="0" smtClean="0"/>
              <a:t>قنوات </a:t>
            </a:r>
            <a:r>
              <a:rPr lang="ar-SA" sz="2200" dirty="0"/>
              <a:t>غير </a:t>
            </a:r>
            <a:r>
              <a:rPr lang="ar-SA" sz="2200" dirty="0" smtClean="0"/>
              <a:t>مباشرة: </a:t>
            </a:r>
            <a:r>
              <a:rPr lang="ar-SA" sz="2200" dirty="0"/>
              <a:t>مثل محلات تجزئة مملوكة للمنشأة أو تدَار بواسطتها. </a:t>
            </a:r>
          </a:p>
          <a:p>
            <a:pPr lvl="1" rtl="1">
              <a:buFont typeface="Wingdings" panose="05000000000000000000" pitchFamily="2" charset="2"/>
              <a:buChar char="Ø"/>
            </a:pPr>
            <a:r>
              <a:rPr lang="ar-SA" sz="2200" dirty="0" smtClean="0"/>
              <a:t>القَنَوات الشريكة: فهي </a:t>
            </a:r>
            <a:r>
              <a:rPr lang="ar-SA" sz="2200" dirty="0"/>
              <a:t>قَنَواتٌ غير مباشرة ُّ وتضم مجموعةً كبيرةً من الخيارات، مثل التوزيع بالجملة وبالتجزئة أو المواقع الإلكترونية المملوكة لشركاء</a:t>
            </a:r>
            <a:r>
              <a:rPr lang="ar-SA" sz="2200" dirty="0" smtClean="0"/>
              <a:t>. ومن عيوبها أنها تقلل الأرباح</a:t>
            </a:r>
            <a:endParaRPr lang="en-US" sz="2200" dirty="0"/>
          </a:p>
          <a:p>
            <a:pPr rtl="1">
              <a:buFont typeface="Arial" panose="020B0604020202020204" pitchFamily="34" charset="0"/>
              <a:buChar char="•"/>
            </a:pPr>
            <a:endParaRPr lang="en-US" sz="2000" b="1"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1513026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rtl="1">
              <a:buFont typeface="+mj-lt"/>
              <a:buAutoNum type="arabicParenR" startAt="4"/>
            </a:pPr>
            <a:r>
              <a:rPr lang="ar-SA" dirty="0"/>
              <a:t>العلاقات مع العملاء</a:t>
            </a:r>
          </a:p>
        </p:txBody>
      </p:sp>
      <p:sp>
        <p:nvSpPr>
          <p:cNvPr id="4" name="Content Placeholder 3"/>
          <p:cNvSpPr>
            <a:spLocks noGrp="1"/>
          </p:cNvSpPr>
          <p:nvPr>
            <p:ph idx="1"/>
          </p:nvPr>
        </p:nvSpPr>
        <p:spPr>
          <a:xfrm>
            <a:off x="128464" y="1600200"/>
            <a:ext cx="9282236" cy="4525963"/>
          </a:xfrm>
        </p:spPr>
        <p:txBody>
          <a:bodyPr/>
          <a:lstStyle/>
          <a:p>
            <a:pPr rtl="1">
              <a:buFont typeface="Arial" panose="020B0604020202020204" pitchFamily="34" charset="0"/>
              <a:buChar char="•"/>
            </a:pPr>
            <a:r>
              <a:rPr lang="ar-SA" sz="1600" b="1" dirty="0"/>
              <a:t>ما نوعُ العلاقة التي </a:t>
            </a:r>
            <a:r>
              <a:rPr lang="ar-SA" sz="1600" b="1" dirty="0" smtClean="0"/>
              <a:t>تتوقَّعُ </a:t>
            </a:r>
            <a:r>
              <a:rPr lang="ar-SA" sz="1600" b="1" dirty="0"/>
              <a:t>كلُّ واحدةٍ من شرائح عملائنا أن نقيمها ونحافظ عليها معهم؟ ما العلاقات التي أسَّسناها بالفعل؟ كم كلَّفَتنا؟ كيف يمكن دمجها مع بقيَّة أجزاء نموذج العمل الذي نتبنَّاه؟</a:t>
            </a:r>
            <a:endParaRPr lang="en-US" sz="1600" b="1" dirty="0"/>
          </a:p>
          <a:p>
            <a:pPr marL="0" rtl="1"/>
            <a:r>
              <a:rPr lang="ar-SA" sz="2400" dirty="0" smtClean="0">
                <a:cs typeface="+mj-cs"/>
              </a:rPr>
              <a:t>وقد تكون مدفوعة </a:t>
            </a:r>
            <a:r>
              <a:rPr lang="ar-SA" sz="2400" dirty="0" err="1" smtClean="0">
                <a:cs typeface="+mj-cs"/>
              </a:rPr>
              <a:t>بالآتى</a:t>
            </a:r>
            <a:r>
              <a:rPr lang="ar-SA" sz="2400" dirty="0" smtClean="0">
                <a:cs typeface="+mj-cs"/>
              </a:rPr>
              <a:t>:</a:t>
            </a:r>
          </a:p>
          <a:p>
            <a:pPr marL="400050" lvl="1" rtl="1">
              <a:buFont typeface="Wingdings" panose="05000000000000000000" pitchFamily="2" charset="2"/>
              <a:buChar char="Ø"/>
            </a:pPr>
            <a:r>
              <a:rPr lang="ar-SA" sz="2400" dirty="0" err="1" smtClean="0"/>
              <a:t>إكتساب</a:t>
            </a:r>
            <a:r>
              <a:rPr lang="ar-SA" sz="2400" dirty="0" smtClean="0"/>
              <a:t> عملاء جدد</a:t>
            </a:r>
          </a:p>
          <a:p>
            <a:pPr marL="400050" lvl="1" rtl="1">
              <a:buFont typeface="Wingdings" panose="05000000000000000000" pitchFamily="2" charset="2"/>
              <a:buChar char="Ø"/>
            </a:pPr>
            <a:r>
              <a:rPr lang="ar-SA" sz="2400" dirty="0" smtClean="0"/>
              <a:t>الاحتفاظ بالعملاء الحاليين</a:t>
            </a:r>
          </a:p>
          <a:p>
            <a:pPr marL="400050" lvl="1" rtl="1">
              <a:buFont typeface="Wingdings" panose="05000000000000000000" pitchFamily="2" charset="2"/>
              <a:buChar char="Ø"/>
            </a:pPr>
            <a:r>
              <a:rPr lang="ar-SA" sz="2400" dirty="0" smtClean="0"/>
              <a:t>تنشيط المبيعات</a:t>
            </a:r>
            <a:endParaRPr lang="ar-SA" sz="1200" dirty="0"/>
          </a:p>
          <a:p>
            <a:pPr marL="114300" lvl="1" indent="0" rtl="1"/>
            <a:r>
              <a:rPr lang="ar-SA" b="1" dirty="0" smtClean="0"/>
              <a:t>نماذج </a:t>
            </a:r>
            <a:r>
              <a:rPr lang="ar-SA" b="1" dirty="0"/>
              <a:t>العلاقات مع </a:t>
            </a:r>
            <a:r>
              <a:rPr lang="ar-SA" b="1" dirty="0" smtClean="0"/>
              <a:t>العملاء:</a:t>
            </a:r>
          </a:p>
          <a:p>
            <a:pPr rtl="1"/>
            <a:r>
              <a:rPr lang="ar-SA" sz="2400" b="1" dirty="0" smtClean="0"/>
              <a:t>المساعدة </a:t>
            </a:r>
            <a:r>
              <a:rPr lang="ar-SA" sz="2400" b="1" dirty="0"/>
              <a:t>الشخصية </a:t>
            </a:r>
            <a:r>
              <a:rPr lang="en-US" sz="3600" b="1" dirty="0" smtClean="0"/>
              <a:t>: </a:t>
            </a:r>
            <a:r>
              <a:rPr lang="en-US" sz="2400" dirty="0" smtClean="0"/>
              <a:t>(</a:t>
            </a:r>
            <a:r>
              <a:rPr lang="en-US" sz="2400" dirty="0"/>
              <a:t>Personal assistance)</a:t>
            </a:r>
            <a:r>
              <a:rPr lang="ar-SA" sz="2000" dirty="0"/>
              <a:t>يقوم هذا النوع من العلاقة على أساس التفاعل </a:t>
            </a:r>
            <a:r>
              <a:rPr lang="ar-SA" sz="2000" dirty="0" smtClean="0"/>
              <a:t>الإنسانيّ كأن يتحدث المندوب مباشرةً مع </a:t>
            </a:r>
            <a:r>
              <a:rPr lang="ar-SA" sz="2000" dirty="0"/>
              <a:t>العملاء ليحصل على المساعدة اللازمة له في أثناء عملية الشراء أو حتى بعد إتمامه. وقد يحصل هذا التواصل في موقع البيع أو من خلال مراكز الاتصال أو بالبريد الإلكتروني أو بأية وسائل أخرى</a:t>
            </a:r>
            <a:r>
              <a:rPr lang="ar-SA" dirty="0" smtClean="0"/>
              <a:t>.</a:t>
            </a:r>
            <a:endParaRPr lang="en-US" sz="4000" b="1"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294600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p>
            <a:r>
              <a:rPr lang="ar-SA" dirty="0" smtClean="0"/>
              <a:t>4) العلاقات </a:t>
            </a:r>
            <a:r>
              <a:rPr lang="ar-SA" dirty="0"/>
              <a:t>مع العملاء</a:t>
            </a:r>
          </a:p>
        </p:txBody>
      </p:sp>
      <p:sp>
        <p:nvSpPr>
          <p:cNvPr id="3" name="Content Placeholder 2"/>
          <p:cNvSpPr>
            <a:spLocks noGrp="1"/>
          </p:cNvSpPr>
          <p:nvPr>
            <p:ph idx="1"/>
          </p:nvPr>
        </p:nvSpPr>
        <p:spPr>
          <a:xfrm>
            <a:off x="200472" y="1340768"/>
            <a:ext cx="9649072" cy="4525963"/>
          </a:xfrm>
        </p:spPr>
        <p:txBody>
          <a:bodyPr/>
          <a:lstStyle/>
          <a:p>
            <a:pPr rtl="1">
              <a:buFont typeface="Arial" panose="020B0604020202020204" pitchFamily="34" charset="0"/>
              <a:buChar char="•"/>
            </a:pPr>
            <a:r>
              <a:rPr lang="ar-SA" sz="2400" b="1" dirty="0" smtClean="0"/>
              <a:t>المساعدة </a:t>
            </a:r>
            <a:r>
              <a:rPr lang="ar-SA" sz="2400" b="1" dirty="0"/>
              <a:t>الشخصية </a:t>
            </a:r>
            <a:r>
              <a:rPr lang="ar-SA" sz="2400" b="1" dirty="0" smtClean="0"/>
              <a:t>الخاصة </a:t>
            </a:r>
            <a:r>
              <a:rPr lang="en-US" sz="2400" b="1" dirty="0" smtClean="0"/>
              <a:t>:(</a:t>
            </a:r>
            <a:r>
              <a:rPr lang="en-US" sz="2400" b="1" dirty="0"/>
              <a:t>Dedicated personal </a:t>
            </a:r>
            <a:r>
              <a:rPr lang="en-US" sz="2400" b="1" dirty="0" smtClean="0"/>
              <a:t>  assistance</a:t>
            </a:r>
            <a:r>
              <a:rPr lang="ar-SA" sz="2400" b="1" dirty="0" smtClean="0"/>
              <a:t> </a:t>
            </a:r>
            <a:r>
              <a:rPr lang="ar-SA" sz="2400" dirty="0" smtClean="0"/>
              <a:t>تخصيص </a:t>
            </a:r>
            <a:r>
              <a:rPr lang="ar-SA" sz="2400" dirty="0"/>
              <a:t>أحد مندوبي </a:t>
            </a:r>
            <a:r>
              <a:rPr lang="ar-SA" sz="2400" dirty="0" smtClean="0"/>
              <a:t>خدمة العملاء </a:t>
            </a:r>
            <a:r>
              <a:rPr lang="ar-SA" sz="2400" dirty="0"/>
              <a:t>لعميل َّ </a:t>
            </a:r>
            <a:r>
              <a:rPr lang="ar-SA" sz="2400" dirty="0" smtClean="0"/>
              <a:t>معين مثل كبار العملاء أو ذوى الاحتياجات الخاصة. </a:t>
            </a:r>
          </a:p>
          <a:p>
            <a:pPr rtl="1">
              <a:buFont typeface="Arial" panose="020B0604020202020204" pitchFamily="34" charset="0"/>
              <a:buChar char="•"/>
            </a:pPr>
            <a:r>
              <a:rPr lang="ar-SA" sz="2400" b="1" dirty="0" smtClean="0"/>
              <a:t>الخدمة </a:t>
            </a:r>
            <a:r>
              <a:rPr lang="ar-SA" sz="2400" b="1" dirty="0"/>
              <a:t>الذاتية </a:t>
            </a:r>
            <a:r>
              <a:rPr lang="en-US" sz="2400" b="1" dirty="0"/>
              <a:t>(Self-service</a:t>
            </a:r>
            <a:r>
              <a:rPr lang="en-US" sz="2400" b="1" dirty="0" smtClean="0"/>
              <a:t>)</a:t>
            </a:r>
            <a:r>
              <a:rPr lang="ar-SA" sz="2400" b="1" dirty="0" smtClean="0"/>
              <a:t>: </a:t>
            </a:r>
            <a:r>
              <a:rPr lang="ar-SA" sz="2400" dirty="0" smtClean="0"/>
              <a:t>توفِّرُ المنشأة وسائل لتمكين العملاءُ </a:t>
            </a:r>
            <a:r>
              <a:rPr lang="ar-SA" sz="2400" dirty="0"/>
              <a:t>بخدمة أنفسهم بأنفسهم.</a:t>
            </a:r>
            <a:endParaRPr lang="en-US" sz="2400" dirty="0"/>
          </a:p>
          <a:p>
            <a:pPr rtl="1">
              <a:buFont typeface="Arial" panose="020B0604020202020204" pitchFamily="34" charset="0"/>
              <a:buChar char="•"/>
            </a:pPr>
            <a:r>
              <a:rPr lang="ar-SA" sz="2400" b="1" dirty="0" smtClean="0"/>
              <a:t>المجموعات </a:t>
            </a:r>
            <a:r>
              <a:rPr lang="en-US" sz="2400" dirty="0" smtClean="0"/>
              <a:t>(</a:t>
            </a:r>
            <a:r>
              <a:rPr lang="en-US" sz="2400" b="1" dirty="0" smtClean="0"/>
              <a:t>Communities</a:t>
            </a:r>
            <a:r>
              <a:rPr lang="en-US" sz="2400" dirty="0" smtClean="0"/>
              <a:t>)</a:t>
            </a:r>
            <a:r>
              <a:rPr lang="ar-SA" sz="2400" dirty="0" smtClean="0"/>
              <a:t>: تستخدِمُ وسائل التواصل الاجتماعي لرفع </a:t>
            </a:r>
            <a:r>
              <a:rPr lang="ar-SA" sz="2400" dirty="0"/>
              <a:t>مستوى تفاعلها مع العملاء أو العملاء المحتملين، ولتسهيل التواصل بين أعضاء المجموعات </a:t>
            </a:r>
            <a:r>
              <a:rPr lang="ar-SA" sz="2400" dirty="0" smtClean="0"/>
              <a:t>أنفسهم وتبادُلَ </a:t>
            </a:r>
            <a:r>
              <a:rPr lang="ar-SA" sz="2400" dirty="0"/>
              <a:t>المعرفة والمساعدةَ في ِّ حل مشكلات بعضهم بعضًا. </a:t>
            </a:r>
            <a:endParaRPr lang="ar-SA" sz="2400" dirty="0" smtClean="0"/>
          </a:p>
          <a:p>
            <a:pPr rtl="1">
              <a:buFont typeface="Arial" panose="020B0604020202020204" pitchFamily="34" charset="0"/>
              <a:buChar char="•"/>
            </a:pPr>
            <a:r>
              <a:rPr lang="ar-SA" sz="2400" b="1" dirty="0" smtClean="0"/>
              <a:t>المشاركة </a:t>
            </a:r>
            <a:r>
              <a:rPr lang="ar-SA" sz="2400" b="1" dirty="0"/>
              <a:t>في أداء </a:t>
            </a:r>
            <a:r>
              <a:rPr lang="ar-SA" sz="2400" b="1" dirty="0" smtClean="0"/>
              <a:t>العمل: </a:t>
            </a:r>
            <a:r>
              <a:rPr lang="ar-SA" sz="2400" dirty="0" smtClean="0"/>
              <a:t>شركة </a:t>
            </a:r>
            <a:r>
              <a:rPr lang="ar-SA" sz="2400" dirty="0"/>
              <a:t>أمازون دوت كوم (</a:t>
            </a:r>
            <a:r>
              <a:rPr lang="en-US" sz="2400" dirty="0"/>
              <a:t>Amazon.com</a:t>
            </a:r>
            <a:r>
              <a:rPr lang="ar-SA" sz="2400" dirty="0" smtClean="0"/>
              <a:t>) </a:t>
            </a:r>
            <a:r>
              <a:rPr lang="ar-SA" sz="2400" dirty="0"/>
              <a:t>تدعو العملاء إلى كتابة مراجعاتٍ للكتب، وهي بذلك توجد قيمةً مُضافةً </a:t>
            </a:r>
            <a:r>
              <a:rPr lang="ar-SA" sz="2400" dirty="0" smtClean="0"/>
              <a:t>لعُشاق </a:t>
            </a:r>
            <a:r>
              <a:rPr lang="ar-SA" sz="2400" dirty="0"/>
              <a:t>الكتب الآخرين</a:t>
            </a:r>
            <a:r>
              <a:rPr lang="ar-SA" sz="2400" dirty="0" smtClean="0"/>
              <a:t>. وتقوم يوتيوب بحَث </a:t>
            </a:r>
            <a:r>
              <a:rPr lang="ar-SA" sz="2400" dirty="0"/>
              <a:t>العملاء على تقديم محتوًى لمشاركته مع الجمهور.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070527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5) الأنشطة </a:t>
            </a:r>
            <a:r>
              <a:rPr lang="ar-SA" dirty="0"/>
              <a:t>الرئيسية </a:t>
            </a:r>
            <a:r>
              <a:rPr lang="ar-SA" dirty="0" smtClean="0"/>
              <a:t>للشركة</a:t>
            </a:r>
            <a:endParaRPr lang="ar-SA" dirty="0"/>
          </a:p>
        </p:txBody>
      </p:sp>
      <p:sp>
        <p:nvSpPr>
          <p:cNvPr id="3" name="Content Placeholder 2"/>
          <p:cNvSpPr>
            <a:spLocks noGrp="1"/>
          </p:cNvSpPr>
          <p:nvPr>
            <p:ph idx="1"/>
          </p:nvPr>
        </p:nvSpPr>
        <p:spPr>
          <a:xfrm>
            <a:off x="56456" y="1417638"/>
            <a:ext cx="9649072" cy="4525963"/>
          </a:xfrm>
        </p:spPr>
        <p:txBody>
          <a:bodyPr/>
          <a:lstStyle/>
          <a:p>
            <a:pPr algn="just" rtl="1"/>
            <a:r>
              <a:rPr lang="ar-SA" sz="2400" dirty="0"/>
              <a:t>ما الأنشطةُ الرئيسيَّةُ التي </a:t>
            </a:r>
            <a:r>
              <a:rPr lang="ar-SA" sz="2400" dirty="0" err="1" smtClean="0"/>
              <a:t>تتطلَّبها</a:t>
            </a:r>
            <a:r>
              <a:rPr lang="ar-SA" sz="2400" dirty="0" smtClean="0"/>
              <a:t> خلق القيم </a:t>
            </a:r>
            <a:r>
              <a:rPr lang="ar-SA" sz="2400" dirty="0"/>
              <a:t>المقترحة الخاصَّة بمنشأتنا؟ </a:t>
            </a:r>
            <a:r>
              <a:rPr lang="ar-SA" sz="2400" dirty="0" err="1" smtClean="0"/>
              <a:t>ببإدارة</a:t>
            </a:r>
            <a:r>
              <a:rPr lang="ar-SA" sz="2400" dirty="0" smtClean="0"/>
              <a:t> َقنَوات </a:t>
            </a:r>
            <a:r>
              <a:rPr lang="ar-SA" sz="2400" dirty="0"/>
              <a:t>التوزيع؟ </a:t>
            </a:r>
            <a:r>
              <a:rPr lang="ar-SA" sz="2400" dirty="0" smtClean="0"/>
              <a:t>وإدارة العلاقات مع العملاء؟</a:t>
            </a:r>
          </a:p>
          <a:p>
            <a:pPr algn="just" rtl="1"/>
            <a:r>
              <a:rPr lang="ar-SA" sz="2400" b="1" dirty="0" smtClean="0"/>
              <a:t>يمكن </a:t>
            </a:r>
            <a:r>
              <a:rPr lang="ar-SA" sz="2400" b="1" dirty="0"/>
              <a:t>تصنيف </a:t>
            </a:r>
            <a:r>
              <a:rPr lang="ar-SA" sz="2400" b="1" dirty="0" smtClean="0"/>
              <a:t>الأنشطة </a:t>
            </a:r>
            <a:r>
              <a:rPr lang="ar-SA" sz="2400" b="1" dirty="0"/>
              <a:t>الرئيسية على النحو التالي:</a:t>
            </a:r>
            <a:endParaRPr lang="en-US" sz="2400" b="1" dirty="0"/>
          </a:p>
          <a:p>
            <a:pPr algn="just" rtl="1">
              <a:buFont typeface="Arial" panose="020B0604020202020204" pitchFamily="34" charset="0"/>
              <a:buChar char="•"/>
            </a:pPr>
            <a:r>
              <a:rPr lang="ar-SA" sz="2400" b="1" dirty="0" smtClean="0"/>
              <a:t>الإنتاج </a:t>
            </a:r>
            <a:r>
              <a:rPr lang="en-US" sz="2400" dirty="0" smtClean="0"/>
              <a:t>(Production)</a:t>
            </a:r>
            <a:r>
              <a:rPr lang="ar-SA" sz="2400" b="1" dirty="0" smtClean="0"/>
              <a:t>: </a:t>
            </a:r>
            <a:r>
              <a:rPr lang="ar-SA" sz="2400" dirty="0" smtClean="0"/>
              <a:t>يتعلَّق </a:t>
            </a:r>
            <a:r>
              <a:rPr lang="ar-SA" sz="2400" dirty="0"/>
              <a:t>هذا النشاط بتصميم وصنع وتوريد </a:t>
            </a:r>
            <a:r>
              <a:rPr lang="ar-SA" sz="2400" dirty="0" smtClean="0"/>
              <a:t>المنتج </a:t>
            </a:r>
          </a:p>
          <a:p>
            <a:pPr algn="just" rtl="1">
              <a:buFont typeface="Arial" panose="020B0604020202020204" pitchFamily="34" charset="0"/>
              <a:buChar char="•"/>
            </a:pPr>
            <a:r>
              <a:rPr lang="ar-SA" sz="2400" b="1" dirty="0" smtClean="0"/>
              <a:t>حل المشكلات </a:t>
            </a:r>
            <a:r>
              <a:rPr lang="en-US" sz="2400" b="1" dirty="0" smtClean="0"/>
              <a:t>: </a:t>
            </a:r>
            <a:r>
              <a:rPr lang="en-US" sz="2400" dirty="0" smtClean="0"/>
              <a:t>(Problem solving)</a:t>
            </a:r>
            <a:r>
              <a:rPr lang="ar-SA" sz="2400" dirty="0"/>
              <a:t> محاولة </a:t>
            </a:r>
            <a:r>
              <a:rPr lang="ar-SA" sz="2400" dirty="0" smtClean="0"/>
              <a:t>التوصل إلى حل لمشكلاتٍ العملاء. </a:t>
            </a:r>
          </a:p>
          <a:p>
            <a:pPr algn="just" rtl="1">
              <a:buFont typeface="Arial" panose="020B0604020202020204" pitchFamily="34" charset="0"/>
              <a:buChar char="•"/>
            </a:pPr>
            <a:r>
              <a:rPr lang="ar-SA" sz="2400" b="1" dirty="0" smtClean="0"/>
              <a:t>الدعاية</a:t>
            </a:r>
          </a:p>
          <a:p>
            <a:pPr algn="just" rtl="1">
              <a:buFont typeface="Arial" panose="020B0604020202020204" pitchFamily="34" charset="0"/>
              <a:buChar char="•"/>
            </a:pPr>
            <a:r>
              <a:rPr lang="ar-SA" sz="2400" b="1" dirty="0" smtClean="0"/>
              <a:t>التوزيع</a:t>
            </a:r>
          </a:p>
          <a:p>
            <a:pPr algn="just" rtl="1">
              <a:buFont typeface="Arial" panose="020B0604020202020204" pitchFamily="34" charset="0"/>
              <a:buChar char="•"/>
            </a:pPr>
            <a:r>
              <a:rPr lang="ar-SA" sz="2400" b="1" dirty="0" smtClean="0"/>
              <a:t>خدمات ما بعد البيع</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60302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6) الموارد الرئيسية اللازمة لإنتاج القيمة </a:t>
            </a:r>
            <a:endParaRPr lang="ar-SA" dirty="0"/>
          </a:p>
        </p:txBody>
      </p:sp>
      <p:sp>
        <p:nvSpPr>
          <p:cNvPr id="3" name="Content Placeholder 2"/>
          <p:cNvSpPr>
            <a:spLocks noGrp="1"/>
          </p:cNvSpPr>
          <p:nvPr>
            <p:ph idx="1"/>
          </p:nvPr>
        </p:nvSpPr>
        <p:spPr>
          <a:xfrm>
            <a:off x="128464" y="1600200"/>
            <a:ext cx="9282236" cy="4525963"/>
          </a:xfrm>
        </p:spPr>
        <p:txBody>
          <a:bodyPr/>
          <a:lstStyle/>
          <a:p>
            <a:pPr rtl="1"/>
            <a:r>
              <a:rPr lang="ar-SA" dirty="0"/>
              <a:t>مـا المــوارد الرئيسيَّـــةُ التي </a:t>
            </a:r>
            <a:r>
              <a:rPr lang="ar-SA" dirty="0" err="1" smtClean="0"/>
              <a:t>تتطلَّبهــا</a:t>
            </a:r>
            <a:r>
              <a:rPr lang="ar-SA" dirty="0" smtClean="0"/>
              <a:t> </a:t>
            </a:r>
            <a:r>
              <a:rPr lang="ar-SA" dirty="0"/>
              <a:t>القيم </a:t>
            </a:r>
            <a:r>
              <a:rPr lang="ar-SA" dirty="0" smtClean="0"/>
              <a:t>المقترحة؟ </a:t>
            </a:r>
            <a:endParaRPr lang="ar-SA" dirty="0"/>
          </a:p>
          <a:p>
            <a:pPr rtl="1"/>
            <a:r>
              <a:rPr lang="ar-SA" dirty="0" smtClean="0"/>
              <a:t>يمكن تصنيفها على </a:t>
            </a:r>
            <a:r>
              <a:rPr lang="ar-SA" dirty="0"/>
              <a:t>النحو التالي:</a:t>
            </a:r>
          </a:p>
          <a:p>
            <a:pPr marL="457200" indent="-457200" rtl="1">
              <a:buFont typeface="Arial" panose="020B0604020202020204" pitchFamily="34" charset="0"/>
              <a:buChar char="•"/>
            </a:pPr>
            <a:r>
              <a:rPr lang="ar-SA" b="1" dirty="0" smtClean="0"/>
              <a:t>المادية: </a:t>
            </a:r>
            <a:r>
              <a:rPr lang="ar-SA" dirty="0" smtClean="0"/>
              <a:t>تشمل </a:t>
            </a:r>
            <a:r>
              <a:rPr lang="ar-SA" dirty="0"/>
              <a:t>هذه الفئة الأصول </a:t>
            </a:r>
            <a:r>
              <a:rPr lang="ar-SA" dirty="0" smtClean="0"/>
              <a:t>الماديَّة </a:t>
            </a:r>
            <a:r>
              <a:rPr lang="ar-SA" dirty="0"/>
              <a:t>مثل مرافق التصنيع والمباني والعربات والآلات والأنظمة وأنظمة نقاط البيع وشبكات </a:t>
            </a:r>
            <a:r>
              <a:rPr lang="ar-SA" dirty="0" smtClean="0"/>
              <a:t>التوزيع</a:t>
            </a:r>
          </a:p>
          <a:p>
            <a:pPr marL="457200" indent="-457200" rtl="1">
              <a:buFont typeface="Arial" panose="020B0604020202020204" pitchFamily="34" charset="0"/>
              <a:buChar char="•"/>
            </a:pPr>
            <a:r>
              <a:rPr lang="ar-SA" b="1" dirty="0" smtClean="0"/>
              <a:t>الفكرية: </a:t>
            </a:r>
            <a:r>
              <a:rPr lang="ar-SA" dirty="0" smtClean="0"/>
              <a:t>يشمل العلماء والخبراء ورجال </a:t>
            </a:r>
            <a:r>
              <a:rPr lang="ar-SA" dirty="0"/>
              <a:t>المبيعات المَهَرة.</a:t>
            </a:r>
          </a:p>
          <a:p>
            <a:pPr marL="457200" indent="-457200" rtl="1">
              <a:buFont typeface="Arial" panose="020B0604020202020204" pitchFamily="34" charset="0"/>
              <a:buChar char="•"/>
            </a:pPr>
            <a:r>
              <a:rPr lang="ar-SA" b="1" dirty="0" smtClean="0"/>
              <a:t>المالية</a:t>
            </a:r>
            <a:r>
              <a:rPr lang="ar-SA" dirty="0" smtClean="0"/>
              <a:t>: مثل </a:t>
            </a:r>
            <a:r>
              <a:rPr lang="ar-SA" dirty="0"/>
              <a:t>النقد وخطوط الائتمان </a:t>
            </a:r>
            <a:r>
              <a:rPr lang="ar-SA" dirty="0" smtClean="0"/>
              <a:t>والأسهم.</a:t>
            </a:r>
          </a:p>
          <a:p>
            <a:pPr marL="457200" indent="-457200" rtl="1">
              <a:buFont typeface="Arial" panose="020B0604020202020204" pitchFamily="34" charset="0"/>
              <a:buChar char="•"/>
            </a:pPr>
            <a:r>
              <a:rPr lang="ar-SA" dirty="0" smtClean="0"/>
              <a:t> </a:t>
            </a:r>
            <a:r>
              <a:rPr lang="ar-SA" b="1" dirty="0" smtClean="0"/>
              <a:t>البشرية: </a:t>
            </a:r>
            <a:r>
              <a:rPr lang="ar-SA" dirty="0" smtClean="0"/>
              <a:t>العمال والموظفين</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1683248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738" y="342107"/>
            <a:ext cx="8927962" cy="1027906"/>
          </a:xfrm>
        </p:spPr>
        <p:txBody>
          <a:bodyPr/>
          <a:lstStyle/>
          <a:p>
            <a:r>
              <a:rPr lang="ar-SA" dirty="0" smtClean="0"/>
              <a:t>7) هيكل التكاليف</a:t>
            </a:r>
            <a:endParaRPr lang="ar-SA" dirty="0"/>
          </a:p>
        </p:txBody>
      </p:sp>
      <p:sp>
        <p:nvSpPr>
          <p:cNvPr id="3" name="Content Placeholder 2"/>
          <p:cNvSpPr>
            <a:spLocks noGrp="1"/>
          </p:cNvSpPr>
          <p:nvPr>
            <p:ph idx="1"/>
          </p:nvPr>
        </p:nvSpPr>
        <p:spPr>
          <a:xfrm>
            <a:off x="0" y="1370013"/>
            <a:ext cx="9849544" cy="4986337"/>
          </a:xfrm>
        </p:spPr>
        <p:txBody>
          <a:bodyPr/>
          <a:lstStyle/>
          <a:p>
            <a:pPr rtl="1"/>
            <a:r>
              <a:rPr lang="ar-SA" sz="2800" b="1" dirty="0" smtClean="0"/>
              <a:t>يجب تحديد أهم التكاليف التي ستتحملها المنشأة؟</a:t>
            </a:r>
            <a:r>
              <a:rPr lang="en-US" sz="2800" dirty="0"/>
              <a:t/>
            </a:r>
            <a:br>
              <a:rPr lang="en-US" sz="2800" dirty="0"/>
            </a:br>
            <a:r>
              <a:rPr lang="ar-SA" sz="2800" dirty="0" smtClean="0"/>
              <a:t>وهناك منهجين:</a:t>
            </a:r>
            <a:endParaRPr lang="en-US" sz="2800" dirty="0" smtClean="0"/>
          </a:p>
          <a:p>
            <a:pPr marL="457200" indent="-457200" rtl="1">
              <a:buFont typeface="Arial" panose="020B0604020202020204" pitchFamily="34" charset="0"/>
              <a:buChar char="•"/>
            </a:pPr>
            <a:r>
              <a:rPr lang="ar-SA" sz="2800" b="1" dirty="0" smtClean="0"/>
              <a:t>مدفوعة بالكلفة </a:t>
            </a:r>
            <a:r>
              <a:rPr lang="en-US" sz="2800" dirty="0"/>
              <a:t>(Cost-driven)</a:t>
            </a:r>
            <a:r>
              <a:rPr lang="en-US" sz="2800" b="1" dirty="0"/>
              <a:t> </a:t>
            </a:r>
            <a:r>
              <a:rPr lang="ar-SA" sz="2800" dirty="0" smtClean="0"/>
              <a:t>: يهدف </a:t>
            </a:r>
            <a:r>
              <a:rPr lang="ar-SA" sz="2800" dirty="0"/>
              <a:t>هذا النهج إلى </a:t>
            </a:r>
            <a:r>
              <a:rPr lang="ar-SA" sz="2800" dirty="0" smtClean="0"/>
              <a:t>تقليل التكاليف الى أقصى حد.</a:t>
            </a:r>
          </a:p>
          <a:p>
            <a:pPr marL="457200" indent="-457200" rtl="1">
              <a:buFont typeface="Arial" panose="020B0604020202020204" pitchFamily="34" charset="0"/>
              <a:buChar char="•"/>
            </a:pPr>
            <a:r>
              <a:rPr lang="ar-SA" sz="2800" dirty="0" smtClean="0"/>
              <a:t> </a:t>
            </a:r>
            <a:r>
              <a:rPr lang="ar-SA" sz="2800" b="1" dirty="0" smtClean="0"/>
              <a:t>مدفوعة </a:t>
            </a:r>
            <a:r>
              <a:rPr lang="ar-SA" sz="2800" b="1" dirty="0"/>
              <a:t>بالقيمة </a:t>
            </a:r>
            <a:r>
              <a:rPr lang="en-US" sz="2800" b="1" dirty="0" smtClean="0"/>
              <a:t> :</a:t>
            </a:r>
            <a:r>
              <a:rPr lang="en-US" sz="2800" dirty="0" smtClean="0"/>
              <a:t>(Value-driven</a:t>
            </a:r>
            <a:r>
              <a:rPr lang="ar-SA" sz="2800" dirty="0" smtClean="0"/>
              <a:t>تركز </a:t>
            </a:r>
            <a:r>
              <a:rPr lang="ar-SA" sz="2800" dirty="0"/>
              <a:t>على خلق </a:t>
            </a:r>
            <a:r>
              <a:rPr lang="ar-SA" sz="2800" dirty="0" smtClean="0"/>
              <a:t>قيمة مثل الفنادق </a:t>
            </a:r>
            <a:r>
              <a:rPr lang="ar-SA" sz="2800" dirty="0"/>
              <a:t>الفاخرة </a:t>
            </a:r>
            <a:endParaRPr lang="ar-SA" sz="2800" dirty="0" smtClean="0"/>
          </a:p>
          <a:p>
            <a:pPr marL="457200" indent="-457200" rtl="1">
              <a:buFont typeface="Arial" panose="020B0604020202020204" pitchFamily="34" charset="0"/>
              <a:buChar char="•"/>
            </a:pPr>
            <a:r>
              <a:rPr lang="ar-SA" sz="2800" dirty="0" smtClean="0"/>
              <a:t>وهناك نوعين من التكاليف:</a:t>
            </a:r>
            <a:endParaRPr lang="en-US" sz="2800" dirty="0"/>
          </a:p>
          <a:p>
            <a:pPr marL="457200" indent="-457200" rtl="1">
              <a:buFont typeface="Arial" panose="020B0604020202020204" pitchFamily="34" charset="0"/>
              <a:buChar char="•"/>
            </a:pPr>
            <a:r>
              <a:rPr lang="ar-SA" sz="2800" b="1" dirty="0"/>
              <a:t>تكاليف ثابتة </a:t>
            </a:r>
            <a:r>
              <a:rPr lang="en-US" sz="2800" dirty="0"/>
              <a:t>(Fixed costs)</a:t>
            </a:r>
            <a:r>
              <a:rPr lang="ar-SA" sz="2800" dirty="0"/>
              <a:t>هي التكاليف التي تبقى كما هي ِّ بغض النظر عن حجم البضائع أو الخدمات المنتجة. من الأمثلة على ذلك الرواتب والأجور ومرافق التصنيع وتجهيزاته. </a:t>
            </a:r>
            <a:endParaRPr lang="ar-SA" sz="2800" dirty="0" smtClean="0"/>
          </a:p>
          <a:p>
            <a:pPr marL="457200" indent="-457200" rtl="1">
              <a:buFont typeface="Arial" panose="020B0604020202020204" pitchFamily="34" charset="0"/>
              <a:buChar char="•"/>
            </a:pPr>
            <a:r>
              <a:rPr lang="ar-SA" sz="2800" b="1" dirty="0" smtClean="0"/>
              <a:t>تكاليف متغي</a:t>
            </a:r>
            <a:r>
              <a:rPr lang="ar-SA" sz="2800" b="1" dirty="0"/>
              <a:t>رة </a:t>
            </a:r>
            <a:r>
              <a:rPr lang="en-US" sz="2800" b="1" dirty="0" smtClean="0"/>
              <a:t>:</a:t>
            </a:r>
            <a:r>
              <a:rPr lang="en-US" sz="2800" dirty="0" smtClean="0"/>
              <a:t>(</a:t>
            </a:r>
            <a:r>
              <a:rPr lang="en-US" sz="2800" dirty="0"/>
              <a:t>Variable costs)</a:t>
            </a:r>
            <a:r>
              <a:rPr lang="ar-SA" sz="2800" dirty="0"/>
              <a:t>هي التكاليف التي َّ تتغيرُ ٍبتناسب مع حجم البضائع أو الخدمات المنتَجة. </a:t>
            </a:r>
            <a:endParaRPr lang="ar-SA" sz="2800"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4280342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8) شبكة الشركاء</a:t>
            </a:r>
            <a:endParaRPr lang="ar-SA" dirty="0"/>
          </a:p>
        </p:txBody>
      </p:sp>
      <p:sp>
        <p:nvSpPr>
          <p:cNvPr id="3" name="Content Placeholder 2"/>
          <p:cNvSpPr>
            <a:spLocks noGrp="1"/>
          </p:cNvSpPr>
          <p:nvPr>
            <p:ph idx="1"/>
          </p:nvPr>
        </p:nvSpPr>
        <p:spPr>
          <a:xfrm>
            <a:off x="56456" y="1772816"/>
            <a:ext cx="9793088" cy="4353347"/>
          </a:xfrm>
        </p:spPr>
        <p:txBody>
          <a:bodyPr/>
          <a:lstStyle/>
          <a:p>
            <a:pPr rtl="1"/>
            <a:r>
              <a:rPr lang="ar-SA" dirty="0" smtClean="0"/>
              <a:t>يجب أن َنجيب عن سؤال من </a:t>
            </a:r>
            <a:r>
              <a:rPr lang="ar-SA" dirty="0"/>
              <a:t>شركاؤنا الرئيسيُّون؟ </a:t>
            </a:r>
            <a:r>
              <a:rPr lang="ar-SA" dirty="0" smtClean="0"/>
              <a:t>ما </a:t>
            </a:r>
            <a:r>
              <a:rPr lang="ar-SA" dirty="0"/>
              <a:t>الموارد </a:t>
            </a:r>
            <a:r>
              <a:rPr lang="ar-SA" dirty="0" smtClean="0"/>
              <a:t>والخدمات الرئيسيَّةُ </a:t>
            </a:r>
            <a:r>
              <a:rPr lang="ar-SA" dirty="0"/>
              <a:t>التي نحصل عليها من شركائنا</a:t>
            </a:r>
            <a:r>
              <a:rPr lang="ar-SA" dirty="0" smtClean="0"/>
              <a:t>؟ </a:t>
            </a:r>
            <a:r>
              <a:rPr lang="en-US" dirty="0"/>
              <a:t/>
            </a:r>
            <a:br>
              <a:rPr lang="en-US" dirty="0"/>
            </a:br>
            <a:r>
              <a:rPr lang="ar-SA" dirty="0" smtClean="0"/>
              <a:t>دوافعَ </a:t>
            </a:r>
            <a:r>
              <a:rPr lang="ar-SA" dirty="0"/>
              <a:t>تكمن خلف الدخول في </a:t>
            </a:r>
            <a:r>
              <a:rPr lang="ar-SA" dirty="0" smtClean="0"/>
              <a:t>شراكات:</a:t>
            </a:r>
            <a:endParaRPr lang="ar-SA" dirty="0"/>
          </a:p>
          <a:p>
            <a:pPr marL="457200" indent="-457200" rtl="1">
              <a:buFont typeface="Arial" panose="020B0604020202020204" pitchFamily="34" charset="0"/>
              <a:buChar char="•"/>
            </a:pPr>
            <a:r>
              <a:rPr lang="ar-SA" dirty="0" smtClean="0"/>
              <a:t>تحقيق اقتصاديَّات </a:t>
            </a:r>
            <a:r>
              <a:rPr lang="ar-SA" dirty="0"/>
              <a:t>الحجم</a:t>
            </a:r>
            <a:r>
              <a:rPr lang="en-US" dirty="0" smtClean="0"/>
              <a:t>(Optimization </a:t>
            </a:r>
            <a:r>
              <a:rPr lang="en-US" dirty="0"/>
              <a:t>and economy of scale)</a:t>
            </a:r>
          </a:p>
          <a:p>
            <a:pPr marL="457200" indent="-457200" rtl="1">
              <a:buFont typeface="Arial" panose="020B0604020202020204" pitchFamily="34" charset="0"/>
              <a:buChar char="•"/>
            </a:pPr>
            <a:r>
              <a:rPr lang="ar-SA" dirty="0" smtClean="0"/>
              <a:t>الحَد </a:t>
            </a:r>
            <a:r>
              <a:rPr lang="ar-SA" dirty="0"/>
              <a:t>من المخاطر وعدم ُّ </a:t>
            </a:r>
            <a:r>
              <a:rPr lang="ar-SA" dirty="0" smtClean="0"/>
              <a:t>التيقن</a:t>
            </a:r>
            <a:r>
              <a:rPr lang="en-US" dirty="0" smtClean="0"/>
              <a:t>(Reducing risk and uncertainty)</a:t>
            </a:r>
            <a:r>
              <a:rPr lang="ar-SA" dirty="0" smtClean="0"/>
              <a:t> </a:t>
            </a:r>
          </a:p>
          <a:p>
            <a:pPr marL="457200" indent="-457200" rtl="1">
              <a:buFont typeface="Arial" panose="020B0604020202020204" pitchFamily="34" charset="0"/>
              <a:buChar char="•"/>
            </a:pPr>
            <a:r>
              <a:rPr lang="ar-SA" dirty="0" smtClean="0"/>
              <a:t>الحصول </a:t>
            </a:r>
            <a:r>
              <a:rPr lang="ar-SA" dirty="0"/>
              <a:t>على موارد وأنشطة </a:t>
            </a:r>
            <a:r>
              <a:rPr lang="ar-SA" dirty="0" smtClean="0"/>
              <a:t>معينة</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843598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9) مصادر الإيرادات </a:t>
            </a:r>
            <a:endParaRPr lang="ar-SA" dirty="0"/>
          </a:p>
        </p:txBody>
      </p:sp>
      <p:sp>
        <p:nvSpPr>
          <p:cNvPr id="3" name="Content Placeholder 2"/>
          <p:cNvSpPr>
            <a:spLocks noGrp="1"/>
          </p:cNvSpPr>
          <p:nvPr>
            <p:ph idx="1"/>
          </p:nvPr>
        </p:nvSpPr>
        <p:spPr>
          <a:xfrm>
            <a:off x="495300" y="1600200"/>
            <a:ext cx="9138220" cy="4525963"/>
          </a:xfrm>
        </p:spPr>
        <p:txBody>
          <a:bodyPr/>
          <a:lstStyle/>
          <a:p>
            <a:pPr rtl="1"/>
            <a:r>
              <a:rPr lang="ar-SA" sz="2400" b="1" dirty="0" smtClean="0"/>
              <a:t>ما هي أهم مصادر الإيرادات للشركة؟ </a:t>
            </a:r>
            <a:r>
              <a:rPr lang="ar-SA" sz="2400" b="1" dirty="0"/>
              <a:t>ما طريقة الدَّفع التي </a:t>
            </a:r>
            <a:r>
              <a:rPr lang="ar-SA" sz="2400" b="1" dirty="0" smtClean="0"/>
              <a:t>سيفضِّلها العملاء؟ </a:t>
            </a:r>
            <a:r>
              <a:rPr lang="ar-SA" sz="2400" b="1" dirty="0"/>
              <a:t>ما مدى مساهمة كلِّ مصدرٍ من مصادر </a:t>
            </a:r>
            <a:r>
              <a:rPr lang="ar-SA" sz="2400" b="1" dirty="0" smtClean="0"/>
              <a:t>الإيرادات </a:t>
            </a:r>
            <a:r>
              <a:rPr lang="ar-SA" sz="2400" b="1" dirty="0"/>
              <a:t>في </a:t>
            </a:r>
            <a:r>
              <a:rPr lang="ar-SA" sz="2400" b="1" dirty="0" smtClean="0"/>
              <a:t>الإيرادات </a:t>
            </a:r>
            <a:r>
              <a:rPr lang="ar-SA" sz="2400" b="1" dirty="0"/>
              <a:t>الإجمالية</a:t>
            </a:r>
            <a:r>
              <a:rPr lang="ar-SA" sz="2400" b="1" dirty="0" smtClean="0"/>
              <a:t>؟</a:t>
            </a:r>
            <a:r>
              <a:rPr lang="en-US" sz="2400" dirty="0"/>
              <a:t/>
            </a:r>
            <a:br>
              <a:rPr lang="en-US" sz="2400" dirty="0"/>
            </a:br>
            <a:r>
              <a:rPr lang="ar-SA" sz="2400" dirty="0"/>
              <a:t>هناك عددٌ من الطرق لتوليد مصادر الإيرادات:</a:t>
            </a:r>
            <a:endParaRPr lang="en-US" sz="2400" dirty="0"/>
          </a:p>
          <a:p>
            <a:pPr rtl="1"/>
            <a:r>
              <a:rPr lang="ar-SA" sz="2400" b="1" dirty="0" smtClean="0"/>
              <a:t>بيع الأصول</a:t>
            </a:r>
            <a:r>
              <a:rPr lang="en-US" sz="2400" dirty="0"/>
              <a:t> (Asset sale</a:t>
            </a:r>
            <a:r>
              <a:rPr lang="en-US" sz="2400" dirty="0" smtClean="0"/>
              <a:t>)</a:t>
            </a:r>
            <a:r>
              <a:rPr lang="ar-SA" sz="2400" dirty="0" smtClean="0"/>
              <a:t>: إن </a:t>
            </a:r>
            <a:r>
              <a:rPr lang="ar-SA" sz="2400" dirty="0"/>
              <a:t>مصدر الإيرادات الأكثر انتشارًا </a:t>
            </a:r>
            <a:r>
              <a:rPr lang="ar-SA" sz="2400" dirty="0" smtClean="0"/>
              <a:t> </a:t>
            </a:r>
            <a:r>
              <a:rPr lang="ar-SA" sz="2400" dirty="0"/>
              <a:t>مستمد من بيع حقوق </a:t>
            </a:r>
            <a:r>
              <a:rPr lang="ar-SA" sz="2400" dirty="0" smtClean="0"/>
              <a:t>الملكية </a:t>
            </a:r>
            <a:r>
              <a:rPr lang="ar-SA" sz="2400" dirty="0"/>
              <a:t>َّ </a:t>
            </a:r>
            <a:endParaRPr lang="ar-SA" sz="2400" dirty="0" smtClean="0"/>
          </a:p>
          <a:p>
            <a:pPr rtl="1"/>
            <a:r>
              <a:rPr lang="ar-SA" sz="2400" b="1" dirty="0" smtClean="0"/>
              <a:t>أجور </a:t>
            </a:r>
            <a:r>
              <a:rPr lang="ar-SA" sz="2400" b="1" dirty="0"/>
              <a:t>الاستخدام </a:t>
            </a:r>
            <a:r>
              <a:rPr lang="en-US" sz="2400" b="1" dirty="0" smtClean="0"/>
              <a:t> :</a:t>
            </a:r>
            <a:r>
              <a:rPr lang="en-US" sz="2400" dirty="0" smtClean="0"/>
              <a:t>(</a:t>
            </a:r>
            <a:r>
              <a:rPr lang="en-US" sz="2400" dirty="0"/>
              <a:t>Usage fee)</a:t>
            </a:r>
            <a:r>
              <a:rPr lang="ar-SA" sz="2400" dirty="0" smtClean="0"/>
              <a:t>يتولَّد </a:t>
            </a:r>
            <a:r>
              <a:rPr lang="ar-SA" sz="2400" dirty="0"/>
              <a:t>هذا المصدر من </a:t>
            </a:r>
            <a:r>
              <a:rPr lang="ar-SA" sz="2400" dirty="0" smtClean="0"/>
              <a:t>استعمال </a:t>
            </a:r>
            <a:r>
              <a:rPr lang="ar-SA" sz="2400" dirty="0"/>
              <a:t>خدمة َّ معينة.  كلما ازداد استعمال الخدمة زاد الأجر. </a:t>
            </a:r>
            <a:endParaRPr lang="ar-SA" sz="2400" dirty="0" smtClean="0"/>
          </a:p>
          <a:p>
            <a:pPr rtl="1"/>
            <a:r>
              <a:rPr lang="ar-SA" sz="2400" b="1" dirty="0" smtClean="0"/>
              <a:t>الإعارة</a:t>
            </a:r>
            <a:r>
              <a:rPr lang="ar-SA" sz="2400" b="1" dirty="0"/>
              <a:t>/ </a:t>
            </a:r>
            <a:r>
              <a:rPr lang="ar-SA" sz="2400" b="1" dirty="0" smtClean="0"/>
              <a:t>التأجير </a:t>
            </a:r>
            <a:r>
              <a:rPr lang="ar-SA" sz="2400" dirty="0" smtClean="0"/>
              <a:t>: يتولَّد عن </a:t>
            </a:r>
            <a:r>
              <a:rPr lang="ar-SA" sz="2400" dirty="0"/>
              <a:t>منح ٍشخص </a:t>
            </a:r>
            <a:r>
              <a:rPr lang="ar-SA" sz="2400" dirty="0" smtClean="0"/>
              <a:t>حق </a:t>
            </a:r>
            <a:r>
              <a:rPr lang="ar-SA" sz="2400" dirty="0" err="1" smtClean="0"/>
              <a:t>إستخدام</a:t>
            </a:r>
            <a:r>
              <a:rPr lang="ar-SA" sz="2400" dirty="0" smtClean="0"/>
              <a:t> </a:t>
            </a:r>
            <a:r>
              <a:rPr lang="ar-SA" sz="2400" dirty="0"/>
              <a:t>أصولٍ </a:t>
            </a:r>
            <a:r>
              <a:rPr lang="ar-SA" sz="2400" dirty="0" smtClean="0"/>
              <a:t>معينةٍ </a:t>
            </a:r>
            <a:r>
              <a:rPr lang="ar-SA" sz="2400" dirty="0"/>
              <a:t>مقابل رسمٍ </a:t>
            </a:r>
            <a:r>
              <a:rPr lang="ar-SA" sz="2400" dirty="0" smtClean="0"/>
              <a:t>محدد. </a:t>
            </a:r>
            <a:endParaRPr lang="en-US" sz="2400" dirty="0"/>
          </a:p>
          <a:p>
            <a:pPr rtl="1"/>
            <a:r>
              <a:rPr lang="ar-SA" sz="2400" b="1" dirty="0" smtClean="0"/>
              <a:t>الترخيص</a:t>
            </a:r>
            <a:r>
              <a:rPr lang="en-US" sz="2400" dirty="0"/>
              <a:t> (Licensing</a:t>
            </a:r>
            <a:r>
              <a:rPr lang="en-US" sz="2400" dirty="0" smtClean="0"/>
              <a:t>)</a:t>
            </a:r>
            <a:r>
              <a:rPr lang="ar-SA" sz="2400" dirty="0" smtClean="0"/>
              <a:t>: يتولَّد </a:t>
            </a:r>
            <a:r>
              <a:rPr lang="ar-SA" sz="2400" dirty="0"/>
              <a:t>هذه المصدر من مصادر الإيرادات عن منح العملاء الإذن باستخدام حقوق َّ ملكيةٍ </a:t>
            </a:r>
            <a:r>
              <a:rPr lang="ar-SA" sz="2400" dirty="0" smtClean="0"/>
              <a:t>فكريَّةٍ</a:t>
            </a:r>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3319167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مخطط نموذج الأعمال التجارية</a:t>
            </a:r>
            <a:endParaRPr lang="ar-S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14863978"/>
              </p:ext>
            </p:extLst>
          </p:nvPr>
        </p:nvGraphicFramePr>
        <p:xfrm>
          <a:off x="427220" y="1596451"/>
          <a:ext cx="8219258" cy="4522568"/>
        </p:xfrm>
        <a:graphic>
          <a:graphicData uri="http://schemas.openxmlformats.org/drawingml/2006/table">
            <a:tbl>
              <a:tblPr firstRow="1" firstCol="1" bandRow="1">
                <a:tableStyleId>{5C22544A-7EE6-4342-B048-85BDC9FD1C3A}</a:tableStyleId>
              </a:tblPr>
              <a:tblGrid>
                <a:gridCol w="1438285"/>
                <a:gridCol w="1438283"/>
                <a:gridCol w="1150626"/>
                <a:gridCol w="904078"/>
                <a:gridCol w="1643993"/>
                <a:gridCol w="1643993"/>
              </a:tblGrid>
              <a:tr h="1881592">
                <a:tc rowSpan="2">
                  <a:txBody>
                    <a:bodyPr/>
                    <a:lstStyle/>
                    <a:p>
                      <a:pPr marL="5715" marR="34290" indent="-5715" algn="r" rtl="1">
                        <a:lnSpc>
                          <a:spcPct val="107000"/>
                        </a:lnSpc>
                        <a:spcAft>
                          <a:spcPts val="115"/>
                        </a:spcAft>
                        <a:tabLst>
                          <a:tab pos="582930" algn="ctr"/>
                        </a:tabLst>
                      </a:pPr>
                      <a:r>
                        <a:rPr lang="ar-SA" sz="1050" dirty="0">
                          <a:effectLst/>
                        </a:rPr>
                        <a:t>الشراكات 	</a:t>
                      </a:r>
                      <a:r>
                        <a:rPr lang="ar-SA" sz="1050" dirty="0" smtClean="0">
                          <a:effectLst/>
                        </a:rPr>
                        <a:t> الرئيسية</a:t>
                      </a:r>
                      <a:endParaRPr lang="en-US" sz="1050" dirty="0" smtClean="0">
                        <a:effectLst/>
                      </a:endParaRPr>
                    </a:p>
                    <a:p>
                      <a:pPr marL="59055" marR="8255" indent="-5715" algn="r" rtl="0">
                        <a:lnSpc>
                          <a:spcPct val="107000"/>
                        </a:lnSpc>
                        <a:spcAft>
                          <a:spcPts val="0"/>
                        </a:spcAft>
                      </a:pPr>
                      <a:r>
                        <a:rPr lang="en-US" sz="850" dirty="0" smtClean="0">
                          <a:effectLst/>
                        </a:rPr>
                        <a:t>Key</a:t>
                      </a:r>
                      <a:endParaRPr lang="en-US" sz="1050" dirty="0" smtClean="0">
                        <a:effectLst/>
                      </a:endParaRPr>
                    </a:p>
                    <a:p>
                      <a:pPr marL="5715" marR="8255" indent="-5715" algn="r" rtl="0">
                        <a:lnSpc>
                          <a:spcPct val="107000"/>
                        </a:lnSpc>
                        <a:spcAft>
                          <a:spcPts val="0"/>
                        </a:spcAft>
                      </a:pPr>
                      <a:r>
                        <a:rPr lang="en-US" sz="850" dirty="0" smtClean="0">
                          <a:effectLst/>
                        </a:rPr>
                        <a:t>Partners</a:t>
                      </a:r>
                      <a:endParaRPr lang="en-US" sz="1050" dirty="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a:txBody>
                    <a:bodyPr/>
                    <a:lstStyle/>
                    <a:p>
                      <a:pPr marL="13335" marR="62865" indent="-5715" algn="just" rtl="1">
                        <a:lnSpc>
                          <a:spcPct val="107000"/>
                        </a:lnSpc>
                        <a:spcAft>
                          <a:spcPts val="0"/>
                        </a:spcAft>
                      </a:pPr>
                      <a:r>
                        <a:rPr lang="ar-SA" sz="1050">
                          <a:effectLst/>
                        </a:rPr>
                        <a:t>الأنشطة َّ الرئيسية</a:t>
                      </a:r>
                      <a:r>
                        <a:rPr lang="en-US" sz="850">
                          <a:effectLst/>
                        </a:rPr>
                        <a:t>KeyAc vi es</a:t>
                      </a: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rowSpan="2">
                  <a:txBody>
                    <a:bodyPr/>
                    <a:lstStyle/>
                    <a:p>
                      <a:pPr marL="53975" marR="34290" indent="-5715" algn="l" rtl="0">
                        <a:lnSpc>
                          <a:spcPct val="107000"/>
                        </a:lnSpc>
                        <a:spcAft>
                          <a:spcPts val="0"/>
                        </a:spcAft>
                      </a:pP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rowSpan="2">
                  <a:txBody>
                    <a:bodyPr/>
                    <a:lstStyle/>
                    <a:p>
                      <a:pPr marL="5715" marR="34290" indent="-5715" algn="l" rtl="1">
                        <a:lnSpc>
                          <a:spcPct val="107000"/>
                        </a:lnSpc>
                        <a:spcAft>
                          <a:spcPts val="255"/>
                        </a:spcAft>
                      </a:pPr>
                      <a:r>
                        <a:rPr lang="ar-SA" sz="1050">
                          <a:effectLst/>
                        </a:rPr>
                        <a:t>القيم المقترحة</a:t>
                      </a:r>
                      <a:endParaRPr lang="en-US" sz="1050">
                        <a:effectLst/>
                      </a:endParaRPr>
                    </a:p>
                    <a:p>
                      <a:pPr marL="62230" marR="34290" indent="252730" algn="l" rtl="0">
                        <a:lnSpc>
                          <a:spcPct val="107000"/>
                        </a:lnSpc>
                        <a:spcAft>
                          <a:spcPts val="0"/>
                        </a:spcAft>
                      </a:pPr>
                      <a:r>
                        <a:rPr lang="en-US" sz="850">
                          <a:effectLst/>
                        </a:rPr>
                        <a:t>Value Proposi on</a:t>
                      </a: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a:txBody>
                    <a:bodyPr/>
                    <a:lstStyle/>
                    <a:p>
                      <a:pPr marL="5715" marR="55245" indent="-5715" algn="l" rtl="1">
                        <a:lnSpc>
                          <a:spcPct val="107000"/>
                        </a:lnSpc>
                        <a:spcAft>
                          <a:spcPts val="0"/>
                        </a:spcAft>
                      </a:pPr>
                      <a:r>
                        <a:rPr lang="ar-SA" sz="1050">
                          <a:effectLst/>
                        </a:rPr>
                        <a:t>العلاقات مع العملاء</a:t>
                      </a:r>
                      <a:endParaRPr lang="en-US" sz="1050">
                        <a:effectLst/>
                      </a:endParaRPr>
                    </a:p>
                    <a:p>
                      <a:pPr marL="55245" marR="5080" indent="-5715" algn="r" rtl="0">
                        <a:lnSpc>
                          <a:spcPct val="107000"/>
                        </a:lnSpc>
                        <a:spcAft>
                          <a:spcPts val="0"/>
                        </a:spcAft>
                      </a:pPr>
                      <a:r>
                        <a:rPr lang="en-US" sz="850">
                          <a:effectLst/>
                        </a:rPr>
                        <a:t> Customer Rela onships</a:t>
                      </a: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rowSpan="2">
                  <a:txBody>
                    <a:bodyPr/>
                    <a:lstStyle/>
                    <a:p>
                      <a:pPr marL="3810" marR="53340" indent="-5715" algn="r" rtl="1">
                        <a:lnSpc>
                          <a:spcPct val="107000"/>
                        </a:lnSpc>
                        <a:spcAft>
                          <a:spcPts val="0"/>
                        </a:spcAft>
                      </a:pPr>
                      <a:r>
                        <a:rPr lang="ar-SA" sz="1050">
                          <a:effectLst/>
                        </a:rPr>
                        <a:t>شرائح العملاء</a:t>
                      </a:r>
                      <a:endParaRPr lang="en-US" sz="1050">
                        <a:effectLst/>
                      </a:endParaRPr>
                    </a:p>
                    <a:p>
                      <a:pPr marL="53340" marR="34290" indent="-5715" algn="ctr" rtl="0">
                        <a:lnSpc>
                          <a:spcPct val="107000"/>
                        </a:lnSpc>
                        <a:spcAft>
                          <a:spcPts val="0"/>
                        </a:spcAft>
                      </a:pPr>
                      <a:r>
                        <a:rPr lang="en-US" sz="850">
                          <a:effectLst/>
                        </a:rPr>
                        <a:t>Customer Segments</a:t>
                      </a: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r>
              <a:tr h="1462753">
                <a:tc vMerge="1">
                  <a:txBody>
                    <a:bodyPr/>
                    <a:lstStyle/>
                    <a:p>
                      <a:pPr rtl="1"/>
                      <a:endParaRPr lang="ar-SA"/>
                    </a:p>
                  </a:txBody>
                  <a:tcPr/>
                </a:tc>
                <a:tc>
                  <a:txBody>
                    <a:bodyPr/>
                    <a:lstStyle/>
                    <a:p>
                      <a:pPr marL="5715" marR="34290" indent="-5715" algn="r" rtl="1">
                        <a:lnSpc>
                          <a:spcPct val="107000"/>
                        </a:lnSpc>
                        <a:spcAft>
                          <a:spcPts val="25"/>
                        </a:spcAft>
                        <a:tabLst>
                          <a:tab pos="472440" algn="ctr"/>
                        </a:tabLst>
                      </a:pPr>
                      <a:r>
                        <a:rPr lang="ar-SA" sz="1050" dirty="0">
                          <a:effectLst/>
                        </a:rPr>
                        <a:t>الموارد 	</a:t>
                      </a:r>
                      <a:r>
                        <a:rPr lang="ar-SA" sz="1050" dirty="0" smtClean="0">
                          <a:effectLst/>
                        </a:rPr>
                        <a:t>الرئيسية</a:t>
                      </a:r>
                      <a:endParaRPr lang="en-US" sz="1050" dirty="0">
                        <a:effectLst/>
                      </a:endParaRPr>
                    </a:p>
                    <a:p>
                      <a:pPr marL="62865" marR="1270" indent="-5715" algn="r" rtl="0">
                        <a:lnSpc>
                          <a:spcPct val="107000"/>
                        </a:lnSpc>
                        <a:spcAft>
                          <a:spcPts val="0"/>
                        </a:spcAft>
                      </a:pPr>
                      <a:r>
                        <a:rPr lang="en-US" sz="850" dirty="0">
                          <a:effectLst/>
                        </a:rPr>
                        <a:t>Key</a:t>
                      </a:r>
                      <a:endParaRPr lang="en-US" sz="1050" dirty="0">
                        <a:effectLst/>
                      </a:endParaRPr>
                    </a:p>
                    <a:p>
                      <a:pPr marL="62865" marR="1270" indent="-5715" algn="r" rtl="0">
                        <a:lnSpc>
                          <a:spcPct val="107000"/>
                        </a:lnSpc>
                        <a:spcAft>
                          <a:spcPts val="0"/>
                        </a:spcAft>
                      </a:pPr>
                      <a:r>
                        <a:rPr lang="en-US" sz="850" dirty="0">
                          <a:effectLst/>
                        </a:rPr>
                        <a:t>Resources</a:t>
                      </a:r>
                      <a:endParaRPr lang="en-US" sz="1050" dirty="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vMerge="1">
                  <a:txBody>
                    <a:bodyPr/>
                    <a:lstStyle/>
                    <a:p>
                      <a:pPr rtl="1"/>
                      <a:endParaRPr lang="ar-SA"/>
                    </a:p>
                  </a:txBody>
                  <a:tcPr/>
                </a:tc>
                <a:tc vMerge="1">
                  <a:txBody>
                    <a:bodyPr/>
                    <a:lstStyle/>
                    <a:p>
                      <a:pPr rtl="1"/>
                      <a:endParaRPr lang="ar-SA"/>
                    </a:p>
                  </a:txBody>
                  <a:tcPr/>
                </a:tc>
                <a:tc>
                  <a:txBody>
                    <a:bodyPr/>
                    <a:lstStyle/>
                    <a:p>
                      <a:pPr marL="1905" marR="55245" indent="-5715" algn="r" rtl="1">
                        <a:lnSpc>
                          <a:spcPct val="107000"/>
                        </a:lnSpc>
                        <a:spcAft>
                          <a:spcPts val="0"/>
                        </a:spcAft>
                      </a:pPr>
                      <a:r>
                        <a:rPr lang="ar-SA" sz="1050">
                          <a:effectLst/>
                        </a:rPr>
                        <a:t>القنوات</a:t>
                      </a:r>
                      <a:endParaRPr lang="en-US" sz="1050">
                        <a:effectLst/>
                      </a:endParaRPr>
                    </a:p>
                    <a:p>
                      <a:pPr marL="55245" marR="5715" indent="-5715" algn="r" rtl="0">
                        <a:lnSpc>
                          <a:spcPct val="107000"/>
                        </a:lnSpc>
                        <a:spcAft>
                          <a:spcPts val="0"/>
                        </a:spcAft>
                      </a:pPr>
                      <a:r>
                        <a:rPr lang="en-US" sz="850">
                          <a:effectLst/>
                        </a:rPr>
                        <a:t>Channels</a:t>
                      </a: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vMerge="1">
                  <a:txBody>
                    <a:bodyPr/>
                    <a:lstStyle/>
                    <a:p>
                      <a:pPr rtl="1"/>
                      <a:endParaRPr lang="ar-SA"/>
                    </a:p>
                  </a:txBody>
                  <a:tcPr/>
                </a:tc>
              </a:tr>
              <a:tr h="1178223">
                <a:tc gridSpan="3">
                  <a:txBody>
                    <a:bodyPr/>
                    <a:lstStyle/>
                    <a:p>
                      <a:pPr marL="5715" marR="59055" indent="-5715" algn="r" rtl="1">
                        <a:lnSpc>
                          <a:spcPct val="107000"/>
                        </a:lnSpc>
                        <a:spcAft>
                          <a:spcPts val="0"/>
                        </a:spcAft>
                      </a:pPr>
                      <a:r>
                        <a:rPr lang="ar-SA" sz="1050">
                          <a:effectLst/>
                        </a:rPr>
                        <a:t>هيكل التكاليف</a:t>
                      </a:r>
                      <a:endParaRPr lang="en-US" sz="1050">
                        <a:effectLst/>
                      </a:endParaRPr>
                    </a:p>
                    <a:p>
                      <a:pPr marL="59055" marR="34290" indent="210185" algn="l" rtl="0">
                        <a:lnSpc>
                          <a:spcPct val="107000"/>
                        </a:lnSpc>
                        <a:spcAft>
                          <a:spcPts val="0"/>
                        </a:spcAft>
                      </a:pPr>
                      <a:r>
                        <a:rPr lang="en-US" sz="850">
                          <a:effectLst/>
                        </a:rPr>
                        <a:t>Cost Structure</a:t>
                      </a: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hMerge="1">
                  <a:txBody>
                    <a:bodyPr/>
                    <a:lstStyle/>
                    <a:p>
                      <a:pPr rtl="1"/>
                      <a:endParaRPr lang="ar-SA"/>
                    </a:p>
                  </a:txBody>
                  <a:tcPr/>
                </a:tc>
                <a:tc hMerge="1">
                  <a:txBody>
                    <a:bodyPr/>
                    <a:lstStyle/>
                    <a:p>
                      <a:pPr rtl="1"/>
                      <a:endParaRPr lang="ar-SA"/>
                    </a:p>
                  </a:txBody>
                  <a:tcPr/>
                </a:tc>
                <a:tc gridSpan="3">
                  <a:txBody>
                    <a:bodyPr/>
                    <a:lstStyle/>
                    <a:p>
                      <a:pPr marL="17780" marR="57150" indent="-5715" algn="r" rtl="1">
                        <a:lnSpc>
                          <a:spcPct val="107000"/>
                        </a:lnSpc>
                        <a:spcAft>
                          <a:spcPts val="0"/>
                        </a:spcAft>
                      </a:pPr>
                      <a:r>
                        <a:rPr lang="ar-SA" sz="1050" dirty="0">
                          <a:effectLst/>
                        </a:rPr>
                        <a:t>مصادر الإيرادات </a:t>
                      </a:r>
                      <a:endParaRPr lang="en-US" sz="1050" dirty="0">
                        <a:effectLst/>
                      </a:endParaRPr>
                    </a:p>
                    <a:p>
                      <a:pPr marL="57150" marR="34290" indent="-5715" algn="ctr" rtl="0">
                        <a:lnSpc>
                          <a:spcPct val="107000"/>
                        </a:lnSpc>
                        <a:spcAft>
                          <a:spcPts val="0"/>
                        </a:spcAft>
                      </a:pPr>
                      <a:r>
                        <a:rPr lang="en-US" sz="850" dirty="0">
                          <a:effectLst/>
                        </a:rPr>
                        <a:t>Revenue Streams</a:t>
                      </a:r>
                      <a:endParaRPr lang="en-US" sz="1050" dirty="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hMerge="1">
                  <a:txBody>
                    <a:bodyPr/>
                    <a:lstStyle/>
                    <a:p>
                      <a:pPr rtl="1"/>
                      <a:endParaRPr lang="ar-SA"/>
                    </a:p>
                  </a:txBody>
                  <a:tcPr/>
                </a:tc>
                <a:tc hMerge="1">
                  <a:txBody>
                    <a:bodyPr/>
                    <a:lstStyle/>
                    <a:p>
                      <a:pPr rtl="1"/>
                      <a:endParaRPr lang="ar-SA"/>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pic>
        <p:nvPicPr>
          <p:cNvPr id="2055" name="Picture 358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496" y="3289126"/>
            <a:ext cx="409575" cy="42862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2508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8704" y="5229200"/>
            <a:ext cx="441325" cy="4413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2508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1312" y="3068960"/>
            <a:ext cx="438150" cy="4238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25086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12457" y="2084784"/>
            <a:ext cx="441325" cy="3841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25086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3240" y="2420888"/>
            <a:ext cx="365125" cy="4238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25086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33925" y="2505166"/>
            <a:ext cx="438150" cy="44767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25086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33120" y="4149080"/>
            <a:ext cx="441325" cy="4476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5086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4560" y="2664917"/>
            <a:ext cx="441325" cy="423863"/>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25086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53200" y="5589240"/>
            <a:ext cx="423863" cy="47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850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464" y="274638"/>
            <a:ext cx="9282236" cy="1095375"/>
          </a:xfrm>
        </p:spPr>
        <p:txBody>
          <a:bodyPr/>
          <a:lstStyle/>
          <a:p>
            <a:r>
              <a:rPr lang="ar-SA" dirty="0" smtClean="0"/>
              <a:t>أهم نماذج الأعمال الالكترونية </a:t>
            </a:r>
            <a:r>
              <a:rPr lang="en-US" dirty="0" smtClean="0"/>
              <a:t/>
            </a:r>
            <a:br>
              <a:rPr lang="en-US" dirty="0" smtClean="0"/>
            </a:br>
            <a:r>
              <a:rPr lang="en-US" dirty="0" smtClean="0"/>
              <a:t>electronic business models on the Web </a:t>
            </a:r>
            <a:endParaRPr lang="ar-SA" dirty="0"/>
          </a:p>
        </p:txBody>
      </p:sp>
      <p:sp>
        <p:nvSpPr>
          <p:cNvPr id="3" name="Content Placeholder 2"/>
          <p:cNvSpPr>
            <a:spLocks noGrp="1"/>
          </p:cNvSpPr>
          <p:nvPr>
            <p:ph idx="1"/>
          </p:nvPr>
        </p:nvSpPr>
        <p:spPr>
          <a:xfrm>
            <a:off x="128464" y="1484784"/>
            <a:ext cx="9433048" cy="4752528"/>
          </a:xfrm>
        </p:spPr>
        <p:txBody>
          <a:bodyPr/>
          <a:lstStyle/>
          <a:p>
            <a:pPr marL="457200" indent="-457200" rtl="1">
              <a:buFont typeface="Arial" panose="020B0604020202020204" pitchFamily="34" charset="0"/>
              <a:buChar char="•"/>
            </a:pPr>
            <a:r>
              <a:rPr lang="ar-SA" dirty="0" smtClean="0"/>
              <a:t>المصنع </a:t>
            </a:r>
            <a:r>
              <a:rPr lang="en-US" dirty="0" smtClean="0"/>
              <a:t>Manufacturer</a:t>
            </a:r>
            <a:r>
              <a:rPr lang="ar-SA" dirty="0" smtClean="0"/>
              <a:t> مثل شركة ديل عندما تبيع منتجاتها بنفسها</a:t>
            </a:r>
          </a:p>
          <a:p>
            <a:pPr marL="457200" indent="-457200" rtl="1">
              <a:buFont typeface="Arial" panose="020B0604020202020204" pitchFamily="34" charset="0"/>
              <a:buChar char="•"/>
            </a:pPr>
            <a:r>
              <a:rPr lang="ar-SA" dirty="0" smtClean="0"/>
              <a:t>الوسطاء </a:t>
            </a:r>
            <a:r>
              <a:rPr lang="en-US" dirty="0" smtClean="0"/>
              <a:t>brokers </a:t>
            </a:r>
            <a:r>
              <a:rPr lang="ar-SA" dirty="0" smtClean="0"/>
              <a:t>: يسهلون التقاء البائع بالمشترى مثل موقع </a:t>
            </a:r>
            <a:r>
              <a:rPr lang="en-US" dirty="0" err="1" smtClean="0"/>
              <a:t>orbitz</a:t>
            </a:r>
            <a:r>
              <a:rPr lang="ar-SA" dirty="0" smtClean="0"/>
              <a:t> لبيع التذاكر</a:t>
            </a:r>
          </a:p>
          <a:p>
            <a:pPr marL="457200" indent="-457200" rtl="1">
              <a:buFont typeface="Arial" panose="020B0604020202020204" pitchFamily="34" charset="0"/>
              <a:buChar char="•"/>
            </a:pPr>
            <a:r>
              <a:rPr lang="ar-SA" dirty="0" smtClean="0"/>
              <a:t>المزادات الالكترونية: مثل </a:t>
            </a:r>
            <a:r>
              <a:rPr lang="en-US" dirty="0" smtClean="0"/>
              <a:t>eBay</a:t>
            </a:r>
            <a:endParaRPr lang="ar-SA" dirty="0" smtClean="0"/>
          </a:p>
          <a:p>
            <a:pPr marL="457200" indent="-457200" rtl="1">
              <a:buFont typeface="Arial" panose="020B0604020202020204" pitchFamily="34" charset="0"/>
              <a:buChar char="•"/>
            </a:pPr>
            <a:r>
              <a:rPr lang="ar-SA" dirty="0" smtClean="0"/>
              <a:t>الاشتراكات </a:t>
            </a:r>
            <a:r>
              <a:rPr lang="en-US" dirty="0" smtClean="0"/>
              <a:t>subscription</a:t>
            </a:r>
          </a:p>
          <a:p>
            <a:pPr marL="457200" indent="-457200" rtl="1">
              <a:buFont typeface="Arial" panose="020B0604020202020204" pitchFamily="34" charset="0"/>
              <a:buChar char="•"/>
            </a:pPr>
            <a:r>
              <a:rPr lang="ar-SA" dirty="0" smtClean="0"/>
              <a:t>مجتمع</a:t>
            </a:r>
            <a:r>
              <a:rPr lang="en-US" dirty="0" smtClean="0"/>
              <a:t>community </a:t>
            </a:r>
            <a:r>
              <a:rPr lang="ar-SA" dirty="0" smtClean="0"/>
              <a:t>: مثل جماعات مطوري البرامج مفتوحة المصدر</a:t>
            </a:r>
          </a:p>
          <a:p>
            <a:pPr marL="457200" indent="-457200" rtl="1">
              <a:buFont typeface="Arial" panose="020B0604020202020204" pitchFamily="34" charset="0"/>
              <a:buChar char="•"/>
            </a:pPr>
            <a:r>
              <a:rPr lang="ar-SA" dirty="0" smtClean="0"/>
              <a:t>الدعاية والاعلان: مثل جوجل وياهو و </a:t>
            </a:r>
            <a:r>
              <a:rPr lang="en-US" dirty="0" smtClean="0"/>
              <a:t>craigslist</a:t>
            </a:r>
            <a:endParaRPr lang="ar-SA" dirty="0" smtClean="0"/>
          </a:p>
          <a:p>
            <a:pPr rtl="1"/>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3982864946"/>
      </p:ext>
    </p:extLst>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Managemnt_Template2</Template>
  <TotalTime>3834</TotalTime>
  <Words>898</Words>
  <Application>Microsoft Office PowerPoint</Application>
  <PresentationFormat>A4 Paper (210x297 mm)</PresentationFormat>
  <Paragraphs>140</Paragraphs>
  <Slides>16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ae_AlMateen</vt:lpstr>
      <vt:lpstr>Arial</vt:lpstr>
      <vt:lpstr>AYM Wadiy S_U normal.</vt:lpstr>
      <vt:lpstr>Calibri</vt:lpstr>
      <vt:lpstr>Times New Roman</vt:lpstr>
      <vt:lpstr>Wingdings</vt:lpstr>
      <vt:lpstr>Office Theme</vt:lpstr>
      <vt:lpstr>PowerPoint Presentation</vt:lpstr>
      <vt:lpstr>المحاضرة الثالثة</vt:lpstr>
      <vt:lpstr>مفهوم نموذج الأعمال</vt:lpstr>
      <vt:lpstr>بنود نموذج الأعمال</vt:lpstr>
      <vt:lpstr>القيمة المقترحة value proposition</vt:lpstr>
      <vt:lpstr>2) شريحة العملاء المستهدفين</vt:lpstr>
      <vt:lpstr> قنوات التوزيع</vt:lpstr>
      <vt:lpstr>العلاقات مع العملاء</vt:lpstr>
      <vt:lpstr>4) العلاقات مع العملاء</vt:lpstr>
      <vt:lpstr>5) الأنشطة الرئيسية للشركة</vt:lpstr>
      <vt:lpstr>6) الموارد الرئيسية اللازمة لإنتاج القيمة </vt:lpstr>
      <vt:lpstr>7) هيكل التكاليف</vt:lpstr>
      <vt:lpstr>8) شبكة الشركاء</vt:lpstr>
      <vt:lpstr>9) مصادر الإيرادات </vt:lpstr>
      <vt:lpstr>مخطط نموذج الأعمال التجارية</vt:lpstr>
      <vt:lpstr>أهم نماذج الأعمال الالكترونية  electronic business models on the Web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Bassim Ali Yoseif Alsabbgh</cp:lastModifiedBy>
  <cp:revision>261</cp:revision>
  <cp:lastPrinted>2015-01-18T06:17:24Z</cp:lastPrinted>
  <dcterms:created xsi:type="dcterms:W3CDTF">2014-02-23T07:16:21Z</dcterms:created>
  <dcterms:modified xsi:type="dcterms:W3CDTF">2015-02-10T08:17:49Z</dcterms:modified>
</cp:coreProperties>
</file>