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6" r:id="rId2"/>
    <p:sldId id="310" r:id="rId3"/>
    <p:sldId id="330" r:id="rId4"/>
    <p:sldId id="339" r:id="rId5"/>
    <p:sldId id="340" r:id="rId6"/>
    <p:sldId id="342" r:id="rId7"/>
    <p:sldId id="345" r:id="rId8"/>
    <p:sldId id="344" r:id="rId9"/>
    <p:sldId id="347" r:id="rId10"/>
    <p:sldId id="348" r:id="rId11"/>
    <p:sldId id="331" r:id="rId12"/>
    <p:sldId id="332" r:id="rId13"/>
    <p:sldId id="333" r:id="rId14"/>
    <p:sldId id="334" r:id="rId15"/>
    <p:sldId id="312" r:id="rId16"/>
    <p:sldId id="316" r:id="rId17"/>
    <p:sldId id="350" r:id="rId18"/>
    <p:sldId id="327" r:id="rId19"/>
    <p:sldId id="338" r:id="rId20"/>
    <p:sldId id="351" r:id="rId21"/>
    <p:sldId id="352" r:id="rId22"/>
    <p:sldId id="336" r:id="rId23"/>
    <p:sldId id="328"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968"/>
    <a:srgbClr val="013E36"/>
    <a:srgbClr val="D9791B"/>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38" autoAdjust="0"/>
    <p:restoredTop sz="94664" autoAdjust="0"/>
  </p:normalViewPr>
  <p:slideViewPr>
    <p:cSldViewPr>
      <p:cViewPr varScale="1">
        <p:scale>
          <a:sx n="116" d="100"/>
          <a:sy n="116" d="100"/>
        </p:scale>
        <p:origin x="1620" y="8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sz="quarter" idx="1"/>
          </p:nvPr>
        </p:nvSpPr>
        <p:spPr>
          <a:xfrm>
            <a:off x="1588" y="0"/>
            <a:ext cx="2971800" cy="458788"/>
          </a:xfrm>
          <a:prstGeom prst="rect">
            <a:avLst/>
          </a:prstGeom>
        </p:spPr>
        <p:txBody>
          <a:bodyPr vert="horz" lIns="91440" tIns="45720" rIns="91440" bIns="45720" rtlCol="1"/>
          <a:lstStyle>
            <a:lvl1pPr algn="l">
              <a:defRPr sz="1200"/>
            </a:lvl1pPr>
          </a:lstStyle>
          <a:p>
            <a:fld id="{C037326D-59EB-463D-AF78-357BE5649EFB}" type="datetimeFigureOut">
              <a:rPr lang="ar-SA" smtClean="0"/>
              <a:t>12/05/37</a:t>
            </a:fld>
            <a:endParaRPr lang="ar-SA"/>
          </a:p>
        </p:txBody>
      </p:sp>
      <p:sp>
        <p:nvSpPr>
          <p:cNvPr id="4" name="Footer Placeholder 3"/>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l">
              <a:defRPr sz="1200"/>
            </a:lvl1pPr>
          </a:lstStyle>
          <a:p>
            <a:fld id="{471B336A-C25D-4DCD-BDEF-CB1AED6D34D1}" type="slidenum">
              <a:rPr lang="ar-SA" smtClean="0"/>
              <a:t>‹#›</a:t>
            </a:fld>
            <a:endParaRPr lang="ar-SA"/>
          </a:p>
        </p:txBody>
      </p:sp>
    </p:spTree>
    <p:extLst>
      <p:ext uri="{BB962C8B-B14F-4D97-AF65-F5344CB8AC3E}">
        <p14:creationId xmlns:p14="http://schemas.microsoft.com/office/powerpoint/2010/main" val="18904083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2/20/2016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2560067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59796CC5-9251-433B-9357-D62F06B97B1A}" type="slidenum">
              <a:rPr lang="ar-SA" smtClean="0"/>
              <a:pPr/>
              <a:t>12</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935511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dirty="0"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226050" cy="338455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الأعمال الإلكترونية</a:t>
            </a:r>
          </a:p>
          <a:p>
            <a:pPr algn="ctr" rtl="0"/>
            <a:r>
              <a:rPr lang="en-US" sz="2800" b="1" dirty="0" smtClean="0">
                <a:solidFill>
                  <a:srgbClr val="7F7F7F"/>
                </a:solidFill>
                <a:latin typeface="Calibri" pitchFamily="34" charset="0"/>
                <a:cs typeface="Times New Roman" pitchFamily="18" charset="0"/>
              </a:rPr>
              <a:t>E-Business Management</a:t>
            </a:r>
          </a:p>
          <a:p>
            <a:pPr algn="ctr" rtl="0"/>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عبدالناصر عبدالعال</a:t>
            </a:r>
          </a:p>
          <a:p>
            <a:pPr algn="ctr"/>
            <a:r>
              <a:rPr lang="ar-SA" sz="2800" b="1" dirty="0" smtClean="0">
                <a:solidFill>
                  <a:srgbClr val="7F7F7F"/>
                </a:solidFill>
                <a:latin typeface="Calibri" pitchFamily="34" charset="0"/>
                <a:cs typeface="Times New Roman" pitchFamily="18" charset="0"/>
              </a:rPr>
              <a:t>قسم نظم المعلومات الإدارية</a:t>
            </a:r>
          </a:p>
          <a:p>
            <a:pPr algn="ctr"/>
            <a:r>
              <a:rPr lang="ar-SA" sz="2800" b="1" dirty="0" smtClean="0">
                <a:solidFill>
                  <a:srgbClr val="7F7F7F"/>
                </a:solidFill>
                <a:latin typeface="Calibri" pitchFamily="34" charset="0"/>
                <a:cs typeface="Times New Roman" pitchFamily="18" charset="0"/>
              </a:rPr>
              <a:t>كلية إدارة الأعمال</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848544" y="1435228"/>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smtClean="0">
                <a:effectLst>
                  <a:outerShdw blurRad="38100" dist="38100" dir="2700000" algn="tl">
                    <a:srgbClr val="000000">
                      <a:alpha val="43137"/>
                    </a:srgbClr>
                  </a:outerShdw>
                </a:effectLst>
                <a:cs typeface="Arial" pitchFamily="34" charset="0"/>
              </a:rPr>
              <a:t>الرابعة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632520" y="2905253"/>
            <a:ext cx="927348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إدارة بنية الأعمال الالكترونية</a:t>
            </a:r>
          </a:p>
          <a:p>
            <a:pPr eaLnBrk="1" fontAlgn="auto" hangingPunct="1">
              <a:spcBef>
                <a:spcPct val="0"/>
              </a:spcBef>
              <a:spcAft>
                <a:spcPts val="0"/>
              </a:spcAft>
              <a:defRPr/>
            </a:pPr>
            <a:r>
              <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Managing E-business Infrastructure</a:t>
            </a:r>
            <a:endParaRPr lang="en-US"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a:t>
            </a:r>
            <a:r>
              <a:rPr lang="ar-SA" dirty="0" smtClean="0"/>
              <a:t>الأهداف التعليمية </a:t>
            </a:r>
            <a:endParaRPr lang="ar-SA" dirty="0"/>
          </a:p>
        </p:txBody>
      </p:sp>
      <p:sp>
        <p:nvSpPr>
          <p:cNvPr id="3" name="Content Placeholder 2"/>
          <p:cNvSpPr>
            <a:spLocks noGrp="1"/>
          </p:cNvSpPr>
          <p:nvPr>
            <p:ph idx="1"/>
          </p:nvPr>
        </p:nvSpPr>
        <p:spPr>
          <a:xfrm>
            <a:off x="153478" y="1729185"/>
            <a:ext cx="9282236" cy="4315618"/>
          </a:xfrm>
        </p:spPr>
        <p:txBody>
          <a:bodyPr/>
          <a:lstStyle/>
          <a:p>
            <a:pPr marL="514350" indent="-514350" rtl="1">
              <a:buFont typeface="+mj-lt"/>
              <a:buAutoNum type="arabicPeriod"/>
            </a:pPr>
            <a:r>
              <a:rPr lang="ar-SA" sz="3400" dirty="0" smtClean="0"/>
              <a:t>معرفة أهم الخدمات </a:t>
            </a:r>
            <a:r>
              <a:rPr lang="ar-SA" sz="3400" dirty="0"/>
              <a:t>والتطبيقات التي تحتاجها المنظمة </a:t>
            </a:r>
            <a:r>
              <a:rPr lang="ar-SA" sz="3400" dirty="0" smtClean="0"/>
              <a:t>لتأدية</a:t>
            </a:r>
          </a:p>
          <a:p>
            <a:pPr marL="514350" indent="-514350" rtl="1">
              <a:buFont typeface="+mj-lt"/>
              <a:buAutoNum type="arabicPeriod"/>
            </a:pPr>
            <a:r>
              <a:rPr lang="ar-SA" sz="3400" dirty="0" smtClean="0"/>
              <a:t>الإلمام بأنواع البرمجيات وأهم خصائصها </a:t>
            </a:r>
          </a:p>
          <a:p>
            <a:pPr marL="514350" indent="-514350" rtl="1">
              <a:buFont typeface="+mj-lt"/>
              <a:buAutoNum type="arabicPeriod"/>
            </a:pPr>
            <a:r>
              <a:rPr lang="ar-SA" sz="3400" dirty="0" smtClean="0"/>
              <a:t>معرفة أهم الأجهزة والشبكات ومعايير الاتصالات والفرق بينها </a:t>
            </a:r>
          </a:p>
          <a:p>
            <a:pPr marL="514350" indent="-514350" rtl="1">
              <a:buFont typeface="+mj-lt"/>
              <a:buAutoNum type="arabicPeriod"/>
            </a:pPr>
            <a:r>
              <a:rPr lang="ar-SA" sz="3400" dirty="0" smtClean="0"/>
              <a:t>معرفة وسائط التخزين المختلفة بما فيها الحوسبة السحابية</a:t>
            </a:r>
          </a:p>
          <a:p>
            <a:pPr marL="514350" indent="-514350" rtl="1">
              <a:buFont typeface="+mj-lt"/>
              <a:buAutoNum type="arabicPeriod"/>
            </a:pPr>
            <a:r>
              <a:rPr lang="ar-SA" sz="3400" dirty="0" smtClean="0"/>
              <a:t> إعطاء نبذة عن محتوى الانترنت وبيانات المستخدمين </a:t>
            </a:r>
          </a:p>
          <a:p>
            <a:pPr marL="514350" indent="-514350" rtl="1">
              <a:buFont typeface="+mj-lt"/>
              <a:buAutoNum type="arabicPeriod"/>
            </a:pPr>
            <a:r>
              <a:rPr lang="ar-SA" sz="3400" dirty="0" smtClean="0"/>
              <a:t>تعريف الطالب بأهم المشاكل الإدارية لبنية الأعمال الإلكترونية</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3549496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مقدمة </a:t>
            </a:r>
            <a:endParaRPr lang="ar-SA" dirty="0"/>
          </a:p>
        </p:txBody>
      </p:sp>
      <p:sp>
        <p:nvSpPr>
          <p:cNvPr id="3" name="Content Placeholder 2"/>
          <p:cNvSpPr>
            <a:spLocks noGrp="1"/>
          </p:cNvSpPr>
          <p:nvPr>
            <p:ph idx="1"/>
          </p:nvPr>
        </p:nvSpPr>
        <p:spPr>
          <a:xfrm>
            <a:off x="-87560" y="1417638"/>
            <a:ext cx="9993560" cy="4708525"/>
          </a:xfrm>
        </p:spPr>
        <p:txBody>
          <a:bodyPr/>
          <a:lstStyle/>
          <a:p>
            <a:pPr rtl="1">
              <a:buFont typeface="Arial" panose="020B0604020202020204" pitchFamily="34" charset="0"/>
              <a:buChar char="•"/>
            </a:pPr>
            <a:r>
              <a:rPr lang="ar-SA" sz="2300" b="1" dirty="0" smtClean="0"/>
              <a:t>تعريف: </a:t>
            </a:r>
            <a:r>
              <a:rPr lang="ar-SA" sz="2300" dirty="0"/>
              <a:t>البنية </a:t>
            </a:r>
            <a:r>
              <a:rPr lang="ar-SA" sz="2300" dirty="0" smtClean="0"/>
              <a:t>التحتية للأعمال الإلكترونية هي </a:t>
            </a:r>
            <a:r>
              <a:rPr lang="ar-SA" sz="2300" dirty="0"/>
              <a:t>مجموعة من البرامج والشبكات </a:t>
            </a:r>
            <a:r>
              <a:rPr lang="ar-SA" sz="2300" dirty="0" smtClean="0"/>
              <a:t>والأجهزة والتطبيقات والمعايير وقواعد </a:t>
            </a:r>
            <a:r>
              <a:rPr lang="ar-SA" sz="2300" dirty="0"/>
              <a:t>البيانات </a:t>
            </a:r>
            <a:r>
              <a:rPr lang="ar-SA" sz="2300" dirty="0" smtClean="0"/>
              <a:t>والمحتوى وقواعد </a:t>
            </a:r>
            <a:r>
              <a:rPr lang="ar-SA" sz="2300" dirty="0"/>
              <a:t>العمل التي تنظم تدفق البيانات </a:t>
            </a:r>
            <a:r>
              <a:rPr lang="ar-SA" sz="2300" dirty="0" smtClean="0"/>
              <a:t>والعمل بين أصحاب المصلحة، </a:t>
            </a:r>
            <a:r>
              <a:rPr lang="ar-SA" sz="2300" dirty="0"/>
              <a:t>سواء على الصعيد الداخلي </a:t>
            </a:r>
            <a:r>
              <a:rPr lang="ar-SA" sz="2300" dirty="0" smtClean="0"/>
              <a:t>أو الخارجي للمنظمة.</a:t>
            </a:r>
          </a:p>
          <a:p>
            <a:pPr rtl="1">
              <a:buFont typeface="Arial" panose="020B0604020202020204" pitchFamily="34" charset="0"/>
              <a:buChar char="•"/>
            </a:pPr>
            <a:r>
              <a:rPr lang="ar-SA" sz="2300" b="1" dirty="0" smtClean="0"/>
              <a:t>إدارة </a:t>
            </a:r>
            <a:r>
              <a:rPr lang="ar-SA" sz="2300" b="1" dirty="0"/>
              <a:t>البنية الإلكترونية </a:t>
            </a:r>
            <a:r>
              <a:rPr lang="ar-SA" sz="2300" b="1" dirty="0" smtClean="0"/>
              <a:t>للأعمال: </a:t>
            </a:r>
            <a:r>
              <a:rPr lang="ar-SA" sz="2300" dirty="0" smtClean="0"/>
              <a:t>هي عمليات </a:t>
            </a:r>
            <a:r>
              <a:rPr lang="ar-SA" sz="2300" dirty="0"/>
              <a:t>تخطيط وتصميم وتطوير وتحسين ومراقبة الشبكات والبرامج والتطبيقات والخدمات الالكترونية والمحتوى </a:t>
            </a:r>
            <a:r>
              <a:rPr lang="ar-SA" sz="2300" dirty="0" err="1" smtClean="0"/>
              <a:t>الرقمى</a:t>
            </a:r>
            <a:r>
              <a:rPr lang="ar-SA" sz="2300" dirty="0" smtClean="0"/>
              <a:t> </a:t>
            </a:r>
            <a:r>
              <a:rPr lang="ar-SA" sz="2300" dirty="0" err="1"/>
              <a:t>فى</a:t>
            </a:r>
            <a:r>
              <a:rPr lang="ar-SA" sz="2300" dirty="0"/>
              <a:t> الشركة أو الدولة وذلك بهدف استخدامها لتحقيق مزايا تنافسية. </a:t>
            </a:r>
            <a:endParaRPr lang="ar-SA" sz="2300" dirty="0" smtClean="0"/>
          </a:p>
          <a:p>
            <a:pPr rtl="1">
              <a:buFont typeface="Arial" panose="020B0604020202020204" pitchFamily="34" charset="0"/>
              <a:buChar char="•"/>
            </a:pPr>
            <a:r>
              <a:rPr lang="ar-SA" sz="2300" dirty="0" smtClean="0"/>
              <a:t>من أهم القرارات التي تواجه الإدارة  هو تحديد الشبكات والبرامج والأجهزة اللازمة لخدمة الموظفين والعملاء حتى تحقق المنظمة أهدافها؟  </a:t>
            </a:r>
          </a:p>
          <a:p>
            <a:pPr rtl="1">
              <a:buFont typeface="Arial" panose="020B0604020202020204" pitchFamily="34" charset="0"/>
              <a:buChar char="•"/>
            </a:pPr>
            <a:r>
              <a:rPr lang="ar-SA" sz="2300" dirty="0" smtClean="0"/>
              <a:t>المدراء يجب أن يعرفوا إمكانيات وحدود التكنولوجيا التي تحتاجها الشركات </a:t>
            </a:r>
            <a:endParaRPr lang="en-US" sz="2300" dirty="0" smtClean="0"/>
          </a:p>
          <a:p>
            <a:pPr rtl="1">
              <a:buFont typeface="Arial" panose="020B0604020202020204" pitchFamily="34" charset="0"/>
              <a:buChar char="•"/>
            </a:pPr>
            <a:r>
              <a:rPr lang="ar-SA" sz="2300" dirty="0" smtClean="0"/>
              <a:t>المدراء يحتاجون الى استخدام لغة فنية أو متخصصة </a:t>
            </a:r>
            <a:r>
              <a:rPr lang="en-US" sz="2300" dirty="0" smtClean="0"/>
              <a:t>Jargon </a:t>
            </a:r>
            <a:r>
              <a:rPr lang="ar-SA" sz="2300" dirty="0" smtClean="0"/>
              <a:t> عند إدارة الأجهزة والبرامج والشبكات </a:t>
            </a:r>
          </a:p>
          <a:p>
            <a:pPr rtl="1">
              <a:buFont typeface="Arial" panose="020B0604020202020204" pitchFamily="34" charset="0"/>
              <a:buChar char="•"/>
            </a:pPr>
            <a:r>
              <a:rPr lang="ar-SA" sz="2300" dirty="0" smtClean="0"/>
              <a:t>يجب معرفة أسباب عدم الرد على البريد الإلكتروني وبطئ سرعة الانترنت وسياسة الخصوصية </a:t>
            </a:r>
            <a:endParaRPr lang="ar-SA" sz="2300" dirty="0"/>
          </a:p>
          <a:p>
            <a:pPr rtl="1">
              <a:buFont typeface="Arial" panose="020B0604020202020204" pitchFamily="34" charset="0"/>
              <a:buChar char="•"/>
            </a:pPr>
            <a:r>
              <a:rPr lang="ar-SA" sz="2400" dirty="0" err="1" smtClean="0"/>
              <a:t>ميجب</a:t>
            </a:r>
            <a:r>
              <a:rPr lang="ar-SA" sz="2400" dirty="0" smtClean="0"/>
              <a:t> أن يعرفوا </a:t>
            </a:r>
            <a:r>
              <a:rPr lang="ar-SA" sz="2400" dirty="0"/>
              <a:t>وسائل تقليل تكلفة </a:t>
            </a:r>
            <a:r>
              <a:rPr lang="ar-SA" sz="2400" dirty="0" smtClean="0"/>
              <a:t>بنية الأعمال </a:t>
            </a:r>
            <a:r>
              <a:rPr lang="ar-SA" sz="2400" dirty="0"/>
              <a:t>الإلكترونية؟</a:t>
            </a:r>
            <a:endParaRPr lang="en-US" sz="2400" dirty="0"/>
          </a:p>
          <a:p>
            <a:pPr rtl="1">
              <a:buFont typeface="Arial" panose="020B0604020202020204" pitchFamily="34" charset="0"/>
              <a:buChar char="•"/>
            </a:pPr>
            <a:endParaRPr lang="ar-SA" sz="23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3600686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نموذج للبنية التحتية للأعمال الإلكترونية </a:t>
            </a:r>
            <a:endParaRPr lang="ar-SA"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06102913"/>
              </p:ext>
            </p:extLst>
          </p:nvPr>
        </p:nvGraphicFramePr>
        <p:xfrm>
          <a:off x="247907" y="1305286"/>
          <a:ext cx="9633520" cy="3064759"/>
        </p:xfrm>
        <a:graphic>
          <a:graphicData uri="http://schemas.openxmlformats.org/drawingml/2006/table">
            <a:tbl>
              <a:tblPr rtl="1" firstRow="1" bandRow="1">
                <a:tableStyleId>{5C22544A-7EE6-4342-B048-85BDC9FD1C3A}</a:tableStyleId>
              </a:tblPr>
              <a:tblGrid>
                <a:gridCol w="2938819"/>
                <a:gridCol w="6694701"/>
              </a:tblGrid>
              <a:tr h="357048">
                <a:tc>
                  <a:txBody>
                    <a:bodyPr/>
                    <a:lstStyle/>
                    <a:p>
                      <a:pPr algn="r" rtl="1"/>
                      <a:r>
                        <a:rPr lang="ar-SA" sz="2000" dirty="0" smtClean="0"/>
                        <a:t>الطبقة</a:t>
                      </a:r>
                      <a:endParaRPr lang="ar-SA" sz="2000" dirty="0"/>
                    </a:p>
                  </a:txBody>
                  <a:tcPr/>
                </a:tc>
                <a:tc>
                  <a:txBody>
                    <a:bodyPr/>
                    <a:lstStyle/>
                    <a:p>
                      <a:pPr algn="r" rtl="1"/>
                      <a:r>
                        <a:rPr lang="ar-SA" sz="2000" dirty="0" smtClean="0"/>
                        <a:t>البرامج والأجهزة والشبكات</a:t>
                      </a:r>
                      <a:endParaRPr lang="ar-SA" sz="2000" dirty="0"/>
                    </a:p>
                  </a:txBody>
                  <a:tcPr/>
                </a:tc>
              </a:tr>
              <a:tr h="481022">
                <a:tc>
                  <a:txBody>
                    <a:bodyPr/>
                    <a:lstStyle/>
                    <a:p>
                      <a:pPr algn="r" rtl="1"/>
                      <a:r>
                        <a:rPr lang="ar-SA" sz="2000" b="0" dirty="0" smtClean="0"/>
                        <a:t>1. الخدمات والتطبيقات</a:t>
                      </a:r>
                      <a:endParaRPr lang="ar-SA" sz="2000" b="0"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000" b="0" dirty="0" smtClean="0"/>
                        <a:t>تطبيقات</a:t>
                      </a:r>
                      <a:r>
                        <a:rPr lang="ar-SA" sz="2000" b="0" baseline="0" dirty="0" smtClean="0"/>
                        <a:t> العلاقة مع العملاء وسلسلة التوريد والتنقيب عن البيانات وإدارة المحتوى</a:t>
                      </a:r>
                      <a:endParaRPr lang="ar-SA" sz="2000" b="0" dirty="0" smtClean="0"/>
                    </a:p>
                  </a:txBody>
                  <a:tcPr/>
                </a:tc>
              </a:tr>
              <a:tr h="357048">
                <a:tc>
                  <a:txBody>
                    <a:bodyPr/>
                    <a:lstStyle/>
                    <a:p>
                      <a:pPr algn="r" rtl="1"/>
                      <a:r>
                        <a:rPr lang="ar-SA" sz="2000" b="0" dirty="0" smtClean="0"/>
                        <a:t>2. برمجيات النظام  </a:t>
                      </a:r>
                      <a:endParaRPr lang="ar-SA" sz="2000" b="0" dirty="0"/>
                    </a:p>
                  </a:txBody>
                  <a:tcPr/>
                </a:tc>
                <a:tc>
                  <a:txBody>
                    <a:bodyPr/>
                    <a:lstStyle/>
                    <a:p>
                      <a:pPr algn="r" rtl="1"/>
                      <a:r>
                        <a:rPr lang="ar-SA" sz="2000" b="0" dirty="0" smtClean="0"/>
                        <a:t>نظم التشغيل والمعايير، وبرامج الشبكات وبرامج قواعد البيانات</a:t>
                      </a:r>
                      <a:endParaRPr lang="ar-SA" sz="2000" b="0" dirty="0"/>
                    </a:p>
                  </a:txBody>
                  <a:tcPr/>
                </a:tc>
              </a:tr>
              <a:tr h="357048">
                <a:tc>
                  <a:txBody>
                    <a:bodyPr/>
                    <a:lstStyle/>
                    <a:p>
                      <a:pPr algn="r" rtl="1"/>
                      <a:r>
                        <a:rPr lang="ar-SA" sz="2000" b="0" dirty="0" smtClean="0"/>
                        <a:t>3. طبقة الأجهزة المادية والشبكة</a:t>
                      </a:r>
                      <a:endParaRPr lang="ar-SA" sz="2000" b="0" dirty="0"/>
                    </a:p>
                  </a:txBody>
                  <a:tcPr/>
                </a:tc>
                <a:tc>
                  <a:txBody>
                    <a:bodyPr/>
                    <a:lstStyle/>
                    <a:p>
                      <a:pPr algn="r" rtl="1"/>
                      <a:r>
                        <a:rPr lang="ar-SA" sz="2000" b="0" dirty="0" smtClean="0"/>
                        <a:t>حاسبات وأجهزة </a:t>
                      </a:r>
                      <a:r>
                        <a:rPr lang="ar-SA" sz="2000" b="0" dirty="0" err="1" smtClean="0"/>
                        <a:t>إتصالات</a:t>
                      </a:r>
                      <a:r>
                        <a:rPr lang="ar-SA" sz="2000" b="0" dirty="0" smtClean="0"/>
                        <a:t> وأجهزة وكابلات الشبكة ونوع الشبكة وخصائصها </a:t>
                      </a:r>
                      <a:endParaRPr lang="ar-SA" sz="2000" b="0" dirty="0"/>
                    </a:p>
                  </a:txBody>
                  <a:tcPr/>
                </a:tc>
              </a:tr>
              <a:tr h="357048">
                <a:tc>
                  <a:txBody>
                    <a:bodyPr/>
                    <a:lstStyle/>
                    <a:p>
                      <a:pPr algn="r" rtl="1"/>
                      <a:r>
                        <a:rPr lang="ar-SA" sz="2000" b="0" dirty="0" smtClean="0"/>
                        <a:t>4. طبقة تخزين البيانات</a:t>
                      </a:r>
                      <a:endParaRPr lang="ar-SA" sz="2000" b="0" dirty="0"/>
                    </a:p>
                  </a:txBody>
                  <a:tcPr/>
                </a:tc>
                <a:tc>
                  <a:txBody>
                    <a:bodyPr/>
                    <a:lstStyle/>
                    <a:p>
                      <a:pPr algn="r" rtl="1"/>
                      <a:r>
                        <a:rPr lang="ar-SA" sz="2000" b="0" dirty="0" smtClean="0"/>
                        <a:t>وسائط التخزين المختلفة</a:t>
                      </a:r>
                      <a:r>
                        <a:rPr lang="ar-SA" sz="2000" b="0" baseline="0" dirty="0" smtClean="0"/>
                        <a:t> </a:t>
                      </a:r>
                      <a:r>
                        <a:rPr lang="ar-SA" sz="2000" b="0" dirty="0" smtClean="0"/>
                        <a:t>والنسخة الاحتياطي والحوسبة السحابية </a:t>
                      </a:r>
                      <a:endParaRPr lang="ar-SA" sz="2000" b="0" dirty="0"/>
                    </a:p>
                  </a:txBody>
                  <a:tcPr/>
                </a:tc>
              </a:tr>
              <a:tr h="357048">
                <a:tc>
                  <a:txBody>
                    <a:bodyPr/>
                    <a:lstStyle/>
                    <a:p>
                      <a:pPr algn="r" rtl="1"/>
                      <a:r>
                        <a:rPr lang="ar-SA" sz="2000" b="0" dirty="0" smtClean="0"/>
                        <a:t>5. طبقة البيانات والمحتوى </a:t>
                      </a:r>
                      <a:endParaRPr lang="ar-SA" sz="2000" b="0" dirty="0"/>
                    </a:p>
                  </a:txBody>
                  <a:tcPr/>
                </a:tc>
                <a:tc>
                  <a:txBody>
                    <a:bodyPr/>
                    <a:lstStyle/>
                    <a:p>
                      <a:pPr algn="r" rtl="1"/>
                      <a:r>
                        <a:rPr lang="ar-SA" sz="2000" b="0" dirty="0" smtClean="0"/>
                        <a:t>محتوى الموقع الإلكتروني وتبادل البيانات والمواقع الداخلية والخارجية </a:t>
                      </a:r>
                      <a:endParaRPr lang="ar-SA" sz="2000" b="0" dirty="0"/>
                    </a:p>
                  </a:txBody>
                  <a:tcPr/>
                </a:tc>
              </a:tr>
              <a:tr h="602537">
                <a:tc gridSpan="2">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000" dirty="0" smtClean="0"/>
                        <a:t>المصدر: </a:t>
                      </a:r>
                      <a:r>
                        <a:rPr lang="en-US" sz="2000" kern="1200" dirty="0" smtClean="0">
                          <a:solidFill>
                            <a:schemeClr val="dk1"/>
                          </a:solidFill>
                          <a:effectLst/>
                          <a:latin typeface="+mn-lt"/>
                          <a:ea typeface="+mn-ea"/>
                          <a:cs typeface="+mn-cs"/>
                        </a:rPr>
                        <a:t>http://psut.jo/sites/raad/eBusiness_notes/Chapter%2003.pdf</a:t>
                      </a:r>
                    </a:p>
                  </a:txBody>
                  <a:tcPr/>
                </a:tc>
                <a:tc hMerge="1">
                  <a:txBody>
                    <a:bodyPr/>
                    <a:lstStyle/>
                    <a:p>
                      <a:pPr rtl="1"/>
                      <a:endParaRPr lang="ar-SA" dirty="0"/>
                    </a:p>
                  </a:txBody>
                  <a:tcPr/>
                </a:tc>
              </a:tr>
            </a:tbl>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6" name="TextBox 5"/>
          <p:cNvSpPr txBox="1"/>
          <p:nvPr/>
        </p:nvSpPr>
        <p:spPr>
          <a:xfrm>
            <a:off x="22302" y="4437112"/>
            <a:ext cx="9883698" cy="1785104"/>
          </a:xfrm>
          <a:prstGeom prst="rect">
            <a:avLst/>
          </a:prstGeom>
          <a:noFill/>
        </p:spPr>
        <p:txBody>
          <a:bodyPr wrap="square" rtlCol="1">
            <a:spAutoFit/>
          </a:bodyPr>
          <a:lstStyle/>
          <a:p>
            <a:r>
              <a:rPr lang="ar-SA" sz="2200" b="1" dirty="0" smtClean="0"/>
              <a:t>طريقة عمل هذا النموذج: </a:t>
            </a:r>
            <a:r>
              <a:rPr lang="ar-SA" sz="2200" dirty="0" smtClean="0"/>
              <a:t>عندما يريد طالب تسجيل المواد فإنه يريد الوصول الى نظام </a:t>
            </a:r>
            <a:r>
              <a:rPr lang="ar-SA" sz="2200" dirty="0" err="1" smtClean="0"/>
              <a:t>البانر</a:t>
            </a:r>
            <a:r>
              <a:rPr lang="ar-SA" sz="2200" dirty="0" smtClean="0"/>
              <a:t> ( طبقة 1)؛ ولكى يصل الى نظام </a:t>
            </a:r>
            <a:r>
              <a:rPr lang="ar-SA" sz="2200" dirty="0" err="1" smtClean="0"/>
              <a:t>البانر</a:t>
            </a:r>
            <a:r>
              <a:rPr lang="ar-SA" sz="2200" dirty="0" smtClean="0"/>
              <a:t> فإنه يحتاج الى برامج مثل ويندوز </a:t>
            </a:r>
            <a:r>
              <a:rPr lang="ar-SA" sz="2200" dirty="0"/>
              <a:t>( </a:t>
            </a:r>
            <a:r>
              <a:rPr lang="ar-SA" sz="2200" dirty="0" smtClean="0"/>
              <a:t>نظام تشغيل) وإكسبلورر (متصفح للإنترنت) (طبقة 2)؛ ثم يحتاج الى شبكة معينة إنترانت أو إكسترانت بما فيها موجه بيانات وجدار </a:t>
            </a:r>
            <a:r>
              <a:rPr lang="ar-SA" sz="2200" dirty="0" err="1" smtClean="0"/>
              <a:t>نارى</a:t>
            </a:r>
            <a:r>
              <a:rPr lang="ar-SA" sz="2200" dirty="0" smtClean="0"/>
              <a:t> </a:t>
            </a:r>
            <a:r>
              <a:rPr lang="ar-SA" sz="2200" dirty="0"/>
              <a:t>( طبقة 3</a:t>
            </a:r>
            <a:r>
              <a:rPr lang="ar-SA" sz="2200" dirty="0" smtClean="0"/>
              <a:t>)؛  للوصول الى البيانات المخزنة في قواعد البيانات القبول والتسجيل ( طبقة التخزين 4)، وبعدها يمكن إدخال بياناته وتسجيل المواد التي يحتاجها ( طبقة البيانات والمحتوى 5) </a:t>
            </a:r>
            <a:endParaRPr lang="ar-SA" sz="2200" dirty="0"/>
          </a:p>
        </p:txBody>
      </p:sp>
    </p:spTree>
    <p:extLst>
      <p:ext uri="{BB962C8B-B14F-4D97-AF65-F5344CB8AC3E}">
        <p14:creationId xmlns:p14="http://schemas.microsoft.com/office/powerpoint/2010/main" val="2695089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solidFill>
                  <a:srgbClr val="FF0000"/>
                </a:solidFill>
              </a:rPr>
              <a:t> </a:t>
            </a:r>
            <a:r>
              <a:rPr lang="ar-SA" dirty="0" smtClean="0">
                <a:solidFill>
                  <a:srgbClr val="FF0000"/>
                </a:solidFill>
              </a:rPr>
              <a:t>1. </a:t>
            </a:r>
            <a:r>
              <a:rPr lang="ar-SA" b="1" dirty="0" smtClean="0">
                <a:solidFill>
                  <a:srgbClr val="FF0000"/>
                </a:solidFill>
              </a:rPr>
              <a:t>الخدمات </a:t>
            </a:r>
            <a:r>
              <a:rPr lang="ar-SA" b="1" dirty="0">
                <a:solidFill>
                  <a:srgbClr val="FF0000"/>
                </a:solidFill>
              </a:rPr>
              <a:t>والتطبيقات </a:t>
            </a:r>
            <a:r>
              <a:rPr lang="ar-SA" b="1" dirty="0" smtClean="0">
                <a:solidFill>
                  <a:srgbClr val="FF0000"/>
                </a:solidFill>
              </a:rPr>
              <a:t>الالكترونية</a:t>
            </a:r>
            <a:endParaRPr lang="ar-SA" b="1" dirty="0"/>
          </a:p>
        </p:txBody>
      </p:sp>
      <p:sp>
        <p:nvSpPr>
          <p:cNvPr id="3" name="Content Placeholder 2"/>
          <p:cNvSpPr>
            <a:spLocks noGrp="1"/>
          </p:cNvSpPr>
          <p:nvPr>
            <p:ph idx="1"/>
          </p:nvPr>
        </p:nvSpPr>
        <p:spPr>
          <a:xfrm>
            <a:off x="-22324" y="1340768"/>
            <a:ext cx="9993560" cy="5015582"/>
          </a:xfrm>
        </p:spPr>
        <p:txBody>
          <a:bodyPr/>
          <a:lstStyle/>
          <a:p>
            <a:pPr rtl="1">
              <a:buFont typeface="Wingdings" panose="05000000000000000000" pitchFamily="2" charset="2"/>
              <a:buChar char="v"/>
            </a:pPr>
            <a:r>
              <a:rPr lang="ar-SA" sz="2200" b="1" dirty="0" smtClean="0"/>
              <a:t>الخدمات الالكترونية: </a:t>
            </a:r>
            <a:r>
              <a:rPr lang="ar-SA" sz="2200" dirty="0" smtClean="0"/>
              <a:t>هي استخدام تنقية المعلومات لتقديم الخدمات إلكترونياً في التجارة (التجارة الالكترونية) أو الحكومة ( مثل التعليم الإلكتروني)  أو قطاع المنظمات غير الهادفة للربح</a:t>
            </a:r>
          </a:p>
          <a:p>
            <a:pPr rtl="1">
              <a:buFont typeface="Wingdings" panose="05000000000000000000" pitchFamily="2" charset="2"/>
              <a:buChar char="v"/>
            </a:pPr>
            <a:r>
              <a:rPr lang="ar-SA" sz="2200" b="1" dirty="0" smtClean="0"/>
              <a:t>قنوات التوصيل:</a:t>
            </a:r>
            <a:r>
              <a:rPr lang="ar-SA" sz="2200" dirty="0" smtClean="0"/>
              <a:t> تشمل شبكة الانترنت والجوال ومراكز الاتصال والتلفاز </a:t>
            </a:r>
            <a:r>
              <a:rPr lang="ar-SA" sz="2200" dirty="0" err="1" smtClean="0"/>
              <a:t>والجى</a:t>
            </a:r>
            <a:r>
              <a:rPr lang="ar-SA" sz="2200" dirty="0" smtClean="0"/>
              <a:t> </a:t>
            </a:r>
            <a:r>
              <a:rPr lang="ar-SA" sz="2200" dirty="0" err="1" smtClean="0"/>
              <a:t>بى</a:t>
            </a:r>
            <a:r>
              <a:rPr lang="ar-SA" sz="2200" dirty="0" smtClean="0"/>
              <a:t> إس وغيرها</a:t>
            </a:r>
          </a:p>
          <a:p>
            <a:pPr rtl="1">
              <a:buFont typeface="Wingdings" panose="05000000000000000000" pitchFamily="2" charset="2"/>
              <a:buChar char="v"/>
            </a:pPr>
            <a:r>
              <a:rPr lang="ar-SA" sz="2200" b="1" dirty="0" smtClean="0"/>
              <a:t>على المدراء أن يفاضلوا بين</a:t>
            </a:r>
            <a:r>
              <a:rPr lang="ar-SA" sz="2200" dirty="0" smtClean="0"/>
              <a:t>: </a:t>
            </a:r>
          </a:p>
          <a:p>
            <a:pPr marL="800100" lvl="1" indent="-342900" rtl="1">
              <a:buFont typeface="Wingdings" panose="05000000000000000000" pitchFamily="2" charset="2"/>
              <a:buChar char="§"/>
            </a:pPr>
            <a:r>
              <a:rPr lang="ar-SA" sz="2200" b="1" dirty="0" smtClean="0"/>
              <a:t>تطوير البرامج داخل الشركة:  </a:t>
            </a:r>
            <a:r>
              <a:rPr lang="ar-SA" sz="2200" dirty="0" smtClean="0"/>
              <a:t>تعطى وظائف أفضل ومخصصة، لكنها مكلفة وتحتاج  لخبرة ووقت لتطويرها</a:t>
            </a:r>
          </a:p>
          <a:p>
            <a:pPr marL="800100" lvl="1" indent="-342900" rtl="1">
              <a:buFont typeface="Wingdings" panose="05000000000000000000" pitchFamily="2" charset="2"/>
              <a:buChar char="§"/>
            </a:pPr>
            <a:r>
              <a:rPr lang="ar-SA" sz="2200" b="1" dirty="0" smtClean="0"/>
              <a:t>أو شرائها </a:t>
            </a:r>
            <a:r>
              <a:rPr lang="ar-SA" sz="2200" b="1" dirty="0" err="1" smtClean="0"/>
              <a:t>جاهزه</a:t>
            </a:r>
            <a:r>
              <a:rPr lang="ar-SA" sz="2200" b="1" dirty="0" smtClean="0"/>
              <a:t>: </a:t>
            </a:r>
            <a:r>
              <a:rPr lang="ar-SA" sz="2200" dirty="0" smtClean="0"/>
              <a:t>تم اختبارها لسنوات، سرعة تنزيلها، تحكم شركة التقنية في البرنامج </a:t>
            </a:r>
          </a:p>
          <a:p>
            <a:pPr marL="400050" rtl="1">
              <a:buFont typeface="Wingdings" panose="05000000000000000000" pitchFamily="2" charset="2"/>
              <a:buChar char="v"/>
            </a:pPr>
            <a:r>
              <a:rPr lang="ar-SA" sz="2200" b="1" dirty="0" smtClean="0"/>
              <a:t>على </a:t>
            </a:r>
            <a:r>
              <a:rPr lang="ar-SA" sz="2200" b="1" dirty="0"/>
              <a:t>المدراء أن يفاضلوا بين</a:t>
            </a:r>
            <a:r>
              <a:rPr lang="ar-SA" sz="2200" dirty="0"/>
              <a:t>: </a:t>
            </a:r>
            <a:endParaRPr lang="ar-SA" sz="2200" dirty="0" smtClean="0"/>
          </a:p>
          <a:p>
            <a:pPr marL="800100" lvl="1" indent="-342900" rtl="1">
              <a:buFont typeface="Wingdings" panose="05000000000000000000" pitchFamily="2" charset="2"/>
              <a:buChar char="§"/>
            </a:pPr>
            <a:r>
              <a:rPr lang="ar-SA" sz="2200" b="1" dirty="0" smtClean="0"/>
              <a:t>تحميل البرنامج على كل جهاز (شبكة الند للند </a:t>
            </a:r>
            <a:r>
              <a:rPr lang="en-US" sz="2200" b="1" dirty="0" smtClean="0"/>
              <a:t>(Peer-to-peer</a:t>
            </a:r>
            <a:r>
              <a:rPr lang="ar-SA" sz="2200" b="1" dirty="0" smtClean="0"/>
              <a:t>: </a:t>
            </a:r>
            <a:r>
              <a:rPr lang="ar-SA" sz="2200" dirty="0" smtClean="0"/>
              <a:t>الحاسب يعمل كعميل وخادم في نفس الوقت ( مثل برنامج </a:t>
            </a:r>
            <a:r>
              <a:rPr lang="ar-SA" sz="2200" dirty="0" err="1" smtClean="0"/>
              <a:t>سكايبى</a:t>
            </a:r>
            <a:r>
              <a:rPr lang="ar-SA" sz="2200" dirty="0" smtClean="0"/>
              <a:t>) </a:t>
            </a:r>
            <a:r>
              <a:rPr lang="ar-SA" sz="2200" b="1" dirty="0" smtClean="0"/>
              <a:t>، </a:t>
            </a:r>
            <a:r>
              <a:rPr lang="ar-SA" sz="2200" dirty="0" smtClean="0"/>
              <a:t>مناسب لعدد صغير من المستخدمين وقليل التكاليف، والمستخدم يتحكم في الموارد، ويشارك موارده مع الآخرين</a:t>
            </a:r>
          </a:p>
          <a:p>
            <a:pPr marL="800100" lvl="1" indent="-342900" rtl="1">
              <a:buFont typeface="Wingdings" panose="05000000000000000000" pitchFamily="2" charset="2"/>
              <a:buChar char="§"/>
            </a:pPr>
            <a:r>
              <a:rPr lang="ar-SA" sz="2200" b="1" dirty="0" smtClean="0"/>
              <a:t>أو تخصيص خادم له (شبكة الخادم والعميل </a:t>
            </a:r>
            <a:r>
              <a:rPr lang="en-US" sz="2200" b="1" dirty="0" smtClean="0"/>
              <a:t>Client-server</a:t>
            </a:r>
            <a:r>
              <a:rPr lang="ar-SA" sz="2200" b="1" dirty="0" smtClean="0"/>
              <a:t>)</a:t>
            </a:r>
            <a:r>
              <a:rPr lang="ar-SA" sz="2200" dirty="0" smtClean="0"/>
              <a:t>:  </a:t>
            </a:r>
            <a:r>
              <a:rPr lang="ar-SA" sz="2200" dirty="0"/>
              <a:t>العميل يطلب الخدمة والخادم </a:t>
            </a:r>
            <a:r>
              <a:rPr lang="ar-SA" sz="2200" dirty="0" smtClean="0"/>
              <a:t>يقدمها ( مثل الدخول على نظام </a:t>
            </a:r>
            <a:r>
              <a:rPr lang="ar-SA" sz="2200" dirty="0" err="1" smtClean="0"/>
              <a:t>البانر</a:t>
            </a:r>
            <a:r>
              <a:rPr lang="ar-SA" sz="2200" dirty="0" smtClean="0"/>
              <a:t>) ويتميز بإدارة مركزية للبيانات وأمن المعلومات أفضل، </a:t>
            </a:r>
            <a:endParaRPr lang="en-US" sz="2200" dirty="0" smtClean="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1442030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6756" y="404078"/>
            <a:ext cx="8915400" cy="994122"/>
          </a:xfrm>
        </p:spPr>
        <p:txBody>
          <a:bodyPr/>
          <a:lstStyle/>
          <a:p>
            <a:pPr algn="ctr"/>
            <a:r>
              <a:rPr lang="ar-SA" dirty="0" smtClean="0"/>
              <a:t>أهم أنواع تطبيقات الأعمال </a:t>
            </a:r>
            <a:endParaRPr lang="ar-SA" dirty="0"/>
          </a:p>
        </p:txBody>
      </p:sp>
      <p:sp>
        <p:nvSpPr>
          <p:cNvPr id="3" name="Content Placeholder 2"/>
          <p:cNvSpPr>
            <a:spLocks noGrp="1"/>
          </p:cNvSpPr>
          <p:nvPr>
            <p:ph idx="1"/>
          </p:nvPr>
        </p:nvSpPr>
        <p:spPr>
          <a:xfrm>
            <a:off x="0" y="1417638"/>
            <a:ext cx="9906000" cy="4938712"/>
          </a:xfrm>
        </p:spPr>
        <p:txBody>
          <a:bodyPr/>
          <a:lstStyle/>
          <a:p>
            <a:pPr marL="0" indent="0" rtl="1"/>
            <a:r>
              <a:rPr lang="ar-SA" sz="2100" b="1" dirty="0" smtClean="0"/>
              <a:t>تطبيقات </a:t>
            </a:r>
            <a:r>
              <a:rPr lang="ar-SA" sz="2100" b="1" dirty="0"/>
              <a:t>الأعمال</a:t>
            </a:r>
            <a:r>
              <a:rPr lang="ar-SA" sz="2100" b="1" dirty="0" smtClean="0"/>
              <a:t>:</a:t>
            </a:r>
            <a:r>
              <a:rPr lang="ar-SA" sz="2100" dirty="0" smtClean="0"/>
              <a:t> </a:t>
            </a:r>
            <a:r>
              <a:rPr lang="ar-SA" sz="2100" dirty="0"/>
              <a:t>تستخدم في زيادة الإنتاجية، تسهيل التواصل، قياس الإنتاجية وأداء </a:t>
            </a:r>
            <a:r>
              <a:rPr lang="ar-SA" sz="2100" dirty="0" smtClean="0"/>
              <a:t>الموظفين، ومنها </a:t>
            </a:r>
            <a:endParaRPr lang="ar-SA" sz="2100" b="1" dirty="0" smtClean="0"/>
          </a:p>
          <a:p>
            <a:pPr marL="514350" indent="-514350" rtl="1">
              <a:buFont typeface="+mj-lt"/>
              <a:buAutoNum type="arabicPeriod"/>
            </a:pPr>
            <a:r>
              <a:rPr lang="ar-SA" sz="2100" b="1" dirty="0" smtClean="0"/>
              <a:t>برامج الاتصال: </a:t>
            </a:r>
            <a:r>
              <a:rPr lang="ar-SA" sz="2100" dirty="0" smtClean="0"/>
              <a:t>مثل البريد </a:t>
            </a:r>
            <a:r>
              <a:rPr lang="ar-SA" sz="2100" dirty="0" err="1" smtClean="0"/>
              <a:t>الالكترونى</a:t>
            </a:r>
            <a:r>
              <a:rPr lang="ar-SA" sz="2100" dirty="0" smtClean="0"/>
              <a:t> والفيديو </a:t>
            </a:r>
            <a:r>
              <a:rPr lang="ar-SA" sz="2100" dirty="0" err="1" smtClean="0"/>
              <a:t>كونفرانس</a:t>
            </a:r>
            <a:r>
              <a:rPr lang="ar-SA" sz="2100" dirty="0" smtClean="0"/>
              <a:t> (</a:t>
            </a:r>
            <a:r>
              <a:rPr lang="ar-SA" sz="2100" dirty="0" err="1" smtClean="0"/>
              <a:t>سكايب</a:t>
            </a:r>
            <a:r>
              <a:rPr lang="ar-SA" sz="2100" dirty="0" smtClean="0"/>
              <a:t>) وهاتف الإنترنت وتليفزيون الأنترنت (</a:t>
            </a:r>
            <a:r>
              <a:rPr lang="en-US" sz="2100" dirty="0" smtClean="0"/>
              <a:t>(IPTV</a:t>
            </a:r>
            <a:endParaRPr lang="ar-SA" sz="2100" dirty="0" smtClean="0"/>
          </a:p>
          <a:p>
            <a:pPr marL="514350" indent="-514350" rtl="1">
              <a:buFont typeface="+mj-lt"/>
              <a:buAutoNum type="arabicPeriod"/>
            </a:pPr>
            <a:r>
              <a:rPr lang="ar-SA" sz="2100" b="1" dirty="0" smtClean="0"/>
              <a:t>تطبيقات إدارة الموارد: </a:t>
            </a:r>
            <a:r>
              <a:rPr lang="ar-SA" sz="2100" dirty="0" smtClean="0"/>
              <a:t>هدفها تحقيق الاستخدام الأمثل للموارد مالية أو مخزون أو أولية أو بشرية أو تقنية</a:t>
            </a:r>
          </a:p>
          <a:p>
            <a:pPr marL="514350" indent="-514350" rtl="1">
              <a:buFont typeface="+mj-lt"/>
              <a:buAutoNum type="arabicPeriod"/>
            </a:pPr>
            <a:r>
              <a:rPr lang="ar-SA" sz="2100" dirty="0" smtClean="0"/>
              <a:t>لوحات القيادة </a:t>
            </a:r>
            <a:r>
              <a:rPr lang="en-US" sz="2100" b="1" dirty="0" smtClean="0"/>
              <a:t>Dashboards </a:t>
            </a:r>
            <a:r>
              <a:rPr lang="ar-SA" sz="2100" dirty="0" smtClean="0"/>
              <a:t>: </a:t>
            </a:r>
            <a:r>
              <a:rPr lang="ar-SA" sz="2100" dirty="0"/>
              <a:t>تعرض ملخصات البيانات </a:t>
            </a:r>
            <a:r>
              <a:rPr lang="ar-SA" sz="2100" dirty="0" smtClean="0"/>
              <a:t>ومنها لوحات ذكاء الأعمال، لوحات المشاريع</a:t>
            </a:r>
          </a:p>
          <a:p>
            <a:pPr marL="514350" indent="-514350" rtl="1">
              <a:buFont typeface="+mj-lt"/>
              <a:buAutoNum type="arabicPeriod"/>
            </a:pPr>
            <a:r>
              <a:rPr lang="ar-SA" sz="2100" b="1" dirty="0" smtClean="0"/>
              <a:t>برامج </a:t>
            </a:r>
            <a:r>
              <a:rPr lang="ar-SA" sz="2100" b="1" dirty="0"/>
              <a:t>المشتريات </a:t>
            </a:r>
            <a:r>
              <a:rPr lang="en-US" sz="2100" b="1" dirty="0"/>
              <a:t>Procurement </a:t>
            </a:r>
            <a:r>
              <a:rPr lang="ar-SA" sz="2100" b="1" dirty="0" smtClean="0"/>
              <a:t>: </a:t>
            </a:r>
            <a:r>
              <a:rPr lang="ar-SA" sz="2100" dirty="0" smtClean="0"/>
              <a:t>تساعد </a:t>
            </a:r>
            <a:r>
              <a:rPr lang="ar-SA" sz="2100" dirty="0"/>
              <a:t>على </a:t>
            </a:r>
            <a:r>
              <a:rPr lang="ar-SA" sz="2100" dirty="0" err="1"/>
              <a:t>أتمتة</a:t>
            </a:r>
            <a:r>
              <a:rPr lang="ar-SA" sz="2100" dirty="0"/>
              <a:t> عملية الشراء من </a:t>
            </a:r>
            <a:r>
              <a:rPr lang="ar-SA" sz="2100" dirty="0" smtClean="0"/>
              <a:t>المنظمات</a:t>
            </a:r>
          </a:p>
          <a:p>
            <a:pPr marL="514350" indent="-514350" rtl="1">
              <a:buFont typeface="+mj-lt"/>
              <a:buAutoNum type="arabicPeriod"/>
            </a:pPr>
            <a:r>
              <a:rPr lang="ar-SA" sz="2100" b="1" dirty="0" smtClean="0"/>
              <a:t>التنقيب </a:t>
            </a:r>
            <a:r>
              <a:rPr lang="ar-SA" sz="2100" b="1" dirty="0"/>
              <a:t>عن </a:t>
            </a:r>
            <a:r>
              <a:rPr lang="ar-SA" sz="2100" b="1" dirty="0" smtClean="0"/>
              <a:t>البيانات: </a:t>
            </a:r>
            <a:r>
              <a:rPr lang="ar-SA" sz="2100" dirty="0" smtClean="0"/>
              <a:t>تستخرج وتصنف معلومات عن تفضيلات المستهلك وسلوكه واتجاهاته وخصائصه</a:t>
            </a:r>
          </a:p>
          <a:p>
            <a:pPr marL="514350" indent="-514350" rtl="1">
              <a:buFont typeface="+mj-lt"/>
              <a:buAutoNum type="arabicPeriod"/>
            </a:pPr>
            <a:r>
              <a:rPr lang="ar-SA" sz="2100" b="1" dirty="0" smtClean="0"/>
              <a:t>برامج إدارة أداء الأعمال (BPM): </a:t>
            </a:r>
            <a:r>
              <a:rPr lang="ar-SA" sz="2100" dirty="0" smtClean="0"/>
              <a:t>تصور وتحلل وتقيس وتتحكم وتحسن الأعمال، </a:t>
            </a:r>
          </a:p>
          <a:p>
            <a:pPr marL="514350" indent="-514350" rtl="1">
              <a:buFont typeface="+mj-lt"/>
              <a:buAutoNum type="arabicPeriod"/>
            </a:pPr>
            <a:r>
              <a:rPr lang="ar-SA" sz="2100" b="1" dirty="0" smtClean="0"/>
              <a:t>برامج إدارة الوثائق:  </a:t>
            </a:r>
            <a:r>
              <a:rPr lang="ar-SA" sz="2100" dirty="0" smtClean="0"/>
              <a:t>تخزن وتنظم وتدير عدد كبير جداً من </a:t>
            </a:r>
            <a:r>
              <a:rPr lang="ar-SA" sz="2100" dirty="0"/>
              <a:t>المستندات </a:t>
            </a:r>
            <a:r>
              <a:rPr lang="ar-SA" sz="2100" dirty="0" smtClean="0"/>
              <a:t>من </a:t>
            </a:r>
            <a:r>
              <a:rPr lang="ar-SA" sz="2100" dirty="0"/>
              <a:t>المعلومات التجارية </a:t>
            </a:r>
            <a:r>
              <a:rPr lang="ar-SA" sz="2100" dirty="0" smtClean="0"/>
              <a:t>القيمة.</a:t>
            </a:r>
          </a:p>
          <a:p>
            <a:pPr marL="514350" indent="-514350" rtl="1">
              <a:buFont typeface="+mj-lt"/>
              <a:buAutoNum type="arabicPeriod"/>
            </a:pPr>
            <a:r>
              <a:rPr lang="ar-SA" sz="2100" b="1" dirty="0" smtClean="0"/>
              <a:t>برامج جدولة </a:t>
            </a:r>
            <a:r>
              <a:rPr lang="ar-SA" sz="2100" b="1" dirty="0"/>
              <a:t>الموظفين </a:t>
            </a:r>
            <a:r>
              <a:rPr lang="ar-SA" sz="2100" b="1" dirty="0" smtClean="0"/>
              <a:t>: </a:t>
            </a:r>
            <a:r>
              <a:rPr lang="ar-SA" sz="2100" dirty="0" smtClean="0"/>
              <a:t>تستخدم في إنشاء </a:t>
            </a:r>
            <a:r>
              <a:rPr lang="ar-SA" sz="2100" dirty="0"/>
              <a:t>وتوزيع جداول الموظفين، وكذلك تتبع ساعات عمل </a:t>
            </a:r>
            <a:r>
              <a:rPr lang="ar-SA" sz="2100" dirty="0" smtClean="0"/>
              <a:t>الموظفين</a:t>
            </a:r>
          </a:p>
          <a:p>
            <a:pPr marL="514350" indent="-514350" rtl="1">
              <a:buFont typeface="+mj-lt"/>
              <a:buAutoNum type="arabicPeriod"/>
            </a:pPr>
            <a:r>
              <a:rPr lang="ar-SA" sz="2100" b="1" dirty="0" smtClean="0"/>
              <a:t>معالجة البيانات وتحليلها: </a:t>
            </a:r>
            <a:r>
              <a:rPr lang="ar-SA" sz="2100" dirty="0"/>
              <a:t>تساعد المدراء التنفيذيين في دعم واتخاذ القرار </a:t>
            </a:r>
            <a:r>
              <a:rPr lang="ar-SA" sz="2100" dirty="0" smtClean="0"/>
              <a:t>(</a:t>
            </a:r>
            <a:r>
              <a:rPr lang="ar-SA" sz="2100" dirty="0" err="1" smtClean="0"/>
              <a:t>مثلHOLAP</a:t>
            </a:r>
            <a:r>
              <a:rPr lang="ar-SA" sz="2100" dirty="0"/>
              <a:t>، </a:t>
            </a:r>
            <a:r>
              <a:rPr lang="ar-SA" sz="2100" dirty="0" smtClean="0"/>
              <a:t>ROLAP)</a:t>
            </a:r>
          </a:p>
          <a:p>
            <a:pPr marL="514350" indent="-514350" rtl="1">
              <a:buFont typeface="+mj-lt"/>
              <a:buAutoNum type="arabicPeriod"/>
            </a:pPr>
            <a:r>
              <a:rPr lang="ar-SA" sz="2100" b="1" dirty="0"/>
              <a:t>برمجيات التقارير</a:t>
            </a:r>
            <a:r>
              <a:rPr lang="ar-SA" sz="2100" dirty="0" smtClean="0"/>
              <a:t>: تعطى تقارير تمكن المدراء من مباشرة أعمالهم ومراقبتها.</a:t>
            </a:r>
          </a:p>
          <a:p>
            <a:pPr marL="514350" indent="-514350" rtl="1">
              <a:buFont typeface="+mj-lt"/>
              <a:buAutoNum type="arabicPeriod"/>
            </a:pPr>
            <a:r>
              <a:rPr lang="ar-SA" sz="2100" dirty="0" smtClean="0"/>
              <a:t>وهناك برامج لإدارة العلاقة مع العملاء وإدارة سلسة التوريد وإدارة المعرفة وسوف نناقشها لاحقاً</a:t>
            </a:r>
            <a:r>
              <a:rPr lang="ar-SA" sz="2000" dirty="0"/>
              <a:t/>
            </a:r>
            <a:br>
              <a:rPr lang="ar-SA" sz="2000" dirty="0"/>
            </a:br>
            <a:endParaRPr lang="ar-SA" sz="20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3194196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فوائد وتكلفة الخدمات الإلكترونية </a:t>
            </a:r>
            <a:endParaRPr lang="ar-SA" dirty="0"/>
          </a:p>
        </p:txBody>
      </p:sp>
      <p:sp>
        <p:nvSpPr>
          <p:cNvPr id="3" name="Content Placeholder 2"/>
          <p:cNvSpPr>
            <a:spLocks noGrp="1"/>
          </p:cNvSpPr>
          <p:nvPr>
            <p:ph idx="1"/>
          </p:nvPr>
        </p:nvSpPr>
        <p:spPr>
          <a:xfrm>
            <a:off x="495300" y="1484784"/>
            <a:ext cx="8915400" cy="4641379"/>
          </a:xfrm>
        </p:spPr>
        <p:txBody>
          <a:bodyPr/>
          <a:lstStyle/>
          <a:p>
            <a:endParaRPr lang="ar-SA" dirty="0"/>
          </a:p>
          <a:p>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079455130"/>
              </p:ext>
            </p:extLst>
          </p:nvPr>
        </p:nvGraphicFramePr>
        <p:xfrm>
          <a:off x="272479" y="1340269"/>
          <a:ext cx="9505057" cy="5236464"/>
        </p:xfrm>
        <a:graphic>
          <a:graphicData uri="http://schemas.openxmlformats.org/drawingml/2006/table">
            <a:tbl>
              <a:tblPr rtl="1" firstRow="1" bandRow="1">
                <a:tableStyleId>{5C22544A-7EE6-4342-B048-85BDC9FD1C3A}</a:tableStyleId>
              </a:tblPr>
              <a:tblGrid>
                <a:gridCol w="3672106"/>
                <a:gridCol w="2664599"/>
                <a:gridCol w="3168352"/>
              </a:tblGrid>
              <a:tr h="416997">
                <a:tc>
                  <a:txBody>
                    <a:bodyPr/>
                    <a:lstStyle/>
                    <a:p>
                      <a:pPr algn="r" rtl="1"/>
                      <a:r>
                        <a:rPr lang="ar-SA" sz="2200" b="1" dirty="0" smtClean="0">
                          <a:solidFill>
                            <a:srgbClr val="013E36"/>
                          </a:solidFill>
                          <a:latin typeface="+mn-lt"/>
                          <a:cs typeface="Arial" charset="0"/>
                        </a:rPr>
                        <a:t>فوائد الخدمات الالكترونية *</a:t>
                      </a:r>
                      <a:endParaRPr lang="ar-SA" sz="2200" dirty="0"/>
                    </a:p>
                  </a:txBody>
                  <a:tcPr/>
                </a:tc>
                <a:tc>
                  <a:txBody>
                    <a:bodyPr/>
                    <a:lstStyle/>
                    <a:p>
                      <a:pPr algn="r" rtl="1"/>
                      <a:r>
                        <a:rPr lang="ar-SA" sz="2200" b="1" dirty="0" smtClean="0">
                          <a:solidFill>
                            <a:srgbClr val="013E36"/>
                          </a:solidFill>
                          <a:latin typeface="+mn-lt"/>
                          <a:cs typeface="Arial" charset="0"/>
                        </a:rPr>
                        <a:t>عناصر التكلفة*</a:t>
                      </a:r>
                      <a:endParaRPr lang="ar-SA" sz="2200"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200" b="1" kern="1200" dirty="0" smtClean="0">
                          <a:solidFill>
                            <a:srgbClr val="013E36"/>
                          </a:solidFill>
                          <a:latin typeface="+mn-lt"/>
                          <a:ea typeface="+mn-ea"/>
                          <a:cs typeface="Arial" charset="0"/>
                        </a:rPr>
                        <a:t>مقايس جودة الخدمات **</a:t>
                      </a:r>
                    </a:p>
                  </a:txBody>
                  <a:tcPr/>
                </a:tc>
              </a:tr>
              <a:tr h="4265641">
                <a:tc>
                  <a:txBody>
                    <a:bodyPr/>
                    <a:lstStyle/>
                    <a:p>
                      <a:pPr marL="342900" indent="-342900" algn="r" rtl="1">
                        <a:spcBef>
                          <a:spcPct val="20000"/>
                        </a:spcBef>
                        <a:buFont typeface="+mj-lt"/>
                        <a:buAutoNum type="arabicPeriod"/>
                      </a:pPr>
                      <a:r>
                        <a:rPr lang="ar-SA" sz="2200" dirty="0" smtClean="0">
                          <a:solidFill>
                            <a:srgbClr val="013E36"/>
                          </a:solidFill>
                          <a:latin typeface="+mn-lt"/>
                          <a:cs typeface="Arial" charset="0"/>
                        </a:rPr>
                        <a:t>الوصول لعدد أكبر من العملاء</a:t>
                      </a:r>
                    </a:p>
                    <a:p>
                      <a:pPr marL="342900" indent="-342900" algn="r" rtl="1">
                        <a:spcBef>
                          <a:spcPct val="20000"/>
                        </a:spcBef>
                        <a:buFont typeface="+mj-lt"/>
                        <a:buAutoNum type="arabicPeriod"/>
                      </a:pPr>
                      <a:r>
                        <a:rPr lang="ar-SA" sz="2200" dirty="0" smtClean="0">
                          <a:solidFill>
                            <a:srgbClr val="013E36"/>
                          </a:solidFill>
                          <a:latin typeface="+mn-lt"/>
                          <a:cs typeface="Arial" charset="0"/>
                        </a:rPr>
                        <a:t>توسيع نطاق السوق</a:t>
                      </a:r>
                    </a:p>
                    <a:p>
                      <a:pPr marL="342900" indent="-342900" algn="r" rtl="1">
                        <a:spcBef>
                          <a:spcPct val="20000"/>
                        </a:spcBef>
                        <a:buFont typeface="+mj-lt"/>
                        <a:buAutoNum type="arabicPeriod"/>
                      </a:pPr>
                      <a:r>
                        <a:rPr lang="ar-SA" sz="2200" dirty="0" smtClean="0">
                          <a:solidFill>
                            <a:srgbClr val="013E36"/>
                          </a:solidFill>
                          <a:latin typeface="+mn-lt"/>
                          <a:cs typeface="Arial" charset="0"/>
                        </a:rPr>
                        <a:t>تقليل حواجز الدخول إلى أسواق جديدة </a:t>
                      </a:r>
                    </a:p>
                    <a:p>
                      <a:pPr marL="342900" indent="-342900" algn="r" rtl="1">
                        <a:spcBef>
                          <a:spcPct val="20000"/>
                        </a:spcBef>
                        <a:buFont typeface="+mj-lt"/>
                        <a:buAutoNum type="arabicPeriod"/>
                      </a:pPr>
                      <a:r>
                        <a:rPr lang="ar-SA" sz="2200" dirty="0" smtClean="0">
                          <a:solidFill>
                            <a:srgbClr val="013E36"/>
                          </a:solidFill>
                          <a:latin typeface="+mn-lt"/>
                          <a:cs typeface="Arial" charset="0"/>
                        </a:rPr>
                        <a:t>تقليل تكلفة الحصول على عملاء جدد</a:t>
                      </a:r>
                    </a:p>
                    <a:p>
                      <a:pPr marL="342900" indent="-342900" algn="r" rtl="1">
                        <a:spcBef>
                          <a:spcPct val="20000"/>
                        </a:spcBef>
                        <a:buFont typeface="+mj-lt"/>
                        <a:buAutoNum type="arabicPeriod"/>
                      </a:pPr>
                      <a:r>
                        <a:rPr lang="ar-SA" sz="2200" dirty="0" smtClean="0">
                          <a:solidFill>
                            <a:srgbClr val="013E36"/>
                          </a:solidFill>
                          <a:latin typeface="+mn-lt"/>
                          <a:cs typeface="Arial" charset="0"/>
                        </a:rPr>
                        <a:t>توفير قناة اتصال بديلة للعملاء</a:t>
                      </a:r>
                    </a:p>
                    <a:p>
                      <a:pPr marL="342900" indent="-342900" algn="r" rtl="1">
                        <a:spcBef>
                          <a:spcPct val="20000"/>
                        </a:spcBef>
                        <a:buFont typeface="+mj-lt"/>
                        <a:buAutoNum type="arabicPeriod"/>
                      </a:pPr>
                      <a:r>
                        <a:rPr lang="ar-SA" sz="2200" dirty="0" smtClean="0">
                          <a:solidFill>
                            <a:srgbClr val="013E36"/>
                          </a:solidFill>
                          <a:latin typeface="+mn-lt"/>
                          <a:cs typeface="Arial" charset="0"/>
                        </a:rPr>
                        <a:t>تحسين خدمات للعملاء</a:t>
                      </a:r>
                    </a:p>
                    <a:p>
                      <a:pPr marL="342900" indent="-342900" algn="r" rtl="1">
                        <a:spcBef>
                          <a:spcPct val="20000"/>
                        </a:spcBef>
                        <a:buFont typeface="+mj-lt"/>
                        <a:buAutoNum type="arabicPeriod"/>
                      </a:pPr>
                      <a:r>
                        <a:rPr lang="ar-SA" sz="2200" dirty="0" smtClean="0">
                          <a:solidFill>
                            <a:srgbClr val="013E36"/>
                          </a:solidFill>
                          <a:latin typeface="+mn-lt"/>
                          <a:cs typeface="Arial" charset="0"/>
                        </a:rPr>
                        <a:t>تعزيز صورة الشركة وسمعتها </a:t>
                      </a:r>
                    </a:p>
                    <a:p>
                      <a:pPr marL="342900" indent="-342900" algn="r" rtl="1">
                        <a:spcBef>
                          <a:spcPct val="20000"/>
                        </a:spcBef>
                        <a:buFont typeface="+mj-lt"/>
                        <a:buAutoNum type="arabicPeriod"/>
                      </a:pPr>
                      <a:r>
                        <a:rPr lang="ar-SA" sz="2200" dirty="0" smtClean="0">
                          <a:solidFill>
                            <a:srgbClr val="013E36"/>
                          </a:solidFill>
                          <a:latin typeface="+mn-lt"/>
                          <a:cs typeface="Arial" charset="0"/>
                        </a:rPr>
                        <a:t>اكتساب مزايا تنافسية</a:t>
                      </a:r>
                    </a:p>
                    <a:p>
                      <a:pPr marL="342900" indent="-342900" algn="r" rtl="1">
                        <a:spcBef>
                          <a:spcPct val="20000"/>
                        </a:spcBef>
                        <a:buFont typeface="+mj-lt"/>
                        <a:buAutoNum type="arabicPeriod"/>
                      </a:pPr>
                      <a:r>
                        <a:rPr lang="ar-SA" sz="2200" dirty="0" smtClean="0">
                          <a:solidFill>
                            <a:srgbClr val="013E36"/>
                          </a:solidFill>
                          <a:latin typeface="+mn-lt"/>
                          <a:cs typeface="Arial" charset="0"/>
                        </a:rPr>
                        <a:t>إمكانية زيادة المعرفة العملاء</a:t>
                      </a:r>
                    </a:p>
                  </a:txBody>
                  <a:tcPr/>
                </a:tc>
                <a:tc>
                  <a:txBody>
                    <a:bodyPr/>
                    <a:lstStyle/>
                    <a:p>
                      <a:pPr marL="342900" indent="-342900" algn="r" rtl="1">
                        <a:spcBef>
                          <a:spcPct val="20000"/>
                        </a:spcBef>
                        <a:buFont typeface="+mj-lt"/>
                        <a:buAutoNum type="arabicPeriod"/>
                      </a:pPr>
                      <a:r>
                        <a:rPr lang="ar-SA" sz="2200" dirty="0" smtClean="0">
                          <a:solidFill>
                            <a:srgbClr val="013E36"/>
                          </a:solidFill>
                          <a:latin typeface="+mn-lt"/>
                          <a:cs typeface="Arial" charset="0"/>
                        </a:rPr>
                        <a:t>تكلفة شراء أو تطوير التطبيقات</a:t>
                      </a:r>
                    </a:p>
                    <a:p>
                      <a:pPr marL="342900" indent="-342900" algn="r" rtl="1">
                        <a:spcBef>
                          <a:spcPct val="20000"/>
                        </a:spcBef>
                        <a:buFont typeface="+mj-lt"/>
                        <a:buAutoNum type="arabicPeriod"/>
                      </a:pPr>
                      <a:r>
                        <a:rPr lang="ar-SA" sz="2200" dirty="0" smtClean="0">
                          <a:solidFill>
                            <a:srgbClr val="013E36"/>
                          </a:solidFill>
                          <a:latin typeface="+mn-lt"/>
                          <a:cs typeface="Arial" charset="0"/>
                        </a:rPr>
                        <a:t>تكلفة صيانة التطبيقات</a:t>
                      </a:r>
                    </a:p>
                    <a:p>
                      <a:pPr marL="342900" indent="-342900" algn="r" rtl="1">
                        <a:spcBef>
                          <a:spcPct val="20000"/>
                        </a:spcBef>
                        <a:buFont typeface="+mj-lt"/>
                        <a:buAutoNum type="arabicPeriod"/>
                      </a:pPr>
                      <a:r>
                        <a:rPr lang="ar-SA" sz="2200" dirty="0" smtClean="0">
                          <a:solidFill>
                            <a:srgbClr val="013E36"/>
                          </a:solidFill>
                          <a:latin typeface="+mn-lt"/>
                          <a:cs typeface="Arial" charset="0"/>
                        </a:rPr>
                        <a:t>تكلفة اتصال بالإنترنت</a:t>
                      </a:r>
                    </a:p>
                    <a:p>
                      <a:pPr marL="342900" indent="-342900" algn="r" rtl="1">
                        <a:spcBef>
                          <a:spcPct val="20000"/>
                        </a:spcBef>
                        <a:buFont typeface="+mj-lt"/>
                        <a:buAutoNum type="arabicPeriod"/>
                      </a:pPr>
                      <a:r>
                        <a:rPr lang="ar-SA" sz="2200" dirty="0" smtClean="0">
                          <a:solidFill>
                            <a:srgbClr val="013E36"/>
                          </a:solidFill>
                          <a:latin typeface="+mn-lt"/>
                          <a:cs typeface="Arial" charset="0"/>
                        </a:rPr>
                        <a:t>تكلفة البرامج</a:t>
                      </a:r>
                      <a:r>
                        <a:rPr lang="ar-SA" sz="2200" baseline="0" dirty="0" smtClean="0">
                          <a:solidFill>
                            <a:srgbClr val="013E36"/>
                          </a:solidFill>
                          <a:latin typeface="+mn-lt"/>
                          <a:cs typeface="Arial" charset="0"/>
                        </a:rPr>
                        <a:t> </a:t>
                      </a:r>
                      <a:r>
                        <a:rPr lang="ar-SA" sz="2200" dirty="0" smtClean="0">
                          <a:solidFill>
                            <a:srgbClr val="013E36"/>
                          </a:solidFill>
                          <a:latin typeface="+mn-lt"/>
                          <a:cs typeface="Arial" charset="0"/>
                        </a:rPr>
                        <a:t>والأجهزة</a:t>
                      </a:r>
                    </a:p>
                    <a:p>
                      <a:pPr marL="342900" indent="-342900" algn="r" rtl="1">
                        <a:spcBef>
                          <a:spcPct val="20000"/>
                        </a:spcBef>
                        <a:buFont typeface="+mj-lt"/>
                        <a:buAutoNum type="arabicPeriod"/>
                      </a:pPr>
                      <a:r>
                        <a:rPr lang="ar-SA" sz="2200" dirty="0" smtClean="0">
                          <a:solidFill>
                            <a:srgbClr val="013E36"/>
                          </a:solidFill>
                          <a:latin typeface="+mn-lt"/>
                          <a:cs typeface="Arial" charset="0"/>
                        </a:rPr>
                        <a:t>مشاكل أمنية وقانونية</a:t>
                      </a:r>
                    </a:p>
                    <a:p>
                      <a:pPr marL="342900" indent="-342900" algn="r" rtl="1">
                        <a:spcBef>
                          <a:spcPct val="20000"/>
                        </a:spcBef>
                        <a:buFont typeface="+mj-lt"/>
                        <a:buAutoNum type="arabicPeriod"/>
                      </a:pPr>
                      <a:r>
                        <a:rPr lang="ar-SA" sz="2200" dirty="0" smtClean="0">
                          <a:solidFill>
                            <a:srgbClr val="013E36"/>
                          </a:solidFill>
                          <a:latin typeface="+mn-lt"/>
                          <a:cs typeface="Arial" charset="0"/>
                        </a:rPr>
                        <a:t>تكلفة التدريب</a:t>
                      </a:r>
                    </a:p>
                    <a:p>
                      <a:pPr marL="342900" indent="-342900" algn="r" rtl="1">
                        <a:spcBef>
                          <a:spcPct val="20000"/>
                        </a:spcBef>
                        <a:buFont typeface="+mj-lt"/>
                        <a:buAutoNum type="arabicPeriod"/>
                      </a:pPr>
                      <a:r>
                        <a:rPr lang="ar-SA" sz="2200" dirty="0" smtClean="0">
                          <a:solidFill>
                            <a:srgbClr val="013E36"/>
                          </a:solidFill>
                          <a:latin typeface="+mn-lt"/>
                          <a:cs typeface="Arial" charset="0"/>
                        </a:rPr>
                        <a:t>التغيرات التقنية السريعة</a:t>
                      </a:r>
                    </a:p>
                    <a:p>
                      <a:pPr algn="r" rtl="1"/>
                      <a:endParaRPr lang="ar-SA" sz="2200" dirty="0"/>
                    </a:p>
                  </a:txBody>
                  <a:tcPr/>
                </a:tc>
                <a:tc>
                  <a:txBody>
                    <a:bodyPr/>
                    <a:lstStyle/>
                    <a:p>
                      <a:pPr marL="342900" indent="-342900" algn="r" defTabSz="914400" rtl="1" eaLnBrk="1" latinLnBrk="0" hangingPunct="1">
                        <a:spcBef>
                          <a:spcPct val="20000"/>
                        </a:spcBef>
                        <a:buFont typeface="+mj-lt"/>
                        <a:buAutoNum type="arabicPeriod"/>
                      </a:pPr>
                      <a:r>
                        <a:rPr lang="ar-SA" sz="2200" kern="1200" dirty="0" smtClean="0">
                          <a:solidFill>
                            <a:srgbClr val="013E36"/>
                          </a:solidFill>
                          <a:latin typeface="+mn-lt"/>
                          <a:ea typeface="+mn-ea"/>
                          <a:cs typeface="Arial" charset="0"/>
                        </a:rPr>
                        <a:t>سهولة تصفح الموقع</a:t>
                      </a:r>
                    </a:p>
                    <a:p>
                      <a:pPr marL="342900" indent="-342900" algn="r" defTabSz="914400" rtl="1" eaLnBrk="1" latinLnBrk="0" hangingPunct="1">
                        <a:spcBef>
                          <a:spcPct val="20000"/>
                        </a:spcBef>
                        <a:buFont typeface="+mj-lt"/>
                        <a:buAutoNum type="arabicPeriod"/>
                      </a:pPr>
                      <a:r>
                        <a:rPr lang="ar-SA" sz="2200" kern="1200" dirty="0" smtClean="0">
                          <a:solidFill>
                            <a:srgbClr val="013E36"/>
                          </a:solidFill>
                          <a:latin typeface="+mn-lt"/>
                          <a:ea typeface="+mn-ea"/>
                          <a:cs typeface="Arial" charset="0"/>
                        </a:rPr>
                        <a:t>المرونة </a:t>
                      </a:r>
                    </a:p>
                    <a:p>
                      <a:pPr marL="342900" indent="-342900" algn="r" defTabSz="914400" rtl="1" eaLnBrk="1" latinLnBrk="0" hangingPunct="1">
                        <a:spcBef>
                          <a:spcPct val="20000"/>
                        </a:spcBef>
                        <a:buFont typeface="+mj-lt"/>
                        <a:buAutoNum type="arabicPeriod"/>
                      </a:pPr>
                      <a:r>
                        <a:rPr lang="ar-SA" sz="2200" kern="1200" dirty="0" smtClean="0">
                          <a:solidFill>
                            <a:srgbClr val="013E36"/>
                          </a:solidFill>
                          <a:latin typeface="+mn-lt"/>
                          <a:ea typeface="+mn-ea"/>
                          <a:cs typeface="Arial" charset="0"/>
                        </a:rPr>
                        <a:t>سرعة استجابة الموقع </a:t>
                      </a:r>
                    </a:p>
                    <a:p>
                      <a:pPr marL="342900" indent="-342900" algn="r" defTabSz="914400" rtl="1" eaLnBrk="1" latinLnBrk="0" hangingPunct="1">
                        <a:spcBef>
                          <a:spcPct val="20000"/>
                        </a:spcBef>
                        <a:buFont typeface="+mj-lt"/>
                        <a:buAutoNum type="arabicPeriod"/>
                      </a:pPr>
                      <a:r>
                        <a:rPr lang="ar-SA" sz="2200" kern="1200" dirty="0" smtClean="0">
                          <a:solidFill>
                            <a:srgbClr val="013E36"/>
                          </a:solidFill>
                          <a:latin typeface="+mn-lt"/>
                          <a:ea typeface="+mn-ea"/>
                          <a:cs typeface="Arial" charset="0"/>
                        </a:rPr>
                        <a:t>الخصوصية والأمن </a:t>
                      </a:r>
                    </a:p>
                    <a:p>
                      <a:pPr marL="342900" indent="-342900" algn="r" defTabSz="914400" rtl="1" eaLnBrk="1" latinLnBrk="0" hangingPunct="1">
                        <a:spcBef>
                          <a:spcPct val="20000"/>
                        </a:spcBef>
                        <a:buFont typeface="+mj-lt"/>
                        <a:buAutoNum type="arabicPeriod"/>
                      </a:pPr>
                      <a:r>
                        <a:rPr lang="ar-SA" sz="2200" kern="1200" dirty="0" smtClean="0">
                          <a:solidFill>
                            <a:srgbClr val="013E36"/>
                          </a:solidFill>
                          <a:latin typeface="+mn-lt"/>
                          <a:ea typeface="+mn-ea"/>
                          <a:cs typeface="Arial" charset="0"/>
                        </a:rPr>
                        <a:t>الثقة في الخدمة  </a:t>
                      </a:r>
                      <a:r>
                        <a:rPr lang="en-US" sz="2200" kern="1200" dirty="0" smtClean="0">
                          <a:solidFill>
                            <a:srgbClr val="013E36"/>
                          </a:solidFill>
                          <a:latin typeface="+mn-lt"/>
                          <a:ea typeface="+mn-ea"/>
                          <a:cs typeface="Arial" charset="0"/>
                        </a:rPr>
                        <a:t> </a:t>
                      </a:r>
                    </a:p>
                    <a:p>
                      <a:pPr marL="342900" indent="-342900" algn="r" defTabSz="914400" rtl="1" eaLnBrk="1" latinLnBrk="0" hangingPunct="1">
                        <a:spcBef>
                          <a:spcPct val="20000"/>
                        </a:spcBef>
                        <a:buFont typeface="+mj-lt"/>
                        <a:buAutoNum type="arabicPeriod"/>
                      </a:pPr>
                      <a:r>
                        <a:rPr lang="ar-SA" sz="2200" kern="1200" dirty="0" smtClean="0">
                          <a:solidFill>
                            <a:srgbClr val="013E36"/>
                          </a:solidFill>
                          <a:latin typeface="+mn-lt"/>
                          <a:ea typeface="+mn-ea"/>
                          <a:cs typeface="Arial" charset="0"/>
                        </a:rPr>
                        <a:t>الجدارة </a:t>
                      </a:r>
                      <a:endParaRPr lang="en-US" sz="2200" kern="1200" dirty="0" smtClean="0">
                        <a:solidFill>
                          <a:srgbClr val="013E36"/>
                        </a:solidFill>
                        <a:latin typeface="+mn-lt"/>
                        <a:ea typeface="+mn-ea"/>
                        <a:cs typeface="Arial" charset="0"/>
                      </a:endParaRPr>
                    </a:p>
                    <a:p>
                      <a:pPr marL="342900" indent="-342900" algn="r" defTabSz="914400" rtl="1" eaLnBrk="1" latinLnBrk="0" hangingPunct="1">
                        <a:spcBef>
                          <a:spcPct val="20000"/>
                        </a:spcBef>
                        <a:buFont typeface="+mj-lt"/>
                        <a:buAutoNum type="arabicPeriod"/>
                      </a:pPr>
                      <a:r>
                        <a:rPr lang="ar-SA" sz="2200" kern="1200" dirty="0" smtClean="0">
                          <a:solidFill>
                            <a:srgbClr val="013E36"/>
                          </a:solidFill>
                          <a:latin typeface="+mn-lt"/>
                          <a:ea typeface="+mn-ea"/>
                          <a:cs typeface="Arial" charset="0"/>
                        </a:rPr>
                        <a:t>معرفة السعر مسبقاَ</a:t>
                      </a:r>
                      <a:endParaRPr lang="en-US" sz="2200" kern="1200" dirty="0" smtClean="0">
                        <a:solidFill>
                          <a:srgbClr val="013E36"/>
                        </a:solidFill>
                        <a:latin typeface="+mn-lt"/>
                        <a:ea typeface="+mn-ea"/>
                        <a:cs typeface="Arial" charset="0"/>
                      </a:endParaRPr>
                    </a:p>
                    <a:p>
                      <a:pPr marL="342900" indent="-342900" algn="r" defTabSz="914400" rtl="1" eaLnBrk="1" latinLnBrk="0" hangingPunct="1">
                        <a:spcBef>
                          <a:spcPct val="20000"/>
                        </a:spcBef>
                        <a:buFont typeface="+mj-lt"/>
                        <a:buAutoNum type="arabicPeriod"/>
                      </a:pPr>
                      <a:r>
                        <a:rPr lang="ar-SA" sz="2200" kern="1200" dirty="0" smtClean="0">
                          <a:solidFill>
                            <a:srgbClr val="013E36"/>
                          </a:solidFill>
                          <a:latin typeface="+mn-lt"/>
                          <a:ea typeface="+mn-ea"/>
                          <a:cs typeface="Arial" charset="0"/>
                        </a:rPr>
                        <a:t>درجة الشخصنة </a:t>
                      </a:r>
                    </a:p>
                    <a:p>
                      <a:pPr marL="342900" indent="-342900" algn="r" defTabSz="914400" rtl="1" eaLnBrk="1" latinLnBrk="0" hangingPunct="1">
                        <a:spcBef>
                          <a:spcPct val="20000"/>
                        </a:spcBef>
                        <a:buFont typeface="+mj-lt"/>
                        <a:buAutoNum type="arabicPeriod"/>
                      </a:pPr>
                      <a:r>
                        <a:rPr lang="en-US" sz="2200" kern="1200" dirty="0" smtClean="0">
                          <a:solidFill>
                            <a:srgbClr val="013E36"/>
                          </a:solidFill>
                          <a:latin typeface="+mn-lt"/>
                          <a:ea typeface="+mn-ea"/>
                          <a:cs typeface="Arial" charset="0"/>
                        </a:rPr>
                        <a:t> </a:t>
                      </a:r>
                      <a:r>
                        <a:rPr lang="ar-SA" sz="2200" kern="1200" dirty="0" smtClean="0">
                          <a:solidFill>
                            <a:srgbClr val="013E36"/>
                          </a:solidFill>
                          <a:latin typeface="+mn-lt"/>
                          <a:ea typeface="+mn-ea"/>
                          <a:cs typeface="Arial" charset="0"/>
                        </a:rPr>
                        <a:t>الكفاءة</a:t>
                      </a:r>
                    </a:p>
                    <a:p>
                      <a:pPr marL="342900" indent="-342900" algn="r" defTabSz="914400" rtl="1" eaLnBrk="1" latinLnBrk="0" hangingPunct="1">
                        <a:spcBef>
                          <a:spcPct val="20000"/>
                        </a:spcBef>
                        <a:buFont typeface="+mj-lt"/>
                        <a:buAutoNum type="arabicPeriod"/>
                      </a:pPr>
                      <a:r>
                        <a:rPr lang="ar-SA" sz="2200" kern="1200" dirty="0" smtClean="0">
                          <a:solidFill>
                            <a:srgbClr val="013E36"/>
                          </a:solidFill>
                          <a:latin typeface="+mn-lt"/>
                          <a:ea typeface="+mn-ea"/>
                          <a:cs typeface="Arial" charset="0"/>
                        </a:rPr>
                        <a:t>سهولة الوصول الى الخدمة </a:t>
                      </a:r>
                    </a:p>
                    <a:p>
                      <a:pPr algn="r" rtl="1"/>
                      <a:endParaRPr lang="ar-SA" sz="2200" dirty="0"/>
                    </a:p>
                  </a:txBody>
                  <a:tcPr/>
                </a:tc>
              </a:tr>
              <a:tr h="357922">
                <a:tc gridSpan="3">
                  <a:txBody>
                    <a:bodyPr/>
                    <a:lstStyle/>
                    <a:p>
                      <a:pPr algn="r" rtl="1"/>
                      <a:r>
                        <a:rPr lang="ar-SA" sz="2200" dirty="0" smtClean="0"/>
                        <a:t>*المصدر </a:t>
                      </a:r>
                      <a:r>
                        <a:rPr lang="ar-SA" sz="2200" b="1" dirty="0" smtClean="0">
                          <a:solidFill>
                            <a:srgbClr val="013E36"/>
                          </a:solidFill>
                          <a:latin typeface="+mn-lt"/>
                          <a:cs typeface="Arial" charset="0"/>
                        </a:rPr>
                        <a:t>( </a:t>
                      </a:r>
                      <a:r>
                        <a:rPr lang="en-US" sz="2200" b="1" dirty="0" smtClean="0">
                          <a:solidFill>
                            <a:srgbClr val="013E36"/>
                          </a:solidFill>
                          <a:latin typeface="+mn-lt"/>
                          <a:cs typeface="Arial" charset="0"/>
                        </a:rPr>
                        <a:t>(Lu 2001</a:t>
                      </a:r>
                      <a:r>
                        <a:rPr lang="ar-SA" sz="2200" b="1" dirty="0" smtClean="0">
                          <a:solidFill>
                            <a:srgbClr val="013E36"/>
                          </a:solidFill>
                          <a:latin typeface="+mn-lt"/>
                          <a:cs typeface="Arial" charset="0"/>
                        </a:rPr>
                        <a:t>                                              **</a:t>
                      </a:r>
                      <a:r>
                        <a:rPr lang="ar-SA" sz="2200" b="1" baseline="0" dirty="0" smtClean="0">
                          <a:solidFill>
                            <a:srgbClr val="013E36"/>
                          </a:solidFill>
                          <a:latin typeface="+mn-lt"/>
                          <a:cs typeface="Arial" charset="0"/>
                        </a:rPr>
                        <a:t> المصدر</a:t>
                      </a:r>
                      <a:r>
                        <a:rPr lang="en-US" sz="2200" b="1" baseline="0" dirty="0" smtClean="0">
                          <a:solidFill>
                            <a:srgbClr val="013E36"/>
                          </a:solidFill>
                          <a:latin typeface="+mn-lt"/>
                          <a:cs typeface="Arial" charset="0"/>
                        </a:rPr>
                        <a:t>(</a:t>
                      </a:r>
                      <a:r>
                        <a:rPr lang="en-US" sz="2200" b="1" baseline="0" dirty="0" err="1" smtClean="0">
                          <a:solidFill>
                            <a:srgbClr val="013E36"/>
                          </a:solidFill>
                          <a:latin typeface="+mn-lt"/>
                          <a:cs typeface="Arial" charset="0"/>
                        </a:rPr>
                        <a:t>Zeithaml</a:t>
                      </a:r>
                      <a:r>
                        <a:rPr lang="en-US" sz="2200" b="1" baseline="0" dirty="0" smtClean="0">
                          <a:solidFill>
                            <a:srgbClr val="013E36"/>
                          </a:solidFill>
                          <a:latin typeface="+mn-lt"/>
                          <a:cs typeface="Arial" charset="0"/>
                        </a:rPr>
                        <a:t> 2002) </a:t>
                      </a:r>
                      <a:r>
                        <a:rPr lang="ar-SA" sz="2200" b="1" baseline="0" dirty="0" smtClean="0">
                          <a:solidFill>
                            <a:srgbClr val="013E36"/>
                          </a:solidFill>
                          <a:latin typeface="+mn-lt"/>
                          <a:cs typeface="Arial" charset="0"/>
                        </a:rPr>
                        <a:t> </a:t>
                      </a:r>
                      <a:endParaRPr lang="ar-SA" sz="2200" dirty="0"/>
                    </a:p>
                  </a:txBody>
                  <a:tcPr/>
                </a:tc>
                <a:tc hMerge="1">
                  <a:txBody>
                    <a:bodyPr/>
                    <a:lstStyle/>
                    <a:p>
                      <a:pPr rtl="1"/>
                      <a:endParaRPr lang="ar-SA" dirty="0"/>
                    </a:p>
                  </a:txBody>
                  <a:tcPr/>
                </a:tc>
                <a:tc hMerge="1">
                  <a:txBody>
                    <a:bodyPr/>
                    <a:lstStyle/>
                    <a:p>
                      <a:pPr rtl="1"/>
                      <a:endParaRPr lang="ar-SA" dirty="0"/>
                    </a:p>
                  </a:txBody>
                  <a:tcPr/>
                </a:tc>
              </a:tr>
            </a:tbl>
          </a:graphicData>
        </a:graphic>
      </p:graphicFrame>
    </p:spTree>
    <p:extLst>
      <p:ext uri="{BB962C8B-B14F-4D97-AF65-F5344CB8AC3E}">
        <p14:creationId xmlns:p14="http://schemas.microsoft.com/office/powerpoint/2010/main" val="1857314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27013"/>
            <a:ext cx="8915400" cy="1143000"/>
          </a:xfrm>
        </p:spPr>
        <p:txBody>
          <a:bodyPr/>
          <a:lstStyle/>
          <a:p>
            <a:r>
              <a:rPr lang="ar-SA" b="1" dirty="0" smtClean="0">
                <a:solidFill>
                  <a:srgbClr val="FF0000"/>
                </a:solidFill>
              </a:rPr>
              <a:t>2. برمجيات النظام</a:t>
            </a:r>
            <a:r>
              <a:rPr lang="ar-SA" b="1" dirty="0" smtClean="0"/>
              <a:t> </a:t>
            </a:r>
            <a:endParaRPr lang="ar-SA" b="1" dirty="0"/>
          </a:p>
        </p:txBody>
      </p:sp>
      <p:sp>
        <p:nvSpPr>
          <p:cNvPr id="3" name="Content Placeholder 2"/>
          <p:cNvSpPr>
            <a:spLocks noGrp="1"/>
          </p:cNvSpPr>
          <p:nvPr>
            <p:ph idx="1"/>
          </p:nvPr>
        </p:nvSpPr>
        <p:spPr>
          <a:xfrm>
            <a:off x="0" y="1485106"/>
            <a:ext cx="9777536" cy="4756150"/>
          </a:xfrm>
        </p:spPr>
        <p:txBody>
          <a:bodyPr/>
          <a:lstStyle/>
          <a:p>
            <a:pPr marL="457200" indent="-457200" rtl="1">
              <a:buFont typeface="+mj-lt"/>
              <a:buAutoNum type="arabicPeriod"/>
            </a:pPr>
            <a:r>
              <a:rPr lang="ar-SA" sz="2400" b="1" dirty="0" smtClean="0"/>
              <a:t>برمجيات النظام: </a:t>
            </a:r>
            <a:r>
              <a:rPr lang="ar-SA" sz="2400" dirty="0" smtClean="0"/>
              <a:t>هي برامج تخدم برامج أخرى ومكونات الحاسب المختلفة، وتشمل:</a:t>
            </a:r>
            <a:endParaRPr lang="ar-SA" sz="2400" dirty="0"/>
          </a:p>
          <a:p>
            <a:pPr marL="457200" indent="-457200" rtl="1">
              <a:buFont typeface="Arial" panose="020B0604020202020204" pitchFamily="34" charset="0"/>
              <a:buChar char="•"/>
            </a:pPr>
            <a:r>
              <a:rPr lang="ar-SA" sz="2400" b="1" dirty="0" smtClean="0"/>
              <a:t>نظم التشغيل: </a:t>
            </a:r>
            <a:r>
              <a:rPr lang="ar-SA" sz="2400" dirty="0" smtClean="0"/>
              <a:t>وظيفتها ربط التطبيقات بمكونات الجهاز المختلفة ( الذاكرة، الفأرة، الميكروفون) ومنها ويندوز </a:t>
            </a:r>
            <a:r>
              <a:rPr lang="ar-SA" sz="2400" dirty="0"/>
              <a:t>ولينوكس (مفتوح) وأندر ويد </a:t>
            </a:r>
            <a:r>
              <a:rPr lang="ar-SA" sz="2400" dirty="0" smtClean="0"/>
              <a:t>(مفتوح) </a:t>
            </a:r>
            <a:r>
              <a:rPr lang="ar-SA" sz="2400" dirty="0" err="1" smtClean="0"/>
              <a:t>وماكينتوش</a:t>
            </a:r>
            <a:r>
              <a:rPr lang="ar-SA" sz="2400" dirty="0" smtClean="0"/>
              <a:t> </a:t>
            </a:r>
            <a:endParaRPr lang="en-US" sz="2400" dirty="0" smtClean="0"/>
          </a:p>
          <a:p>
            <a:pPr marL="457200" indent="-457200" rtl="1">
              <a:buFont typeface="Arial" panose="020B0604020202020204" pitchFamily="34" charset="0"/>
              <a:buChar char="•"/>
            </a:pPr>
            <a:r>
              <a:rPr lang="ar-SA" sz="2400" dirty="0" smtClean="0"/>
              <a:t>الحوسبة العلمية </a:t>
            </a:r>
            <a:r>
              <a:rPr lang="en-US" sz="2400" b="1" dirty="0"/>
              <a:t>Computational </a:t>
            </a:r>
            <a:r>
              <a:rPr lang="en-US" sz="2400" b="1" dirty="0" smtClean="0"/>
              <a:t>science</a:t>
            </a:r>
            <a:r>
              <a:rPr lang="ar-SA" sz="2400" b="1" dirty="0" smtClean="0"/>
              <a:t> : </a:t>
            </a:r>
            <a:r>
              <a:rPr lang="ar-SA" sz="2400" dirty="0" smtClean="0"/>
              <a:t>تستخدم في حل مشاكل معقدة في الطب والأحياء والفيزياء والاجتماع والإدارة وغيرها. ومن أمثلتها برامج المحاكاة </a:t>
            </a:r>
          </a:p>
          <a:p>
            <a:pPr marL="457200" indent="-457200" rtl="1">
              <a:buFont typeface="Arial" panose="020B0604020202020204" pitchFamily="34" charset="0"/>
              <a:buChar char="•"/>
            </a:pPr>
            <a:r>
              <a:rPr lang="ar-SA" sz="2400" b="1" dirty="0" smtClean="0"/>
              <a:t>برمجيات أتمته الصناعات: </a:t>
            </a:r>
            <a:r>
              <a:rPr lang="ar-SA" sz="2400" dirty="0" smtClean="0"/>
              <a:t>تركز على أتمته الإنتاج ومراقبته والتحكم في الجودة وتدفق الموارد</a:t>
            </a:r>
          </a:p>
          <a:p>
            <a:pPr marL="457200" indent="-457200" rtl="1">
              <a:buFont typeface="Arial" panose="020B0604020202020204" pitchFamily="34" charset="0"/>
              <a:buChar char="•"/>
            </a:pPr>
            <a:r>
              <a:rPr lang="ar-SA" sz="2400" dirty="0" smtClean="0"/>
              <a:t>محركات الألعاب </a:t>
            </a:r>
            <a:r>
              <a:rPr lang="en-US" sz="2400" dirty="0" smtClean="0"/>
              <a:t>game engines</a:t>
            </a:r>
            <a:r>
              <a:rPr lang="ar-SA" sz="2400" dirty="0" smtClean="0"/>
              <a:t>: تستخدم في تطوير ألعاب الحاسب والجوال </a:t>
            </a:r>
          </a:p>
          <a:p>
            <a:pPr marL="514350" indent="-514350" rtl="1">
              <a:buFont typeface="+mj-lt"/>
              <a:buAutoNum type="arabicPeriod" startAt="2"/>
            </a:pPr>
            <a:r>
              <a:rPr lang="ar-SA" sz="2400" b="1" dirty="0"/>
              <a:t>التطبيقات: </a:t>
            </a:r>
            <a:r>
              <a:rPr lang="ar-SA" sz="2400" dirty="0"/>
              <a:t>هي برامج تمكن المستخدمين من كتابة الملفات أو الاستماع للموسيقى أو تحرير الصور أو تصفح الانترنت أو نقل البيانات والوصول اليها</a:t>
            </a:r>
          </a:p>
          <a:p>
            <a:pPr marL="457200" indent="-457200" rtl="1">
              <a:buFont typeface="+mj-lt"/>
              <a:buAutoNum type="arabicPeriod" startAt="2"/>
            </a:pPr>
            <a:r>
              <a:rPr lang="ar-SA" sz="2400" b="1" dirty="0"/>
              <a:t>برامج مساعدة</a:t>
            </a:r>
            <a:r>
              <a:rPr lang="ar-SA" sz="2400" dirty="0"/>
              <a:t>: تحسن أداء الحاسب وتحافظ عليه، مثل برامج الحماية من الفيروسات والنسخ الاحتياطي وضغط البيانات وبرامج التشفير وغيرها </a:t>
            </a:r>
          </a:p>
          <a:p>
            <a:pPr marL="457200" indent="-457200" rtl="1">
              <a:buFont typeface="Arial" panose="020B0604020202020204" pitchFamily="34" charset="0"/>
              <a:buChar char="•"/>
            </a:pP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559744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البرمجيات مفتوحة المصدر </a:t>
            </a:r>
            <a:endParaRPr lang="ar-SA" dirty="0"/>
          </a:p>
        </p:txBody>
      </p:sp>
      <p:sp>
        <p:nvSpPr>
          <p:cNvPr id="3" name="Content Placeholder 2"/>
          <p:cNvSpPr>
            <a:spLocks noGrp="1"/>
          </p:cNvSpPr>
          <p:nvPr>
            <p:ph idx="1"/>
          </p:nvPr>
        </p:nvSpPr>
        <p:spPr>
          <a:xfrm>
            <a:off x="56456" y="1417638"/>
            <a:ext cx="9354244" cy="4938712"/>
          </a:xfrm>
        </p:spPr>
        <p:txBody>
          <a:bodyPr/>
          <a:lstStyle/>
          <a:p>
            <a:pPr marL="457200" indent="-457200" rtl="1">
              <a:buFont typeface="Wingdings" panose="05000000000000000000" pitchFamily="2" charset="2"/>
              <a:buChar char="v"/>
            </a:pPr>
            <a:r>
              <a:rPr lang="ar-SA" sz="2100" dirty="0"/>
              <a:t>البرامج مفتوحة المصدر (</a:t>
            </a:r>
            <a:r>
              <a:rPr lang="en-US" sz="2100" dirty="0"/>
              <a:t>Open Source Software</a:t>
            </a:r>
            <a:r>
              <a:rPr lang="ar-SA" sz="2100" dirty="0"/>
              <a:t>) هي برامج حرة يطورها الأفراد ويوفروها للمستخدمين للتحميل مجاناً من على الشبكة العنكبوتية. ويمكن للأفراد استخدام والاطلاع وتطوير شفرتها البرمجية وتعديلها بخلاف البرامج التجارية </a:t>
            </a:r>
            <a:r>
              <a:rPr lang="ar-SA" sz="2100" dirty="0" smtClean="0"/>
              <a:t>الأخرى</a:t>
            </a:r>
            <a:r>
              <a:rPr lang="ar-SA" sz="2100" dirty="0"/>
              <a:t>. </a:t>
            </a:r>
            <a:endParaRPr lang="ar-SA" sz="2100" b="1" dirty="0" smtClean="0"/>
          </a:p>
          <a:p>
            <a:pPr marL="457200" indent="-457200" rtl="1">
              <a:buFont typeface="Wingdings" panose="05000000000000000000" pitchFamily="2" charset="2"/>
              <a:buChar char="v"/>
            </a:pPr>
            <a:r>
              <a:rPr lang="ar-SA" sz="2100" b="1" dirty="0" smtClean="0"/>
              <a:t>تطبيقات المكتب: </a:t>
            </a:r>
            <a:r>
              <a:rPr lang="ar-SA" sz="2100" dirty="0" smtClean="0"/>
              <a:t>مثل أوبن أوفيس </a:t>
            </a:r>
            <a:r>
              <a:rPr lang="en-US" sz="2100" dirty="0" smtClean="0"/>
              <a:t>Open Office</a:t>
            </a:r>
          </a:p>
          <a:p>
            <a:pPr marL="457200" indent="-457200" rtl="1">
              <a:buFont typeface="Wingdings" panose="05000000000000000000" pitchFamily="2" charset="2"/>
              <a:buChar char="v"/>
            </a:pPr>
            <a:r>
              <a:rPr lang="ar-SA" sz="2100" b="1" dirty="0" smtClean="0"/>
              <a:t>برامج تصفح الأنترنت: </a:t>
            </a:r>
            <a:r>
              <a:rPr lang="ar-SA" sz="2100" dirty="0" smtClean="0"/>
              <a:t>مثل </a:t>
            </a:r>
            <a:r>
              <a:rPr lang="ar-SA" sz="2100" dirty="0" err="1" smtClean="0"/>
              <a:t>فيرفوكس</a:t>
            </a:r>
            <a:r>
              <a:rPr lang="ar-SA" sz="2100" dirty="0" smtClean="0"/>
              <a:t> وجوجل كروم</a:t>
            </a:r>
          </a:p>
          <a:p>
            <a:pPr marL="457200" indent="-457200" rtl="1">
              <a:buFont typeface="Wingdings" panose="05000000000000000000" pitchFamily="2" charset="2"/>
              <a:buChar char="v"/>
            </a:pPr>
            <a:r>
              <a:rPr lang="ar-SA" sz="2100" b="1" dirty="0" smtClean="0"/>
              <a:t>البرامج المضادة للفيروسات: </a:t>
            </a:r>
            <a:r>
              <a:rPr lang="ar-SA" sz="2100" dirty="0" smtClean="0"/>
              <a:t>مثل </a:t>
            </a:r>
            <a:r>
              <a:rPr lang="ar-SA" sz="2100" dirty="0" err="1" smtClean="0"/>
              <a:t>أفاست</a:t>
            </a:r>
            <a:r>
              <a:rPr lang="ar-SA" sz="2100" dirty="0" smtClean="0"/>
              <a:t> وإيه في </a:t>
            </a:r>
            <a:r>
              <a:rPr lang="ar-SA" sz="2100" dirty="0" err="1" smtClean="0"/>
              <a:t>جى</a:t>
            </a:r>
            <a:r>
              <a:rPr lang="ar-SA" sz="2100" dirty="0" smtClean="0"/>
              <a:t> وأفيرا (مجانية) ؛ </a:t>
            </a:r>
            <a:r>
              <a:rPr lang="ar-SA" sz="2100" dirty="0" err="1" smtClean="0"/>
              <a:t>مكافى</a:t>
            </a:r>
            <a:r>
              <a:rPr lang="ar-SA" sz="2100" dirty="0" smtClean="0"/>
              <a:t> </a:t>
            </a:r>
            <a:r>
              <a:rPr lang="ar-SA" sz="2100" dirty="0" err="1" smtClean="0"/>
              <a:t>وكازبر</a:t>
            </a:r>
            <a:r>
              <a:rPr lang="ar-SA" sz="2100" dirty="0" smtClean="0"/>
              <a:t> ونورتن </a:t>
            </a:r>
          </a:p>
          <a:p>
            <a:pPr marL="457200" indent="-457200" rtl="1">
              <a:buFont typeface="Wingdings" panose="05000000000000000000" pitchFamily="2" charset="2"/>
              <a:buChar char="v"/>
            </a:pPr>
            <a:r>
              <a:rPr lang="ar-SA" sz="2100" b="1" dirty="0" smtClean="0"/>
              <a:t>فلاتر الانترنت : </a:t>
            </a:r>
            <a:r>
              <a:rPr lang="ar-SA" sz="2100" dirty="0" smtClean="0"/>
              <a:t>مثل أوبن </a:t>
            </a:r>
            <a:r>
              <a:rPr lang="ar-SA" sz="2100" dirty="0" err="1" smtClean="0"/>
              <a:t>دى</a:t>
            </a:r>
            <a:r>
              <a:rPr lang="ar-SA" sz="2100" dirty="0" smtClean="0"/>
              <a:t> إن إس</a:t>
            </a:r>
            <a:r>
              <a:rPr lang="en-US" sz="2100" dirty="0" err="1" smtClean="0"/>
              <a:t>openDNS</a:t>
            </a:r>
            <a:r>
              <a:rPr lang="en-US" sz="2100" dirty="0" smtClean="0"/>
              <a:t> </a:t>
            </a:r>
            <a:r>
              <a:rPr lang="ar-SA" sz="2100" dirty="0" smtClean="0"/>
              <a:t> و </a:t>
            </a:r>
            <a:r>
              <a:rPr lang="en-US" sz="2100" dirty="0"/>
              <a:t>DNS </a:t>
            </a:r>
            <a:r>
              <a:rPr lang="en-US" sz="2100" dirty="0" smtClean="0"/>
              <a:t>Angel</a:t>
            </a:r>
            <a:endParaRPr lang="ar-SA" sz="2100" dirty="0" smtClean="0"/>
          </a:p>
          <a:p>
            <a:pPr rtl="1"/>
            <a:r>
              <a:rPr lang="ar-SA" sz="2100" b="1" dirty="0"/>
              <a:t>من أهم فوائدها:</a:t>
            </a:r>
          </a:p>
          <a:p>
            <a:pPr marL="457200" indent="-457200" rtl="1">
              <a:buFont typeface="+mj-lt"/>
              <a:buAutoNum type="arabicPeriod"/>
            </a:pPr>
            <a:r>
              <a:rPr lang="ar-SA" sz="2100" dirty="0" smtClean="0"/>
              <a:t>توفر التكاليف وسرعة الحصول عليها، وتشجع على الابتكار وتوفر الاستقلالية </a:t>
            </a:r>
            <a:endParaRPr lang="ar-SA" sz="2100" dirty="0"/>
          </a:p>
          <a:p>
            <a:pPr rtl="1"/>
            <a:r>
              <a:rPr lang="ar-SA" sz="2100" dirty="0" smtClean="0"/>
              <a:t> </a:t>
            </a:r>
            <a:r>
              <a:rPr lang="ar-SA" sz="2100" b="1" dirty="0" smtClean="0"/>
              <a:t>من أهم الانتقادات:</a:t>
            </a:r>
          </a:p>
          <a:p>
            <a:pPr marL="514350" indent="-514350" rtl="1">
              <a:buAutoNum type="arabicPeriod"/>
            </a:pPr>
            <a:r>
              <a:rPr lang="ar-SA" sz="2100" dirty="0" smtClean="0"/>
              <a:t>هناك هواجس بخصوص امن المعلومات</a:t>
            </a:r>
          </a:p>
          <a:p>
            <a:pPr marL="514350" indent="-514350" rtl="1">
              <a:buAutoNum type="arabicPeriod"/>
            </a:pPr>
            <a:r>
              <a:rPr lang="ar-SA" sz="2100" dirty="0" smtClean="0"/>
              <a:t>من الصعب الحصول على الدعم الفني اللازم</a:t>
            </a:r>
          </a:p>
          <a:p>
            <a:pPr marL="514350" indent="-514350" rtl="1">
              <a:buAutoNum type="arabicPeriod"/>
            </a:pPr>
            <a:r>
              <a:rPr lang="ar-SA" sz="2100" dirty="0" smtClean="0"/>
              <a:t>قد لا يوجد فيها كل الخصائص المطلوبة </a:t>
            </a:r>
          </a:p>
          <a:p>
            <a:pPr rtl="1"/>
            <a:r>
              <a:rPr lang="ar-SA" sz="2100" dirty="0" smtClean="0"/>
              <a:t> </a:t>
            </a:r>
            <a:endParaRPr lang="ar-SA" sz="21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2854735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solidFill>
                  <a:srgbClr val="FF0000"/>
                </a:solidFill>
              </a:rPr>
              <a:t>3. الشبكات والأجهزة</a:t>
            </a:r>
            <a:endParaRPr lang="ar-SA" dirty="0">
              <a:solidFill>
                <a:srgbClr val="FF0000"/>
              </a:solidFill>
            </a:endParaRPr>
          </a:p>
        </p:txBody>
      </p:sp>
      <p:sp>
        <p:nvSpPr>
          <p:cNvPr id="3" name="Content Placeholder 2"/>
          <p:cNvSpPr>
            <a:spLocks noGrp="1"/>
          </p:cNvSpPr>
          <p:nvPr>
            <p:ph idx="1"/>
          </p:nvPr>
        </p:nvSpPr>
        <p:spPr>
          <a:xfrm>
            <a:off x="-157571" y="1315790"/>
            <a:ext cx="10081120" cy="5040560"/>
          </a:xfrm>
        </p:spPr>
        <p:txBody>
          <a:bodyPr/>
          <a:lstStyle/>
          <a:p>
            <a:pPr rtl="1"/>
            <a:r>
              <a:rPr lang="ar-SA" sz="2400" b="1" dirty="0" smtClean="0"/>
              <a:t>العمود الفقري للأنترنت </a:t>
            </a:r>
            <a:r>
              <a:rPr lang="ar-SA" sz="2400" dirty="0" smtClean="0"/>
              <a:t>هو </a:t>
            </a:r>
            <a:r>
              <a:rPr lang="ar-SA" sz="2400" dirty="0"/>
              <a:t>الجزء الرئيسي </a:t>
            </a:r>
            <a:r>
              <a:rPr lang="ar-SA" sz="2400" dirty="0" smtClean="0"/>
              <a:t>لشبكة الانترنت وهو عبارة عن مسارات لحزم البيانات التي يتم توجيهها باستخدام موجهات </a:t>
            </a:r>
            <a:r>
              <a:rPr lang="en-US" sz="2400" dirty="0" smtClean="0"/>
              <a:t>Routers</a:t>
            </a:r>
            <a:r>
              <a:rPr lang="ar-SA" sz="2400" dirty="0" smtClean="0"/>
              <a:t> كبيرة ووظيفته ربط شبكات الكومبيوتر في العالم</a:t>
            </a:r>
          </a:p>
          <a:p>
            <a:pPr rtl="1"/>
            <a:r>
              <a:rPr lang="ar-SA" sz="2400" dirty="0" smtClean="0"/>
              <a:t>وهناك نوعيين رئيسيين:</a:t>
            </a:r>
          </a:p>
          <a:p>
            <a:pPr marL="514350" indent="-514350" rtl="1">
              <a:buFont typeface="Arial" pitchFamily="34" charset="0"/>
              <a:buAutoNum type="arabicPeriod"/>
            </a:pPr>
            <a:r>
              <a:rPr lang="ar-SA" sz="2400" b="1" dirty="0"/>
              <a:t>كابلات </a:t>
            </a:r>
            <a:r>
              <a:rPr lang="ar-SA" sz="2400" b="1" dirty="0" smtClean="0"/>
              <a:t>الألياف الضوئية</a:t>
            </a:r>
            <a:r>
              <a:rPr lang="ar-SA" sz="2400" b="1" dirty="0"/>
              <a:t>: </a:t>
            </a:r>
            <a:r>
              <a:rPr lang="ar-SA" sz="2400" dirty="0" smtClean="0"/>
              <a:t>عبارة </a:t>
            </a:r>
            <a:r>
              <a:rPr lang="ar-SA" sz="2400" dirty="0"/>
              <a:t>عن تجمع هائل لكابلات الاتصالات الضوئية التي تحمل البيانات وتمر عبر القارات والمحيطات وترتبط </a:t>
            </a:r>
            <a:r>
              <a:rPr lang="ar-SA" sz="2400" dirty="0" smtClean="0"/>
              <a:t>بموجهات </a:t>
            </a:r>
            <a:r>
              <a:rPr lang="ar-SA" sz="2400" dirty="0"/>
              <a:t>بيانات </a:t>
            </a:r>
            <a:r>
              <a:rPr lang="en-US" sz="2400" dirty="0"/>
              <a:t>(routers) </a:t>
            </a:r>
            <a:endParaRPr lang="ar-SA" sz="2400" dirty="0"/>
          </a:p>
          <a:p>
            <a:pPr marL="914400" lvl="1" indent="-514350" rtl="1">
              <a:buFont typeface="Arial" pitchFamily="34" charset="0"/>
              <a:buChar char="•"/>
            </a:pPr>
            <a:r>
              <a:rPr lang="ar-SA" sz="2000" dirty="0"/>
              <a:t>مكلفة </a:t>
            </a:r>
            <a:r>
              <a:rPr lang="ar-SA" sz="2000" dirty="0" smtClean="0"/>
              <a:t>جدا مما يصعب مدها في المناطق الجبلية والجزر والمناطق النائية </a:t>
            </a:r>
            <a:endParaRPr lang="ar-SA" sz="2000" dirty="0"/>
          </a:p>
          <a:p>
            <a:pPr marL="914400" lvl="1" indent="-514350" rtl="1">
              <a:buFont typeface="Arial" pitchFamily="34" charset="0"/>
              <a:buChar char="•"/>
            </a:pPr>
            <a:r>
              <a:rPr lang="ar-SA" sz="2000" dirty="0"/>
              <a:t>تعطى سرعة بيانات </a:t>
            </a:r>
            <a:r>
              <a:rPr lang="ar-SA" sz="2000" dirty="0" smtClean="0"/>
              <a:t>أكثر وتعتبر أكثر أماناً مقارنة بالأقمار الصناعية </a:t>
            </a:r>
            <a:endParaRPr lang="ar-SA" sz="2000" dirty="0"/>
          </a:p>
          <a:p>
            <a:pPr marL="914400" lvl="1" indent="-514350" rtl="1">
              <a:buFont typeface="Arial" pitchFamily="34" charset="0"/>
              <a:buChar char="•"/>
            </a:pPr>
            <a:r>
              <a:rPr lang="ar-SA" sz="2000" dirty="0" smtClean="0"/>
              <a:t>انقطاع أحدها </a:t>
            </a:r>
            <a:r>
              <a:rPr lang="ar-SA" sz="2000" dirty="0"/>
              <a:t>يمكن أن يقطع الانترنت عن دول وقارات </a:t>
            </a:r>
          </a:p>
          <a:p>
            <a:pPr marL="514350" indent="-514350" rtl="1">
              <a:buAutoNum type="arabicPeriod"/>
            </a:pPr>
            <a:r>
              <a:rPr lang="ar-SA" sz="2400" b="1" dirty="0" smtClean="0"/>
              <a:t>الأقمار الصناعية:</a:t>
            </a:r>
          </a:p>
          <a:p>
            <a:pPr marL="914400" lvl="1" indent="-514350" algn="r" rtl="1">
              <a:buFont typeface="Arial" panose="020B0604020202020204" pitchFamily="34" charset="0"/>
              <a:buChar char="•"/>
            </a:pPr>
            <a:r>
              <a:rPr lang="ar-SA" sz="2000" dirty="0" smtClean="0"/>
              <a:t>توفر اتصالات في كل مكان وهو ما يعرف اصطلاحاً ب</a:t>
            </a:r>
            <a:r>
              <a:rPr lang="en-US" sz="2000" dirty="0" smtClean="0"/>
              <a:t>“</a:t>
            </a:r>
            <a:r>
              <a:rPr lang="en-US" sz="2000" dirty="0"/>
              <a:t> </a:t>
            </a:r>
            <a:r>
              <a:rPr lang="ar-SA" sz="2000" dirty="0" smtClean="0"/>
              <a:t>وفرة الحوسبة</a:t>
            </a:r>
            <a:r>
              <a:rPr lang="en-US" sz="2000" dirty="0" smtClean="0"/>
              <a:t>”</a:t>
            </a:r>
            <a:r>
              <a:rPr lang="ar-SA" sz="2000" dirty="0" smtClean="0"/>
              <a:t> </a:t>
            </a:r>
            <a:r>
              <a:rPr lang="en-US" sz="2000" dirty="0" smtClean="0"/>
              <a:t>Ubiquitous Computing</a:t>
            </a:r>
            <a:endParaRPr lang="ar-SA" sz="2000" dirty="0" smtClean="0"/>
          </a:p>
          <a:p>
            <a:pPr marL="914400" lvl="1" indent="-514350" rtl="1">
              <a:buFont typeface="Arial" panose="020B0604020202020204" pitchFamily="34" charset="0"/>
              <a:buChar char="•"/>
            </a:pPr>
            <a:r>
              <a:rPr lang="ar-SA" sz="2000" dirty="0" smtClean="0"/>
              <a:t>لا تحتاج الحصول على رخص وحقوق </a:t>
            </a:r>
            <a:r>
              <a:rPr lang="ar-SA" sz="2000" dirty="0" err="1" smtClean="0"/>
              <a:t>إمتياز</a:t>
            </a:r>
            <a:r>
              <a:rPr lang="ar-SA" sz="2000" dirty="0" smtClean="0"/>
              <a:t> من الهيئات أو الحكومات أو المجالس المحلية </a:t>
            </a:r>
          </a:p>
          <a:p>
            <a:pPr marL="0" indent="0" rtl="1"/>
            <a:r>
              <a:rPr lang="ar-SA" sz="2400" dirty="0" smtClean="0"/>
              <a:t>3. وهناك نوع ثالث يعتمد </a:t>
            </a:r>
            <a:r>
              <a:rPr lang="ar-SA" sz="2400" dirty="0"/>
              <a:t>على شبكة السيارات اللاسلكية </a:t>
            </a:r>
            <a:r>
              <a:rPr lang="en-US" sz="2400" dirty="0" smtClean="0"/>
              <a:t> mobile ad hoc vehicles</a:t>
            </a:r>
            <a:endParaRPr lang="ar-SA" sz="2400" dirty="0" smtClean="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2466457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a:noFill/>
        </p:spPr>
        <p:txBody>
          <a:bodyPr/>
          <a:lstStyle/>
          <a:p>
            <a:pPr eaLnBrk="1" hangingPunct="1"/>
            <a:r>
              <a:rPr lang="ar-SA" dirty="0" smtClean="0"/>
              <a:t>أنواع الشبكات</a:t>
            </a:r>
            <a:endParaRPr lang="en-US" dirty="0" smtClean="0">
              <a:cs typeface="Times New Roman" pitchFamily="18" charset="0"/>
            </a:endParaRPr>
          </a:p>
        </p:txBody>
      </p:sp>
      <p:sp>
        <p:nvSpPr>
          <p:cNvPr id="11267" name="Rectangle 3"/>
          <p:cNvSpPr>
            <a:spLocks noGrp="1" noRot="1" noChangeArrowheads="1"/>
          </p:cNvSpPr>
          <p:nvPr>
            <p:ph idx="1"/>
          </p:nvPr>
        </p:nvSpPr>
        <p:spPr>
          <a:xfrm>
            <a:off x="2247" y="1417638"/>
            <a:ext cx="9410700" cy="4813850"/>
          </a:xfrm>
          <a:noFill/>
        </p:spPr>
        <p:txBody>
          <a:bodyPr/>
          <a:lstStyle/>
          <a:p>
            <a:pPr algn="r" rtl="1" eaLnBrk="1" hangingPunct="1">
              <a:defRPr/>
            </a:pPr>
            <a:r>
              <a:rPr lang="ar-SA" sz="2500" b="1" dirty="0">
                <a:solidFill>
                  <a:srgbClr val="FF0000"/>
                </a:solidFill>
              </a:rPr>
              <a:t>شبكة الانترنت </a:t>
            </a:r>
            <a:r>
              <a:rPr lang="en-US" sz="2500" b="1" dirty="0">
                <a:solidFill>
                  <a:srgbClr val="FF0000"/>
                </a:solidFill>
              </a:rPr>
              <a:t>internet</a:t>
            </a:r>
            <a:r>
              <a:rPr lang="ar-SA" sz="2500" b="1" dirty="0">
                <a:solidFill>
                  <a:srgbClr val="FF0000"/>
                </a:solidFill>
              </a:rPr>
              <a:t>: </a:t>
            </a:r>
            <a:r>
              <a:rPr lang="ar-SA" sz="2500" dirty="0"/>
              <a:t>عبارة عن شبكة ضخمة تتكون من عدد كبير من شبكات الحاسب المنتشرة في أنحاء كثيرة من العالم ومرتبطة مع بعضها بما يسمى ببروتوكول الانترنت للمشاركة في المعلومات، </a:t>
            </a:r>
            <a:r>
              <a:rPr lang="ar-SA" sz="2500" dirty="0" smtClean="0"/>
              <a:t>وتعتبر </a:t>
            </a:r>
            <a:r>
              <a:rPr lang="ar-SA" sz="2500" dirty="0"/>
              <a:t>الشبكة العنكبوتية العالمية (</a:t>
            </a:r>
            <a:r>
              <a:rPr lang="en-US" sz="2500" dirty="0"/>
              <a:t>world wide web</a:t>
            </a:r>
            <a:r>
              <a:rPr lang="ar-SA" sz="2500" dirty="0"/>
              <a:t>) (</a:t>
            </a:r>
            <a:r>
              <a:rPr lang="en-US" sz="2500" dirty="0"/>
              <a:t>www</a:t>
            </a:r>
            <a:r>
              <a:rPr lang="ar-SA" sz="2500" dirty="0"/>
              <a:t>) </a:t>
            </a:r>
            <a:r>
              <a:rPr lang="ar-SA" sz="2500" dirty="0" smtClean="0"/>
              <a:t>أهم تطبيق على الانترنت.</a:t>
            </a:r>
            <a:endParaRPr lang="ar-SA" sz="2500" dirty="0"/>
          </a:p>
          <a:p>
            <a:pPr algn="r" rtl="1" eaLnBrk="1" hangingPunct="1">
              <a:defRPr/>
            </a:pPr>
            <a:r>
              <a:rPr lang="ar-SA" sz="2500" b="1" dirty="0">
                <a:solidFill>
                  <a:srgbClr val="FF0000"/>
                </a:solidFill>
              </a:rPr>
              <a:t>شبكة الانترانت</a:t>
            </a:r>
            <a:r>
              <a:rPr lang="en-US" sz="2500" b="1" dirty="0">
                <a:solidFill>
                  <a:srgbClr val="FF0000"/>
                </a:solidFill>
              </a:rPr>
              <a:t> intranet </a:t>
            </a:r>
            <a:r>
              <a:rPr lang="ar-SA" sz="2500" b="1" dirty="0">
                <a:solidFill>
                  <a:srgbClr val="FF0000"/>
                </a:solidFill>
              </a:rPr>
              <a:t>: </a:t>
            </a:r>
            <a:r>
              <a:rPr lang="ar-SA" sz="2500" dirty="0" smtClean="0"/>
              <a:t>هي </a:t>
            </a:r>
            <a:r>
              <a:rPr lang="ar-SA" sz="2500" dirty="0"/>
              <a:t>شبكة </a:t>
            </a:r>
            <a:r>
              <a:rPr lang="ar-SA" sz="2500" dirty="0" smtClean="0"/>
              <a:t>المنظمة </a:t>
            </a:r>
            <a:r>
              <a:rPr lang="ar-SA" sz="2500" dirty="0"/>
              <a:t>الخاصة </a:t>
            </a:r>
            <a:r>
              <a:rPr lang="ar-SA" sz="2500" dirty="0" smtClean="0"/>
              <a:t>التي صممت للعامليين بها من أجل </a:t>
            </a:r>
            <a:r>
              <a:rPr lang="ar-SA" sz="2500" dirty="0"/>
              <a:t>تبادل البيانات والمعلومات عن عمليات وأنشطة المنظمة، </a:t>
            </a:r>
            <a:r>
              <a:rPr lang="ar-SA" sz="2500" dirty="0" smtClean="0"/>
              <a:t>يتم </a:t>
            </a:r>
            <a:r>
              <a:rPr lang="ar-SA" sz="2500" dirty="0"/>
              <a:t>تنفيذها في مقر الشركة أو في فروعها </a:t>
            </a:r>
            <a:r>
              <a:rPr lang="ar-SA" sz="2500" dirty="0" smtClean="0"/>
              <a:t>ولا </a:t>
            </a:r>
            <a:r>
              <a:rPr lang="ar-SA" sz="2500" dirty="0"/>
              <a:t>يستطيع الأشخاص من غير العاملين في المؤسسة </a:t>
            </a:r>
            <a:r>
              <a:rPr lang="ar-SA" sz="2500" dirty="0" smtClean="0"/>
              <a:t>الدخول </a:t>
            </a:r>
            <a:r>
              <a:rPr lang="ar-SA" sz="2500" dirty="0"/>
              <a:t>الى </a:t>
            </a:r>
            <a:r>
              <a:rPr lang="ar-SA" sz="2500" dirty="0" smtClean="0"/>
              <a:t>خدماتها أو الوصول الى مواردها.</a:t>
            </a:r>
            <a:endParaRPr lang="en-US" sz="2500" dirty="0" smtClean="0"/>
          </a:p>
          <a:p>
            <a:pPr rtl="1">
              <a:defRPr/>
            </a:pPr>
            <a:r>
              <a:rPr lang="ar-SA" sz="2500" b="1" dirty="0">
                <a:solidFill>
                  <a:srgbClr val="FF0000"/>
                </a:solidFill>
              </a:rPr>
              <a:t>شبكة الاكسترانت</a:t>
            </a:r>
            <a:r>
              <a:rPr lang="en-US" sz="2500" b="1" dirty="0">
                <a:solidFill>
                  <a:srgbClr val="FF0000"/>
                </a:solidFill>
              </a:rPr>
              <a:t> extranet </a:t>
            </a:r>
            <a:r>
              <a:rPr lang="ar-SA" sz="2500" b="1" dirty="0">
                <a:solidFill>
                  <a:srgbClr val="FF0000"/>
                </a:solidFill>
              </a:rPr>
              <a:t>: </a:t>
            </a:r>
            <a:r>
              <a:rPr lang="ar-SA" sz="2500" dirty="0"/>
              <a:t>هي شبكة المؤسسة الخاصة التي تصمم لتلبية حاجات </a:t>
            </a:r>
            <a:r>
              <a:rPr lang="ar-SA" sz="2500" dirty="0" smtClean="0"/>
              <a:t>أصحاب المصلحة، بما </a:t>
            </a:r>
            <a:r>
              <a:rPr lang="ar-SA" sz="2500" dirty="0"/>
              <a:t>فيها الزبائن </a:t>
            </a:r>
            <a:r>
              <a:rPr lang="ar-SA" sz="2500" dirty="0" smtClean="0"/>
              <a:t>والشركاء والموردين وأصحاب </a:t>
            </a:r>
            <a:r>
              <a:rPr lang="ar-SA" sz="2500" dirty="0"/>
              <a:t>الأسهم، </a:t>
            </a:r>
            <a:r>
              <a:rPr lang="ar-SA" sz="2500" dirty="0" smtClean="0"/>
              <a:t>ويتطلب </a:t>
            </a:r>
            <a:r>
              <a:rPr lang="ar-SA" sz="2500" dirty="0"/>
              <a:t>الدخول إليها </a:t>
            </a:r>
            <a:r>
              <a:rPr lang="ar-SA" sz="2500" dirty="0" smtClean="0"/>
              <a:t>استخدام قناة افتراضية خاصة كلمة </a:t>
            </a:r>
            <a:r>
              <a:rPr lang="ar-SA" sz="2500" dirty="0"/>
              <a:t>مرور لان الشبكة غير موجهة الى الجمهور </a:t>
            </a:r>
            <a:r>
              <a:rPr lang="ar-SA" sz="2500" dirty="0" smtClean="0"/>
              <a:t>العام</a:t>
            </a:r>
            <a:endParaRPr lang="ar-SA" sz="2500" dirty="0"/>
          </a:p>
        </p:txBody>
      </p:sp>
    </p:spTree>
    <p:extLst>
      <p:ext uri="{BB962C8B-B14F-4D97-AF65-F5344CB8AC3E}">
        <p14:creationId xmlns:p14="http://schemas.microsoft.com/office/powerpoint/2010/main" val="14362217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شبكات اللاسلكي </a:t>
            </a:r>
            <a:endParaRPr lang="ar-SA" dirty="0"/>
          </a:p>
        </p:txBody>
      </p:sp>
      <p:sp>
        <p:nvSpPr>
          <p:cNvPr id="3" name="Content Placeholder 2"/>
          <p:cNvSpPr>
            <a:spLocks noGrp="1"/>
          </p:cNvSpPr>
          <p:nvPr>
            <p:ph idx="1"/>
          </p:nvPr>
        </p:nvSpPr>
        <p:spPr>
          <a:xfrm>
            <a:off x="0" y="1417638"/>
            <a:ext cx="9793088" cy="4819674"/>
          </a:xfrm>
        </p:spPr>
        <p:txBody>
          <a:bodyPr/>
          <a:lstStyle/>
          <a:p>
            <a:pPr marL="457200" indent="-457200" rtl="1">
              <a:buFont typeface="Arial" panose="020B0604020202020204" pitchFamily="34" charset="0"/>
              <a:buChar char="•"/>
            </a:pPr>
            <a:r>
              <a:rPr lang="ar-SA" sz="2400" dirty="0" smtClean="0"/>
              <a:t>أصبحت شائعة في الفنادق والمطارات والمدارس والمستشفيات والمطاعم والمقاهي</a:t>
            </a:r>
          </a:p>
          <a:p>
            <a:pPr marL="457200" indent="-457200" rtl="1">
              <a:buFont typeface="Arial" panose="020B0604020202020204" pitchFamily="34" charset="0"/>
              <a:buChar char="•"/>
            </a:pPr>
            <a:r>
              <a:rPr lang="ar-SA" sz="2400" dirty="0" err="1" smtClean="0"/>
              <a:t>الواى</a:t>
            </a:r>
            <a:r>
              <a:rPr lang="ar-SA" sz="2400" dirty="0" smtClean="0"/>
              <a:t> ماكس </a:t>
            </a:r>
            <a:r>
              <a:rPr lang="ar-SA" sz="2400" dirty="0" err="1" smtClean="0"/>
              <a:t>والواى</a:t>
            </a:r>
            <a:r>
              <a:rPr lang="ar-SA" sz="2400" dirty="0" smtClean="0"/>
              <a:t> </a:t>
            </a:r>
            <a:r>
              <a:rPr lang="ar-SA" sz="2400" dirty="0" err="1" smtClean="0"/>
              <a:t>فاى</a:t>
            </a:r>
            <a:r>
              <a:rPr lang="ar-SA" sz="2400" dirty="0" smtClean="0"/>
              <a:t> والبلوتوث</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232031105"/>
              </p:ext>
            </p:extLst>
          </p:nvPr>
        </p:nvGraphicFramePr>
        <p:xfrm>
          <a:off x="-1" y="2708920"/>
          <a:ext cx="9793089" cy="3383280"/>
        </p:xfrm>
        <a:graphic>
          <a:graphicData uri="http://schemas.openxmlformats.org/drawingml/2006/table">
            <a:tbl>
              <a:tblPr rtl="1" firstRow="1" bandRow="1">
                <a:tableStyleId>{5C22544A-7EE6-4342-B048-85BDC9FD1C3A}</a:tableStyleId>
              </a:tblPr>
              <a:tblGrid>
                <a:gridCol w="2046181"/>
                <a:gridCol w="1181708"/>
                <a:gridCol w="969148"/>
                <a:gridCol w="1399013"/>
                <a:gridCol w="1399013"/>
                <a:gridCol w="1399013"/>
                <a:gridCol w="1399013"/>
              </a:tblGrid>
              <a:tr h="293960">
                <a:tc>
                  <a:txBody>
                    <a:bodyPr/>
                    <a:lstStyle/>
                    <a:p>
                      <a:pPr rtl="1"/>
                      <a:endParaRPr lang="ar-SA" sz="2000" dirty="0"/>
                    </a:p>
                  </a:txBody>
                  <a:tcPr/>
                </a:tc>
                <a:tc>
                  <a:txBody>
                    <a:bodyPr/>
                    <a:lstStyle/>
                    <a:p>
                      <a:pPr rtl="1"/>
                      <a:r>
                        <a:rPr lang="en-US" sz="2000" dirty="0" smtClean="0"/>
                        <a:t>802.11a</a:t>
                      </a:r>
                      <a:endParaRPr lang="ar-SA" sz="2000" dirty="0"/>
                    </a:p>
                  </a:txBody>
                  <a:tcPr/>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2000" dirty="0" smtClean="0"/>
                        <a:t>802.11b</a:t>
                      </a:r>
                      <a:endParaRPr lang="ar-SA" sz="2000" dirty="0" smtClean="0"/>
                    </a:p>
                    <a:p>
                      <a:pPr rtl="1"/>
                      <a:endParaRPr lang="ar-SA" sz="2000" dirty="0"/>
                    </a:p>
                  </a:txBody>
                  <a:tcPr/>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2000" dirty="0" smtClean="0"/>
                        <a:t>802.11g</a:t>
                      </a:r>
                      <a:endParaRPr lang="ar-SA" sz="2000" dirty="0" smtClean="0"/>
                    </a:p>
                    <a:p>
                      <a:pPr rtl="1"/>
                      <a:endParaRPr lang="ar-SA" sz="2000" dirty="0"/>
                    </a:p>
                  </a:txBody>
                  <a:tcPr/>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2000" dirty="0" smtClean="0"/>
                        <a:t>802.11n</a:t>
                      </a:r>
                      <a:endParaRPr lang="ar-SA" sz="2000" dirty="0" smtClean="0"/>
                    </a:p>
                    <a:p>
                      <a:pPr rtl="1"/>
                      <a:endParaRPr lang="ar-SA" sz="2000" dirty="0"/>
                    </a:p>
                  </a:txBody>
                  <a:tcPr/>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2000" dirty="0" smtClean="0"/>
                        <a:t>802.16</a:t>
                      </a:r>
                      <a:endParaRPr lang="ar-SA" sz="2000" dirty="0" smtClean="0"/>
                    </a:p>
                    <a:p>
                      <a:pPr rtl="1"/>
                      <a:endParaRPr lang="ar-SA" sz="2000" dirty="0"/>
                    </a:p>
                  </a:txBody>
                  <a:tcPr/>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2000" dirty="0" smtClean="0"/>
                        <a:t>802.15</a:t>
                      </a:r>
                      <a:endParaRPr lang="ar-SA" sz="2000" dirty="0"/>
                    </a:p>
                  </a:txBody>
                  <a:tcPr/>
                </a:tc>
              </a:tr>
              <a:tr h="320040">
                <a:tc>
                  <a:txBody>
                    <a:bodyPr/>
                    <a:lstStyle/>
                    <a:p>
                      <a:pPr rtl="1"/>
                      <a:r>
                        <a:rPr lang="ar-SA" sz="2000" dirty="0" smtClean="0"/>
                        <a:t>الاسم</a:t>
                      </a:r>
                      <a:r>
                        <a:rPr lang="ar-SA" sz="2000" baseline="0" dirty="0" smtClean="0"/>
                        <a:t> </a:t>
                      </a:r>
                      <a:r>
                        <a:rPr lang="ar-SA" sz="2000" baseline="0" dirty="0" err="1" smtClean="0"/>
                        <a:t>التجارى</a:t>
                      </a:r>
                      <a:endParaRPr lang="ar-SA" sz="2000" dirty="0"/>
                    </a:p>
                  </a:txBody>
                  <a:tcPr/>
                </a:tc>
                <a:tc>
                  <a:txBody>
                    <a:bodyPr/>
                    <a:lstStyle/>
                    <a:p>
                      <a:pPr rtl="1"/>
                      <a:r>
                        <a:rPr lang="ar-SA" sz="2000" dirty="0" err="1" smtClean="0"/>
                        <a:t>واى</a:t>
                      </a:r>
                      <a:r>
                        <a:rPr lang="ar-SA" sz="2000" dirty="0" smtClean="0"/>
                        <a:t> </a:t>
                      </a:r>
                      <a:r>
                        <a:rPr lang="ar-SA" sz="2000" dirty="0" err="1" smtClean="0"/>
                        <a:t>فاى</a:t>
                      </a:r>
                      <a:endParaRPr lang="ar-SA" sz="2000" dirty="0"/>
                    </a:p>
                  </a:txBody>
                  <a:tcPr/>
                </a:tc>
                <a:tc>
                  <a:txBody>
                    <a:bodyPr/>
                    <a:lstStyle/>
                    <a:p>
                      <a:pPr rtl="1"/>
                      <a:r>
                        <a:rPr lang="ar-SA" sz="2000" dirty="0" err="1" smtClean="0"/>
                        <a:t>واى</a:t>
                      </a:r>
                      <a:r>
                        <a:rPr lang="ar-SA" sz="2000" dirty="0" smtClean="0"/>
                        <a:t> </a:t>
                      </a:r>
                      <a:r>
                        <a:rPr lang="ar-SA" sz="2000" dirty="0" err="1" smtClean="0"/>
                        <a:t>فاى</a:t>
                      </a:r>
                      <a:endParaRPr lang="ar-SA" sz="2000" dirty="0"/>
                    </a:p>
                  </a:txBody>
                  <a:tcPr/>
                </a:tc>
                <a:tc>
                  <a:txBody>
                    <a:bodyPr/>
                    <a:lstStyle/>
                    <a:p>
                      <a:pPr rtl="1"/>
                      <a:r>
                        <a:rPr lang="ar-SA" sz="2000" dirty="0" err="1" smtClean="0"/>
                        <a:t>واى</a:t>
                      </a:r>
                      <a:r>
                        <a:rPr lang="ar-SA" sz="2000" dirty="0" smtClean="0"/>
                        <a:t> </a:t>
                      </a:r>
                      <a:r>
                        <a:rPr lang="ar-SA" sz="2000" dirty="0" err="1" smtClean="0"/>
                        <a:t>فاى</a:t>
                      </a:r>
                      <a:endParaRPr lang="ar-SA" sz="2000" dirty="0"/>
                    </a:p>
                  </a:txBody>
                  <a:tcPr/>
                </a:tc>
                <a:tc>
                  <a:txBody>
                    <a:bodyPr/>
                    <a:lstStyle/>
                    <a:p>
                      <a:pPr rtl="1"/>
                      <a:r>
                        <a:rPr lang="ar-SA" sz="2000" dirty="0" err="1" smtClean="0"/>
                        <a:t>واى</a:t>
                      </a:r>
                      <a:r>
                        <a:rPr lang="ar-SA" sz="2000" dirty="0" smtClean="0"/>
                        <a:t> </a:t>
                      </a:r>
                      <a:r>
                        <a:rPr lang="ar-SA" sz="2000" dirty="0" err="1" smtClean="0"/>
                        <a:t>فاى</a:t>
                      </a:r>
                      <a:endParaRPr lang="ar-SA" sz="2000" dirty="0"/>
                    </a:p>
                  </a:txBody>
                  <a:tcPr/>
                </a:tc>
                <a:tc>
                  <a:txBody>
                    <a:bodyPr/>
                    <a:lstStyle/>
                    <a:p>
                      <a:pPr rtl="1"/>
                      <a:r>
                        <a:rPr lang="ar-SA" sz="2000" dirty="0" err="1" smtClean="0"/>
                        <a:t>واى</a:t>
                      </a:r>
                      <a:r>
                        <a:rPr lang="ar-SA" sz="2000" dirty="0" smtClean="0"/>
                        <a:t> ماكس</a:t>
                      </a:r>
                      <a:endParaRPr lang="ar-SA" sz="2000" dirty="0"/>
                    </a:p>
                  </a:txBody>
                  <a:tcPr/>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ar-SA" sz="2000" dirty="0" smtClean="0"/>
                        <a:t>بلوتوث</a:t>
                      </a:r>
                      <a:endParaRPr lang="ar-SA" sz="2000" dirty="0"/>
                    </a:p>
                  </a:txBody>
                  <a:tcPr/>
                </a:tc>
              </a:tr>
              <a:tr h="185420">
                <a:tc>
                  <a:txBody>
                    <a:bodyPr/>
                    <a:lstStyle/>
                    <a:p>
                      <a:pPr rtl="1"/>
                      <a:r>
                        <a:rPr lang="ar-SA" sz="2000" dirty="0" smtClean="0"/>
                        <a:t>التردد</a:t>
                      </a:r>
                      <a:r>
                        <a:rPr lang="en-US" sz="2000" dirty="0" smtClean="0"/>
                        <a:t> </a:t>
                      </a:r>
                      <a:r>
                        <a:rPr lang="en-US" sz="2000" dirty="0" err="1" smtClean="0"/>
                        <a:t>Ghz</a:t>
                      </a:r>
                      <a:r>
                        <a:rPr lang="en-US" sz="2000" dirty="0" smtClean="0"/>
                        <a:t> </a:t>
                      </a:r>
                      <a:endParaRPr lang="ar-SA" sz="2000" dirty="0"/>
                    </a:p>
                  </a:txBody>
                  <a:tcPr/>
                </a:tc>
                <a:tc>
                  <a:txBody>
                    <a:bodyPr/>
                    <a:lstStyle/>
                    <a:p>
                      <a:pPr rtl="1"/>
                      <a:r>
                        <a:rPr lang="en-US" sz="2000" dirty="0" smtClean="0"/>
                        <a:t>2.4</a:t>
                      </a:r>
                      <a:endParaRPr lang="ar-SA" sz="2000" dirty="0"/>
                    </a:p>
                  </a:txBody>
                  <a:tcPr/>
                </a:tc>
                <a:tc>
                  <a:txBody>
                    <a:bodyPr/>
                    <a:lstStyle/>
                    <a:p>
                      <a:pPr rtl="1"/>
                      <a:r>
                        <a:rPr lang="en-US" sz="2000" dirty="0" smtClean="0"/>
                        <a:t>2.4</a:t>
                      </a:r>
                      <a:endParaRPr lang="ar-SA" sz="2000" dirty="0"/>
                    </a:p>
                  </a:txBody>
                  <a:tcPr/>
                </a:tc>
                <a:tc>
                  <a:txBody>
                    <a:bodyPr/>
                    <a:lstStyle/>
                    <a:p>
                      <a:pPr rtl="1"/>
                      <a:r>
                        <a:rPr lang="en-US" sz="2000" dirty="0" smtClean="0"/>
                        <a:t>2.4</a:t>
                      </a:r>
                      <a:r>
                        <a:rPr lang="en-US" sz="2000" baseline="0" dirty="0" smtClean="0"/>
                        <a:t> </a:t>
                      </a:r>
                      <a:endParaRPr lang="ar-SA" sz="2000" dirty="0"/>
                    </a:p>
                  </a:txBody>
                  <a:tcPr/>
                </a:tc>
                <a:tc>
                  <a:txBody>
                    <a:bodyPr/>
                    <a:lstStyle/>
                    <a:p>
                      <a:pPr rtl="1"/>
                      <a:r>
                        <a:rPr lang="en-US" sz="2000" dirty="0" smtClean="0"/>
                        <a:t>2.4, 5</a:t>
                      </a:r>
                      <a:endParaRPr lang="ar-SA" sz="2000" dirty="0"/>
                    </a:p>
                  </a:txBody>
                  <a:tcPr/>
                </a:tc>
                <a:tc>
                  <a:txBody>
                    <a:bodyPr/>
                    <a:lstStyle/>
                    <a:p>
                      <a:pPr rtl="1"/>
                      <a:r>
                        <a:rPr lang="en-US" sz="2000" dirty="0" smtClean="0"/>
                        <a:t>3.5, 5.8</a:t>
                      </a:r>
                      <a:endParaRPr lang="ar-SA" sz="2000" dirty="0"/>
                    </a:p>
                  </a:txBody>
                  <a:tcPr/>
                </a:tc>
                <a:tc>
                  <a:txBody>
                    <a:bodyPr/>
                    <a:lstStyle/>
                    <a:p>
                      <a:pPr rtl="1"/>
                      <a:r>
                        <a:rPr lang="en-US" sz="2000" dirty="0" smtClean="0"/>
                        <a:t>2.4</a:t>
                      </a:r>
                      <a:endParaRPr lang="ar-SA" sz="2000" dirty="0"/>
                    </a:p>
                  </a:txBody>
                  <a:tcPr/>
                </a:tc>
              </a:tr>
              <a:tr h="185420">
                <a:tc>
                  <a:txBody>
                    <a:bodyPr/>
                    <a:lstStyle/>
                    <a:p>
                      <a:pPr rtl="1"/>
                      <a:r>
                        <a:rPr lang="ar-SA" sz="2000" dirty="0" smtClean="0"/>
                        <a:t>مجال</a:t>
                      </a:r>
                      <a:r>
                        <a:rPr lang="ar-SA" sz="2000" baseline="0" dirty="0" smtClean="0"/>
                        <a:t> التغطية </a:t>
                      </a:r>
                      <a:endParaRPr lang="ar-SA" sz="2000" dirty="0"/>
                    </a:p>
                  </a:txBody>
                  <a:tcPr/>
                </a:tc>
                <a:tc>
                  <a:txBody>
                    <a:bodyPr/>
                    <a:lstStyle/>
                    <a:p>
                      <a:pPr rtl="1"/>
                      <a:r>
                        <a:rPr lang="en-US" sz="2000" dirty="0" smtClean="0"/>
                        <a:t>120 m</a:t>
                      </a:r>
                      <a:endParaRPr lang="ar-SA" sz="2000" dirty="0"/>
                    </a:p>
                  </a:txBody>
                  <a:tcPr/>
                </a:tc>
                <a:tc>
                  <a:txBody>
                    <a:bodyPr/>
                    <a:lstStyle/>
                    <a:p>
                      <a:pPr rtl="1"/>
                      <a:r>
                        <a:rPr lang="en-US" sz="2000" dirty="0" smtClean="0"/>
                        <a:t>140 m</a:t>
                      </a:r>
                      <a:endParaRPr lang="ar-SA" sz="2000" dirty="0"/>
                    </a:p>
                  </a:txBody>
                  <a:tcPr/>
                </a:tc>
                <a:tc>
                  <a:txBody>
                    <a:bodyPr/>
                    <a:lstStyle/>
                    <a:p>
                      <a:pPr rtl="1"/>
                      <a:r>
                        <a:rPr lang="en-US" sz="2000" dirty="0" smtClean="0"/>
                        <a:t>140 m</a:t>
                      </a:r>
                      <a:endParaRPr lang="ar-SA" sz="2000" dirty="0"/>
                    </a:p>
                  </a:txBody>
                  <a:tcPr/>
                </a:tc>
                <a:tc>
                  <a:txBody>
                    <a:bodyPr/>
                    <a:lstStyle/>
                    <a:p>
                      <a:pPr rtl="1"/>
                      <a:r>
                        <a:rPr lang="en-US" sz="2000" dirty="0" smtClean="0"/>
                        <a:t>250  m</a:t>
                      </a:r>
                      <a:endParaRPr lang="ar-SA" sz="2000" dirty="0"/>
                    </a:p>
                  </a:txBody>
                  <a:tcPr/>
                </a:tc>
                <a:tc>
                  <a:txBody>
                    <a:bodyPr/>
                    <a:lstStyle/>
                    <a:p>
                      <a:pPr rtl="1"/>
                      <a:r>
                        <a:rPr lang="en-US" sz="2000" dirty="0" smtClean="0"/>
                        <a:t>50 </a:t>
                      </a:r>
                      <a:r>
                        <a:rPr lang="en-US" sz="2000" dirty="0" smtClean="0"/>
                        <a:t>mils</a:t>
                      </a:r>
                      <a:endParaRPr lang="ar-SA" sz="2000" dirty="0"/>
                    </a:p>
                  </a:txBody>
                  <a:tcPr/>
                </a:tc>
                <a:tc>
                  <a:txBody>
                    <a:bodyPr/>
                    <a:lstStyle/>
                    <a:p>
                      <a:pPr rtl="1"/>
                      <a:r>
                        <a:rPr lang="en-US" sz="2000" dirty="0" smtClean="0"/>
                        <a:t>75</a:t>
                      </a:r>
                      <a:endParaRPr lang="ar-SA" sz="2000" dirty="0"/>
                    </a:p>
                  </a:txBody>
                  <a:tcPr/>
                </a:tc>
              </a:tr>
              <a:tr h="370840">
                <a:tc>
                  <a:txBody>
                    <a:bodyPr/>
                    <a:lstStyle/>
                    <a:p>
                      <a:pPr rtl="1"/>
                      <a:r>
                        <a:rPr lang="ar-SA" sz="2000" dirty="0" smtClean="0"/>
                        <a:t>معدل البيانات</a:t>
                      </a:r>
                      <a:r>
                        <a:rPr lang="en-US" sz="2000" dirty="0" smtClean="0"/>
                        <a:t>  </a:t>
                      </a:r>
                      <a:r>
                        <a:rPr lang="en-US" sz="2000" dirty="0" err="1" smtClean="0"/>
                        <a:t>MBps</a:t>
                      </a:r>
                      <a:r>
                        <a:rPr lang="en-US" sz="2000" dirty="0" smtClean="0"/>
                        <a:t> </a:t>
                      </a:r>
                      <a:endParaRPr lang="ar-SA" sz="2000" dirty="0"/>
                    </a:p>
                  </a:txBody>
                  <a:tcPr/>
                </a:tc>
                <a:tc>
                  <a:txBody>
                    <a:bodyPr/>
                    <a:lstStyle/>
                    <a:p>
                      <a:pPr rtl="1"/>
                      <a:r>
                        <a:rPr lang="en-US" sz="2000" dirty="0" smtClean="0"/>
                        <a:t>54</a:t>
                      </a:r>
                      <a:endParaRPr lang="ar-SA" sz="2000" dirty="0"/>
                    </a:p>
                  </a:txBody>
                  <a:tcPr/>
                </a:tc>
                <a:tc>
                  <a:txBody>
                    <a:bodyPr/>
                    <a:lstStyle/>
                    <a:p>
                      <a:pPr rtl="1"/>
                      <a:r>
                        <a:rPr lang="en-US" sz="2000" dirty="0" smtClean="0"/>
                        <a:t>11</a:t>
                      </a:r>
                      <a:endParaRPr lang="ar-SA" sz="2000" dirty="0"/>
                    </a:p>
                  </a:txBody>
                  <a:tcPr/>
                </a:tc>
                <a:tc>
                  <a:txBody>
                    <a:bodyPr/>
                    <a:lstStyle/>
                    <a:p>
                      <a:pPr rtl="1"/>
                      <a:r>
                        <a:rPr lang="en-US" sz="2000" dirty="0" smtClean="0"/>
                        <a:t>54</a:t>
                      </a:r>
                      <a:endParaRPr lang="ar-SA" sz="2000" dirty="0"/>
                    </a:p>
                  </a:txBody>
                  <a:tcPr/>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2000" dirty="0" smtClean="0"/>
                        <a:t>248</a:t>
                      </a:r>
                      <a:endParaRPr lang="ar-SA" sz="2000" dirty="0" smtClean="0"/>
                    </a:p>
                  </a:txBody>
                  <a:tcPr/>
                </a:tc>
                <a:tc>
                  <a:txBody>
                    <a:bodyPr/>
                    <a:lstStyle/>
                    <a:p>
                      <a:pPr rtl="1"/>
                      <a:r>
                        <a:rPr lang="en-US" sz="2000" dirty="0" smtClean="0"/>
                        <a:t>75 </a:t>
                      </a:r>
                      <a:endParaRPr lang="ar-SA" sz="2000" dirty="0"/>
                    </a:p>
                  </a:txBody>
                  <a:tcPr/>
                </a:tc>
                <a:tc>
                  <a:txBody>
                    <a:bodyPr/>
                    <a:lstStyle/>
                    <a:p>
                      <a:pPr rtl="1"/>
                      <a:r>
                        <a:rPr lang="en-US" sz="2000" dirty="0" smtClean="0"/>
                        <a:t>3</a:t>
                      </a:r>
                      <a:endParaRPr lang="ar-SA" sz="2000" dirty="0"/>
                    </a:p>
                  </a:txBody>
                  <a:tcPr/>
                </a:tc>
              </a:tr>
              <a:tr h="370840">
                <a:tc>
                  <a:txBody>
                    <a:bodyPr/>
                    <a:lstStyle/>
                    <a:p>
                      <a:pPr rtl="1"/>
                      <a:r>
                        <a:rPr lang="ar-SA" sz="2000" dirty="0" smtClean="0"/>
                        <a:t>نوع الشبكة</a:t>
                      </a:r>
                      <a:endParaRPr lang="ar-SA" sz="2000" dirty="0"/>
                    </a:p>
                  </a:txBody>
                  <a:tcPr/>
                </a:tc>
                <a:tc>
                  <a:txBody>
                    <a:bodyPr/>
                    <a:lstStyle/>
                    <a:p>
                      <a:pPr rtl="1"/>
                      <a:r>
                        <a:rPr lang="ar-SA" sz="2000" dirty="0" smtClean="0"/>
                        <a:t>محلية</a:t>
                      </a:r>
                      <a:endParaRPr lang="ar-SA" sz="2000" dirty="0"/>
                    </a:p>
                  </a:txBody>
                  <a:tcPr/>
                </a:tc>
                <a:tc>
                  <a:txBody>
                    <a:bodyPr/>
                    <a:lstStyle/>
                    <a:p>
                      <a:pPr rtl="1"/>
                      <a:r>
                        <a:rPr lang="ar-SA" sz="2000" dirty="0" smtClean="0"/>
                        <a:t>محلية</a:t>
                      </a:r>
                      <a:endParaRPr lang="ar-SA" sz="2000" dirty="0"/>
                    </a:p>
                  </a:txBody>
                  <a:tcPr/>
                </a:tc>
                <a:tc>
                  <a:txBody>
                    <a:bodyPr/>
                    <a:lstStyle/>
                    <a:p>
                      <a:pPr rtl="1"/>
                      <a:r>
                        <a:rPr lang="ar-SA" sz="2000" dirty="0" smtClean="0"/>
                        <a:t>محلية</a:t>
                      </a:r>
                      <a:endParaRPr lang="ar-SA" sz="2000" dirty="0"/>
                    </a:p>
                  </a:txBody>
                  <a:tcPr/>
                </a:tc>
                <a:tc>
                  <a:txBody>
                    <a:bodyPr/>
                    <a:lstStyle/>
                    <a:p>
                      <a:pPr rtl="1"/>
                      <a:r>
                        <a:rPr lang="ar-SA" sz="2000" dirty="0" smtClean="0"/>
                        <a:t>محلية </a:t>
                      </a:r>
                      <a:endParaRPr lang="ar-SA" sz="2000" dirty="0"/>
                    </a:p>
                  </a:txBody>
                  <a:tcPr/>
                </a:tc>
                <a:tc>
                  <a:txBody>
                    <a:bodyPr/>
                    <a:lstStyle/>
                    <a:p>
                      <a:pPr rtl="1"/>
                      <a:r>
                        <a:rPr lang="ar-SA" sz="2000" dirty="0" smtClean="0"/>
                        <a:t>واسعة </a:t>
                      </a:r>
                      <a:endParaRPr lang="ar-SA" sz="2000" dirty="0"/>
                    </a:p>
                  </a:txBody>
                  <a:tcPr/>
                </a:tc>
                <a:tc>
                  <a:txBody>
                    <a:bodyPr/>
                    <a:lstStyle/>
                    <a:p>
                      <a:pPr rtl="1"/>
                      <a:r>
                        <a:rPr lang="ar-SA" sz="2000" dirty="0" smtClean="0"/>
                        <a:t>شخصية</a:t>
                      </a:r>
                      <a:endParaRPr lang="ar-SA" sz="2000" dirty="0"/>
                    </a:p>
                  </a:txBody>
                  <a:tcPr/>
                </a:tc>
              </a:tr>
              <a:tr h="370840">
                <a:tc>
                  <a:txBody>
                    <a:bodyPr/>
                    <a:lstStyle/>
                    <a:p>
                      <a:pPr rtl="1"/>
                      <a:endParaRPr lang="ar-SA" sz="2000"/>
                    </a:p>
                  </a:txBody>
                  <a:tcPr/>
                </a:tc>
                <a:tc>
                  <a:txBody>
                    <a:bodyPr/>
                    <a:lstStyle/>
                    <a:p>
                      <a:pPr rtl="1"/>
                      <a:endParaRPr lang="ar-SA" sz="2000"/>
                    </a:p>
                  </a:txBody>
                  <a:tcPr/>
                </a:tc>
                <a:tc>
                  <a:txBody>
                    <a:bodyPr/>
                    <a:lstStyle/>
                    <a:p>
                      <a:pPr rtl="1"/>
                      <a:endParaRPr lang="ar-SA" sz="2000"/>
                    </a:p>
                  </a:txBody>
                  <a:tcPr/>
                </a:tc>
                <a:tc>
                  <a:txBody>
                    <a:bodyPr/>
                    <a:lstStyle/>
                    <a:p>
                      <a:pPr rtl="1"/>
                      <a:endParaRPr lang="ar-SA" sz="2000"/>
                    </a:p>
                  </a:txBody>
                  <a:tcPr/>
                </a:tc>
                <a:tc>
                  <a:txBody>
                    <a:bodyPr/>
                    <a:lstStyle/>
                    <a:p>
                      <a:pPr rtl="1"/>
                      <a:endParaRPr lang="ar-SA" sz="2000"/>
                    </a:p>
                  </a:txBody>
                  <a:tcPr/>
                </a:tc>
                <a:tc>
                  <a:txBody>
                    <a:bodyPr/>
                    <a:lstStyle/>
                    <a:p>
                      <a:pPr rtl="1"/>
                      <a:endParaRPr lang="ar-SA" sz="2000"/>
                    </a:p>
                  </a:txBody>
                  <a:tcPr/>
                </a:tc>
                <a:tc>
                  <a:txBody>
                    <a:bodyPr/>
                    <a:lstStyle/>
                    <a:p>
                      <a:pPr rtl="1"/>
                      <a:endParaRPr lang="ar-SA" sz="2000" dirty="0"/>
                    </a:p>
                  </a:txBody>
                  <a:tcPr/>
                </a:tc>
              </a:tr>
            </a:tbl>
          </a:graphicData>
        </a:graphic>
      </p:graphicFrame>
    </p:spTree>
    <p:extLst>
      <p:ext uri="{BB962C8B-B14F-4D97-AF65-F5344CB8AC3E}">
        <p14:creationId xmlns:p14="http://schemas.microsoft.com/office/powerpoint/2010/main" val="648054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مزايا وعيوب شبكات </a:t>
            </a:r>
            <a:r>
              <a:rPr lang="ar-SA" dirty="0" err="1" smtClean="0"/>
              <a:t>الواى</a:t>
            </a:r>
            <a:r>
              <a:rPr lang="ar-SA" dirty="0" smtClean="0"/>
              <a:t> </a:t>
            </a:r>
            <a:r>
              <a:rPr lang="ar-SA" dirty="0" err="1" smtClean="0"/>
              <a:t>فاى</a:t>
            </a:r>
            <a:r>
              <a:rPr lang="ar-SA" dirty="0" smtClean="0"/>
              <a:t> </a:t>
            </a:r>
            <a:endParaRPr lang="ar-SA" dirty="0"/>
          </a:p>
        </p:txBody>
      </p:sp>
      <p:sp>
        <p:nvSpPr>
          <p:cNvPr id="3" name="Content Placeholder 2"/>
          <p:cNvSpPr>
            <a:spLocks noGrp="1"/>
          </p:cNvSpPr>
          <p:nvPr>
            <p:ph idx="1"/>
          </p:nvPr>
        </p:nvSpPr>
        <p:spPr>
          <a:xfrm>
            <a:off x="56456" y="1417638"/>
            <a:ext cx="9849544" cy="4891682"/>
          </a:xfrm>
        </p:spPr>
        <p:txBody>
          <a:bodyPr/>
          <a:lstStyle/>
          <a:p>
            <a:pPr marL="0" lvl="0" indent="0" rtl="1"/>
            <a:r>
              <a:rPr lang="ar-SA" sz="2100" b="1" dirty="0" smtClean="0"/>
              <a:t>المزايا: </a:t>
            </a:r>
          </a:p>
          <a:p>
            <a:pPr marL="514350" lvl="0" indent="-514350" rtl="1">
              <a:buFont typeface="+mj-lt"/>
              <a:buAutoNum type="arabicPeriod"/>
            </a:pPr>
            <a:r>
              <a:rPr lang="ar-SA" sz="2100" dirty="0" smtClean="0"/>
              <a:t>تمكن الأفراد من مشاركة </a:t>
            </a:r>
            <a:r>
              <a:rPr lang="ar-SA" sz="2100" dirty="0"/>
              <a:t>وصلة </a:t>
            </a:r>
            <a:r>
              <a:rPr lang="ar-SA" sz="2100" dirty="0" smtClean="0"/>
              <a:t>الانترنت مع الغير. </a:t>
            </a:r>
            <a:r>
              <a:rPr lang="ar-SA" sz="2100" dirty="0"/>
              <a:t>لكن </a:t>
            </a:r>
            <a:r>
              <a:rPr lang="ar-SA" sz="2100" dirty="0" smtClean="0"/>
              <a:t>الولايات </a:t>
            </a:r>
            <a:r>
              <a:rPr lang="ar-SA" sz="2100" dirty="0"/>
              <a:t>المتحدة وجنوب </a:t>
            </a:r>
            <a:r>
              <a:rPr lang="ar-SA" sz="2100" dirty="0" smtClean="0"/>
              <a:t>أفريقيا والهند تجرم ذلك. </a:t>
            </a:r>
            <a:endParaRPr lang="en-US" sz="2100" dirty="0"/>
          </a:p>
          <a:p>
            <a:pPr marL="514350" lvl="0" indent="-514350" rtl="1">
              <a:buFont typeface="+mj-lt"/>
              <a:buAutoNum type="arabicPeriod"/>
            </a:pPr>
            <a:r>
              <a:rPr lang="ar-SA" sz="2100" dirty="0"/>
              <a:t>تناسب الأحياء القديمة والمناطق الوعرة والأماكن الأثرية التي يصعب الحفر و</a:t>
            </a:r>
            <a:r>
              <a:rPr lang="ar-SA" sz="2100" dirty="0" smtClean="0"/>
              <a:t>مد كابلات الانترنت فيها. </a:t>
            </a:r>
            <a:endParaRPr lang="en-US" sz="2100" dirty="0"/>
          </a:p>
          <a:p>
            <a:pPr marL="514350" lvl="0" indent="-514350" rtl="1">
              <a:buFont typeface="+mj-lt"/>
              <a:buAutoNum type="arabicPeriod"/>
            </a:pPr>
            <a:r>
              <a:rPr lang="ar-SA" sz="2100" dirty="0" smtClean="0"/>
              <a:t>إنشاءها سهل </a:t>
            </a:r>
            <a:r>
              <a:rPr lang="ar-SA" sz="2100" dirty="0"/>
              <a:t>وسريع وغير </a:t>
            </a:r>
            <a:r>
              <a:rPr lang="ar-SA" sz="2100" dirty="0" smtClean="0"/>
              <a:t>مكلف ويمكن زيادة مداها بسهولة عن طريق إضافة المزيد من نقاط الاتصال. </a:t>
            </a:r>
          </a:p>
          <a:p>
            <a:pPr marL="514350" lvl="0" indent="-514350" rtl="1">
              <a:buFont typeface="+mj-lt"/>
              <a:buAutoNum type="arabicPeriod"/>
            </a:pPr>
            <a:r>
              <a:rPr lang="ar-SA" sz="2100" b="1" dirty="0" smtClean="0"/>
              <a:t>زيادة </a:t>
            </a:r>
            <a:r>
              <a:rPr lang="ar-SA" sz="2100" b="1" dirty="0"/>
              <a:t>الإيرادات: </a:t>
            </a:r>
            <a:r>
              <a:rPr lang="ar-SA" sz="2100" dirty="0" smtClean="0"/>
              <a:t>تقدم </a:t>
            </a:r>
            <a:r>
              <a:rPr lang="ar-SA" sz="2100" dirty="0"/>
              <a:t>الانترنت </a:t>
            </a:r>
            <a:r>
              <a:rPr lang="ar-SA" sz="2100" dirty="0" smtClean="0"/>
              <a:t>اللاسلكي في </a:t>
            </a:r>
            <a:r>
              <a:rPr lang="ar-SA" sz="2100" dirty="0"/>
              <a:t>الفنادق والمطاعم والأماكن العامة مقابل رسم اشتراك معين. </a:t>
            </a:r>
            <a:endParaRPr lang="ar-SA" sz="2100" dirty="0" smtClean="0"/>
          </a:p>
          <a:p>
            <a:pPr marL="514350" indent="-514350" rtl="1">
              <a:buFont typeface="+mj-lt"/>
              <a:buAutoNum type="arabicPeriod"/>
            </a:pPr>
            <a:r>
              <a:rPr lang="ar-SA" sz="2100" b="1" dirty="0" smtClean="0"/>
              <a:t>تحسن بيئة </a:t>
            </a:r>
            <a:r>
              <a:rPr lang="ar-SA" sz="2100" b="1" dirty="0"/>
              <a:t>الأعمال: </a:t>
            </a:r>
            <a:r>
              <a:rPr lang="ar-SA" sz="2100" dirty="0"/>
              <a:t>توفر لجميع أصحاب المصلحة وسيلة اتصال «لصيقة» </a:t>
            </a:r>
            <a:r>
              <a:rPr lang="en-US" sz="2100" dirty="0"/>
              <a:t>pervasive</a:t>
            </a:r>
            <a:r>
              <a:rPr lang="ar-SA" sz="2100" dirty="0"/>
              <a:t> وغير مكلفة . </a:t>
            </a:r>
            <a:endParaRPr lang="en-US" sz="2100" dirty="0"/>
          </a:p>
          <a:p>
            <a:pPr marL="514350" lvl="0" indent="-514350" rtl="1">
              <a:buFont typeface="+mj-lt"/>
              <a:buAutoNum type="arabicPeriod"/>
            </a:pPr>
            <a:r>
              <a:rPr lang="ar-SA" sz="2100" b="1" dirty="0" smtClean="0"/>
              <a:t>تجذب الزبائن: </a:t>
            </a:r>
            <a:r>
              <a:rPr lang="ar-SA" sz="2100" dirty="0"/>
              <a:t>ولاسيما </a:t>
            </a:r>
            <a:r>
              <a:rPr lang="ar-SA" sz="2100" dirty="0" smtClean="0"/>
              <a:t>عندما تقدم مجانا في </a:t>
            </a:r>
            <a:r>
              <a:rPr lang="ar-SA" sz="2100" dirty="0"/>
              <a:t>الفنادق والمطاعم </a:t>
            </a:r>
            <a:r>
              <a:rPr lang="ar-SA" sz="2100" dirty="0" smtClean="0"/>
              <a:t>والمقاهي والمطارات والأماكن السياحية.  </a:t>
            </a:r>
            <a:endParaRPr lang="en-US" sz="2100" dirty="0"/>
          </a:p>
          <a:p>
            <a:pPr marL="514350" lvl="0" indent="-514350" rtl="1">
              <a:buFont typeface="+mj-lt"/>
              <a:buAutoNum type="arabicPeriod"/>
            </a:pPr>
            <a:r>
              <a:rPr lang="ar-SA" sz="2100" b="1" dirty="0"/>
              <a:t>التكامل مع شبكات الجوال: </a:t>
            </a:r>
            <a:r>
              <a:rPr lang="ar-SA" sz="2100" dirty="0"/>
              <a:t>ولا سيما في المناطق المحرومة من شبكات </a:t>
            </a:r>
            <a:r>
              <a:rPr lang="ar-SA" sz="2100" dirty="0" smtClean="0"/>
              <a:t>الاتصالات </a:t>
            </a:r>
          </a:p>
          <a:p>
            <a:pPr marL="514350" indent="-514350" rtl="1">
              <a:buFont typeface="+mj-lt"/>
              <a:buAutoNum type="arabicPeriod"/>
            </a:pPr>
            <a:r>
              <a:rPr lang="ar-SA" sz="2400" b="1" dirty="0"/>
              <a:t>توطن </a:t>
            </a:r>
            <a:r>
              <a:rPr lang="ar-SA" sz="2400" b="1" dirty="0" smtClean="0"/>
              <a:t>التكنولوجيا: </a:t>
            </a:r>
            <a:r>
              <a:rPr lang="ar-SA" sz="2400" dirty="0" smtClean="0"/>
              <a:t>تزيد </a:t>
            </a:r>
            <a:r>
              <a:rPr lang="ar-SA" sz="2400" dirty="0"/>
              <a:t>من خبرات ومهارات المواطنين لأنهم يعملون كفنيين ومدراء </a:t>
            </a:r>
            <a:r>
              <a:rPr lang="ar-SA" sz="2400" dirty="0" smtClean="0"/>
              <a:t>لها</a:t>
            </a:r>
            <a:endParaRPr lang="ar-SA" sz="2100" dirty="0"/>
          </a:p>
          <a:p>
            <a:pPr marL="0" lvl="0" indent="0" rtl="1"/>
            <a:r>
              <a:rPr lang="ar-SA" sz="2100" b="1" dirty="0" smtClean="0"/>
              <a:t>عيوبها: </a:t>
            </a:r>
            <a:r>
              <a:rPr lang="ar-SA" sz="2100" dirty="0"/>
              <a:t>مجال التغطية </a:t>
            </a:r>
            <a:r>
              <a:rPr lang="ar-SA" sz="2100" dirty="0" smtClean="0"/>
              <a:t>محدود، وضعف </a:t>
            </a:r>
            <a:r>
              <a:rPr lang="ar-SA" sz="2100" dirty="0"/>
              <a:t>الأمن وقلة سرعة البيانات مقارنة بالإنترنت </a:t>
            </a:r>
            <a:r>
              <a:rPr lang="ar-SA" sz="2100" dirty="0" smtClean="0"/>
              <a:t>السلكي أو ال </a:t>
            </a:r>
            <a:r>
              <a:rPr lang="ar-SA" sz="2100" dirty="0" err="1" smtClean="0"/>
              <a:t>دى</a:t>
            </a:r>
            <a:r>
              <a:rPr lang="ar-SA" sz="2100" dirty="0" smtClean="0"/>
              <a:t> إس أل. كما أن إشارة اللاسلكي تتداخل مع إشارات الأجهزة الأخرى وتتأثر بالحواجز والظروف الجوية</a:t>
            </a:r>
            <a:endParaRPr lang="ar-SA" sz="2100" dirty="0"/>
          </a:p>
          <a:p>
            <a:pPr marL="0" lvl="0" indent="0" rtl="1"/>
            <a:r>
              <a:rPr lang="ar-SA" sz="2100" dirty="0" smtClean="0"/>
              <a:t>استخدمتها الحكومات المحلية </a:t>
            </a:r>
            <a:r>
              <a:rPr lang="ar-SA" sz="2100" dirty="0"/>
              <a:t>ل</a:t>
            </a:r>
            <a:r>
              <a:rPr lang="ar-SA" sz="2100" dirty="0" smtClean="0"/>
              <a:t>إنشاء </a:t>
            </a:r>
            <a:r>
              <a:rPr lang="ar-SA" sz="2100" dirty="0" smtClean="0">
                <a:solidFill>
                  <a:srgbClr val="FF0000"/>
                </a:solidFill>
              </a:rPr>
              <a:t>شبكات البلديات اللاسلكية </a:t>
            </a:r>
            <a:r>
              <a:rPr lang="ar-SA" sz="2100" dirty="0" smtClean="0"/>
              <a:t>«</a:t>
            </a:r>
            <a:r>
              <a:rPr lang="en-US" sz="2100" dirty="0" smtClean="0"/>
              <a:t>Municipal Wireless Network</a:t>
            </a:r>
            <a:r>
              <a:rPr lang="ar-SA" sz="2100" dirty="0" smtClean="0"/>
              <a:t>» والجماعات والمنظمات غير الهادفة للربح لإنشاء </a:t>
            </a:r>
            <a:r>
              <a:rPr lang="ar-SA" sz="2100" dirty="0" smtClean="0">
                <a:solidFill>
                  <a:srgbClr val="FF0000"/>
                </a:solidFill>
              </a:rPr>
              <a:t>شبكات المجتمع اللاسلكية </a:t>
            </a:r>
            <a:r>
              <a:rPr lang="ar-SA" sz="2100" dirty="0"/>
              <a:t>أو</a:t>
            </a:r>
            <a:r>
              <a:rPr lang="ar-SA" sz="2100" dirty="0" smtClean="0">
                <a:solidFill>
                  <a:srgbClr val="FF0000"/>
                </a:solidFill>
              </a:rPr>
              <a:t> </a:t>
            </a:r>
            <a:r>
              <a:rPr lang="en-US" sz="2100" dirty="0"/>
              <a:t>Community Wireless Networks</a:t>
            </a:r>
          </a:p>
          <a:p>
            <a:endParaRPr lang="ar-SA" sz="2000" dirty="0" smtClean="0"/>
          </a:p>
          <a:p>
            <a:endParaRPr lang="ar-SA" sz="20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457198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528" y="404664"/>
            <a:ext cx="8424936" cy="936104"/>
          </a:xfrm>
        </p:spPr>
        <p:txBody>
          <a:bodyPr/>
          <a:lstStyle/>
          <a:p>
            <a:pPr algn="ctr"/>
            <a:r>
              <a:rPr lang="en-US" dirty="0"/>
              <a:t>Internet of Things </a:t>
            </a:r>
            <a:r>
              <a:rPr lang="ar-SA" dirty="0"/>
              <a:t>إنترنت الأشياء </a:t>
            </a:r>
          </a:p>
        </p:txBody>
      </p:sp>
      <p:sp>
        <p:nvSpPr>
          <p:cNvPr id="3" name="Content Placeholder 2"/>
          <p:cNvSpPr>
            <a:spLocks noGrp="1"/>
          </p:cNvSpPr>
          <p:nvPr>
            <p:ph idx="1"/>
          </p:nvPr>
        </p:nvSpPr>
        <p:spPr>
          <a:xfrm>
            <a:off x="56456" y="1417638"/>
            <a:ext cx="9793088" cy="4708525"/>
          </a:xfrm>
        </p:spPr>
        <p:txBody>
          <a:bodyPr/>
          <a:lstStyle/>
          <a:p>
            <a:pPr marL="457200" indent="-457200" rtl="1">
              <a:buFont typeface="Arial" panose="020B0604020202020204" pitchFamily="34" charset="0"/>
              <a:buChar char="•"/>
            </a:pPr>
            <a:r>
              <a:rPr lang="ar-SA" sz="2600" dirty="0" smtClean="0"/>
              <a:t>تشمل </a:t>
            </a:r>
            <a:r>
              <a:rPr lang="ar-SA" sz="2600" dirty="0"/>
              <a:t>شبكات الاستشعار وشبكات النانو والأجهزة المنزلية الذكية ( مثل </a:t>
            </a:r>
            <a:r>
              <a:rPr lang="ar-SA" sz="2600" dirty="0" smtClean="0"/>
              <a:t>الغسالات والثلاجات الذكية) والروبوتات </a:t>
            </a:r>
            <a:r>
              <a:rPr lang="ar-SA" sz="2600" dirty="0"/>
              <a:t>وتقنيات تحديد المواقع و </a:t>
            </a:r>
            <a:r>
              <a:rPr lang="ar-SA" sz="2600" dirty="0" err="1"/>
              <a:t>الباركود</a:t>
            </a:r>
            <a:r>
              <a:rPr lang="ar-SA" sz="2600" dirty="0"/>
              <a:t> والسيارات الذكية </a:t>
            </a:r>
            <a:r>
              <a:rPr lang="ar-SA" sz="2600" dirty="0" smtClean="0"/>
              <a:t>والروبوتات والشرائح </a:t>
            </a:r>
            <a:r>
              <a:rPr lang="ar-SA" sz="2600" dirty="0"/>
              <a:t>البيولوجية وتقنية تحديد الهوية بموجات الراديو </a:t>
            </a:r>
            <a:r>
              <a:rPr lang="en-US" sz="2600" dirty="0"/>
              <a:t>RFID</a:t>
            </a:r>
            <a:r>
              <a:rPr lang="ar-SA" sz="2600" dirty="0"/>
              <a:t> </a:t>
            </a:r>
            <a:r>
              <a:rPr lang="ar-SA" sz="2600" dirty="0" smtClean="0"/>
              <a:t>والغبار </a:t>
            </a:r>
            <a:r>
              <a:rPr lang="ar-SA" sz="2600" dirty="0" err="1" smtClean="0"/>
              <a:t>الذكى</a:t>
            </a:r>
            <a:r>
              <a:rPr lang="ar-SA" sz="2600" dirty="0" smtClean="0"/>
              <a:t> </a:t>
            </a:r>
            <a:r>
              <a:rPr lang="en-US" sz="2600" dirty="0" smtClean="0"/>
              <a:t>smart dust </a:t>
            </a:r>
            <a:r>
              <a:rPr lang="ar-SA" sz="2600" dirty="0" smtClean="0"/>
              <a:t> وغيرها.</a:t>
            </a:r>
          </a:p>
          <a:p>
            <a:pPr marL="457200" indent="-457200" rtl="1">
              <a:buFont typeface="Arial" panose="020B0604020202020204" pitchFamily="34" charset="0"/>
              <a:buChar char="•"/>
            </a:pPr>
            <a:r>
              <a:rPr lang="ar-SA" sz="2600" dirty="0" smtClean="0"/>
              <a:t>اهم استخداماتها في إنشاء المدن الذكية والبيوت الذكية والمستشفيات الذكية وغيرها</a:t>
            </a:r>
          </a:p>
          <a:p>
            <a:pPr marL="457200" indent="-457200" rtl="1">
              <a:buFont typeface="Arial" panose="020B0604020202020204" pitchFamily="34" charset="0"/>
              <a:buChar char="•"/>
            </a:pPr>
            <a:r>
              <a:rPr lang="ar-SA" sz="2600" dirty="0" smtClean="0"/>
              <a:t>تستخدم في إدارة المخزون والرعاية الصحية والزراعة</a:t>
            </a:r>
          </a:p>
          <a:p>
            <a:pPr marL="457200" indent="-457200" rtl="1">
              <a:buFont typeface="Arial" panose="020B0604020202020204" pitchFamily="34" charset="0"/>
              <a:buChar char="•"/>
            </a:pPr>
            <a:r>
              <a:rPr lang="ar-SA" sz="2600" dirty="0" smtClean="0"/>
              <a:t>سوف تؤدى الى تلوث في الإشارات كما أن الغبار </a:t>
            </a:r>
            <a:r>
              <a:rPr lang="ar-SA" sz="2600" dirty="0" err="1" smtClean="0"/>
              <a:t>الذكى</a:t>
            </a:r>
            <a:r>
              <a:rPr lang="ar-SA" sz="2600" dirty="0" smtClean="0"/>
              <a:t> يمكن أن يستخدم في التجسس</a:t>
            </a:r>
          </a:p>
          <a:p>
            <a:pPr marL="457200" indent="-457200" rtl="1">
              <a:buFont typeface="Arial" panose="020B0604020202020204" pitchFamily="34" charset="0"/>
              <a:buChar char="•"/>
            </a:pPr>
            <a:r>
              <a:rPr lang="ar-SA" sz="2600" dirty="0" smtClean="0"/>
              <a:t>الروبوتات والسيارات ذاتية القيادة سوف تنافس العمالة </a:t>
            </a:r>
          </a:p>
          <a:p>
            <a:pPr rtl="1"/>
            <a:r>
              <a:rPr lang="ar-SA" dirty="0" smtClean="0"/>
              <a:t> </a:t>
            </a:r>
            <a:endParaRPr lang="en-US" dirty="0"/>
          </a:p>
          <a:p>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3662341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88" y="274638"/>
            <a:ext cx="9145016" cy="1143000"/>
          </a:xfrm>
        </p:spPr>
        <p:txBody>
          <a:bodyPr/>
          <a:lstStyle/>
          <a:p>
            <a:pPr algn="l" rtl="1"/>
            <a:r>
              <a:rPr lang="ar-SA" dirty="0" smtClean="0"/>
              <a:t>الشبكات الاجتماعية </a:t>
            </a:r>
            <a:r>
              <a:rPr lang="en-US" dirty="0" smtClean="0"/>
              <a:t>social networks </a:t>
            </a:r>
            <a:endParaRPr lang="ar-SA" dirty="0"/>
          </a:p>
        </p:txBody>
      </p:sp>
      <p:sp>
        <p:nvSpPr>
          <p:cNvPr id="3" name="Content Placeholder 2"/>
          <p:cNvSpPr>
            <a:spLocks noGrp="1"/>
          </p:cNvSpPr>
          <p:nvPr>
            <p:ph idx="1"/>
          </p:nvPr>
        </p:nvSpPr>
        <p:spPr>
          <a:xfrm>
            <a:off x="0" y="1401003"/>
            <a:ext cx="9777536" cy="4908317"/>
          </a:xfrm>
        </p:spPr>
        <p:txBody>
          <a:bodyPr/>
          <a:lstStyle/>
          <a:p>
            <a:pPr rtl="1"/>
            <a:r>
              <a:rPr lang="en-US" sz="2400" dirty="0" smtClean="0"/>
              <a:t> </a:t>
            </a:r>
            <a:r>
              <a:rPr lang="ar-SA" sz="2400" dirty="0" smtClean="0"/>
              <a:t> هناك الآلاف من شبكات التواصل الاجتماعي أشهرها فيسبوك </a:t>
            </a:r>
            <a:r>
              <a:rPr lang="ar-SA" sz="2400" dirty="0" err="1" smtClean="0"/>
              <a:t>وتويتر</a:t>
            </a:r>
            <a:r>
              <a:rPr lang="ar-SA" sz="2400" dirty="0" smtClean="0"/>
              <a:t> </a:t>
            </a:r>
            <a:r>
              <a:rPr lang="ar-SA" sz="2400" dirty="0" err="1" smtClean="0"/>
              <a:t>وواتساب</a:t>
            </a:r>
            <a:r>
              <a:rPr lang="ar-SA" sz="2400" dirty="0" smtClean="0"/>
              <a:t> </a:t>
            </a:r>
            <a:r>
              <a:rPr lang="ar-SA" sz="2400" dirty="0" err="1" smtClean="0"/>
              <a:t>وإنستجرام</a:t>
            </a:r>
            <a:r>
              <a:rPr lang="ar-SA" sz="2400" dirty="0"/>
              <a:t> ولينكد إن </a:t>
            </a:r>
            <a:endParaRPr lang="ar-SA" sz="2400" dirty="0" smtClean="0"/>
          </a:p>
          <a:p>
            <a:r>
              <a:rPr lang="ar-SA" sz="2400" dirty="0" smtClean="0"/>
              <a:t>فوائد هذه الوسائل: </a:t>
            </a:r>
          </a:p>
          <a:p>
            <a:pPr marL="514350" indent="-514350" rtl="1">
              <a:buAutoNum type="arabicPeriod"/>
            </a:pPr>
            <a:r>
              <a:rPr lang="ar-SA" sz="2400" dirty="0" smtClean="0"/>
              <a:t>تحسين وسائل التسويق</a:t>
            </a:r>
          </a:p>
          <a:p>
            <a:pPr marL="514350" indent="-514350" rtl="1">
              <a:buAutoNum type="arabicPeriod"/>
            </a:pPr>
            <a:r>
              <a:rPr lang="ar-SA" sz="2400" dirty="0" smtClean="0"/>
              <a:t>أصبحت الشركات على علاقة بالزبائن في كل وقت وفى كل مكان</a:t>
            </a:r>
          </a:p>
          <a:p>
            <a:pPr marL="514350" indent="-514350" rtl="1">
              <a:buAutoNum type="arabicPeriod"/>
            </a:pPr>
            <a:r>
              <a:rPr lang="ar-SA" sz="2400" dirty="0" smtClean="0"/>
              <a:t>ساعدت في تعميق ولاء الزبون لماركته المفضلة</a:t>
            </a:r>
          </a:p>
          <a:p>
            <a:pPr marL="514350" indent="-514350" rtl="1">
              <a:buAutoNum type="arabicPeriod"/>
            </a:pPr>
            <a:r>
              <a:rPr lang="ar-SA" sz="2400" dirty="0" smtClean="0"/>
              <a:t>الشبكات الاجتماعية تتميز عن التقليدية في:</a:t>
            </a:r>
          </a:p>
          <a:p>
            <a:pPr marL="914400" lvl="1" indent="-514350" rtl="1">
              <a:buFont typeface="Arial" panose="020B0604020202020204" pitchFamily="34" charset="0"/>
              <a:buChar char="•"/>
            </a:pPr>
            <a:r>
              <a:rPr lang="ar-SA" sz="2000" dirty="0" smtClean="0"/>
              <a:t>توفر للزبائن والموردين فرص التفاعل </a:t>
            </a:r>
            <a:r>
              <a:rPr lang="en-US" sz="2000" dirty="0" smtClean="0"/>
              <a:t>interaction</a:t>
            </a:r>
            <a:r>
              <a:rPr lang="ar-SA" sz="2000" dirty="0" smtClean="0"/>
              <a:t> مع الشركة وبعضهم البعض</a:t>
            </a:r>
          </a:p>
          <a:p>
            <a:pPr marL="914400" lvl="1" indent="-514350" rtl="1">
              <a:buFont typeface="Arial" panose="020B0604020202020204" pitchFamily="34" charset="0"/>
              <a:buChar char="•"/>
            </a:pPr>
            <a:r>
              <a:rPr lang="ar-SA" sz="2000" dirty="0"/>
              <a:t>قلة التكاليف</a:t>
            </a:r>
          </a:p>
          <a:p>
            <a:pPr marL="914400" lvl="1" indent="-514350" rtl="1">
              <a:buFont typeface="Arial" panose="020B0604020202020204" pitchFamily="34" charset="0"/>
              <a:buChar char="•"/>
            </a:pPr>
            <a:r>
              <a:rPr lang="ar-SA" sz="2000" dirty="0"/>
              <a:t>الوفرة والانتشار </a:t>
            </a:r>
            <a:r>
              <a:rPr lang="en-US" sz="2000" dirty="0"/>
              <a:t>ubiquity </a:t>
            </a:r>
          </a:p>
          <a:p>
            <a:pPr marL="914400" lvl="1" indent="-514350" rtl="1">
              <a:buFont typeface="Arial" panose="020B0604020202020204" pitchFamily="34" charset="0"/>
              <a:buChar char="•"/>
            </a:pPr>
            <a:r>
              <a:rPr lang="ar-SA" sz="2000" dirty="0" smtClean="0"/>
              <a:t>جودة الخدمة </a:t>
            </a:r>
          </a:p>
          <a:p>
            <a:pPr marL="914400" lvl="1" indent="-514350" rtl="1">
              <a:buFont typeface="Arial" panose="020B0604020202020204" pitchFamily="34" charset="0"/>
              <a:buChar char="•"/>
            </a:pPr>
            <a:r>
              <a:rPr lang="ar-SA" sz="2000" dirty="0" smtClean="0"/>
              <a:t>عمقت الشراكة بين الزبائن والشركة من ناحية والزبائن وبعضهم البعض من ناحية أخرى</a:t>
            </a:r>
          </a:p>
          <a:p>
            <a:pPr marL="914400" lvl="1" indent="-514350" rtl="1">
              <a:buFont typeface="Arial" panose="020B0604020202020204" pitchFamily="34" charset="0"/>
              <a:buChar char="•"/>
            </a:pPr>
            <a:r>
              <a:rPr lang="ar-SA" sz="2000" dirty="0" smtClean="0"/>
              <a:t>ولدت ما يعرف باسم «الشخصنة </a:t>
            </a:r>
            <a:r>
              <a:rPr lang="en-US" sz="2000" dirty="0" smtClean="0"/>
              <a:t>customization</a:t>
            </a:r>
            <a:r>
              <a:rPr lang="ar-SA" sz="2000" dirty="0" smtClean="0"/>
              <a:t> وهى إنتاج السلعة أو الخدمة حسب </a:t>
            </a:r>
            <a:r>
              <a:rPr lang="ar-SA" sz="2000" dirty="0" err="1"/>
              <a:t>إ</a:t>
            </a:r>
            <a:r>
              <a:rPr lang="ar-SA" sz="2000" dirty="0" err="1" smtClean="0"/>
              <a:t>حتياجات</a:t>
            </a:r>
            <a:r>
              <a:rPr lang="ar-SA" sz="2000" dirty="0" smtClean="0"/>
              <a:t> الزبون</a:t>
            </a:r>
            <a:endParaRPr lang="ar-SA" sz="2000" dirty="0"/>
          </a:p>
          <a:p>
            <a:pPr marL="514350" indent="-514350" rtl="1">
              <a:buAutoNum type="arabicPeriod"/>
            </a:pPr>
            <a:endParaRPr lang="ar-SA" dirty="0" smtClean="0"/>
          </a:p>
          <a:p>
            <a:pPr rtl="1"/>
            <a:r>
              <a:rPr lang="ar-SA" dirty="0" smtClean="0"/>
              <a:t> </a:t>
            </a: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extLst>
      <p:ext uri="{BB962C8B-B14F-4D97-AF65-F5344CB8AC3E}">
        <p14:creationId xmlns:p14="http://schemas.microsoft.com/office/powerpoint/2010/main" val="2999779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276" y="332655"/>
            <a:ext cx="8915400" cy="1037358"/>
          </a:xfrm>
        </p:spPr>
        <p:txBody>
          <a:bodyPr/>
          <a:lstStyle/>
          <a:p>
            <a:r>
              <a:rPr lang="ar-SA" b="1" dirty="0" smtClean="0">
                <a:solidFill>
                  <a:srgbClr val="FF0000"/>
                </a:solidFill>
              </a:rPr>
              <a:t>4. وسائط التخزين</a:t>
            </a:r>
            <a:endParaRPr lang="ar-SA" dirty="0"/>
          </a:p>
        </p:txBody>
      </p:sp>
      <p:sp>
        <p:nvSpPr>
          <p:cNvPr id="3" name="Content Placeholder 2"/>
          <p:cNvSpPr>
            <a:spLocks noGrp="1"/>
          </p:cNvSpPr>
          <p:nvPr>
            <p:ph idx="1"/>
          </p:nvPr>
        </p:nvSpPr>
        <p:spPr>
          <a:xfrm>
            <a:off x="128464" y="1398274"/>
            <a:ext cx="9282236" cy="4713387"/>
          </a:xfrm>
        </p:spPr>
        <p:txBody>
          <a:bodyPr/>
          <a:lstStyle/>
          <a:p>
            <a:pPr marL="0" indent="0" rtl="1"/>
            <a:r>
              <a:rPr lang="ar-SA" sz="2200" dirty="0" smtClean="0"/>
              <a:t>.</a:t>
            </a:r>
            <a:endParaRPr lang="ar-SA" sz="22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pic>
        <p:nvPicPr>
          <p:cNvPr id="6" name="Picture 5"/>
          <p:cNvPicPr>
            <a:picLocks noChangeAspect="1"/>
          </p:cNvPicPr>
          <p:nvPr/>
        </p:nvPicPr>
        <p:blipFill>
          <a:blip r:embed="rId2"/>
          <a:stretch>
            <a:fillRect/>
          </a:stretch>
        </p:blipFill>
        <p:spPr>
          <a:xfrm>
            <a:off x="119396" y="1412776"/>
            <a:ext cx="4038600" cy="4464496"/>
          </a:xfrm>
          <a:prstGeom prst="rect">
            <a:avLst/>
          </a:prstGeom>
        </p:spPr>
      </p:pic>
      <p:sp>
        <p:nvSpPr>
          <p:cNvPr id="8" name="TextBox 7"/>
          <p:cNvSpPr txBox="1"/>
          <p:nvPr/>
        </p:nvSpPr>
        <p:spPr>
          <a:xfrm>
            <a:off x="4448944" y="1628800"/>
            <a:ext cx="5400600" cy="3477875"/>
          </a:xfrm>
          <a:prstGeom prst="rect">
            <a:avLst/>
          </a:prstGeom>
          <a:noFill/>
        </p:spPr>
        <p:txBody>
          <a:bodyPr wrap="square" rtlCol="1">
            <a:spAutoFit/>
          </a:bodyPr>
          <a:lstStyle/>
          <a:p>
            <a:pPr marL="342900" indent="-342900">
              <a:buFont typeface="+mj-lt"/>
              <a:buAutoNum type="arabicPeriod"/>
            </a:pPr>
            <a:r>
              <a:rPr lang="ar-SA" sz="2000" dirty="0"/>
              <a:t>أقل وحدة تخزين هو البت ( 0 أو 1) </a:t>
            </a:r>
            <a:r>
              <a:rPr lang="ar-SA" sz="2000" dirty="0" smtClean="0"/>
              <a:t>والبايت = </a:t>
            </a:r>
            <a:r>
              <a:rPr lang="ar-SA" sz="2000" dirty="0"/>
              <a:t>8 بت </a:t>
            </a:r>
          </a:p>
          <a:p>
            <a:pPr marL="342900" indent="-342900">
              <a:buFont typeface="+mj-lt"/>
              <a:buAutoNum type="arabicPeriod"/>
            </a:pPr>
            <a:r>
              <a:rPr lang="ar-SA" sz="2000" b="1" dirty="0"/>
              <a:t>القرص الصلب: </a:t>
            </a:r>
            <a:r>
              <a:rPr lang="ar-SA" sz="2000" dirty="0"/>
              <a:t>هو الأفضل، أقل تكلفة بخصوص تكلفة الــ بت</a:t>
            </a:r>
          </a:p>
          <a:p>
            <a:pPr marL="342900" indent="-342900">
              <a:buFont typeface="+mj-lt"/>
              <a:buAutoNum type="arabicPeriod"/>
            </a:pPr>
            <a:r>
              <a:rPr lang="ar-SA" sz="2000" dirty="0"/>
              <a:t>القرص الصلب </a:t>
            </a:r>
            <a:r>
              <a:rPr lang="ar-SA" sz="2000" dirty="0" err="1"/>
              <a:t>الخارجى</a:t>
            </a:r>
            <a:r>
              <a:rPr lang="ar-SA" sz="2000" dirty="0"/>
              <a:t>: يتميز بالمرونة ويستخدم في النسخ الاحتياطي  </a:t>
            </a:r>
          </a:p>
          <a:p>
            <a:pPr marL="342900" indent="-342900">
              <a:buFont typeface="+mj-lt"/>
              <a:buAutoNum type="arabicPeriod"/>
            </a:pPr>
            <a:r>
              <a:rPr lang="ar-SA" sz="2000" dirty="0"/>
              <a:t>مصفوفة الأقراص </a:t>
            </a:r>
            <a:r>
              <a:rPr lang="en-US" sz="2000" dirty="0"/>
              <a:t>RAID: </a:t>
            </a:r>
            <a:r>
              <a:rPr lang="ar-SA" sz="2000" dirty="0"/>
              <a:t>تخزين البيانات على مجموعة من الأقراص وبصورة متكررة  </a:t>
            </a:r>
          </a:p>
          <a:p>
            <a:pPr marL="342900" indent="-342900">
              <a:buFont typeface="+mj-lt"/>
              <a:buAutoNum type="arabicPeriod"/>
            </a:pPr>
            <a:r>
              <a:rPr lang="ar-SA" sz="2000" dirty="0"/>
              <a:t>الذاكرة </a:t>
            </a:r>
            <a:r>
              <a:rPr lang="ar-SA" sz="2000" dirty="0" err="1"/>
              <a:t>الوميضة</a:t>
            </a:r>
            <a:r>
              <a:rPr lang="ar-SA" sz="2000" dirty="0"/>
              <a:t>: سريعة جدا </a:t>
            </a:r>
          </a:p>
          <a:p>
            <a:pPr marL="342900" indent="-342900">
              <a:buFont typeface="+mj-lt"/>
              <a:buAutoNum type="arabicPeriod"/>
            </a:pPr>
            <a:r>
              <a:rPr lang="ar-SA" sz="2000" dirty="0"/>
              <a:t>مراكز البيانات: مساحة مخصصة حيث لمعظم البنية التحتية لتكنولوجيا المعلومات والاتصالات التي تدعم الأعمال. وتشمل الخوادم ووسائط التخزين وغيرها </a:t>
            </a:r>
          </a:p>
        </p:txBody>
      </p:sp>
    </p:spTree>
    <p:extLst>
      <p:ext uri="{BB962C8B-B14F-4D97-AF65-F5344CB8AC3E}">
        <p14:creationId xmlns:p14="http://schemas.microsoft.com/office/powerpoint/2010/main" val="2658279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1"/>
            <a:r>
              <a:rPr lang="ar-SA" dirty="0" smtClean="0"/>
              <a:t>الحوسبة السحابية </a:t>
            </a:r>
            <a:r>
              <a:rPr lang="en-US" dirty="0"/>
              <a:t>Cloud </a:t>
            </a:r>
            <a:r>
              <a:rPr lang="en-US" dirty="0" smtClean="0"/>
              <a:t>computing</a:t>
            </a:r>
            <a:endParaRPr lang="ar-SA" dirty="0"/>
          </a:p>
        </p:txBody>
      </p:sp>
      <p:sp>
        <p:nvSpPr>
          <p:cNvPr id="3" name="Content Placeholder 2"/>
          <p:cNvSpPr>
            <a:spLocks noGrp="1"/>
          </p:cNvSpPr>
          <p:nvPr>
            <p:ph idx="1"/>
          </p:nvPr>
        </p:nvSpPr>
        <p:spPr>
          <a:xfrm>
            <a:off x="0" y="1417638"/>
            <a:ext cx="9705528" cy="4708525"/>
          </a:xfrm>
        </p:spPr>
        <p:txBody>
          <a:bodyPr/>
          <a:lstStyle/>
          <a:p>
            <a:pPr rtl="1"/>
            <a:r>
              <a:rPr lang="ar-SA" sz="2200" dirty="0" smtClean="0"/>
              <a:t>من أهم المشاكل الإدارية الخاصة ببنية الاعمال الالكترونية هي المفاضلة بين الشراء والتأجير. وتعتبر الحوسبة السحابية بديل ناجع لعملية شراء الأجهزة والبرامج ووسائط التخزين. </a:t>
            </a:r>
            <a:endParaRPr lang="en-US" sz="2200" dirty="0" smtClean="0"/>
          </a:p>
          <a:p>
            <a:pPr rtl="1"/>
            <a:r>
              <a:rPr lang="ar-SA" sz="2200" b="1" dirty="0" smtClean="0"/>
              <a:t>تعريفها: </a:t>
            </a:r>
            <a:r>
              <a:rPr lang="ar-SA" sz="2200" dirty="0" smtClean="0"/>
              <a:t>هي </a:t>
            </a:r>
            <a:r>
              <a:rPr lang="ar-SA" sz="2200" dirty="0"/>
              <a:t>مصطلح يشير إلى </a:t>
            </a:r>
            <a:r>
              <a:rPr lang="ar-SA" sz="2200" dirty="0" smtClean="0"/>
              <a:t>استخدام البرامج والخدمات التي توفرها الشركات تحت </a:t>
            </a:r>
            <a:r>
              <a:rPr lang="ar-SA" sz="2200" dirty="0"/>
              <a:t>الطلب </a:t>
            </a:r>
            <a:r>
              <a:rPr lang="ar-SA" sz="2200" dirty="0" smtClean="0"/>
              <a:t>والتي يمكن استخدامها عن بعد ويكون سعر الخدمة حسب الاستخدام. فهي مثل استخدام شبكة الكهرباء والمياه والصرف العامة بدل إنشاء الفرد مولد الكهرباء أو بئر المياه أو نظام الصرف الخاص به.  </a:t>
            </a:r>
          </a:p>
          <a:p>
            <a:pPr rtl="1"/>
            <a:r>
              <a:rPr lang="ar-SA" sz="2200" b="1" dirty="0" smtClean="0"/>
              <a:t>وتشمل: </a:t>
            </a:r>
          </a:p>
          <a:p>
            <a:pPr rtl="1"/>
            <a:r>
              <a:rPr lang="ar-SA" sz="2200" dirty="0" smtClean="0"/>
              <a:t>تخزين </a:t>
            </a:r>
            <a:r>
              <a:rPr lang="ar-SA" sz="2200" dirty="0"/>
              <a:t>البيانات و</a:t>
            </a:r>
            <a:r>
              <a:rPr lang="ar-SA" sz="2200" dirty="0" smtClean="0"/>
              <a:t>النسخ الاحتياطية: مثل جوجل درايف، دروب بوكس، </a:t>
            </a:r>
            <a:r>
              <a:rPr lang="ar-SA" sz="2200" dirty="0" err="1" smtClean="0"/>
              <a:t>آى</a:t>
            </a:r>
            <a:r>
              <a:rPr lang="ar-SA" sz="2200" dirty="0" smtClean="0"/>
              <a:t> درايف</a:t>
            </a:r>
          </a:p>
          <a:p>
            <a:pPr rtl="1"/>
            <a:r>
              <a:rPr lang="ar-SA" sz="2200" dirty="0" smtClean="0"/>
              <a:t>برامج متخصصة:  مثل برنامج إيكو </a:t>
            </a:r>
            <a:r>
              <a:rPr lang="ar-SA" sz="2200" dirty="0" err="1" smtClean="0"/>
              <a:t>ساين</a:t>
            </a:r>
            <a:r>
              <a:rPr lang="ar-SA" sz="2200" dirty="0" smtClean="0"/>
              <a:t> </a:t>
            </a:r>
            <a:r>
              <a:rPr lang="en-US" sz="2400" dirty="0" err="1" smtClean="0"/>
              <a:t>Echosign</a:t>
            </a:r>
            <a:r>
              <a:rPr lang="ar-SA" sz="2400" dirty="0" smtClean="0"/>
              <a:t> لتوقيع العقود على </a:t>
            </a:r>
            <a:r>
              <a:rPr lang="ar-SA" sz="2400" dirty="0" err="1" smtClean="0"/>
              <a:t>الانترت</a:t>
            </a:r>
            <a:r>
              <a:rPr lang="ar-SA" sz="2400" dirty="0" smtClean="0"/>
              <a:t> </a:t>
            </a:r>
            <a:endParaRPr lang="ar-SA" sz="2200" dirty="0" smtClean="0"/>
          </a:p>
          <a:p>
            <a:pPr rtl="1"/>
            <a:r>
              <a:rPr lang="ar-SA" sz="2200" dirty="0" smtClean="0"/>
              <a:t>خدمة البريد الإلكتروني: مثل </a:t>
            </a:r>
            <a:r>
              <a:rPr lang="ar-SA" sz="2200" dirty="0" err="1" smtClean="0"/>
              <a:t>جيميل</a:t>
            </a:r>
            <a:r>
              <a:rPr lang="ar-SA" sz="2200" dirty="0" smtClean="0"/>
              <a:t> وياهو </a:t>
            </a:r>
            <a:endParaRPr lang="ar-SA" sz="2200" dirty="0"/>
          </a:p>
          <a:p>
            <a:pPr rtl="1"/>
            <a:r>
              <a:rPr lang="ar-SA" sz="2200" dirty="0" smtClean="0"/>
              <a:t>استضافة المواقع الالكترونية:  ويكس دوت كوم </a:t>
            </a:r>
            <a:r>
              <a:rPr lang="en-US" sz="2400" dirty="0" smtClean="0"/>
              <a:t>Wix.com</a:t>
            </a:r>
            <a:r>
              <a:rPr lang="ar-SA" sz="2400" dirty="0" smtClean="0"/>
              <a:t>، يولا دوت كوم </a:t>
            </a:r>
            <a:r>
              <a:rPr lang="en-US" sz="2400" dirty="0"/>
              <a:t>Yola.com</a:t>
            </a:r>
            <a:endParaRPr lang="en-US" sz="2200" dirty="0" smtClean="0"/>
          </a:p>
          <a:p>
            <a:pPr rtl="1"/>
            <a:r>
              <a:rPr lang="en-US" sz="2200" b="1" dirty="0" smtClean="0"/>
              <a:t>    </a:t>
            </a:r>
            <a:r>
              <a:rPr lang="ar-SA" sz="2200" b="1" dirty="0" smtClean="0"/>
              <a:t>مزاياها: </a:t>
            </a:r>
            <a:r>
              <a:rPr lang="ar-SA" sz="2200" dirty="0" smtClean="0"/>
              <a:t>توفر الأموال وصديقة للبيئة وخدماتها أفضل ومتاحة من أي مكان وتحقق العدالة بين المستخدمين </a:t>
            </a:r>
          </a:p>
          <a:p>
            <a:pPr rtl="1"/>
            <a:r>
              <a:rPr lang="ar-SA" sz="2200" b="1" dirty="0" smtClean="0"/>
              <a:t>عيوبها: </a:t>
            </a:r>
            <a:r>
              <a:rPr lang="ar-SA" sz="2200" dirty="0" smtClean="0"/>
              <a:t>مشاكل متعلقة بقانونيتها وخصوصية الأفراد والاعتماد على شركة أخرى وجودة خدمة الانترنت</a:t>
            </a:r>
            <a:r>
              <a:rPr lang="ar-SA" sz="2400" dirty="0" smtClean="0"/>
              <a:t> </a:t>
            </a:r>
            <a:endParaRPr lang="ar-SA"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extLst>
      <p:ext uri="{BB962C8B-B14F-4D97-AF65-F5344CB8AC3E}">
        <p14:creationId xmlns:p14="http://schemas.microsoft.com/office/powerpoint/2010/main" val="3793816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ar-SA" dirty="0" smtClean="0"/>
              <a:t>مقارنة بين مقدمي خدمة التخزين السحابية </a:t>
            </a:r>
            <a:endParaRPr lang="ar-SA" dirty="0"/>
          </a:p>
        </p:txBody>
      </p:sp>
      <p:pic>
        <p:nvPicPr>
          <p:cNvPr id="5" name="Content Placeholder 4"/>
          <p:cNvPicPr>
            <a:picLocks noGrp="1" noChangeAspect="1"/>
          </p:cNvPicPr>
          <p:nvPr>
            <p:ph idx="1"/>
          </p:nvPr>
        </p:nvPicPr>
        <p:blipFill>
          <a:blip r:embed="rId2"/>
          <a:stretch>
            <a:fillRect/>
          </a:stretch>
        </p:blipFill>
        <p:spPr>
          <a:xfrm>
            <a:off x="516756" y="1404976"/>
            <a:ext cx="8915400" cy="4335253"/>
          </a:xfrm>
          <a:prstGeom prst="rect">
            <a:avLst/>
          </a:prstGeom>
        </p:spPr>
      </p:pic>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6" name="TextBox 5"/>
          <p:cNvSpPr txBox="1"/>
          <p:nvPr/>
        </p:nvSpPr>
        <p:spPr>
          <a:xfrm>
            <a:off x="1064568" y="5949280"/>
            <a:ext cx="7776864" cy="323165"/>
          </a:xfrm>
          <a:prstGeom prst="rect">
            <a:avLst/>
          </a:prstGeom>
          <a:noFill/>
        </p:spPr>
        <p:txBody>
          <a:bodyPr wrap="square" rtlCol="1">
            <a:spAutoFit/>
          </a:bodyPr>
          <a:lstStyle/>
          <a:p>
            <a:r>
              <a:rPr lang="ar-SA" sz="1500" dirty="0" smtClean="0"/>
              <a:t>المصدر: </a:t>
            </a:r>
            <a:r>
              <a:rPr lang="en-US" sz="1500" dirty="0"/>
              <a:t>http://www.pcmag.com/article2/0,2817,2413556,00.asp</a:t>
            </a:r>
            <a:endParaRPr lang="ar-SA" sz="1500" dirty="0"/>
          </a:p>
        </p:txBody>
      </p:sp>
    </p:spTree>
    <p:extLst>
      <p:ext uri="{BB962C8B-B14F-4D97-AF65-F5344CB8AC3E}">
        <p14:creationId xmlns:p14="http://schemas.microsoft.com/office/powerpoint/2010/main" val="919711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t>
            </a:r>
            <a:r>
              <a:rPr lang="ar-SA" dirty="0" smtClean="0">
                <a:solidFill>
                  <a:srgbClr val="FF0000"/>
                </a:solidFill>
              </a:rPr>
              <a:t>5. محتوى </a:t>
            </a:r>
            <a:r>
              <a:rPr lang="ar-SA" dirty="0">
                <a:solidFill>
                  <a:srgbClr val="FF0000"/>
                </a:solidFill>
              </a:rPr>
              <a:t>الانترنت وبيانات المستخدمين</a:t>
            </a:r>
          </a:p>
        </p:txBody>
      </p:sp>
      <p:sp>
        <p:nvSpPr>
          <p:cNvPr id="3" name="Content Placeholder 2"/>
          <p:cNvSpPr>
            <a:spLocks noGrp="1"/>
          </p:cNvSpPr>
          <p:nvPr>
            <p:ph idx="1"/>
          </p:nvPr>
        </p:nvSpPr>
        <p:spPr>
          <a:xfrm>
            <a:off x="0" y="1417638"/>
            <a:ext cx="9849544" cy="4525963"/>
          </a:xfrm>
        </p:spPr>
        <p:txBody>
          <a:bodyPr/>
          <a:lstStyle/>
          <a:p>
            <a:pPr marL="457200" indent="-457200" rtl="1">
              <a:buFont typeface="Arial" panose="020B0604020202020204" pitchFamily="34" charset="0"/>
              <a:buChar char="•"/>
            </a:pPr>
            <a:r>
              <a:rPr lang="ar-SA" sz="2300" dirty="0" smtClean="0"/>
              <a:t>يقسم محتوى الرقمي الى نصوص وصوت وفيديو وصور وخرائط </a:t>
            </a:r>
          </a:p>
          <a:p>
            <a:pPr marL="457200" indent="-457200" rtl="1">
              <a:buFont typeface="Arial" panose="020B0604020202020204" pitchFamily="34" charset="0"/>
              <a:buChar char="•"/>
            </a:pPr>
            <a:r>
              <a:rPr lang="ar-SA" sz="2300" dirty="0" smtClean="0"/>
              <a:t>كل نوع من المحتوى يحتاج الى برامج معينة للتعامل معه وله خصائص معينة من حيث سعة التخزين وسرعة البيانات المطلوبة وكذلك درجة تحمله للخطأ </a:t>
            </a:r>
            <a:r>
              <a:rPr lang="en-US" sz="2300" dirty="0" smtClean="0"/>
              <a:t>error rate</a:t>
            </a:r>
            <a:endParaRPr lang="ar-SA" sz="2300" dirty="0" smtClean="0"/>
          </a:p>
          <a:p>
            <a:pPr marL="457200" indent="-457200" rtl="1">
              <a:buFont typeface="Arial" panose="020B0604020202020204" pitchFamily="34" charset="0"/>
              <a:buChar char="•"/>
            </a:pPr>
            <a:r>
              <a:rPr lang="ar-SA" sz="2300" dirty="0" smtClean="0"/>
              <a:t> الفيديو يحتاج الى سرعة بيانات أكبر ويتحمل الخطأ</a:t>
            </a:r>
          </a:p>
          <a:p>
            <a:pPr marL="457200" indent="-457200" rtl="1">
              <a:buFont typeface="Arial" panose="020B0604020202020204" pitchFamily="34" charset="0"/>
              <a:buChar char="•"/>
            </a:pPr>
            <a:r>
              <a:rPr lang="ar-SA" sz="2300" dirty="0" smtClean="0"/>
              <a:t>النصوص لا تحتاج الى سرعة بيانات ولا تحتمل الخطأ وتتحمل التأخير عكس الفيديو الحي </a:t>
            </a:r>
            <a:r>
              <a:rPr lang="ar-SA" sz="2300" dirty="0" err="1" smtClean="0"/>
              <a:t>أوالصوت</a:t>
            </a:r>
            <a:endParaRPr lang="ar-SA" sz="2300" dirty="0" smtClean="0"/>
          </a:p>
          <a:p>
            <a:pPr marL="457200" indent="-457200" rtl="1">
              <a:buFont typeface="Arial" panose="020B0604020202020204" pitchFamily="34" charset="0"/>
              <a:buChar char="•"/>
            </a:pPr>
            <a:r>
              <a:rPr lang="ar-SA" sz="2300" dirty="0" smtClean="0"/>
              <a:t>الخطأ ينتج عندما ترس </a:t>
            </a:r>
            <a:r>
              <a:rPr lang="en-US" sz="2300" dirty="0" smtClean="0"/>
              <a:t>0</a:t>
            </a:r>
            <a:r>
              <a:rPr lang="ar-SA" sz="2300" dirty="0" smtClean="0"/>
              <a:t> بدل </a:t>
            </a:r>
            <a:r>
              <a:rPr lang="en-US" sz="2300" dirty="0" smtClean="0"/>
              <a:t>1</a:t>
            </a:r>
            <a:r>
              <a:rPr lang="ar-SA" sz="2300" dirty="0" smtClean="0"/>
              <a:t> (تغير محتوى البت)</a:t>
            </a:r>
          </a:p>
          <a:p>
            <a:pPr marL="457200" indent="-457200" rtl="1">
              <a:buFont typeface="Arial" panose="020B0604020202020204" pitchFamily="34" charset="0"/>
              <a:buChar char="•"/>
            </a:pPr>
            <a:r>
              <a:rPr lang="ar-SA" sz="2300" dirty="0" smtClean="0"/>
              <a:t>أسباب الخطأ في البت هي قدم الموجه أو ظروف جوية أو حواجز أو تداخل الإشارات</a:t>
            </a:r>
          </a:p>
          <a:p>
            <a:pPr marL="457200" indent="-457200" rtl="1">
              <a:buFont typeface="Arial" panose="020B0604020202020204" pitchFamily="34" charset="0"/>
              <a:buChar char="•"/>
            </a:pPr>
            <a:r>
              <a:rPr lang="ar-SA" sz="2300" b="1" dirty="0" smtClean="0"/>
              <a:t>عناصر</a:t>
            </a:r>
            <a:r>
              <a:rPr lang="ar-SA" sz="2300" dirty="0" smtClean="0"/>
              <a:t> </a:t>
            </a:r>
            <a:r>
              <a:rPr lang="ar-SA" sz="2300" b="1" dirty="0"/>
              <a:t>جودة البيانات</a:t>
            </a:r>
            <a:r>
              <a:rPr lang="ar-SA" sz="2300" dirty="0" smtClean="0"/>
              <a:t>: أن تكون كاملة، صحيحة، واضحة، ذات قيمة، مرتبطة بوقت معين، اقتصادية، متسقة</a:t>
            </a:r>
          </a:p>
          <a:p>
            <a:pPr marL="0" indent="0" rtl="1"/>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388320814"/>
              </p:ext>
            </p:extLst>
          </p:nvPr>
        </p:nvGraphicFramePr>
        <p:xfrm>
          <a:off x="848544" y="4662775"/>
          <a:ext cx="5616624" cy="1828800"/>
        </p:xfrm>
        <a:graphic>
          <a:graphicData uri="http://schemas.openxmlformats.org/drawingml/2006/table">
            <a:tbl>
              <a:tblPr rtl="1" firstRow="1" bandRow="1">
                <a:tableStyleId>{5C22544A-7EE6-4342-B048-85BDC9FD1C3A}</a:tableStyleId>
              </a:tblPr>
              <a:tblGrid>
                <a:gridCol w="2808312"/>
                <a:gridCol w="2808312"/>
              </a:tblGrid>
              <a:tr h="324483">
                <a:tc>
                  <a:txBody>
                    <a:bodyPr/>
                    <a:lstStyle/>
                    <a:p>
                      <a:pPr algn="ctr" rtl="1"/>
                      <a:r>
                        <a:rPr lang="ar-SA" dirty="0" smtClean="0"/>
                        <a:t>نظام العد العشري </a:t>
                      </a:r>
                      <a:endParaRPr lang="ar-SA" dirty="0"/>
                    </a:p>
                  </a:txBody>
                  <a:tcPr/>
                </a:tc>
                <a:tc>
                  <a:txBody>
                    <a:bodyPr/>
                    <a:lstStyle/>
                    <a:p>
                      <a:pPr algn="ctr" rtl="1"/>
                      <a:r>
                        <a:rPr lang="ar-SA" dirty="0" smtClean="0"/>
                        <a:t>نظام العد </a:t>
                      </a:r>
                      <a:r>
                        <a:rPr lang="ar-SA" dirty="0" err="1" smtClean="0"/>
                        <a:t>الثنائى</a:t>
                      </a:r>
                      <a:endParaRPr lang="ar-SA" dirty="0"/>
                    </a:p>
                  </a:txBody>
                  <a:tcPr/>
                </a:tc>
              </a:tr>
              <a:tr h="324483">
                <a:tc>
                  <a:txBody>
                    <a:bodyPr/>
                    <a:lstStyle/>
                    <a:p>
                      <a:pPr algn="ctr" rtl="1"/>
                      <a:r>
                        <a:rPr lang="en-US" dirty="0" smtClean="0"/>
                        <a:t>0</a:t>
                      </a:r>
                      <a:endParaRPr lang="ar-SA" dirty="0"/>
                    </a:p>
                  </a:txBody>
                  <a:tcPr/>
                </a:tc>
                <a:tc>
                  <a:txBody>
                    <a:bodyPr/>
                    <a:lstStyle/>
                    <a:p>
                      <a:pPr algn="ctr" rtl="1"/>
                      <a:r>
                        <a:rPr lang="en-US" dirty="0" smtClean="0"/>
                        <a:t>00000000</a:t>
                      </a:r>
                      <a:endParaRPr lang="ar-SA" dirty="0"/>
                    </a:p>
                  </a:txBody>
                  <a:tcPr/>
                </a:tc>
              </a:tr>
              <a:tr h="324483">
                <a:tc>
                  <a:txBody>
                    <a:bodyPr/>
                    <a:lstStyle/>
                    <a:p>
                      <a:pPr algn="ctr" rtl="1"/>
                      <a:r>
                        <a:rPr lang="en-US" dirty="0" smtClean="0"/>
                        <a:t>1</a:t>
                      </a:r>
                      <a:endParaRPr lang="ar-SA" dirty="0"/>
                    </a:p>
                  </a:txBody>
                  <a:tcPr/>
                </a:tc>
                <a:tc>
                  <a:txBody>
                    <a:bodyPr/>
                    <a:lstStyle/>
                    <a:p>
                      <a:pPr algn="ctr" rtl="1"/>
                      <a:r>
                        <a:rPr lang="en-US" dirty="0" smtClean="0"/>
                        <a:t>10000000</a:t>
                      </a:r>
                      <a:endParaRPr lang="ar-SA" dirty="0"/>
                    </a:p>
                  </a:txBody>
                  <a:tcPr/>
                </a:tc>
              </a:tr>
              <a:tr h="324483">
                <a:tc>
                  <a:txBody>
                    <a:bodyPr/>
                    <a:lstStyle/>
                    <a:p>
                      <a:pPr algn="ctr" rtl="1"/>
                      <a:r>
                        <a:rPr lang="en-US" dirty="0" smtClean="0"/>
                        <a:t>2</a:t>
                      </a:r>
                      <a:endParaRPr lang="ar-SA" dirty="0"/>
                    </a:p>
                  </a:txBody>
                  <a:tcPr/>
                </a:tc>
                <a:tc>
                  <a:txBody>
                    <a:bodyPr/>
                    <a:lstStyle/>
                    <a:p>
                      <a:pPr algn="ctr" rtl="1"/>
                      <a:r>
                        <a:rPr lang="en-US" dirty="0" smtClean="0"/>
                        <a:t>01000000</a:t>
                      </a:r>
                      <a:endParaRPr lang="ar-SA" dirty="0"/>
                    </a:p>
                  </a:txBody>
                  <a:tcPr/>
                </a:tc>
              </a:tr>
              <a:tr h="324483">
                <a:tc>
                  <a:txBody>
                    <a:bodyPr/>
                    <a:lstStyle/>
                    <a:p>
                      <a:pPr algn="ctr" rtl="1"/>
                      <a:r>
                        <a:rPr lang="en-US" dirty="0" smtClean="0"/>
                        <a:t>3</a:t>
                      </a:r>
                      <a:endParaRPr lang="ar-SA" dirty="0"/>
                    </a:p>
                  </a:txBody>
                  <a:tcPr/>
                </a:tc>
                <a:tc>
                  <a:txBody>
                    <a:bodyPr/>
                    <a:lstStyle/>
                    <a:p>
                      <a:pPr algn="ctr" rtl="1"/>
                      <a:r>
                        <a:rPr lang="en-US" dirty="0" smtClean="0"/>
                        <a:t>11000000</a:t>
                      </a:r>
                      <a:endParaRPr lang="ar-SA" dirty="0"/>
                    </a:p>
                  </a:txBody>
                  <a:tcPr/>
                </a:tc>
              </a:tr>
            </a:tbl>
          </a:graphicData>
        </a:graphic>
      </p:graphicFrame>
    </p:spTree>
    <p:extLst>
      <p:ext uri="{BB962C8B-B14F-4D97-AF65-F5344CB8AC3E}">
        <p14:creationId xmlns:p14="http://schemas.microsoft.com/office/powerpoint/2010/main" val="2058842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t>
            </a:r>
            <a:r>
              <a:rPr lang="ar-SA" sz="3600" dirty="0" smtClean="0">
                <a:solidFill>
                  <a:srgbClr val="FF0000"/>
                </a:solidFill>
              </a:rPr>
              <a:t>6. المشاكل </a:t>
            </a:r>
            <a:r>
              <a:rPr lang="ar-SA" sz="3600" dirty="0">
                <a:solidFill>
                  <a:srgbClr val="FF0000"/>
                </a:solidFill>
              </a:rPr>
              <a:t>الإدارية لبنية الأعمال </a:t>
            </a:r>
            <a:r>
              <a:rPr lang="ar-SA" sz="3600" dirty="0" smtClean="0">
                <a:solidFill>
                  <a:srgbClr val="FF0000"/>
                </a:solidFill>
              </a:rPr>
              <a:t>الإلكترونية (1)</a:t>
            </a:r>
            <a:r>
              <a:rPr lang="en-US" sz="3600" dirty="0" smtClean="0">
                <a:solidFill>
                  <a:srgbClr val="FF0000"/>
                </a:solidFill>
              </a:rPr>
              <a:t> </a:t>
            </a:r>
            <a:endParaRPr lang="ar-SA" sz="3600" dirty="0">
              <a:solidFill>
                <a:srgbClr val="FF0000"/>
              </a:solidFill>
            </a:endParaRPr>
          </a:p>
        </p:txBody>
      </p:sp>
      <p:sp>
        <p:nvSpPr>
          <p:cNvPr id="3" name="Content Placeholder 2"/>
          <p:cNvSpPr>
            <a:spLocks noGrp="1"/>
          </p:cNvSpPr>
          <p:nvPr>
            <p:ph idx="1"/>
          </p:nvPr>
        </p:nvSpPr>
        <p:spPr>
          <a:xfrm>
            <a:off x="495300" y="1546572"/>
            <a:ext cx="8915400" cy="4708525"/>
          </a:xfrm>
        </p:spPr>
        <p:txBody>
          <a:bodyPr/>
          <a:lstStyle/>
          <a:p>
            <a:pPr marL="514350" indent="-514350" rtl="1">
              <a:buAutoNum type="arabicPeriod"/>
            </a:pPr>
            <a:r>
              <a:rPr lang="ar-SA" sz="2800" b="1" dirty="0" smtClean="0"/>
              <a:t>إنتاجية التقنية: </a:t>
            </a:r>
            <a:r>
              <a:rPr lang="ar-SA" sz="2800" dirty="0" smtClean="0"/>
              <a:t>يحتاج المدراء حساب إنتاجية التكنولوجيا ومعدل العائد على الاستثمار مع مراعاة ان هناك فوائد ملموسة (زيادة الأرباح، توفير التكاليف) وغير ملموسة (زيادة رضا الزبائن، زيادة الثقة في الخدمات الالكترونية)</a:t>
            </a:r>
          </a:p>
          <a:p>
            <a:pPr marL="514350" indent="-514350" rtl="1">
              <a:buAutoNum type="arabicPeriod"/>
            </a:pPr>
            <a:r>
              <a:rPr lang="ar-SA" sz="2800" dirty="0" smtClean="0"/>
              <a:t> </a:t>
            </a:r>
            <a:r>
              <a:rPr lang="ar-SA" sz="2800" b="1" dirty="0" smtClean="0"/>
              <a:t>اقتناء التكنولوجيا: </a:t>
            </a:r>
            <a:r>
              <a:rPr lang="ar-SA" sz="2800" dirty="0" smtClean="0"/>
              <a:t>نموذج تام </a:t>
            </a:r>
            <a:r>
              <a:rPr lang="en-US" sz="2800" dirty="0" smtClean="0"/>
              <a:t>TAM</a:t>
            </a:r>
            <a:r>
              <a:rPr lang="ar-SA" sz="2800" dirty="0" smtClean="0"/>
              <a:t> يقول أن الأفراد تقتنى التقنية </a:t>
            </a:r>
            <a:r>
              <a:rPr lang="ar-SA" sz="2800" dirty="0" err="1" smtClean="0"/>
              <a:t>بناءاً</a:t>
            </a:r>
            <a:r>
              <a:rPr lang="ar-SA" sz="2800" dirty="0" smtClean="0"/>
              <a:t> على تصورهم عن مدى فوائدها وسهولة استخدامها. وهناك من أضاف تأثير الآخرين، والمتعة المتوقعة، وعلاقتها بالوظيفة، وجودة المخرجات، وقدرتها على تمثيل البيانات، درجة الخبرة وغيرها</a:t>
            </a:r>
          </a:p>
          <a:p>
            <a:pPr marL="514350" indent="-514350" rtl="1">
              <a:buAutoNum type="arabicPeriod"/>
            </a:pPr>
            <a:r>
              <a:rPr lang="ar-SA" sz="2800" dirty="0" smtClean="0"/>
              <a:t>دراسات الجدوى وسياسات أمن المعلومات وإدارة التغيير وغيرها </a:t>
            </a:r>
            <a:endParaRPr lang="ar-SA"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val="41183098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59545"/>
            <a:ext cx="8915400" cy="1143000"/>
          </a:xfrm>
        </p:spPr>
        <p:txBody>
          <a:bodyPr/>
          <a:lstStyle/>
          <a:p>
            <a:r>
              <a:rPr lang="ar-SA" sz="3800" dirty="0" smtClean="0"/>
              <a:t> </a:t>
            </a:r>
            <a:r>
              <a:rPr lang="ar-SA" sz="3800" dirty="0">
                <a:solidFill>
                  <a:srgbClr val="FF0000"/>
                </a:solidFill>
              </a:rPr>
              <a:t>6. المشاكل الإدارية لبنية الأعمال الإلكترونية </a:t>
            </a:r>
            <a:r>
              <a:rPr lang="ar-SA" sz="3800" dirty="0" smtClean="0">
                <a:solidFill>
                  <a:srgbClr val="FF0000"/>
                </a:solidFill>
              </a:rPr>
              <a:t>(2)</a:t>
            </a:r>
            <a:endParaRPr lang="ar-SA" sz="3800" dirty="0"/>
          </a:p>
        </p:txBody>
      </p:sp>
      <p:sp>
        <p:nvSpPr>
          <p:cNvPr id="3" name="Content Placeholder 2"/>
          <p:cNvSpPr>
            <a:spLocks noGrp="1"/>
          </p:cNvSpPr>
          <p:nvPr>
            <p:ph idx="1"/>
          </p:nvPr>
        </p:nvSpPr>
        <p:spPr>
          <a:xfrm>
            <a:off x="56456" y="1417638"/>
            <a:ext cx="9793088" cy="4708525"/>
          </a:xfrm>
        </p:spPr>
        <p:txBody>
          <a:bodyPr/>
          <a:lstStyle/>
          <a:p>
            <a:pPr rtl="1">
              <a:buFont typeface="Wingdings" panose="05000000000000000000" pitchFamily="2" charset="2"/>
              <a:buChar char="v"/>
            </a:pPr>
            <a:r>
              <a:rPr lang="ar-SA" sz="2200" b="1" dirty="0"/>
              <a:t>إدارة </a:t>
            </a:r>
            <a:r>
              <a:rPr lang="ar-SA" sz="2200" b="1" dirty="0" smtClean="0"/>
              <a:t>الانترنت : </a:t>
            </a:r>
            <a:r>
              <a:rPr lang="ar-SA" sz="2200" dirty="0" smtClean="0"/>
              <a:t>لا </a:t>
            </a:r>
            <a:r>
              <a:rPr lang="ar-SA" sz="2200" dirty="0"/>
              <a:t>يوجد شخص أو شركة أو هيئة مركزية او دولة بعينها تدير الانترنت. فالإنترنت تحكمها معايير وسياسات ومواثيق وبرامج وقواعد يتم تحديدها والاتفاق عليها من قبل الحكومات وشركات القطاع الخاص ومجموعات المصالح والهيئات الدولية والجامعات والمجتمع المدني، وهذا ما يعرف بمصطلح إدارة الانترنت </a:t>
            </a:r>
            <a:r>
              <a:rPr lang="en-US" sz="2200" dirty="0"/>
              <a:t>Internet Governance</a:t>
            </a:r>
            <a:r>
              <a:rPr lang="ar-SA" sz="2200" dirty="0"/>
              <a:t>. وهذه </a:t>
            </a:r>
            <a:r>
              <a:rPr lang="ar-SA" sz="2200" dirty="0" err="1"/>
              <a:t>القوانيين</a:t>
            </a:r>
            <a:r>
              <a:rPr lang="ar-SA" sz="2200" dirty="0"/>
              <a:t> والقواعد والمواثيق تتعلق بكثير من القضايا ومنها تنظيم عناوين الانترنت ومنها ما يتعلق بحقوق الملكية الفكرية ومنها ما ينظم خصوصية المستخدمين وكيفية مكافحة الجرائم الالكترونية وغيرها من المشاكل السياسية والفنية والقانونية</a:t>
            </a:r>
            <a:r>
              <a:rPr lang="ar-SA" sz="2200" dirty="0" smtClean="0"/>
              <a:t>.</a:t>
            </a:r>
          </a:p>
          <a:p>
            <a:pPr rtl="1">
              <a:buFont typeface="Wingdings" panose="05000000000000000000" pitchFamily="2" charset="2"/>
              <a:buChar char="v"/>
            </a:pPr>
            <a:r>
              <a:rPr lang="ar-SA" sz="2200" b="1" dirty="0" smtClean="0"/>
              <a:t>حيادية </a:t>
            </a:r>
            <a:r>
              <a:rPr lang="ar-SA" sz="2200" b="1" dirty="0"/>
              <a:t>الانترنت </a:t>
            </a:r>
            <a:r>
              <a:rPr lang="en-US" sz="2200" b="1" dirty="0" smtClean="0"/>
              <a:t>:Net </a:t>
            </a:r>
            <a:r>
              <a:rPr lang="en-US" sz="2200" b="1" dirty="0"/>
              <a:t>Neutrality </a:t>
            </a:r>
            <a:r>
              <a:rPr lang="ar-SA" sz="2200" dirty="0" smtClean="0"/>
              <a:t> التعامل </a:t>
            </a:r>
            <a:r>
              <a:rPr lang="ar-SA" sz="2200" dirty="0"/>
              <a:t>مع المستخدمين على قدم المساواة وبدون تمييز على أساس السعر أو المحتوى أو نوع الشبكة أو طريقة الاتصال أو الجهاز المستخدم. </a:t>
            </a:r>
            <a:endParaRPr lang="ar-SA" sz="2200" dirty="0" smtClean="0"/>
          </a:p>
          <a:p>
            <a:pPr rtl="1">
              <a:buFont typeface="Wingdings" panose="05000000000000000000" pitchFamily="2" charset="2"/>
              <a:buChar char="v"/>
            </a:pPr>
            <a:r>
              <a:rPr lang="ar-SA" sz="2200" b="1" dirty="0" smtClean="0"/>
              <a:t>الحوسبة الخضراء: </a:t>
            </a:r>
            <a:r>
              <a:rPr lang="ar-SA" sz="2200" dirty="0"/>
              <a:t>يشير </a:t>
            </a:r>
            <a:r>
              <a:rPr lang="ar-SA" sz="2200" dirty="0" smtClean="0"/>
              <a:t>الى تصميم </a:t>
            </a:r>
            <a:r>
              <a:rPr lang="ar-SA" sz="2200" dirty="0"/>
              <a:t>وتطوير واستخدام الحاسبات والجوالات والطابعات وأجهزة وبرامج الاتصالات الأخرى بطريقة لا تؤثر على البيئة. وتشمل </a:t>
            </a:r>
            <a:r>
              <a:rPr lang="ar-SA" sz="2200" dirty="0" smtClean="0"/>
              <a:t>الحوسبة </a:t>
            </a:r>
            <a:r>
              <a:rPr lang="ar-SA" sz="2200" dirty="0"/>
              <a:t>السحابية </a:t>
            </a:r>
            <a:r>
              <a:rPr lang="ar-SA" sz="2200" dirty="0" smtClean="0"/>
              <a:t>وإعادة </a:t>
            </a:r>
            <a:r>
              <a:rPr lang="ar-SA" sz="2200" dirty="0"/>
              <a:t>تدوير الأجهزة. </a:t>
            </a:r>
            <a:endParaRPr lang="en-US" sz="2200" dirty="0"/>
          </a:p>
          <a:p>
            <a:pPr rtl="1">
              <a:buFont typeface="Wingdings" panose="05000000000000000000" pitchFamily="2" charset="2"/>
              <a:buChar char="v"/>
            </a:pPr>
            <a:r>
              <a:rPr lang="ar-SA" sz="2200" dirty="0" smtClean="0"/>
              <a:t> الحاسبات تضر بالبيئة لكن استخدامها بطريقة خضراء يمكن أن يكون لصالح البيئة عندما توفر المواصلات والورق</a:t>
            </a:r>
            <a:endParaRPr lang="en-US" sz="2200" dirty="0"/>
          </a:p>
          <a:p>
            <a:endParaRPr lang="ar-SA" sz="20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extLst>
      <p:ext uri="{BB962C8B-B14F-4D97-AF65-F5344CB8AC3E}">
        <p14:creationId xmlns:p14="http://schemas.microsoft.com/office/powerpoint/2010/main" val="30471123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3556"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3557"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1865070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_Template1.potx" id="{7F65DE76-E1F3-4444-98B4-0263EE90B231}" vid="{458FC09F-5FE7-4C5D-A25B-476CEC0A0B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Managemnt_Template2</Template>
  <TotalTime>9938</TotalTime>
  <Words>2502</Words>
  <Application>Microsoft Office PowerPoint</Application>
  <PresentationFormat>A4 Paper (210x297 mm)</PresentationFormat>
  <Paragraphs>282</Paragraphs>
  <Slides>23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ae_AlMateen</vt:lpstr>
      <vt:lpstr>Arial</vt:lpstr>
      <vt:lpstr>AYM Wadiy S_U normal.</vt:lpstr>
      <vt:lpstr>Calibri</vt:lpstr>
      <vt:lpstr>Times New Roman</vt:lpstr>
      <vt:lpstr>Wingdings</vt:lpstr>
      <vt:lpstr>Office Theme</vt:lpstr>
      <vt:lpstr>PowerPoint Presentation</vt:lpstr>
      <vt:lpstr>المحاضرة الرابعة</vt:lpstr>
      <vt:lpstr> الأهداف التعليمية </vt:lpstr>
      <vt:lpstr>مقدمة </vt:lpstr>
      <vt:lpstr>نموذج للبنية التحتية للأعمال الإلكترونية </vt:lpstr>
      <vt:lpstr> 1. الخدمات والتطبيقات الالكترونية</vt:lpstr>
      <vt:lpstr>أهم أنواع تطبيقات الأعمال </vt:lpstr>
      <vt:lpstr>فوائد وتكلفة الخدمات الإلكترونية </vt:lpstr>
      <vt:lpstr>2. برمجيات النظام </vt:lpstr>
      <vt:lpstr> البرمجيات مفتوحة المصدر </vt:lpstr>
      <vt:lpstr>3. الشبكات والأجهزة</vt:lpstr>
      <vt:lpstr>أنواع الشبكات</vt:lpstr>
      <vt:lpstr>شبكات اللاسلكي </vt:lpstr>
      <vt:lpstr>مزايا وعيوب شبكات الواى فاى </vt:lpstr>
      <vt:lpstr>Internet of Things إنترنت الأشياء </vt:lpstr>
      <vt:lpstr>الشبكات الاجتماعية social networks </vt:lpstr>
      <vt:lpstr>4. وسائط التخزين</vt:lpstr>
      <vt:lpstr>الحوسبة السحابية Cloud computing</vt:lpstr>
      <vt:lpstr> مقارنة بين مقدمي خدمة التخزين السحابية </vt:lpstr>
      <vt:lpstr> 5. محتوى الانترنت وبيانات المستخدمين</vt:lpstr>
      <vt:lpstr> 6. المشاكل الإدارية لبنية الأعمال الإلكترونية (1) </vt:lpstr>
      <vt:lpstr> 6. المشاكل الإدارية لبنية الأعمال الإلكترونية (2)</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Ahmed Shawkey Shahen</dc:creator>
  <cp:lastModifiedBy>Lab User</cp:lastModifiedBy>
  <cp:revision>360</cp:revision>
  <cp:lastPrinted>2016-02-20T08:43:06Z</cp:lastPrinted>
  <dcterms:created xsi:type="dcterms:W3CDTF">2014-02-23T07:16:21Z</dcterms:created>
  <dcterms:modified xsi:type="dcterms:W3CDTF">2016-02-20T22:06:54Z</dcterms:modified>
</cp:coreProperties>
</file>