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6" r:id="rId2"/>
    <p:sldId id="310" r:id="rId3"/>
    <p:sldId id="344" r:id="rId4"/>
    <p:sldId id="329" r:id="rId5"/>
    <p:sldId id="347" r:id="rId6"/>
    <p:sldId id="339" r:id="rId7"/>
    <p:sldId id="348" r:id="rId8"/>
    <p:sldId id="323" r:id="rId9"/>
    <p:sldId id="318" r:id="rId10"/>
    <p:sldId id="345" r:id="rId11"/>
    <p:sldId id="346" r:id="rId12"/>
    <p:sldId id="326" r:id="rId13"/>
    <p:sldId id="341" r:id="rId14"/>
    <p:sldId id="342" r:id="rId15"/>
    <p:sldId id="327" r:id="rId16"/>
    <p:sldId id="328" r:id="rId17"/>
    <p:sldId id="350" r:id="rId18"/>
    <p:sldId id="352" r:id="rId19"/>
    <p:sldId id="349" r:id="rId20"/>
    <p:sldId id="320" r:id="rId21"/>
    <p:sldId id="351" r:id="rId22"/>
    <p:sldId id="334" r:id="rId23"/>
    <p:sldId id="335"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968"/>
    <a:srgbClr val="013E36"/>
    <a:srgbClr val="D9791B"/>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897" autoAdjust="0"/>
    <p:restoredTop sz="94664" autoAdjust="0"/>
  </p:normalViewPr>
  <p:slideViewPr>
    <p:cSldViewPr>
      <p:cViewPr>
        <p:scale>
          <a:sx n="70" d="100"/>
          <a:sy n="70" d="100"/>
        </p:scale>
        <p:origin x="-120" y="-24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sz="quarter" idx="1"/>
          </p:nvPr>
        </p:nvSpPr>
        <p:spPr>
          <a:xfrm>
            <a:off x="1588" y="0"/>
            <a:ext cx="2971800" cy="458788"/>
          </a:xfrm>
          <a:prstGeom prst="rect">
            <a:avLst/>
          </a:prstGeom>
        </p:spPr>
        <p:txBody>
          <a:bodyPr vert="horz" lIns="91440" tIns="45720" rIns="91440" bIns="45720" rtlCol="1"/>
          <a:lstStyle>
            <a:lvl1pPr algn="l">
              <a:defRPr sz="1200"/>
            </a:lvl1pPr>
          </a:lstStyle>
          <a:p>
            <a:fld id="{C037326D-59EB-463D-AF78-357BE5649EFB}" type="datetimeFigureOut">
              <a:rPr lang="ar-SA" smtClean="0"/>
              <a:t>01/02/38</a:t>
            </a:fld>
            <a:endParaRPr lang="ar-SA"/>
          </a:p>
        </p:txBody>
      </p:sp>
      <p:sp>
        <p:nvSpPr>
          <p:cNvPr id="4" name="Footer Placeholder 3"/>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l">
              <a:defRPr sz="1200"/>
            </a:lvl1pPr>
          </a:lstStyle>
          <a:p>
            <a:fld id="{471B336A-C25D-4DCD-BDEF-CB1AED6D34D1}" type="slidenum">
              <a:rPr lang="ar-SA" smtClean="0"/>
              <a:t>‹#›</a:t>
            </a:fld>
            <a:endParaRPr lang="ar-SA"/>
          </a:p>
        </p:txBody>
      </p:sp>
    </p:spTree>
    <p:extLst>
      <p:ext uri="{BB962C8B-B14F-4D97-AF65-F5344CB8AC3E}">
        <p14:creationId xmlns:p14="http://schemas.microsoft.com/office/powerpoint/2010/main" val="18904083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3860852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dirty="0"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الأعمال الإلكترونية</a:t>
            </a:r>
          </a:p>
          <a:p>
            <a:pPr algn="ctr" rtl="0"/>
            <a:r>
              <a:rPr lang="en-US" sz="2800" b="1" dirty="0" smtClean="0">
                <a:solidFill>
                  <a:srgbClr val="7F7F7F"/>
                </a:solidFill>
                <a:latin typeface="Calibri" pitchFamily="34" charset="0"/>
                <a:cs typeface="Times New Roman" pitchFamily="18" charset="0"/>
              </a:rPr>
              <a:t>E-Business </a:t>
            </a:r>
          </a:p>
          <a:p>
            <a:pPr algn="ctr" rtl="0"/>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عبدالناصر عبدالعال</a:t>
            </a:r>
          </a:p>
          <a:p>
            <a:pPr algn="ctr"/>
            <a:r>
              <a:rPr lang="ar-SA" sz="2800" b="1" dirty="0" smtClean="0">
                <a:solidFill>
                  <a:srgbClr val="7F7F7F"/>
                </a:solidFill>
                <a:latin typeface="Calibri" pitchFamily="34" charset="0"/>
                <a:cs typeface="Times New Roman" pitchFamily="18" charset="0"/>
              </a:rPr>
              <a:t>قسم نظم المعلومات الإدارية</a:t>
            </a:r>
          </a:p>
          <a:p>
            <a:pPr algn="ctr"/>
            <a:r>
              <a:rPr lang="ar-SA" sz="2800" b="1" dirty="0" smtClean="0">
                <a:solidFill>
                  <a:srgbClr val="7F7F7F"/>
                </a:solidFill>
                <a:latin typeface="Calibri" pitchFamily="34" charset="0"/>
                <a:cs typeface="Times New Roman" pitchFamily="18" charset="0"/>
              </a:rPr>
              <a:t>كلية إدارة الأعمال</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848544" y="1435228"/>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smtClean="0">
                <a:effectLst>
                  <a:outerShdw blurRad="38100" dist="38100" dir="2700000" algn="tl">
                    <a:srgbClr val="000000">
                      <a:alpha val="43137"/>
                    </a:srgbClr>
                  </a:outerShdw>
                </a:effectLst>
                <a:cs typeface="Arial" pitchFamily="34" charset="0"/>
              </a:rPr>
              <a:t>الخامسة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848544" y="2905253"/>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بيئة الأعمال الالكترونية</a:t>
            </a:r>
          </a:p>
          <a:p>
            <a:pPr rtl="1" eaLnBrk="1" fontAlgn="auto" hangingPunct="1">
              <a:spcBef>
                <a:spcPct val="0"/>
              </a:spcBef>
              <a:spcAft>
                <a:spcPts val="0"/>
              </a:spcAft>
              <a:defRPr/>
            </a:pPr>
            <a:r>
              <a:rPr lang="en-US" sz="4000" b="1" spc="5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E-business Environment </a:t>
            </a:r>
            <a:endParaRPr lang="en-US"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أهداف التعلم </a:t>
            </a:r>
            <a:endParaRPr lang="ar-SA" dirty="0"/>
          </a:p>
        </p:txBody>
      </p:sp>
      <p:sp>
        <p:nvSpPr>
          <p:cNvPr id="3" name="Content Placeholder 2"/>
          <p:cNvSpPr>
            <a:spLocks noGrp="1"/>
          </p:cNvSpPr>
          <p:nvPr>
            <p:ph idx="1"/>
          </p:nvPr>
        </p:nvSpPr>
        <p:spPr>
          <a:xfrm>
            <a:off x="495300" y="1417638"/>
            <a:ext cx="9410700" cy="4525963"/>
          </a:xfrm>
        </p:spPr>
        <p:txBody>
          <a:bodyPr/>
          <a:lstStyle/>
          <a:p>
            <a:pPr marL="571500" indent="-571500" rtl="1">
              <a:buFont typeface="Arial" panose="020B0604020202020204" pitchFamily="34" charset="0"/>
              <a:buChar char="•"/>
            </a:pPr>
            <a:r>
              <a:rPr lang="ar-SA" sz="3800" dirty="0" smtClean="0"/>
              <a:t>فهم مدى تأثير بيئة الأعمال على المنظمة وأهدافها الاستراتيجية</a:t>
            </a:r>
          </a:p>
          <a:p>
            <a:pPr marL="571500" indent="-571500" rtl="1">
              <a:buFont typeface="Arial" panose="020B0604020202020204" pitchFamily="34" charset="0"/>
              <a:buChar char="•"/>
            </a:pPr>
            <a:r>
              <a:rPr lang="ar-SA" sz="3800" dirty="0" smtClean="0"/>
              <a:t>فهم عناصر البيئة الداخلية للأعمال الإلكترونية </a:t>
            </a:r>
          </a:p>
          <a:p>
            <a:pPr marL="571500" indent="-571500" rtl="1">
              <a:buFont typeface="Arial" panose="020B0604020202020204" pitchFamily="34" charset="0"/>
              <a:buChar char="•"/>
            </a:pPr>
            <a:r>
              <a:rPr lang="ar-SA" sz="3800" dirty="0" smtClean="0"/>
              <a:t>فهم عناصر البيئة الخارجية للأعمال الإلكترونية</a:t>
            </a:r>
          </a:p>
          <a:p>
            <a:pPr marL="571500" indent="-571500" rtl="1">
              <a:buFont typeface="Arial" panose="020B0604020202020204" pitchFamily="34" charset="0"/>
              <a:buChar char="•"/>
            </a:pPr>
            <a:r>
              <a:rPr lang="ar-SA" sz="3800" dirty="0" smtClean="0"/>
              <a:t>فهم الأبعاد البيئية للأعمال الإلكترونية وتأثيرها على سوق العمل</a:t>
            </a:r>
            <a:endParaRPr lang="ar-SA" sz="3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3423055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مقدمة </a:t>
            </a:r>
            <a:endParaRPr lang="ar-SA" dirty="0"/>
          </a:p>
        </p:txBody>
      </p:sp>
      <p:sp>
        <p:nvSpPr>
          <p:cNvPr id="3" name="Content Placeholder 2"/>
          <p:cNvSpPr>
            <a:spLocks noGrp="1"/>
          </p:cNvSpPr>
          <p:nvPr>
            <p:ph idx="1"/>
          </p:nvPr>
        </p:nvSpPr>
        <p:spPr>
          <a:xfrm>
            <a:off x="0" y="1340768"/>
            <a:ext cx="9906000" cy="4938712"/>
          </a:xfrm>
        </p:spPr>
        <p:txBody>
          <a:bodyPr/>
          <a:lstStyle/>
          <a:p>
            <a:pPr lvl="0" rtl="1">
              <a:spcBef>
                <a:spcPts val="200"/>
              </a:spcBef>
              <a:buFont typeface="Wingdings" panose="05000000000000000000" pitchFamily="2" charset="2"/>
              <a:buChar char="Ø"/>
            </a:pPr>
            <a:r>
              <a:rPr lang="ar-SA" sz="2450" dirty="0"/>
              <a:t>يشير مصطلح "الأعمال" الى </a:t>
            </a:r>
            <a:r>
              <a:rPr lang="ar-SA" sz="2450" dirty="0" smtClean="0"/>
              <a:t>«قيام </a:t>
            </a:r>
            <a:r>
              <a:rPr lang="ar-SA" sz="2450" dirty="0"/>
              <a:t>مجموعة من البشر بتوحيد وتنظيم جهودهم بهدف اقتناء الثروة من خلال إنتاج وتوزيع السلع </a:t>
            </a:r>
            <a:r>
              <a:rPr lang="ar-SA" sz="2450" dirty="0" smtClean="0"/>
              <a:t>والخدمات». </a:t>
            </a:r>
          </a:p>
          <a:p>
            <a:pPr lvl="0" rtl="1">
              <a:spcBef>
                <a:spcPts val="200"/>
              </a:spcBef>
              <a:buFont typeface="Wingdings" panose="05000000000000000000" pitchFamily="2" charset="2"/>
              <a:buChar char="Ø"/>
            </a:pPr>
            <a:r>
              <a:rPr lang="ar-SA" sz="2450" dirty="0" smtClean="0"/>
              <a:t>بيئة الأعمال يقصد بها « المحيط والظروف والقوى التنافسية والعوامل </a:t>
            </a:r>
            <a:r>
              <a:rPr lang="ar-SA" sz="2450" dirty="0"/>
              <a:t>والمؤسسات التي </a:t>
            </a:r>
            <a:r>
              <a:rPr lang="ar-SA" sz="2450" dirty="0" smtClean="0"/>
              <a:t>تتعامل معها الشركة </a:t>
            </a:r>
            <a:r>
              <a:rPr lang="ar-SA" sz="2450" dirty="0"/>
              <a:t>لتحقيق </a:t>
            </a:r>
            <a:r>
              <a:rPr lang="ar-SA" sz="2450" dirty="0" smtClean="0"/>
              <a:t>أهدافها». وتهتم بالآتي:</a:t>
            </a:r>
          </a:p>
          <a:p>
            <a:pPr lvl="1" rtl="1">
              <a:spcBef>
                <a:spcPts val="200"/>
              </a:spcBef>
              <a:buFont typeface="Arial" panose="020B0604020202020204" pitchFamily="34" charset="0"/>
              <a:buChar char="•"/>
            </a:pPr>
            <a:r>
              <a:rPr lang="ar-EG" sz="2450" dirty="0" smtClean="0"/>
              <a:t>تحديد </a:t>
            </a:r>
            <a:r>
              <a:rPr lang="ar-EG" sz="2450" dirty="0"/>
              <a:t>العناصر </a:t>
            </a:r>
            <a:r>
              <a:rPr lang="ar-EG" sz="2450" dirty="0" smtClean="0"/>
              <a:t>المختلفة </a:t>
            </a:r>
            <a:r>
              <a:rPr lang="ar-EG" sz="2450" dirty="0"/>
              <a:t>التي تحكم  </a:t>
            </a:r>
            <a:r>
              <a:rPr lang="ar-EG" sz="2450" dirty="0" smtClean="0"/>
              <a:t>البيئة الكلية للمؤسسة والتي </a:t>
            </a:r>
            <a:r>
              <a:rPr lang="ar-EG" sz="2450" dirty="0"/>
              <a:t>تؤثر </a:t>
            </a:r>
            <a:r>
              <a:rPr lang="ar-EG" sz="2450" dirty="0" smtClean="0"/>
              <a:t>علي  ا</a:t>
            </a:r>
            <a:r>
              <a:rPr lang="ar-SA" sz="2450" dirty="0" smtClean="0"/>
              <a:t>لأعمال </a:t>
            </a:r>
            <a:r>
              <a:rPr lang="ar-EG" sz="2450" dirty="0" smtClean="0"/>
              <a:t>الإلكترونية </a:t>
            </a:r>
            <a:r>
              <a:rPr lang="ar-EG" sz="2450" dirty="0"/>
              <a:t>و </a:t>
            </a:r>
            <a:r>
              <a:rPr lang="ar-EG" sz="2450" dirty="0" smtClean="0"/>
              <a:t>استراتيجية </a:t>
            </a:r>
            <a:r>
              <a:rPr lang="ar-EG" sz="2450" dirty="0"/>
              <a:t>التسويق </a:t>
            </a:r>
            <a:r>
              <a:rPr lang="ar-EG" sz="2450" dirty="0" smtClean="0"/>
              <a:t>الالكتروني.</a:t>
            </a:r>
            <a:endParaRPr lang="ar-SA" sz="2450" dirty="0" smtClean="0"/>
          </a:p>
          <a:p>
            <a:pPr lvl="1" rtl="1">
              <a:spcBef>
                <a:spcPts val="200"/>
              </a:spcBef>
              <a:buFont typeface="Arial" panose="020B0604020202020204" pitchFamily="34" charset="0"/>
              <a:buChar char="•"/>
            </a:pPr>
            <a:r>
              <a:rPr lang="ar-SA" sz="2450" dirty="0"/>
              <a:t>التعرف على الفرص والمخاطر التي تحيط </a:t>
            </a:r>
            <a:r>
              <a:rPr lang="ar-SA" sz="2450" dirty="0" smtClean="0"/>
              <a:t>بالشركة</a:t>
            </a:r>
            <a:endParaRPr lang="en-US" sz="2450" dirty="0"/>
          </a:p>
          <a:p>
            <a:pPr lvl="1" rtl="1">
              <a:spcBef>
                <a:spcPts val="200"/>
              </a:spcBef>
              <a:buFont typeface="Arial" panose="020B0604020202020204" pitchFamily="34" charset="0"/>
              <a:buChar char="•"/>
            </a:pPr>
            <a:r>
              <a:rPr lang="ar-EG" sz="2450" dirty="0"/>
              <a:t>تقييم مدي </a:t>
            </a:r>
            <a:r>
              <a:rPr lang="ar-EG" sz="2450" dirty="0" smtClean="0"/>
              <a:t>ت</a:t>
            </a:r>
            <a:r>
              <a:rPr lang="ar-SA" sz="2450" dirty="0" smtClean="0"/>
              <a:t>أ</a:t>
            </a:r>
            <a:r>
              <a:rPr lang="ar-EG" sz="2450" dirty="0" smtClean="0"/>
              <a:t>ثير </a:t>
            </a:r>
            <a:r>
              <a:rPr lang="ar-EG" sz="2450" dirty="0"/>
              <a:t>القيود </a:t>
            </a:r>
            <a:r>
              <a:rPr lang="ar-EG" sz="2450" dirty="0" smtClean="0"/>
              <a:t>القانونية الخاصة </a:t>
            </a:r>
            <a:r>
              <a:rPr lang="ar-EG" sz="2450" dirty="0"/>
              <a:t>و </a:t>
            </a:r>
            <a:r>
              <a:rPr lang="ar-EG" sz="2450" dirty="0" smtClean="0"/>
              <a:t>الأخلاقية </a:t>
            </a:r>
            <a:r>
              <a:rPr lang="ar-EG" sz="2450" dirty="0"/>
              <a:t>علي اي شركه.</a:t>
            </a:r>
            <a:endParaRPr lang="en-US" sz="2450" dirty="0"/>
          </a:p>
          <a:p>
            <a:pPr lvl="1" rtl="1">
              <a:spcBef>
                <a:spcPts val="200"/>
              </a:spcBef>
              <a:buFont typeface="Arial" panose="020B0604020202020204" pitchFamily="34" charset="0"/>
              <a:buChar char="•"/>
            </a:pPr>
            <a:r>
              <a:rPr lang="ar-EG" sz="2450" dirty="0"/>
              <a:t>تقييم دور العوامل </a:t>
            </a:r>
            <a:r>
              <a:rPr lang="ar-EG" sz="2450" dirty="0" smtClean="0"/>
              <a:t>الاقتصادية الكلية </a:t>
            </a:r>
            <a:r>
              <a:rPr lang="ar-EG" sz="2450" dirty="0"/>
              <a:t>مثل  </a:t>
            </a:r>
            <a:r>
              <a:rPr lang="ar-SA" sz="2450" dirty="0" smtClean="0"/>
              <a:t>ال</a:t>
            </a:r>
            <a:r>
              <a:rPr lang="ar-EG" sz="2450" dirty="0" smtClean="0"/>
              <a:t>سياسات </a:t>
            </a:r>
            <a:r>
              <a:rPr lang="ar-SA" sz="2450" dirty="0" smtClean="0"/>
              <a:t>المالية والنقدية </a:t>
            </a:r>
            <a:r>
              <a:rPr lang="ar-EG" sz="2450" dirty="0" smtClean="0"/>
              <a:t>و</a:t>
            </a:r>
            <a:r>
              <a:rPr lang="ar-SA" sz="2450" dirty="0" smtClean="0"/>
              <a:t>المتغيرات </a:t>
            </a:r>
            <a:r>
              <a:rPr lang="ar-EG" sz="2450" dirty="0" smtClean="0"/>
              <a:t>الاقتصاد</a:t>
            </a:r>
            <a:r>
              <a:rPr lang="ar-SA" sz="2450" dirty="0" err="1" smtClean="0"/>
              <a:t>ية</a:t>
            </a:r>
            <a:r>
              <a:rPr lang="ar-EG" sz="2450" dirty="0" smtClean="0"/>
              <a:t> والقيود الضريبة.</a:t>
            </a:r>
            <a:endParaRPr lang="en-US" sz="2450" dirty="0"/>
          </a:p>
          <a:p>
            <a:pPr lvl="1" rtl="1">
              <a:spcBef>
                <a:spcPts val="200"/>
              </a:spcBef>
              <a:buFont typeface="Arial" panose="020B0604020202020204" pitchFamily="34" charset="0"/>
              <a:buChar char="•"/>
            </a:pPr>
            <a:r>
              <a:rPr lang="ar-EG" sz="2450" dirty="0" smtClean="0"/>
              <a:t>ا</a:t>
            </a:r>
            <a:r>
              <a:rPr lang="ar-SA" sz="2450" dirty="0" smtClean="0"/>
              <a:t>لتعرف على ا</a:t>
            </a:r>
            <a:r>
              <a:rPr lang="ar-EG" sz="2450" dirty="0" smtClean="0"/>
              <a:t>لقيود </a:t>
            </a:r>
            <a:r>
              <a:rPr lang="ar-EG" sz="2450" dirty="0"/>
              <a:t>المفروضة على  تطوير وتنفيذ </a:t>
            </a:r>
            <a:r>
              <a:rPr lang="ar-SA" sz="2450" dirty="0" smtClean="0"/>
              <a:t>إ</a:t>
            </a:r>
            <a:r>
              <a:rPr lang="ar-EG" sz="2450" dirty="0" smtClean="0"/>
              <a:t>استراتيجية </a:t>
            </a:r>
            <a:r>
              <a:rPr lang="ar-EG" sz="2450" dirty="0"/>
              <a:t>الاعمال الالكترونية </a:t>
            </a:r>
            <a:endParaRPr lang="en-US" sz="2450" dirty="0"/>
          </a:p>
          <a:p>
            <a:pPr lvl="1" rtl="1">
              <a:spcBef>
                <a:spcPts val="200"/>
              </a:spcBef>
              <a:buFont typeface="Arial" panose="020B0604020202020204" pitchFamily="34" charset="0"/>
              <a:buChar char="•"/>
            </a:pPr>
            <a:r>
              <a:rPr lang="ar-EG" sz="2400" dirty="0" smtClean="0"/>
              <a:t>العوامل التي </a:t>
            </a:r>
            <a:r>
              <a:rPr lang="ar-EG" sz="2400" dirty="0"/>
              <a:t>تؤثر على </a:t>
            </a:r>
            <a:r>
              <a:rPr lang="ar-SA" sz="2400" dirty="0" smtClean="0"/>
              <a:t>استخدام الخدمات الالكترونية</a:t>
            </a:r>
            <a:r>
              <a:rPr lang="ar-EG" sz="2400" dirty="0" smtClean="0"/>
              <a:t> وكيف</a:t>
            </a:r>
            <a:r>
              <a:rPr lang="ar-SA" sz="2400" dirty="0"/>
              <a:t> </a:t>
            </a:r>
            <a:r>
              <a:rPr lang="ar-SA" sz="2400" dirty="0" smtClean="0"/>
              <a:t>ي</a:t>
            </a:r>
            <a:r>
              <a:rPr lang="ar-EG" sz="2400" dirty="0" smtClean="0"/>
              <a:t>قدير ا</a:t>
            </a:r>
            <a:r>
              <a:rPr lang="ar-SA" sz="2400" dirty="0" smtClean="0"/>
              <a:t>ل</a:t>
            </a:r>
            <a:r>
              <a:rPr lang="ar-EG" sz="2400" dirty="0" smtClean="0"/>
              <a:t>طلب </a:t>
            </a:r>
            <a:r>
              <a:rPr lang="ar-SA" sz="2400" dirty="0" smtClean="0"/>
              <a:t>على </a:t>
            </a:r>
            <a:r>
              <a:rPr lang="ar-EG" sz="2400" dirty="0" smtClean="0"/>
              <a:t>خدمة الانترنت</a:t>
            </a:r>
            <a:endParaRPr lang="en-US"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31120411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أهمية دراسة بيئة الأعمال الإلكترونية </a:t>
            </a:r>
            <a:endParaRPr lang="ar-SA" dirty="0"/>
          </a:p>
        </p:txBody>
      </p:sp>
      <p:sp>
        <p:nvSpPr>
          <p:cNvPr id="3" name="Content Placeholder 2"/>
          <p:cNvSpPr>
            <a:spLocks noGrp="1"/>
          </p:cNvSpPr>
          <p:nvPr>
            <p:ph idx="1"/>
          </p:nvPr>
        </p:nvSpPr>
        <p:spPr>
          <a:xfrm>
            <a:off x="-87560" y="1340768"/>
            <a:ext cx="9993560" cy="5015582"/>
          </a:xfrm>
        </p:spPr>
        <p:txBody>
          <a:bodyPr/>
          <a:lstStyle/>
          <a:p>
            <a:pPr marL="457200" indent="-457200" rtl="1">
              <a:spcBef>
                <a:spcPts val="200"/>
              </a:spcBef>
              <a:buFont typeface="Arial" panose="020B0604020202020204" pitchFamily="34" charset="0"/>
              <a:buChar char="•"/>
            </a:pPr>
            <a:r>
              <a:rPr lang="ar-SA" sz="2400" b="1" dirty="0" smtClean="0"/>
              <a:t>خصائص بيئة الأعمال الإلكترونية </a:t>
            </a:r>
          </a:p>
          <a:p>
            <a:pPr rtl="1">
              <a:spcBef>
                <a:spcPts val="200"/>
              </a:spcBef>
              <a:buFont typeface="Arial" panose="020B0604020202020204" pitchFamily="34" charset="0"/>
              <a:buChar char="•"/>
            </a:pPr>
            <a:r>
              <a:rPr lang="ar-SA" sz="2400" dirty="0" smtClean="0"/>
              <a:t>إدخال تقنية المعلومات في الأعمال يحتاج الى تغيير في الثقافة والعمالة وهيكل المنظمة والإدارة</a:t>
            </a:r>
          </a:p>
          <a:p>
            <a:pPr rtl="1">
              <a:spcBef>
                <a:spcPts val="200"/>
              </a:spcBef>
              <a:buFont typeface="Arial" panose="020B0604020202020204" pitchFamily="34" charset="0"/>
              <a:buChar char="•"/>
            </a:pPr>
            <a:r>
              <a:rPr lang="ar-SA" sz="2400" dirty="0" smtClean="0"/>
              <a:t>الأسواق الالكترونية تمتد خارج الحدود الوطنية ( عادات </a:t>
            </a:r>
            <a:r>
              <a:rPr lang="ar-SA" sz="2400" dirty="0" err="1" smtClean="0"/>
              <a:t>وقوانيين</a:t>
            </a:r>
            <a:r>
              <a:rPr lang="ar-SA" sz="2400" dirty="0" smtClean="0"/>
              <a:t> وثقافات مختلفة)</a:t>
            </a:r>
          </a:p>
          <a:p>
            <a:pPr marL="457200" indent="-457200" rtl="1">
              <a:spcBef>
                <a:spcPts val="200"/>
              </a:spcBef>
              <a:buFont typeface="Arial" panose="020B0604020202020204" pitchFamily="34" charset="0"/>
              <a:buChar char="•"/>
            </a:pPr>
            <a:r>
              <a:rPr lang="ar-SA" sz="2400" dirty="0" smtClean="0"/>
              <a:t> يجب أن تخضع الأعمال </a:t>
            </a:r>
            <a:r>
              <a:rPr lang="ar-SA" sz="2400" dirty="0"/>
              <a:t>الالكترونية </a:t>
            </a:r>
            <a:r>
              <a:rPr lang="ar-SA" sz="2400" dirty="0" smtClean="0"/>
              <a:t>لنفس القوانين التي تحكم الأعمال التقليدية</a:t>
            </a:r>
          </a:p>
          <a:p>
            <a:pPr marL="457200" indent="-457200" rtl="1">
              <a:spcBef>
                <a:spcPts val="200"/>
              </a:spcBef>
              <a:buFont typeface="Arial" panose="020B0604020202020204" pitchFamily="34" charset="0"/>
              <a:buChar char="•"/>
            </a:pPr>
            <a:r>
              <a:rPr lang="ar-SA" sz="2400" dirty="0" smtClean="0"/>
              <a:t>الشبكة العنكبوتية تربط العملاء والموردين والشركاء بعضهم ببعض</a:t>
            </a:r>
          </a:p>
          <a:p>
            <a:pPr marL="457200" indent="-457200" rtl="1">
              <a:spcBef>
                <a:spcPts val="200"/>
              </a:spcBef>
              <a:buFont typeface="Arial" panose="020B0604020202020204" pitchFamily="34" charset="0"/>
              <a:buChar char="•"/>
            </a:pPr>
            <a:r>
              <a:rPr lang="ar-SA" sz="2400" dirty="0" smtClean="0"/>
              <a:t>المنتجات الرقمية غير ملموسة مما يتعذر فحصها واكتشاف سرقتها أو فرض ضرائب عليها</a:t>
            </a:r>
          </a:p>
          <a:p>
            <a:pPr marL="457200" indent="-457200" rtl="1">
              <a:spcBef>
                <a:spcPts val="0"/>
              </a:spcBef>
              <a:buFont typeface="Arial" panose="020B0604020202020204" pitchFamily="34" charset="0"/>
              <a:buChar char="•"/>
            </a:pPr>
            <a:r>
              <a:rPr lang="ar-SA" sz="2400" dirty="0" smtClean="0"/>
              <a:t>حماية خصوصية الأفراد مشكلة كبيرة في الأسواق الافتراضية</a:t>
            </a:r>
          </a:p>
          <a:p>
            <a:pPr marL="457200" indent="-457200" rtl="1">
              <a:spcBef>
                <a:spcPts val="0"/>
              </a:spcBef>
              <a:buFont typeface="Arial" panose="020B0604020202020204" pitchFamily="34" charset="0"/>
              <a:buChar char="•"/>
            </a:pPr>
            <a:r>
              <a:rPr lang="ar-SA" sz="2400" b="1" dirty="0" smtClean="0"/>
              <a:t>أهداف التعرف على بيئة الأعمال الإلكترونية:</a:t>
            </a:r>
          </a:p>
          <a:p>
            <a:pPr marL="857250" lvl="1" indent="-457200" rtl="1">
              <a:spcBef>
                <a:spcPts val="0"/>
              </a:spcBef>
              <a:buFont typeface="Wingdings" panose="05000000000000000000" pitchFamily="2" charset="2"/>
              <a:buChar char="Ø"/>
            </a:pPr>
            <a:r>
              <a:rPr lang="ar-SA" sz="2400" dirty="0" smtClean="0"/>
              <a:t>للتعرف على نقاط القوة والضعف والفرص والتهديدات </a:t>
            </a:r>
          </a:p>
          <a:p>
            <a:pPr marL="857250" lvl="1" indent="-457200" rtl="1">
              <a:spcBef>
                <a:spcPts val="200"/>
              </a:spcBef>
              <a:buFont typeface="Wingdings" panose="05000000000000000000" pitchFamily="2" charset="2"/>
              <a:buChar char="Ø"/>
            </a:pPr>
            <a:r>
              <a:rPr lang="ar-SA" sz="2400" dirty="0" smtClean="0"/>
              <a:t>للمساعدة في وضع استراتيجيات </a:t>
            </a:r>
            <a:r>
              <a:rPr lang="ar-SA" sz="2400" dirty="0"/>
              <a:t>لضمان </a:t>
            </a:r>
            <a:r>
              <a:rPr lang="ar-SA" sz="2400" dirty="0" smtClean="0"/>
              <a:t>البقاء في السوق والنمو </a:t>
            </a:r>
            <a:endParaRPr lang="ar-SA" sz="2400" dirty="0"/>
          </a:p>
          <a:p>
            <a:pPr marL="857250" lvl="1" indent="-457200" rtl="1">
              <a:spcBef>
                <a:spcPts val="200"/>
              </a:spcBef>
              <a:buFont typeface="Wingdings" panose="05000000000000000000" pitchFamily="2" charset="2"/>
              <a:buChar char="Ø"/>
            </a:pPr>
            <a:r>
              <a:rPr lang="ar-SA" sz="2400" dirty="0" smtClean="0"/>
              <a:t>لتوقع </a:t>
            </a:r>
            <a:r>
              <a:rPr lang="ar-SA" sz="2400" dirty="0"/>
              <a:t>تأثير التغيرات الاجتماعية والاقتصادية على </a:t>
            </a:r>
            <a:r>
              <a:rPr lang="ar-SA" sz="2400" dirty="0" smtClean="0"/>
              <a:t>الصعيد </a:t>
            </a:r>
            <a:r>
              <a:rPr lang="ar-SA" sz="2400" dirty="0"/>
              <a:t>الوطني والدولي على قدرة </a:t>
            </a:r>
            <a:r>
              <a:rPr lang="ar-SA" sz="2400" dirty="0" smtClean="0"/>
              <a:t>الشركة</a:t>
            </a:r>
            <a:endParaRPr lang="ar-SA" sz="2400" dirty="0"/>
          </a:p>
          <a:p>
            <a:pPr marL="857250" lvl="1" indent="-457200" rtl="1">
              <a:spcBef>
                <a:spcPts val="200"/>
              </a:spcBef>
              <a:buFont typeface="Wingdings" panose="05000000000000000000" pitchFamily="2" charset="2"/>
              <a:buChar char="Ø"/>
            </a:pPr>
            <a:r>
              <a:rPr lang="ar-SA" sz="2400" dirty="0" smtClean="0"/>
              <a:t>للمساعدة في تحليل </a:t>
            </a:r>
            <a:r>
              <a:rPr lang="ar-SA" sz="2400" dirty="0"/>
              <a:t>استراتيجيات المنافسين ووضع تدابير فعالة </a:t>
            </a:r>
            <a:r>
              <a:rPr lang="ar-SA" sz="2400" dirty="0" smtClean="0"/>
              <a:t>مضادة</a:t>
            </a:r>
          </a:p>
          <a:p>
            <a:pPr marL="857250" lvl="1" indent="-457200" rtl="1">
              <a:spcBef>
                <a:spcPts val="200"/>
              </a:spcBef>
              <a:buFont typeface="Wingdings" panose="05000000000000000000" pitchFamily="2" charset="2"/>
              <a:buChar char="Ø"/>
            </a:pPr>
            <a:r>
              <a:rPr lang="ar-SA" sz="2400" dirty="0" smtClean="0"/>
              <a:t>للمساعدة في </a:t>
            </a:r>
            <a:r>
              <a:rPr lang="ar-SA" sz="2400" dirty="0" err="1" smtClean="0"/>
              <a:t>إتخاذ</a:t>
            </a:r>
            <a:r>
              <a:rPr lang="ar-SA" sz="2400" dirty="0" smtClean="0"/>
              <a:t> القرار وإدارة التغيير </a:t>
            </a:r>
            <a:r>
              <a:rPr lang="ar-SA" sz="2400" dirty="0" err="1" smtClean="0"/>
              <a:t>والإستغلال</a:t>
            </a:r>
            <a:r>
              <a:rPr lang="ar-SA" sz="2400" dirty="0" smtClean="0"/>
              <a:t> الأمثل للموارد </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3081666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البيئة الداخلية </a:t>
            </a:r>
            <a:endParaRPr lang="ar-SA" dirty="0"/>
          </a:p>
        </p:txBody>
      </p:sp>
      <p:sp>
        <p:nvSpPr>
          <p:cNvPr id="3" name="Content Placeholder 2"/>
          <p:cNvSpPr>
            <a:spLocks noGrp="1"/>
          </p:cNvSpPr>
          <p:nvPr>
            <p:ph idx="1"/>
          </p:nvPr>
        </p:nvSpPr>
        <p:spPr>
          <a:xfrm>
            <a:off x="-22921" y="1457050"/>
            <a:ext cx="9410700" cy="4938712"/>
          </a:xfrm>
        </p:spPr>
        <p:txBody>
          <a:bodyPr/>
          <a:lstStyle/>
          <a:p>
            <a:pPr marL="457200" indent="-457200" rtl="1">
              <a:spcBef>
                <a:spcPts val="300"/>
              </a:spcBef>
              <a:buFont typeface="Arial" panose="020B0604020202020204" pitchFamily="34" charset="0"/>
              <a:buChar char="•"/>
            </a:pPr>
            <a:r>
              <a:rPr lang="ar-SA" sz="2400" dirty="0" smtClean="0"/>
              <a:t>البيئة الداخلية هي العناصر المتعلقة بالشركة والتي تؤثر على كفاءة العمليات وتشمل:</a:t>
            </a:r>
          </a:p>
          <a:p>
            <a:pPr marL="457200" indent="-457200" rtl="1">
              <a:spcBef>
                <a:spcPts val="300"/>
              </a:spcBef>
              <a:buFont typeface="Arial" panose="020B0604020202020204" pitchFamily="34" charset="0"/>
              <a:buChar char="•"/>
            </a:pPr>
            <a:r>
              <a:rPr lang="ar-SA" sz="2400" dirty="0" smtClean="0"/>
              <a:t>أهداف الشركة ورسالتها وقيمها </a:t>
            </a:r>
          </a:p>
          <a:p>
            <a:pPr marL="457200" indent="-457200" rtl="1">
              <a:spcBef>
                <a:spcPts val="300"/>
              </a:spcBef>
              <a:buFont typeface="Arial" panose="020B0604020202020204" pitchFamily="34" charset="0"/>
              <a:buChar char="•"/>
            </a:pPr>
            <a:r>
              <a:rPr lang="ar-SA" sz="2400" dirty="0" smtClean="0"/>
              <a:t>الموارد البشرية والكفاءات الإدارية وقيمها وأخلاقها ومهاراتها ومدى ندرتها </a:t>
            </a:r>
            <a:endParaRPr lang="ar-SA" sz="2400" dirty="0"/>
          </a:p>
          <a:p>
            <a:pPr marL="457200" indent="-457200" rtl="1">
              <a:spcBef>
                <a:spcPts val="300"/>
              </a:spcBef>
              <a:buFont typeface="Arial" panose="020B0604020202020204" pitchFamily="34" charset="0"/>
              <a:buChar char="•"/>
            </a:pPr>
            <a:r>
              <a:rPr lang="ar-SA" sz="2400" dirty="0"/>
              <a:t>صورة الشركة </a:t>
            </a:r>
            <a:r>
              <a:rPr lang="ar-SA" sz="2400" dirty="0" smtClean="0"/>
              <a:t>وسمعتها ومدى قوة العلامة </a:t>
            </a:r>
            <a:r>
              <a:rPr lang="ar-SA" sz="2400" dirty="0"/>
              <a:t>التجارية</a:t>
            </a:r>
          </a:p>
          <a:p>
            <a:pPr marL="457200" indent="-457200" rtl="1">
              <a:spcBef>
                <a:spcPts val="300"/>
              </a:spcBef>
              <a:buFont typeface="Arial" panose="020B0604020202020204" pitchFamily="34" charset="0"/>
              <a:buChar char="•"/>
            </a:pPr>
            <a:r>
              <a:rPr lang="ar-SA" sz="2400" dirty="0" smtClean="0"/>
              <a:t>خصائص الزبائن والموردين </a:t>
            </a:r>
            <a:endParaRPr lang="ar-SA" sz="2400" dirty="0"/>
          </a:p>
          <a:p>
            <a:pPr marL="457200" indent="-457200" rtl="1">
              <a:spcBef>
                <a:spcPts val="300"/>
              </a:spcBef>
              <a:buFont typeface="Arial" panose="020B0604020202020204" pitchFamily="34" charset="0"/>
              <a:buChar char="•"/>
            </a:pPr>
            <a:r>
              <a:rPr lang="ar-SA" sz="2400" dirty="0"/>
              <a:t>الأصول المادية </a:t>
            </a:r>
            <a:r>
              <a:rPr lang="ar-SA" sz="2400" dirty="0" smtClean="0"/>
              <a:t>والطبيعية والموقع الجغرافي للشركة </a:t>
            </a:r>
          </a:p>
          <a:p>
            <a:pPr marL="457200" indent="-457200" rtl="1">
              <a:spcBef>
                <a:spcPts val="300"/>
              </a:spcBef>
              <a:buFont typeface="Arial" panose="020B0604020202020204" pitchFamily="34" charset="0"/>
              <a:buChar char="•"/>
            </a:pPr>
            <a:r>
              <a:rPr lang="ar-SA" sz="2400" dirty="0" smtClean="0"/>
              <a:t>القدرات التكنولوجية وإمكانيات البحث والتطوير </a:t>
            </a:r>
            <a:endParaRPr lang="ar-SA" sz="2400" dirty="0"/>
          </a:p>
          <a:p>
            <a:pPr marL="457200" indent="-457200" rtl="1">
              <a:spcBef>
                <a:spcPts val="300"/>
              </a:spcBef>
              <a:buFont typeface="Arial" panose="020B0604020202020204" pitchFamily="34" charset="0"/>
              <a:buChar char="•"/>
            </a:pPr>
            <a:r>
              <a:rPr lang="ar-SA" sz="2400" dirty="0"/>
              <a:t>الموارد </a:t>
            </a:r>
            <a:r>
              <a:rPr lang="ar-SA" sz="2400" dirty="0" smtClean="0"/>
              <a:t>والخبرات التسويقية</a:t>
            </a:r>
          </a:p>
          <a:p>
            <a:pPr marL="457200" indent="-457200" rtl="1">
              <a:spcBef>
                <a:spcPts val="300"/>
              </a:spcBef>
              <a:buFont typeface="Arial" panose="020B0604020202020204" pitchFamily="34" charset="0"/>
              <a:buChar char="•"/>
            </a:pPr>
            <a:r>
              <a:rPr lang="ar-SA" sz="2400" dirty="0" smtClean="0"/>
              <a:t>الموارد </a:t>
            </a:r>
            <a:r>
              <a:rPr lang="ar-SA" sz="2400" dirty="0"/>
              <a:t>المالية </a:t>
            </a:r>
            <a:r>
              <a:rPr lang="ar-SA" sz="2400" dirty="0" smtClean="0"/>
              <a:t>والتسهيلات </a:t>
            </a:r>
          </a:p>
          <a:p>
            <a:pPr marL="457200" indent="-457200" rtl="1">
              <a:spcBef>
                <a:spcPts val="300"/>
              </a:spcBef>
              <a:buFont typeface="Arial" panose="020B0604020202020204" pitchFamily="34" charset="0"/>
              <a:buChar char="•"/>
            </a:pPr>
            <a:r>
              <a:rPr lang="ar-SA" sz="2400" dirty="0" smtClean="0"/>
              <a:t>يمكن استخدام تحليل </a:t>
            </a:r>
            <a:r>
              <a:rPr lang="en-US" sz="2400" dirty="0" smtClean="0"/>
              <a:t>SWOT  </a:t>
            </a:r>
            <a:r>
              <a:rPr lang="ar-SA" sz="2400" dirty="0" smtClean="0"/>
              <a:t> في دراسة العوامل الداخلية والخارجية لبيئة الأعمال المحيطة بالشركة. هذا التحليل يحدد نقاط القوة والضعف والفرص والتهديدات. نقاط القوة والضعف في الأعمال هي عوامل البيئة الداخلية. الفرص والتهديدات هي عناصر البيئة الخارجية.</a:t>
            </a:r>
            <a:endParaRPr lang="en-US" sz="2400" dirty="0" smtClean="0"/>
          </a:p>
          <a:p>
            <a:pPr marL="457200" indent="-457200" rtl="1">
              <a:spcBef>
                <a:spcPts val="200"/>
              </a:spcBef>
              <a:buFont typeface="Arial" panose="020B0604020202020204" pitchFamily="34" charset="0"/>
              <a:buChar char="•"/>
            </a:pPr>
            <a:endParaRPr lang="ar-SA" sz="2400" dirty="0"/>
          </a:p>
          <a:p>
            <a:pPr marL="457200" indent="-457200" rtl="1">
              <a:buFont typeface="Arial" panose="020B0604020202020204" pitchFamily="34" charset="0"/>
              <a:buChar char="•"/>
            </a:pP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33598645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البيئة الخارجية</a:t>
            </a:r>
            <a:endParaRPr lang="ar-SA" dirty="0"/>
          </a:p>
        </p:txBody>
      </p:sp>
      <p:sp>
        <p:nvSpPr>
          <p:cNvPr id="3" name="Content Placeholder 2"/>
          <p:cNvSpPr>
            <a:spLocks noGrp="1"/>
          </p:cNvSpPr>
          <p:nvPr>
            <p:ph idx="1"/>
          </p:nvPr>
        </p:nvSpPr>
        <p:spPr>
          <a:xfrm>
            <a:off x="-64395" y="1298600"/>
            <a:ext cx="9993560" cy="5057750"/>
          </a:xfrm>
        </p:spPr>
        <p:txBody>
          <a:bodyPr/>
          <a:lstStyle/>
          <a:p>
            <a:pPr rtl="1">
              <a:buFont typeface="Arial" panose="020B0604020202020204" pitchFamily="34" charset="0"/>
              <a:buChar char="•"/>
            </a:pPr>
            <a:r>
              <a:rPr lang="ar-SA" sz="2400" dirty="0" smtClean="0">
                <a:solidFill>
                  <a:srgbClr val="FF0000"/>
                </a:solidFill>
              </a:rPr>
              <a:t>البيئة الخارجية تتكون من البيئة </a:t>
            </a:r>
            <a:r>
              <a:rPr lang="ar-SA" sz="2400" dirty="0">
                <a:solidFill>
                  <a:srgbClr val="FF0000"/>
                </a:solidFill>
              </a:rPr>
              <a:t>الصغيرة </a:t>
            </a:r>
            <a:r>
              <a:rPr lang="en-US" sz="2400" dirty="0" smtClean="0">
                <a:solidFill>
                  <a:srgbClr val="FF0000"/>
                </a:solidFill>
              </a:rPr>
              <a:t>Micro-environment</a:t>
            </a:r>
            <a:r>
              <a:rPr lang="ar-SA" sz="2400" dirty="0" smtClean="0">
                <a:solidFill>
                  <a:srgbClr val="FF0000"/>
                </a:solidFill>
              </a:rPr>
              <a:t> والبيئة الكبيرة </a:t>
            </a:r>
            <a:r>
              <a:rPr lang="en-US" sz="2400" dirty="0" smtClean="0">
                <a:solidFill>
                  <a:srgbClr val="FF0000"/>
                </a:solidFill>
              </a:rPr>
              <a:t>Macro-</a:t>
            </a:r>
            <a:r>
              <a:rPr lang="en-US" sz="2400" dirty="0" err="1" smtClean="0">
                <a:solidFill>
                  <a:srgbClr val="FF0000"/>
                </a:solidFill>
              </a:rPr>
              <a:t>env</a:t>
            </a:r>
            <a:r>
              <a:rPr lang="en-US" sz="2400" dirty="0">
                <a:solidFill>
                  <a:srgbClr val="FF0000"/>
                </a:solidFill>
              </a:rPr>
              <a:t>.</a:t>
            </a:r>
            <a:endParaRPr lang="ar-SA" sz="2400" dirty="0" smtClean="0">
              <a:solidFill>
                <a:srgbClr val="FF0000"/>
              </a:solidFill>
            </a:endParaRPr>
          </a:p>
          <a:p>
            <a:pPr rtl="1">
              <a:buFont typeface="Arial" panose="020B0604020202020204" pitchFamily="34" charset="0"/>
              <a:buChar char="•"/>
            </a:pPr>
            <a:r>
              <a:rPr lang="ar-SA" sz="2400" u="sng" dirty="0">
                <a:solidFill>
                  <a:srgbClr val="FF0000"/>
                </a:solidFill>
              </a:rPr>
              <a:t>البيئة الصغيرة </a:t>
            </a:r>
            <a:r>
              <a:rPr lang="ar-SA" sz="2400" dirty="0" smtClean="0"/>
              <a:t>هي العوامل قريبة </a:t>
            </a:r>
            <a:r>
              <a:rPr lang="ar-SA" sz="2400" dirty="0"/>
              <a:t>من الشركة </a:t>
            </a:r>
            <a:r>
              <a:rPr lang="ar-SA" sz="2400" dirty="0" smtClean="0"/>
              <a:t>والتي تؤثر </a:t>
            </a:r>
            <a:r>
              <a:rPr lang="ar-SA" sz="2400" dirty="0"/>
              <a:t>على </a:t>
            </a:r>
            <a:r>
              <a:rPr lang="ar-SA" sz="2400" dirty="0" smtClean="0"/>
              <a:t>قدرتها </a:t>
            </a:r>
            <a:r>
              <a:rPr lang="ar-SA" sz="2400" dirty="0"/>
              <a:t>على </a:t>
            </a:r>
            <a:r>
              <a:rPr lang="ar-SA" sz="2400" dirty="0" smtClean="0"/>
              <a:t>العمل. ونجاح </a:t>
            </a:r>
            <a:r>
              <a:rPr lang="ar-SA" sz="2400" dirty="0"/>
              <a:t>الشركة يعتمد على فعاليتها النسبية في التعامل </a:t>
            </a:r>
            <a:r>
              <a:rPr lang="ar-SA" sz="2400" dirty="0" smtClean="0"/>
              <a:t>معها. وأهم عناصر البيئة الصغيرة:</a:t>
            </a:r>
          </a:p>
          <a:p>
            <a:pPr rtl="1">
              <a:buFont typeface="Arial" panose="020B0604020202020204" pitchFamily="34" charset="0"/>
              <a:buChar char="•"/>
            </a:pPr>
            <a:r>
              <a:rPr lang="ar-SA" sz="2400" b="1" dirty="0" smtClean="0"/>
              <a:t>الموردون</a:t>
            </a:r>
            <a:r>
              <a:rPr lang="ar-SA" sz="2400" b="1" dirty="0"/>
              <a:t>: </a:t>
            </a:r>
            <a:r>
              <a:rPr lang="ar-SA" sz="2400" dirty="0"/>
              <a:t>الموردون هم الذين </a:t>
            </a:r>
            <a:r>
              <a:rPr lang="ar-SA" sz="2400" dirty="0" smtClean="0"/>
              <a:t>يوردون </a:t>
            </a:r>
            <a:r>
              <a:rPr lang="ar-SA" sz="2400" dirty="0"/>
              <a:t>المدخلات مثل المواد الخام والمكونات للشركة. عدم اليقين بشأن قيود العرض للشركة للحفاظ </a:t>
            </a:r>
            <a:r>
              <a:rPr lang="ar-SA" sz="2400" dirty="0" smtClean="0"/>
              <a:t>على مستوى المخزون </a:t>
            </a:r>
            <a:r>
              <a:rPr lang="ar-SA" sz="2400" dirty="0"/>
              <a:t>مما </a:t>
            </a:r>
            <a:r>
              <a:rPr lang="ar-SA" sz="2400" dirty="0" smtClean="0"/>
              <a:t>أن يسبب </a:t>
            </a:r>
            <a:r>
              <a:rPr lang="ar-SA" sz="2400" dirty="0"/>
              <a:t>زيادة </a:t>
            </a:r>
            <a:r>
              <a:rPr lang="ar-SA" sz="2400" dirty="0" smtClean="0"/>
              <a:t>في التكلفة</a:t>
            </a:r>
            <a:r>
              <a:rPr lang="ar-SA" sz="2400" dirty="0"/>
              <a:t>. </a:t>
            </a:r>
            <a:endParaRPr lang="ar-SA" sz="2400" dirty="0" smtClean="0"/>
          </a:p>
          <a:p>
            <a:pPr rtl="1">
              <a:buFont typeface="Arial" panose="020B0604020202020204" pitchFamily="34" charset="0"/>
              <a:buChar char="•"/>
            </a:pPr>
            <a:r>
              <a:rPr lang="ar-SA" sz="2400" b="1" dirty="0" smtClean="0"/>
              <a:t>العملاء</a:t>
            </a:r>
            <a:r>
              <a:rPr lang="ar-SA" sz="2400" dirty="0"/>
              <a:t>: </a:t>
            </a:r>
            <a:r>
              <a:rPr lang="ar-SA" sz="2400" dirty="0" smtClean="0"/>
              <a:t>نجاح الشركات </a:t>
            </a:r>
            <a:r>
              <a:rPr lang="ar-SA" sz="2400" dirty="0"/>
              <a:t>يعتمد على تحديد </a:t>
            </a:r>
            <a:r>
              <a:rPr lang="ar-SA" sz="2400" dirty="0" smtClean="0"/>
              <a:t>خصائص </a:t>
            </a:r>
            <a:r>
              <a:rPr lang="ar-SA" sz="2400" dirty="0"/>
              <a:t>العملاء واحتياجاتهم</a:t>
            </a:r>
            <a:r>
              <a:rPr lang="ar-SA" sz="2400" dirty="0" smtClean="0"/>
              <a:t>، والعمل على تعزيز </a:t>
            </a:r>
            <a:r>
              <a:rPr lang="ar-SA" sz="2400" dirty="0"/>
              <a:t>مستوى </a:t>
            </a:r>
            <a:r>
              <a:rPr lang="ar-SA" sz="2400" dirty="0" smtClean="0"/>
              <a:t>رضاهم. فأحد المهام </a:t>
            </a:r>
            <a:r>
              <a:rPr lang="ar-SA" sz="2400" dirty="0"/>
              <a:t>الرئيسية </a:t>
            </a:r>
            <a:r>
              <a:rPr lang="ar-SA" sz="2400" dirty="0" smtClean="0"/>
              <a:t>للشركة هو جذب العملاء والمحافظة عليهم. </a:t>
            </a:r>
          </a:p>
          <a:p>
            <a:pPr rtl="1">
              <a:buFont typeface="Arial" panose="020B0604020202020204" pitchFamily="34" charset="0"/>
              <a:buChar char="•"/>
            </a:pPr>
            <a:r>
              <a:rPr lang="ar-SA" sz="2400" b="1" dirty="0" smtClean="0"/>
              <a:t>المنافسون:</a:t>
            </a:r>
            <a:r>
              <a:rPr lang="ar-SA" sz="2400" dirty="0" smtClean="0"/>
              <a:t> عدد المنافسين والأحجام النسبية لهم  وهم الشركات التي تنتج </a:t>
            </a:r>
            <a:r>
              <a:rPr lang="ar-SA" sz="2400" dirty="0"/>
              <a:t>منتجات مماثلة أو </a:t>
            </a:r>
            <a:r>
              <a:rPr lang="ar-SA" sz="2400" dirty="0" smtClean="0"/>
              <a:t>البدائل</a:t>
            </a:r>
          </a:p>
          <a:p>
            <a:pPr rtl="1">
              <a:buFont typeface="Arial" panose="020B0604020202020204" pitchFamily="34" charset="0"/>
              <a:buChar char="•"/>
            </a:pPr>
            <a:r>
              <a:rPr lang="ar-SA" sz="2400" b="1" dirty="0" smtClean="0"/>
              <a:t>الموزعون والوسطاء</a:t>
            </a:r>
            <a:r>
              <a:rPr lang="ar-SA" sz="2400" b="1" dirty="0"/>
              <a:t>: </a:t>
            </a:r>
            <a:r>
              <a:rPr lang="ar-SA" sz="2400" dirty="0" smtClean="0"/>
              <a:t>هم شركات يساعدون </a:t>
            </a:r>
            <a:r>
              <a:rPr lang="ar-SA" sz="2400" dirty="0"/>
              <a:t>الشركة في </a:t>
            </a:r>
            <a:r>
              <a:rPr lang="ar-SA" sz="2400" dirty="0" smtClean="0"/>
              <a:t>بيع </a:t>
            </a:r>
            <a:r>
              <a:rPr lang="ar-SA" sz="2400" dirty="0"/>
              <a:t>وتوزيع سلعها للمشترين النهائي</a:t>
            </a:r>
            <a:r>
              <a:rPr lang="ar-SA" sz="2400" dirty="0" smtClean="0"/>
              <a:t>.</a:t>
            </a:r>
          </a:p>
          <a:p>
            <a:pPr rtl="1">
              <a:buFont typeface="Arial" panose="020B0604020202020204" pitchFamily="34" charset="0"/>
              <a:buChar char="•"/>
            </a:pPr>
            <a:r>
              <a:rPr lang="ar-SA" sz="2400" b="1" dirty="0" smtClean="0"/>
              <a:t>الهيئات الرقابية: </a:t>
            </a:r>
            <a:r>
              <a:rPr lang="ar-SA" sz="2400" dirty="0" smtClean="0"/>
              <a:t>مثل هيئة المقاييس والمواصفات ووزارة التجارة والصناعة ومؤسسة النقد </a:t>
            </a:r>
            <a:r>
              <a:rPr lang="ar-SA" sz="2400" dirty="0" err="1" smtClean="0"/>
              <a:t>العربى</a:t>
            </a:r>
            <a:endParaRPr lang="ar-SA" sz="2400" dirty="0"/>
          </a:p>
          <a:p>
            <a:pPr rtl="1">
              <a:buFont typeface="Arial" panose="020B0604020202020204" pitchFamily="34" charset="0"/>
              <a:buChar char="•"/>
            </a:pPr>
            <a:r>
              <a:rPr lang="ar-SA" sz="2400" b="1" dirty="0" smtClean="0"/>
              <a:t>الشركاء: </a:t>
            </a:r>
            <a:r>
              <a:rPr lang="ar-SA" sz="2400" dirty="0" smtClean="0"/>
              <a:t>العلاقة مع الشركاء ومدى </a:t>
            </a:r>
            <a:r>
              <a:rPr lang="ar-SA" sz="2400" dirty="0"/>
              <a:t>انتشار التكامل الأمامي والخلفي </a:t>
            </a:r>
          </a:p>
          <a:p>
            <a:pPr rtl="1">
              <a:buFont typeface="Arial" panose="020B0604020202020204" pitchFamily="34" charset="0"/>
              <a:buChar char="•"/>
            </a:pPr>
            <a:r>
              <a:rPr lang="ar-SA" sz="2400" dirty="0" smtClean="0"/>
              <a:t> </a:t>
            </a:r>
            <a:r>
              <a:rPr lang="ar-SA" sz="2400" b="1" dirty="0" smtClean="0"/>
              <a:t>أصحاب المصلحة الآخرون: </a:t>
            </a:r>
            <a:r>
              <a:rPr lang="ar-SA" sz="2400" dirty="0" smtClean="0"/>
              <a:t>الجمهور ووسائل الإعلام، وهم في تزايد مع التطور </a:t>
            </a:r>
            <a:r>
              <a:rPr lang="ar-SA" sz="2400" dirty="0" err="1" smtClean="0"/>
              <a:t>التكنولوجى</a:t>
            </a:r>
            <a:r>
              <a:rPr lang="ar-SA" sz="2400" dirty="0" smtClean="0"/>
              <a:t> </a:t>
            </a:r>
            <a:endParaRPr lang="ar-SA"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38018213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a:t> البيئة </a:t>
            </a:r>
            <a:r>
              <a:rPr lang="ar-SA" dirty="0" smtClean="0"/>
              <a:t>الخارجية (الكبيرة)</a:t>
            </a:r>
            <a:endParaRPr lang="ar-SA" dirty="0"/>
          </a:p>
        </p:txBody>
      </p:sp>
      <p:sp>
        <p:nvSpPr>
          <p:cNvPr id="3" name="Content Placeholder 2"/>
          <p:cNvSpPr>
            <a:spLocks noGrp="1"/>
          </p:cNvSpPr>
          <p:nvPr>
            <p:ph idx="1"/>
          </p:nvPr>
        </p:nvSpPr>
        <p:spPr>
          <a:xfrm>
            <a:off x="0" y="1417638"/>
            <a:ext cx="9906000" cy="4938712"/>
          </a:xfrm>
        </p:spPr>
        <p:txBody>
          <a:bodyPr/>
          <a:lstStyle/>
          <a:p>
            <a:pPr marL="457200" indent="-457200" rtl="1">
              <a:spcBef>
                <a:spcPts val="400"/>
              </a:spcBef>
              <a:buFont typeface="Arial" panose="020B0604020202020204" pitchFamily="34" charset="0"/>
              <a:buChar char="•"/>
            </a:pPr>
            <a:r>
              <a:rPr lang="ar-SA" sz="2600" dirty="0" smtClean="0"/>
              <a:t>يلخص نموذج </a:t>
            </a:r>
            <a:r>
              <a:rPr lang="ar-SA" sz="2600" dirty="0" err="1" smtClean="0"/>
              <a:t>سليبت</a:t>
            </a:r>
            <a:r>
              <a:rPr lang="ar-SA" sz="2600" dirty="0" smtClean="0"/>
              <a:t> </a:t>
            </a:r>
            <a:r>
              <a:rPr lang="en-US" sz="2800" dirty="0"/>
              <a:t>SLEPT</a:t>
            </a:r>
            <a:r>
              <a:rPr lang="ar-SA" sz="2600" dirty="0" smtClean="0"/>
              <a:t> </a:t>
            </a:r>
            <a:r>
              <a:rPr lang="ar-SA" sz="2600" dirty="0"/>
              <a:t>العوامل الخارجية </a:t>
            </a:r>
            <a:r>
              <a:rPr lang="ar-SA" sz="2600" dirty="0" smtClean="0"/>
              <a:t>( الفرص والتهديدات) التي </a:t>
            </a:r>
            <a:r>
              <a:rPr lang="ar-SA" sz="2600" dirty="0"/>
              <a:t>تؤثر على الشركة ولا يمكن للشركة التحكم بها</a:t>
            </a:r>
            <a:r>
              <a:rPr lang="ar-SA" dirty="0"/>
              <a:t>.</a:t>
            </a:r>
            <a:r>
              <a:rPr lang="ar-SA" sz="2400" dirty="0"/>
              <a:t> </a:t>
            </a:r>
            <a:r>
              <a:rPr lang="ar-SA" sz="2400" dirty="0" smtClean="0"/>
              <a:t>ويشمل: </a:t>
            </a:r>
          </a:p>
          <a:p>
            <a:pPr marL="514350" indent="-514350" rtl="1">
              <a:spcBef>
                <a:spcPts val="400"/>
              </a:spcBef>
              <a:buFont typeface="+mj-lt"/>
              <a:buAutoNum type="arabicPeriod"/>
            </a:pPr>
            <a:r>
              <a:rPr lang="ar-SA" sz="2400" dirty="0" smtClean="0">
                <a:solidFill>
                  <a:srgbClr val="FF0000"/>
                </a:solidFill>
              </a:rPr>
              <a:t>العوامل الاجتماعية </a:t>
            </a:r>
            <a:r>
              <a:rPr lang="en-US" sz="2400" dirty="0">
                <a:solidFill>
                  <a:srgbClr val="FF0000"/>
                </a:solidFill>
              </a:rPr>
              <a:t>S</a:t>
            </a:r>
            <a:r>
              <a:rPr lang="en-US" sz="2400" dirty="0"/>
              <a:t>ocial</a:t>
            </a:r>
            <a:r>
              <a:rPr lang="ar-SA" sz="2400" dirty="0" smtClean="0">
                <a:solidFill>
                  <a:srgbClr val="FF0000"/>
                </a:solidFill>
              </a:rPr>
              <a:t> </a:t>
            </a:r>
            <a:r>
              <a:rPr lang="ar-SA" sz="2400" dirty="0" smtClean="0"/>
              <a:t>تصورات </a:t>
            </a:r>
            <a:r>
              <a:rPr lang="ar-SA" sz="2400" dirty="0"/>
              <a:t>المستهلك </a:t>
            </a:r>
            <a:r>
              <a:rPr lang="ar-SA" sz="2400" dirty="0" smtClean="0"/>
              <a:t>وسلوكه فيما </a:t>
            </a:r>
            <a:r>
              <a:rPr lang="ar-SA" sz="2400" dirty="0"/>
              <a:t>يخص استخدام الانترنت </a:t>
            </a:r>
            <a:r>
              <a:rPr lang="ar-SA" sz="2400" dirty="0" smtClean="0"/>
              <a:t>والتقنية </a:t>
            </a:r>
            <a:endParaRPr lang="ar-SA" sz="2400" dirty="0"/>
          </a:p>
          <a:p>
            <a:pPr marL="514350" indent="-514350" rtl="1">
              <a:spcBef>
                <a:spcPts val="400"/>
              </a:spcBef>
              <a:buFont typeface="+mj-lt"/>
              <a:buAutoNum type="arabicPeriod"/>
            </a:pPr>
            <a:r>
              <a:rPr lang="ar-SA" sz="2400" dirty="0" smtClean="0"/>
              <a:t>العوامل </a:t>
            </a:r>
            <a:r>
              <a:rPr lang="ar-SA" sz="2400" dirty="0">
                <a:solidFill>
                  <a:srgbClr val="FF0000"/>
                </a:solidFill>
              </a:rPr>
              <a:t>القانونية والاخلاقية </a:t>
            </a:r>
            <a:r>
              <a:rPr lang="en-US" sz="2400" dirty="0">
                <a:solidFill>
                  <a:srgbClr val="FF0000"/>
                </a:solidFill>
              </a:rPr>
              <a:t>L</a:t>
            </a:r>
            <a:r>
              <a:rPr lang="en-US" sz="2400" dirty="0"/>
              <a:t>egal &amp; Ethical</a:t>
            </a:r>
            <a:r>
              <a:rPr lang="ar-SA" sz="2400" dirty="0"/>
              <a:t> </a:t>
            </a:r>
            <a:r>
              <a:rPr lang="ar-SA" sz="2400" dirty="0" smtClean="0"/>
              <a:t>تركز على الطريقة </a:t>
            </a:r>
            <a:r>
              <a:rPr lang="ar-SA" sz="2400" dirty="0"/>
              <a:t>المستخدمة في ترويج وبيع المنتجات </a:t>
            </a:r>
            <a:r>
              <a:rPr lang="ar-SA" sz="2400" dirty="0" smtClean="0"/>
              <a:t>على </a:t>
            </a:r>
            <a:r>
              <a:rPr lang="ar-SA" sz="2400" dirty="0"/>
              <a:t>الانترنت  حيث ان الحكومات بالنيابة عن المجتمع تسعى الى حماية حقوق الاشخاص </a:t>
            </a:r>
            <a:r>
              <a:rPr lang="ar-SA" sz="2400" dirty="0" smtClean="0"/>
              <a:t>وخصوصياتهم</a:t>
            </a:r>
            <a:endParaRPr lang="ar-SA" sz="2400" dirty="0"/>
          </a:p>
          <a:p>
            <a:pPr marL="514350" indent="-514350" rtl="1">
              <a:spcBef>
                <a:spcPts val="400"/>
              </a:spcBef>
              <a:buFont typeface="+mj-lt"/>
              <a:buAutoNum type="arabicPeriod"/>
            </a:pPr>
            <a:r>
              <a:rPr lang="ar-SA" sz="2400" dirty="0" smtClean="0">
                <a:solidFill>
                  <a:srgbClr val="FF0000"/>
                </a:solidFill>
              </a:rPr>
              <a:t>العوامل الاقتصادية </a:t>
            </a:r>
            <a:r>
              <a:rPr lang="en-US" sz="2400" dirty="0">
                <a:solidFill>
                  <a:srgbClr val="FF0000"/>
                </a:solidFill>
              </a:rPr>
              <a:t>E</a:t>
            </a:r>
            <a:r>
              <a:rPr lang="en-US" sz="2400" dirty="0"/>
              <a:t>conomic</a:t>
            </a:r>
            <a:r>
              <a:rPr lang="ar-SA" sz="2400" dirty="0" smtClean="0">
                <a:solidFill>
                  <a:srgbClr val="FF0000"/>
                </a:solidFill>
              </a:rPr>
              <a:t> </a:t>
            </a:r>
            <a:r>
              <a:rPr lang="ar-SA" sz="2400" dirty="0" smtClean="0"/>
              <a:t>تهتم  بالمؤشرات الاقتصادية والتباين  الاقتصادي  </a:t>
            </a:r>
            <a:r>
              <a:rPr lang="ar-SA" sz="2400" dirty="0"/>
              <a:t>بين مختلف الدول والمناطق والتي تؤثر بدورها في انماط الاستهلاك على المستوى العالمي والتجارة العالمية </a:t>
            </a:r>
          </a:p>
          <a:p>
            <a:pPr marL="514350" indent="-514350" rtl="1">
              <a:spcBef>
                <a:spcPts val="400"/>
              </a:spcBef>
              <a:buFont typeface="+mj-lt"/>
              <a:buAutoNum type="arabicPeriod"/>
            </a:pPr>
            <a:r>
              <a:rPr lang="ar-SA" sz="2400" dirty="0" smtClean="0">
                <a:solidFill>
                  <a:srgbClr val="FF0000"/>
                </a:solidFill>
              </a:rPr>
              <a:t>العوامل السياسية </a:t>
            </a:r>
            <a:r>
              <a:rPr lang="en-US" sz="2400" dirty="0">
                <a:solidFill>
                  <a:srgbClr val="FF0000"/>
                </a:solidFill>
              </a:rPr>
              <a:t>P</a:t>
            </a:r>
            <a:r>
              <a:rPr lang="en-US" sz="2400" dirty="0"/>
              <a:t>olitical</a:t>
            </a:r>
            <a:r>
              <a:rPr lang="ar-SA" sz="2400" dirty="0" smtClean="0">
                <a:solidFill>
                  <a:srgbClr val="FF0000"/>
                </a:solidFill>
              </a:rPr>
              <a:t> تتعلق </a:t>
            </a:r>
            <a:r>
              <a:rPr lang="ar-SA" sz="2400" dirty="0" smtClean="0"/>
              <a:t>بالدور </a:t>
            </a:r>
            <a:r>
              <a:rPr lang="ar-SA" sz="2400" dirty="0"/>
              <a:t>المحوري الذي تلعبه الحكومات والمنظمات الدولية في تحديد مستقبل تبني الانترنت والتحكم به وسن القوانين التي </a:t>
            </a:r>
            <a:r>
              <a:rPr lang="ar-SA" sz="2400" dirty="0" smtClean="0"/>
              <a:t>تحكمه</a:t>
            </a:r>
          </a:p>
          <a:p>
            <a:pPr rtl="1">
              <a:spcBef>
                <a:spcPts val="400"/>
              </a:spcBef>
              <a:buFont typeface="Arial" panose="020B0604020202020204" pitchFamily="34" charset="0"/>
              <a:buChar char="•"/>
            </a:pPr>
            <a:r>
              <a:rPr lang="ar-SA" sz="2400" b="1" i="1" dirty="0" smtClean="0"/>
              <a:t>يمكن التحكم في البيئة الداخلية والبيئة الخارجية المصغرة ولكن يصعب التحكم في البيئة الخارجية الكلية </a:t>
            </a:r>
            <a:endParaRPr lang="ar-SA" sz="2400" b="1" i="1" dirty="0"/>
          </a:p>
          <a:p>
            <a:r>
              <a:rPr lang="ar-SA" dirty="0"/>
              <a:t/>
            </a:r>
            <a:br>
              <a:rPr lang="ar-SA" dirty="0"/>
            </a:br>
            <a:endParaRPr lang="ar-SA" dirty="0"/>
          </a:p>
          <a:p>
            <a:pPr>
              <a:spcBef>
                <a:spcPts val="400"/>
              </a:spcBef>
            </a:pP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2515933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EG" dirty="0"/>
              <a:t>العامل الاجتماعي </a:t>
            </a:r>
            <a:endParaRPr lang="ar-SA" dirty="0"/>
          </a:p>
        </p:txBody>
      </p:sp>
      <p:sp>
        <p:nvSpPr>
          <p:cNvPr id="3" name="Content Placeholder 2"/>
          <p:cNvSpPr>
            <a:spLocks noGrp="1"/>
          </p:cNvSpPr>
          <p:nvPr>
            <p:ph idx="1"/>
          </p:nvPr>
        </p:nvSpPr>
        <p:spPr>
          <a:xfrm>
            <a:off x="-1" y="1340768"/>
            <a:ext cx="9849545" cy="4968552"/>
          </a:xfrm>
        </p:spPr>
        <p:txBody>
          <a:bodyPr/>
          <a:lstStyle/>
          <a:p>
            <a:pPr marL="457200" indent="-457200" rtl="1">
              <a:spcBef>
                <a:spcPts val="400"/>
              </a:spcBef>
              <a:buFont typeface="Arial" panose="020B0604020202020204" pitchFamily="34" charset="0"/>
              <a:buChar char="•"/>
            </a:pPr>
            <a:r>
              <a:rPr lang="ar-SA" sz="2600" dirty="0" smtClean="0"/>
              <a:t>يجب فهم </a:t>
            </a:r>
            <a:r>
              <a:rPr lang="ar-SA" sz="2600" dirty="0"/>
              <a:t>العوامل التي تؤثر في الاستخدام النشط  للأنترنت من طرف  الاشخاص وذلك ليتسنى </a:t>
            </a:r>
            <a:r>
              <a:rPr lang="ar-SA" sz="2600" dirty="0" smtClean="0"/>
              <a:t>للمدراء </a:t>
            </a:r>
            <a:r>
              <a:rPr lang="ar-SA" sz="2600" dirty="0"/>
              <a:t>اتخاذ الاجراءات </a:t>
            </a:r>
            <a:r>
              <a:rPr lang="ar-SA" sz="2600" dirty="0" smtClean="0"/>
              <a:t>الضرورية</a:t>
            </a:r>
          </a:p>
          <a:p>
            <a:pPr marL="457200" indent="-457200" rtl="1">
              <a:spcBef>
                <a:spcPts val="400"/>
              </a:spcBef>
              <a:buFont typeface="Arial" panose="020B0604020202020204" pitchFamily="34" charset="0"/>
              <a:buChar char="•"/>
            </a:pPr>
            <a:r>
              <a:rPr lang="ar-SA" sz="2600" dirty="0"/>
              <a:t>الهدف هو كيفية حصول الشركة على ميزة تنافسية من خلال التغيرات الاجتماعية.</a:t>
            </a:r>
            <a:br>
              <a:rPr lang="ar-SA" sz="2600" dirty="0"/>
            </a:br>
            <a:r>
              <a:rPr lang="ar-SA" sz="2600" dirty="0" smtClean="0"/>
              <a:t>مثال</a:t>
            </a:r>
            <a:r>
              <a:rPr lang="ar-SA" sz="2600" dirty="0"/>
              <a:t>: زيادة متوسط </a:t>
            </a:r>
            <a:r>
              <a:rPr lang="ar-SA" sz="2600" dirty="0" smtClean="0"/>
              <a:t>العمر </a:t>
            </a:r>
            <a:r>
              <a:rPr lang="ar-SA" sz="2600" dirty="0"/>
              <a:t>يزيد الطلب على </a:t>
            </a:r>
            <a:r>
              <a:rPr lang="ar-SA" sz="2600" dirty="0" smtClean="0"/>
              <a:t>المنتجات </a:t>
            </a:r>
            <a:r>
              <a:rPr lang="ar-SA" sz="2600" dirty="0"/>
              <a:t>الخاصة بكبار السن</a:t>
            </a:r>
            <a:r>
              <a:rPr lang="ar-SA" sz="2600" dirty="0" smtClean="0"/>
              <a:t>. وزيادة </a:t>
            </a:r>
            <a:r>
              <a:rPr lang="ar-SA" sz="2600" dirty="0"/>
              <a:t>معدل المواليد يؤدى الى زيادة الطلب على </a:t>
            </a:r>
            <a:r>
              <a:rPr lang="ar-SA" sz="2600" dirty="0" smtClean="0"/>
              <a:t>السلع الخاصة بالأطفال. </a:t>
            </a:r>
            <a:endParaRPr lang="ar-SA" sz="2600" dirty="0"/>
          </a:p>
          <a:p>
            <a:pPr marL="457200" indent="-457200" rtl="1">
              <a:spcBef>
                <a:spcPts val="400"/>
              </a:spcBef>
              <a:buFont typeface="Arial" panose="020B0604020202020204" pitchFamily="34" charset="0"/>
              <a:buChar char="•"/>
            </a:pPr>
            <a:r>
              <a:rPr lang="ar-SA" sz="2600" dirty="0"/>
              <a:t>و </a:t>
            </a:r>
            <a:r>
              <a:rPr lang="ar-EG" sz="2600" dirty="0"/>
              <a:t>يشمل تأثير تصورات المستهلك </a:t>
            </a:r>
            <a:r>
              <a:rPr lang="ar-SA" sz="2600" dirty="0"/>
              <a:t>عن</a:t>
            </a:r>
            <a:r>
              <a:rPr lang="ar-EG" sz="2600" dirty="0"/>
              <a:t> استخدامات الانترنت </a:t>
            </a:r>
            <a:r>
              <a:rPr lang="ar-EG" sz="2600" dirty="0" err="1"/>
              <a:t>فى</a:t>
            </a:r>
            <a:r>
              <a:rPr lang="ar-EG" sz="2600" dirty="0"/>
              <a:t> مختلف الأنشطة</a:t>
            </a:r>
            <a:r>
              <a:rPr lang="ar-EG" sz="2600" dirty="0" smtClean="0"/>
              <a:t>.</a:t>
            </a:r>
            <a:endParaRPr lang="ar-SA" sz="2600" dirty="0" smtClean="0"/>
          </a:p>
          <a:p>
            <a:pPr marL="457200" indent="-457200" rtl="1">
              <a:spcBef>
                <a:spcPts val="400"/>
              </a:spcBef>
              <a:buFont typeface="Arial" panose="020B0604020202020204" pitchFamily="34" charset="0"/>
              <a:buChar char="•"/>
            </a:pPr>
            <a:r>
              <a:rPr lang="ar-SA" sz="2600" dirty="0" smtClean="0"/>
              <a:t>ويشمل نمط الحياة والدين واللغة والتعليم ودور المرأة في المجتمع وهيكل الأسرة والعادات الاستهلاكية، ومعدل النمو </a:t>
            </a:r>
            <a:r>
              <a:rPr lang="ar-SA" sz="2600" dirty="0" err="1" smtClean="0"/>
              <a:t>السكانى</a:t>
            </a:r>
            <a:r>
              <a:rPr lang="ar-SA" sz="2600" dirty="0" smtClean="0"/>
              <a:t> ومتوسط عمر الفرد </a:t>
            </a:r>
            <a:endParaRPr lang="ar-SA" sz="2600" dirty="0"/>
          </a:p>
          <a:p>
            <a:pPr marL="457200" indent="-457200" rtl="1">
              <a:spcBef>
                <a:spcPts val="400"/>
              </a:spcBef>
              <a:buFont typeface="Arial" panose="020B0604020202020204" pitchFamily="34" charset="0"/>
              <a:buChar char="•"/>
            </a:pPr>
            <a:r>
              <a:rPr lang="ar-EG" sz="2600" b="1" dirty="0" smtClean="0"/>
              <a:t>عوامل تح</a:t>
            </a:r>
            <a:r>
              <a:rPr lang="ar-SA" sz="2600" b="1" dirty="0" err="1" smtClean="0"/>
              <a:t>ديد</a:t>
            </a:r>
            <a:r>
              <a:rPr lang="ar-SA" sz="2600" b="1" dirty="0" smtClean="0"/>
              <a:t> </a:t>
            </a:r>
            <a:r>
              <a:rPr lang="ar-SA" sz="2600" b="1" dirty="0"/>
              <a:t>قرار</a:t>
            </a:r>
            <a:r>
              <a:rPr lang="ar-EG" sz="2600" b="1" dirty="0"/>
              <a:t> </a:t>
            </a:r>
            <a:r>
              <a:rPr lang="ar-SA" sz="2600" b="1" dirty="0"/>
              <a:t>الاشتراك في </a:t>
            </a:r>
            <a:r>
              <a:rPr lang="ar-EG" sz="2600" b="1" dirty="0" smtClean="0"/>
              <a:t>الانترنت</a:t>
            </a:r>
            <a:r>
              <a:rPr lang="ar-SA" sz="2600" b="1" dirty="0" smtClean="0"/>
              <a:t>: </a:t>
            </a:r>
            <a:r>
              <a:rPr lang="ar-EG" sz="2600" dirty="0"/>
              <a:t>تكلفه </a:t>
            </a:r>
            <a:r>
              <a:rPr lang="ar-SA" sz="2600" dirty="0"/>
              <a:t>الاشتراك، </a:t>
            </a:r>
            <a:r>
              <a:rPr lang="ar-SA" sz="2600" dirty="0" smtClean="0"/>
              <a:t>الفائدة </a:t>
            </a:r>
            <a:r>
              <a:rPr lang="ar-SA" sz="2600" dirty="0"/>
              <a:t>المتوقعة </a:t>
            </a:r>
            <a:r>
              <a:rPr lang="ar-SA" sz="2600" dirty="0" smtClean="0"/>
              <a:t>من الإنترنت، </a:t>
            </a:r>
            <a:r>
              <a:rPr lang="ar-EG" sz="2600" dirty="0"/>
              <a:t>سهوله الاستخدام </a:t>
            </a:r>
            <a:r>
              <a:rPr lang="ar-SA" sz="2600" dirty="0"/>
              <a:t>، </a:t>
            </a:r>
            <a:r>
              <a:rPr lang="ar-EG" sz="2600" dirty="0"/>
              <a:t>عامل الامن</a:t>
            </a:r>
            <a:r>
              <a:rPr lang="ar-SA" sz="2600" dirty="0"/>
              <a:t>، </a:t>
            </a:r>
            <a:r>
              <a:rPr lang="ar-EG" sz="2600" dirty="0"/>
              <a:t>الخوف من المجهول</a:t>
            </a:r>
            <a:r>
              <a:rPr lang="ar-SA" sz="2600" dirty="0"/>
              <a:t>، مهارات المستخدمين في </a:t>
            </a:r>
            <a:r>
              <a:rPr lang="ar-SA" sz="2600" dirty="0" smtClean="0"/>
              <a:t>الحاسوب، التوعية </a:t>
            </a:r>
            <a:endParaRPr lang="en-US" sz="2600" dirty="0"/>
          </a:p>
          <a:p>
            <a:pPr rtl="1"/>
            <a:endParaRPr lang="en-US" sz="26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2755889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العامل القانوني </a:t>
            </a:r>
            <a:r>
              <a:rPr lang="ar-EG" dirty="0" smtClean="0"/>
              <a:t>والأخلاقي</a:t>
            </a:r>
            <a:endParaRPr lang="ar-SA" dirty="0"/>
          </a:p>
        </p:txBody>
      </p:sp>
      <p:sp>
        <p:nvSpPr>
          <p:cNvPr id="3" name="Content Placeholder 2"/>
          <p:cNvSpPr>
            <a:spLocks noGrp="1"/>
          </p:cNvSpPr>
          <p:nvPr>
            <p:ph idx="1"/>
          </p:nvPr>
        </p:nvSpPr>
        <p:spPr>
          <a:xfrm>
            <a:off x="0" y="1340768"/>
            <a:ext cx="9906000" cy="5015582"/>
          </a:xfrm>
        </p:spPr>
        <p:txBody>
          <a:bodyPr/>
          <a:lstStyle/>
          <a:p>
            <a:pPr marL="457200" indent="-457200" rtl="1">
              <a:buFont typeface="Arial" panose="020B0604020202020204" pitchFamily="34" charset="0"/>
              <a:buChar char="•"/>
            </a:pPr>
            <a:r>
              <a:rPr lang="ar-SA" sz="2600" dirty="0" smtClean="0"/>
              <a:t>يشمل قوانين العمل والدعاية والاعلام والقواعد  الخاصة بتداول المعلومات وبيع </a:t>
            </a:r>
            <a:r>
              <a:rPr lang="ar-SA" sz="2600" dirty="0"/>
              <a:t>ا</a:t>
            </a:r>
            <a:r>
              <a:rPr lang="ar-EG" sz="2600" dirty="0" smtClean="0"/>
              <a:t>لمنتجات </a:t>
            </a:r>
            <a:r>
              <a:rPr lang="ar-EG" sz="2600" dirty="0"/>
              <a:t>على الانترنت .</a:t>
            </a:r>
            <a:r>
              <a:rPr lang="ar-SA" sz="2600" dirty="0"/>
              <a:t> فمثلاً، </a:t>
            </a:r>
            <a:r>
              <a:rPr lang="ar-EG" sz="2600" dirty="0" smtClean="0"/>
              <a:t>الحكومات</a:t>
            </a:r>
            <a:r>
              <a:rPr lang="ar-SA" sz="2600" dirty="0"/>
              <a:t> </a:t>
            </a:r>
            <a:r>
              <a:rPr lang="ar-SA" sz="2600" dirty="0" smtClean="0"/>
              <a:t>تصدر قوانين لحماية خصوصية</a:t>
            </a:r>
            <a:r>
              <a:rPr lang="ar-EG" sz="2600" dirty="0" smtClean="0"/>
              <a:t> الافراد.</a:t>
            </a:r>
            <a:endParaRPr lang="en-US" sz="2600" dirty="0"/>
          </a:p>
          <a:p>
            <a:pPr marL="457200" indent="-457200" rtl="1">
              <a:buFont typeface="Arial" panose="020B0604020202020204" pitchFamily="34" charset="0"/>
              <a:buChar char="•"/>
            </a:pPr>
            <a:r>
              <a:rPr lang="ar-SA" sz="2600" dirty="0" smtClean="0"/>
              <a:t>القوانين المتعلقة بالجرائم الالكترونية والغش التجاري ومعايير الأمان في بيئة العمل </a:t>
            </a:r>
            <a:endParaRPr lang="en-US" sz="2600" dirty="0" smtClean="0"/>
          </a:p>
          <a:p>
            <a:pPr marL="457200" indent="-457200" rtl="1">
              <a:buFont typeface="Arial" panose="020B0604020202020204" pitchFamily="34" charset="0"/>
              <a:buChar char="•"/>
            </a:pPr>
            <a:r>
              <a:rPr lang="ar-SA" sz="2600" dirty="0" smtClean="0"/>
              <a:t>قوانين حماية حقوق الملكية الفكرية والعلامات التجارية وعمليات الأعمال </a:t>
            </a:r>
            <a:r>
              <a:rPr lang="en-US" sz="2600" dirty="0" smtClean="0"/>
              <a:t>Business Processes</a:t>
            </a:r>
            <a:r>
              <a:rPr lang="ar-SA" sz="2600" dirty="0" smtClean="0"/>
              <a:t> ونماذج الأعمال </a:t>
            </a:r>
            <a:r>
              <a:rPr lang="en-US" sz="2600" dirty="0" smtClean="0"/>
              <a:t>Business Models</a:t>
            </a:r>
            <a:endParaRPr lang="ar-SA" sz="2600" dirty="0" smtClean="0"/>
          </a:p>
          <a:p>
            <a:pPr marL="857250" lvl="1" indent="-457200" rtl="1">
              <a:buFont typeface="Wingdings" panose="05000000000000000000" pitchFamily="2" charset="2"/>
              <a:buChar char="Ø"/>
            </a:pPr>
            <a:r>
              <a:rPr lang="ar-SA" sz="2600" dirty="0" smtClean="0"/>
              <a:t>الملكية الفكرية هي كل ما ينتجه العقل البشرى</a:t>
            </a:r>
          </a:p>
          <a:p>
            <a:pPr marL="857250" lvl="1" indent="-457200" rtl="1">
              <a:buFont typeface="Wingdings" panose="05000000000000000000" pitchFamily="2" charset="2"/>
              <a:buChar char="Ø"/>
            </a:pPr>
            <a:r>
              <a:rPr lang="ar-SA" sz="2600" dirty="0" smtClean="0"/>
              <a:t>حماية حقوق الملكية الفكرية قد يكون عن طريق تسجيله أو وضع ما يشير الى أنه محمى مثل علامة </a:t>
            </a:r>
            <a:r>
              <a:rPr lang="en-US" altLang="ar-SA" sz="2600" dirty="0" smtClean="0">
                <a:cs typeface="Arial" panose="020B0604020202020204" pitchFamily="34" charset="0"/>
              </a:rPr>
              <a:t>©</a:t>
            </a:r>
            <a:r>
              <a:rPr lang="ar-SA" altLang="ar-SA" sz="2600" dirty="0" smtClean="0">
                <a:cs typeface="Arial" panose="020B0604020202020204" pitchFamily="34" charset="0"/>
              </a:rPr>
              <a:t> أو تحذير الأفراد من الاستخدام بدون إذن</a:t>
            </a:r>
            <a:endParaRPr lang="en-US" altLang="ar-SA" sz="2600" dirty="0">
              <a:cs typeface="Arial" panose="020B0604020202020204" pitchFamily="34" charset="0"/>
            </a:endParaRPr>
          </a:p>
          <a:p>
            <a:pPr marL="457200" indent="-457200" rtl="1">
              <a:buFont typeface="Arial" panose="020B0604020202020204" pitchFamily="34" charset="0"/>
              <a:buChar char="•"/>
            </a:pPr>
            <a:r>
              <a:rPr lang="ar-SA" sz="2600" dirty="0" smtClean="0"/>
              <a:t>القوانين المتعلقة بالإعلانات المزيفة وانتهاك الخصوصية والجرائم الالكترونية وغيرها</a:t>
            </a:r>
          </a:p>
          <a:p>
            <a:pPr marL="457200" indent="-457200" rtl="1">
              <a:buFont typeface="Arial" panose="020B0604020202020204" pitchFamily="34" charset="0"/>
              <a:buChar char="•"/>
            </a:pPr>
            <a:r>
              <a:rPr lang="ar-SA" sz="2600" dirty="0" smtClean="0"/>
              <a:t>آليات وقوانين فض المنازعات المتعلقة بالمعلومات والتجارة الالكترونية </a:t>
            </a:r>
          </a:p>
          <a:p>
            <a:pPr marL="457200" indent="-457200" rtl="1">
              <a:buFont typeface="Arial" panose="020B0604020202020204" pitchFamily="34" charset="0"/>
              <a:buChar char="•"/>
            </a:pPr>
            <a:r>
              <a:rPr lang="ar-SA" sz="2600" dirty="0" smtClean="0"/>
              <a:t>رصيد المجتمع من الأخلاق والقيم والأعراف </a:t>
            </a:r>
          </a:p>
          <a:p>
            <a:pPr marL="457200" indent="-457200" rtl="1">
              <a:buFont typeface="Arial" panose="020B0604020202020204" pitchFamily="34" charset="0"/>
              <a:buChar char="•"/>
            </a:pPr>
            <a:endParaRPr lang="ar-SA" dirty="0" smtClean="0"/>
          </a:p>
          <a:p>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1820577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العوامل السياسية والقانونية في المملكة</a:t>
            </a:r>
            <a:endParaRPr lang="ar-SA" dirty="0"/>
          </a:p>
        </p:txBody>
      </p:sp>
      <p:sp>
        <p:nvSpPr>
          <p:cNvPr id="3" name="Content Placeholder 2"/>
          <p:cNvSpPr>
            <a:spLocks noGrp="1"/>
          </p:cNvSpPr>
          <p:nvPr>
            <p:ph idx="1"/>
          </p:nvPr>
        </p:nvSpPr>
        <p:spPr>
          <a:xfrm>
            <a:off x="0" y="1340768"/>
            <a:ext cx="9906000" cy="5015582"/>
          </a:xfrm>
        </p:spPr>
        <p:txBody>
          <a:bodyPr/>
          <a:lstStyle/>
          <a:p>
            <a:pPr>
              <a:spcBef>
                <a:spcPts val="400"/>
              </a:spcBef>
            </a:pPr>
            <a:r>
              <a:rPr lang="ar-SA" sz="2400" dirty="0" smtClean="0"/>
              <a:t>  دشنت المملكة عدداً </a:t>
            </a:r>
            <a:r>
              <a:rPr lang="ar-SA" sz="2400" dirty="0"/>
              <a:t>من المؤسسات </a:t>
            </a:r>
            <a:r>
              <a:rPr lang="ar-SA" sz="2400" dirty="0" smtClean="0"/>
              <a:t>والسياسات والتشريعات  لتنمية </a:t>
            </a:r>
            <a:r>
              <a:rPr lang="ar-SA" sz="2400" dirty="0"/>
              <a:t>بيئة الأعمال الالكترونية ومنها:</a:t>
            </a:r>
          </a:p>
          <a:p>
            <a:pPr rtl="1">
              <a:spcBef>
                <a:spcPts val="400"/>
              </a:spcBef>
              <a:buFont typeface="Arial" panose="020B0604020202020204" pitchFamily="34" charset="0"/>
              <a:buChar char="•"/>
            </a:pPr>
            <a:r>
              <a:rPr lang="ar-SA" sz="2400" dirty="0"/>
              <a:t>الهيئة العامة للإعلام المرئي </a:t>
            </a:r>
            <a:r>
              <a:rPr lang="ar-SA" sz="2400" dirty="0" smtClean="0"/>
              <a:t>والمسموع </a:t>
            </a:r>
            <a:r>
              <a:rPr lang="ar-SA" sz="2400" dirty="0"/>
              <a:t>التي تراقب محتوى الانترنت </a:t>
            </a:r>
            <a:endParaRPr lang="en-US" sz="2400" dirty="0"/>
          </a:p>
          <a:p>
            <a:pPr rtl="1">
              <a:spcBef>
                <a:spcPts val="400"/>
              </a:spcBef>
              <a:buFont typeface="Arial" panose="020B0604020202020204" pitchFamily="34" charset="0"/>
              <a:buChar char="•"/>
            </a:pPr>
            <a:r>
              <a:rPr lang="ar-SA" sz="2400" dirty="0"/>
              <a:t>الهيئة العربية السعودية للمواصفات </a:t>
            </a:r>
            <a:r>
              <a:rPr lang="ar-SA" sz="2400" dirty="0" smtClean="0"/>
              <a:t>والمقاييس</a:t>
            </a:r>
          </a:p>
          <a:p>
            <a:pPr rtl="1">
              <a:spcBef>
                <a:spcPts val="400"/>
              </a:spcBef>
              <a:buFont typeface="Arial" panose="020B0604020202020204" pitchFamily="34" charset="0"/>
              <a:buChar char="•"/>
            </a:pPr>
            <a:r>
              <a:rPr lang="ar-SA" sz="2400" dirty="0"/>
              <a:t>إنشاء المركز الوطني للتصديق </a:t>
            </a:r>
            <a:r>
              <a:rPr lang="ar-SA" sz="2400" dirty="0" err="1" smtClean="0"/>
              <a:t>الرقمى</a:t>
            </a:r>
            <a:endParaRPr lang="ar-SA" sz="2400" dirty="0" smtClean="0"/>
          </a:p>
          <a:p>
            <a:pPr rtl="1">
              <a:spcBef>
                <a:spcPts val="400"/>
              </a:spcBef>
              <a:buFont typeface="Arial" panose="020B0604020202020204" pitchFamily="34" charset="0"/>
              <a:buChar char="•"/>
            </a:pPr>
            <a:r>
              <a:rPr lang="ar-SA" sz="2400" dirty="0"/>
              <a:t>أنشأت </a:t>
            </a:r>
            <a:r>
              <a:rPr lang="ar-LB" sz="2400" dirty="0"/>
              <a:t>نظام مكافحة جرائم تقنية المعلومات </a:t>
            </a:r>
            <a:endParaRPr lang="ar-SA" sz="2400" dirty="0" smtClean="0"/>
          </a:p>
          <a:p>
            <a:pPr rtl="1">
              <a:spcBef>
                <a:spcPts val="400"/>
              </a:spcBef>
              <a:buFont typeface="Arial" panose="020B0604020202020204" pitchFamily="34" charset="0"/>
              <a:buChar char="•"/>
            </a:pPr>
            <a:r>
              <a:rPr lang="ar-SA" sz="2400" dirty="0"/>
              <a:t>تم إنشاء برنامج التعاملات الإلكترونية الحكومية (يسر</a:t>
            </a:r>
            <a:r>
              <a:rPr lang="ar-SA" sz="2400" dirty="0" smtClean="0"/>
              <a:t>)</a:t>
            </a:r>
            <a:endParaRPr lang="en-US" sz="2400" dirty="0"/>
          </a:p>
          <a:p>
            <a:pPr marL="457200" indent="-457200" rtl="1">
              <a:spcBef>
                <a:spcPts val="400"/>
              </a:spcBef>
              <a:buFont typeface="Arial" pitchFamily="34" charset="0"/>
              <a:buChar char="•"/>
            </a:pPr>
            <a:r>
              <a:rPr lang="ar-SA" sz="2400" dirty="0"/>
              <a:t>إنشاء مدينة المعرفة الاقتصادية و مجمع تقنية المعلومات والاتصالات</a:t>
            </a:r>
          </a:p>
          <a:p>
            <a:pPr marL="457200" indent="-457200" rtl="1">
              <a:spcBef>
                <a:spcPts val="400"/>
              </a:spcBef>
              <a:buFont typeface="Arial" pitchFamily="34" charset="0"/>
              <a:buChar char="•"/>
            </a:pPr>
            <a:r>
              <a:rPr lang="ar-SA" sz="2400" dirty="0" smtClean="0"/>
              <a:t>أنشأت </a:t>
            </a:r>
            <a:r>
              <a:rPr lang="ar-SA" sz="2400" dirty="0"/>
              <a:t>وزارة العمل وحدة ل</a:t>
            </a:r>
            <a:r>
              <a:rPr lang="ar-SA" sz="2400" dirty="0" smtClean="0"/>
              <a:t>تنظيم </a:t>
            </a:r>
            <a:r>
              <a:rPr lang="ar-SA" sz="2400" dirty="0"/>
              <a:t>بيئة التجارة الإلكترونية تشمل مهامها </a:t>
            </a:r>
            <a:r>
              <a:rPr lang="ar-SA" sz="2400" dirty="0" smtClean="0"/>
              <a:t>تنظيم </a:t>
            </a:r>
            <a:r>
              <a:rPr lang="ar-SA" sz="2400" dirty="0"/>
              <a:t>ا</a:t>
            </a:r>
            <a:r>
              <a:rPr lang="ar-SA" sz="2400" dirty="0" smtClean="0"/>
              <a:t>لتعاملات </a:t>
            </a:r>
            <a:r>
              <a:rPr lang="ar-SA" sz="2400" dirty="0"/>
              <a:t>الإلكترونية ومتابعة تطورات التجارة الإلكترونية </a:t>
            </a:r>
            <a:r>
              <a:rPr lang="ar-SA" sz="2400" dirty="0" smtClean="0"/>
              <a:t>وبناء قاعدة </a:t>
            </a:r>
            <a:r>
              <a:rPr lang="ar-SA" sz="2400" dirty="0"/>
              <a:t>معلومات </a:t>
            </a:r>
            <a:r>
              <a:rPr lang="ar-SA" sz="2400" dirty="0" smtClean="0"/>
              <a:t>عنها وتطبيقاتها.</a:t>
            </a:r>
            <a:endParaRPr lang="ar-SA" sz="2400" dirty="0"/>
          </a:p>
          <a:p>
            <a:pPr marL="457200" indent="-457200" rtl="1">
              <a:spcBef>
                <a:spcPts val="400"/>
              </a:spcBef>
              <a:buFont typeface="Arial" pitchFamily="34" charset="0"/>
              <a:buChar char="•"/>
            </a:pPr>
            <a:r>
              <a:rPr lang="ar-SA" sz="2400" dirty="0" smtClean="0"/>
              <a:t>إنشاء مركز الاتصال </a:t>
            </a:r>
            <a:r>
              <a:rPr lang="ar-SA" sz="2400" dirty="0"/>
              <a:t>لمراقبة الخدمات المقدمة </a:t>
            </a:r>
            <a:r>
              <a:rPr lang="ar-SA" sz="2400" dirty="0" smtClean="0"/>
              <a:t>من وزارة الحج وحملات </a:t>
            </a:r>
            <a:r>
              <a:rPr lang="ar-SA" sz="2400" dirty="0"/>
              <a:t>الحج</a:t>
            </a:r>
          </a:p>
          <a:p>
            <a:pPr marL="457200" indent="-457200" rtl="1">
              <a:spcBef>
                <a:spcPts val="400"/>
              </a:spcBef>
              <a:buFont typeface="Arial" pitchFamily="34" charset="0"/>
              <a:buChar char="•"/>
            </a:pPr>
            <a:r>
              <a:rPr lang="ar-SA" sz="2400" dirty="0"/>
              <a:t>إنشاء الهيئة العامة للإعلام المرئي والمسموع السعودية </a:t>
            </a:r>
            <a:r>
              <a:rPr lang="ar-LB" sz="2400" dirty="0"/>
              <a:t>نظام مكافحة جرائم تقنية المعلومات</a:t>
            </a:r>
            <a:endParaRPr lang="ar-SA" sz="2400" dirty="0"/>
          </a:p>
          <a:p>
            <a:pPr marL="457200" indent="-457200" rtl="1">
              <a:spcBef>
                <a:spcPts val="400"/>
              </a:spcBef>
              <a:buFont typeface="Arial" pitchFamily="34" charset="0"/>
              <a:buChar char="•"/>
            </a:pPr>
            <a:r>
              <a:rPr lang="ar-SA" sz="2400" dirty="0"/>
              <a:t>يجب مراعاة أن يكون العائد من الرقابة الحكومية أكبر من تكلفتها.</a:t>
            </a:r>
            <a:endParaRPr lang="en-US" sz="2400" dirty="0"/>
          </a:p>
          <a:p>
            <a:pPr marL="457200" indent="-457200" rtl="1">
              <a:spcBef>
                <a:spcPts val="400"/>
              </a:spcBef>
              <a:buFont typeface="Arial" pitchFamily="34" charset="0"/>
              <a:buChar char="•"/>
            </a:pPr>
            <a:endParaRPr lang="ar-SA"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TextBox 4"/>
          <p:cNvSpPr txBox="1"/>
          <p:nvPr/>
        </p:nvSpPr>
        <p:spPr>
          <a:xfrm>
            <a:off x="128464" y="2447879"/>
            <a:ext cx="3528392" cy="954107"/>
          </a:xfrm>
          <a:prstGeom prst="rect">
            <a:avLst/>
          </a:prstGeom>
          <a:solidFill>
            <a:schemeClr val="accent1">
              <a:lumMod val="20000"/>
              <a:lumOff val="80000"/>
            </a:schemeClr>
          </a:solidFill>
          <a:ln>
            <a:solidFill>
              <a:schemeClr val="accent1"/>
            </a:solidFill>
          </a:ln>
        </p:spPr>
        <p:txBody>
          <a:bodyPr wrap="square" rtlCol="1">
            <a:spAutoFit/>
          </a:bodyPr>
          <a:lstStyle/>
          <a:p>
            <a:pPr>
              <a:spcBef>
                <a:spcPct val="20000"/>
              </a:spcBef>
            </a:pPr>
            <a:r>
              <a:rPr lang="ar-SA" sz="2800" dirty="0">
                <a:solidFill>
                  <a:srgbClr val="013E36"/>
                </a:solidFill>
                <a:latin typeface="+mn-lt"/>
                <a:cs typeface="Arial" charset="0"/>
              </a:rPr>
              <a:t>ناقش تأثير رؤية 2030 على الأعمال الإلكترونية</a:t>
            </a:r>
          </a:p>
        </p:txBody>
      </p:sp>
    </p:spTree>
    <p:extLst>
      <p:ext uri="{BB962C8B-B14F-4D97-AF65-F5344CB8AC3E}">
        <p14:creationId xmlns:p14="http://schemas.microsoft.com/office/powerpoint/2010/main" val="822228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504" y="280086"/>
            <a:ext cx="8922196" cy="1120346"/>
          </a:xfrm>
        </p:spPr>
        <p:txBody>
          <a:bodyPr/>
          <a:lstStyle/>
          <a:p>
            <a:r>
              <a:rPr lang="ar-EG" dirty="0"/>
              <a:t>العامل </a:t>
            </a:r>
            <a:r>
              <a:rPr lang="ar-EG" dirty="0" smtClean="0"/>
              <a:t>الاقتصادي</a:t>
            </a: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3" name="Content Placeholder 2"/>
          <p:cNvSpPr>
            <a:spLocks noGrp="1"/>
          </p:cNvSpPr>
          <p:nvPr>
            <p:ph idx="1"/>
          </p:nvPr>
        </p:nvSpPr>
        <p:spPr>
          <a:xfrm>
            <a:off x="0" y="1467670"/>
            <a:ext cx="9906000" cy="5107706"/>
          </a:xfrm>
        </p:spPr>
        <p:txBody>
          <a:bodyPr/>
          <a:lstStyle/>
          <a:p>
            <a:pPr marL="457200" indent="-457200" rtl="1">
              <a:buFont typeface="Wingdings" panose="05000000000000000000" pitchFamily="2" charset="2"/>
              <a:buChar char="Ø"/>
            </a:pPr>
            <a:r>
              <a:rPr lang="ar-SA" sz="2500" dirty="0"/>
              <a:t>المؤشرات الاقتصادية التي ت</a:t>
            </a:r>
            <a:r>
              <a:rPr lang="ar-EG" sz="2500" dirty="0" err="1"/>
              <a:t>ؤثر</a:t>
            </a:r>
            <a:r>
              <a:rPr lang="ar-EG" sz="2500" dirty="0"/>
              <a:t> على </a:t>
            </a:r>
            <a:r>
              <a:rPr lang="ar-SA" sz="2500" dirty="0" smtClean="0"/>
              <a:t>الفرص والمخاطر الخاصة بالأعمال الالكترونية ومنها</a:t>
            </a:r>
            <a:r>
              <a:rPr lang="ar-SA" sz="2500" dirty="0"/>
              <a:t>: </a:t>
            </a:r>
            <a:r>
              <a:rPr lang="ar-EG" sz="2500" dirty="0"/>
              <a:t> </a:t>
            </a:r>
            <a:endParaRPr lang="en-US" sz="2500" dirty="0"/>
          </a:p>
          <a:p>
            <a:pPr marL="457200" indent="-457200" rtl="1">
              <a:buFont typeface="Wingdings" panose="05000000000000000000" pitchFamily="2" charset="2"/>
              <a:buChar char="Ø"/>
            </a:pPr>
            <a:r>
              <a:rPr lang="ar-SA" sz="2500" dirty="0"/>
              <a:t>حجم السوق ومعدل النمو / ومرحلة دورة حياة المنتج والشركة </a:t>
            </a:r>
          </a:p>
          <a:p>
            <a:pPr marL="457200" indent="-457200" rtl="1">
              <a:buFont typeface="Wingdings" panose="05000000000000000000" pitchFamily="2" charset="2"/>
              <a:buChar char="Ø"/>
            </a:pPr>
            <a:r>
              <a:rPr lang="ar-SA" sz="2500" dirty="0"/>
              <a:t>نطاق التنافس والتباين بين المناطق المختلفة</a:t>
            </a:r>
          </a:p>
          <a:p>
            <a:pPr marL="457200" indent="-457200" rtl="1">
              <a:buFont typeface="Wingdings" panose="05000000000000000000" pitchFamily="2" charset="2"/>
              <a:buChar char="Ø"/>
            </a:pPr>
            <a:r>
              <a:rPr lang="ar-SA" sz="2500" dirty="0" smtClean="0"/>
              <a:t>الاقتصاد </a:t>
            </a:r>
          </a:p>
          <a:p>
            <a:pPr marL="457200" indent="-457200" rtl="1">
              <a:buFont typeface="Wingdings" panose="05000000000000000000" pitchFamily="2" charset="2"/>
              <a:buChar char="Ø"/>
            </a:pPr>
            <a:r>
              <a:rPr lang="ar-SA" sz="2500" dirty="0" smtClean="0"/>
              <a:t>النظام الاقتصادي </a:t>
            </a:r>
            <a:r>
              <a:rPr lang="ar-SA" sz="2500" dirty="0"/>
              <a:t>وحواجز وحرية الدخول للصناعة والخروج منها</a:t>
            </a:r>
          </a:p>
          <a:p>
            <a:pPr marL="457200" indent="-457200" rtl="1">
              <a:buFont typeface="Wingdings" panose="05000000000000000000" pitchFamily="2" charset="2"/>
              <a:buChar char="Ø"/>
            </a:pPr>
            <a:r>
              <a:rPr lang="ar-SA" sz="2500" dirty="0"/>
              <a:t>وفورات الحجم </a:t>
            </a:r>
            <a:r>
              <a:rPr lang="ar-SA" sz="2500" dirty="0" smtClean="0"/>
              <a:t>ومدى </a:t>
            </a:r>
            <a:r>
              <a:rPr lang="ar-SA" sz="2500" dirty="0"/>
              <a:t>وجود طاقات فائضة أو نقص في العرض ومتطلبات رأس المال</a:t>
            </a:r>
          </a:p>
          <a:p>
            <a:pPr marL="457200" indent="-457200" rtl="1">
              <a:buFont typeface="Wingdings" panose="05000000000000000000" pitchFamily="2" charset="2"/>
              <a:buChar char="Ø"/>
            </a:pPr>
            <a:r>
              <a:rPr lang="ar-SA" sz="2500" dirty="0"/>
              <a:t>ربحية الصناعة وخصائص المنتج والعملاء</a:t>
            </a:r>
            <a:endParaRPr lang="en-US" sz="2500" dirty="0"/>
          </a:p>
          <a:p>
            <a:pPr marL="457200" indent="-457200" rtl="1">
              <a:buFont typeface="Wingdings" panose="05000000000000000000" pitchFamily="2" charset="2"/>
              <a:buChar char="Ø"/>
            </a:pPr>
            <a:r>
              <a:rPr lang="ar-SA" sz="2500" dirty="0" smtClean="0"/>
              <a:t>الخطط والسياسات الاقتصادية ومعدل الضرائب </a:t>
            </a:r>
            <a:r>
              <a:rPr lang="ar-SA" sz="2500" dirty="0"/>
              <a:t>المفروضة على الدخل والسلع والتكنولوجيا </a:t>
            </a:r>
          </a:p>
          <a:p>
            <a:pPr marL="457200" indent="-457200" rtl="1">
              <a:buFont typeface="Wingdings" panose="05000000000000000000" pitchFamily="2" charset="2"/>
              <a:buChar char="Ø"/>
            </a:pPr>
            <a:r>
              <a:rPr lang="ar-SA" sz="2500" dirty="0"/>
              <a:t>معدل التضخم ومعدل الفوائد والتسهيلات الائتمانية</a:t>
            </a:r>
          </a:p>
          <a:p>
            <a:pPr rtl="1"/>
            <a:endParaRPr lang="en-US" sz="2000" dirty="0"/>
          </a:p>
        </p:txBody>
      </p:sp>
      <p:sp>
        <p:nvSpPr>
          <p:cNvPr id="6" name="TextBox 5"/>
          <p:cNvSpPr txBox="1"/>
          <p:nvPr/>
        </p:nvSpPr>
        <p:spPr>
          <a:xfrm>
            <a:off x="0" y="2361536"/>
            <a:ext cx="2864768" cy="830997"/>
          </a:xfrm>
          <a:prstGeom prst="rect">
            <a:avLst/>
          </a:prstGeom>
          <a:solidFill>
            <a:schemeClr val="accent1">
              <a:lumMod val="20000"/>
              <a:lumOff val="80000"/>
            </a:schemeClr>
          </a:solidFill>
          <a:ln>
            <a:solidFill>
              <a:schemeClr val="accent1"/>
            </a:solidFill>
          </a:ln>
        </p:spPr>
        <p:txBody>
          <a:bodyPr wrap="square" rtlCol="1">
            <a:spAutoFit/>
          </a:bodyPr>
          <a:lstStyle/>
          <a:p>
            <a:r>
              <a:rPr lang="ar-SA" sz="2400" dirty="0" smtClean="0">
                <a:solidFill>
                  <a:srgbClr val="013E36"/>
                </a:solidFill>
                <a:latin typeface="+mn-lt"/>
                <a:cs typeface="Arial" charset="0"/>
              </a:rPr>
              <a:t>اشرح فرص ومخاطر قطاع الاتصالات السعودي. </a:t>
            </a:r>
            <a:endParaRPr lang="ar-SA" sz="2400" dirty="0"/>
          </a:p>
        </p:txBody>
      </p:sp>
    </p:spTree>
    <p:extLst>
      <p:ext uri="{BB962C8B-B14F-4D97-AF65-F5344CB8AC3E}">
        <p14:creationId xmlns:p14="http://schemas.microsoft.com/office/powerpoint/2010/main" val="2755931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خصائص الاقتصاد السعودي </a:t>
            </a:r>
            <a:endParaRPr lang="ar-SA" dirty="0"/>
          </a:p>
        </p:txBody>
      </p:sp>
      <p:sp>
        <p:nvSpPr>
          <p:cNvPr id="3" name="Content Placeholder 2"/>
          <p:cNvSpPr>
            <a:spLocks noGrp="1"/>
          </p:cNvSpPr>
          <p:nvPr>
            <p:ph idx="1"/>
          </p:nvPr>
        </p:nvSpPr>
        <p:spPr>
          <a:xfrm>
            <a:off x="128464" y="1417638"/>
            <a:ext cx="9282236" cy="4708525"/>
          </a:xfrm>
        </p:spPr>
        <p:txBody>
          <a:bodyPr/>
          <a:lstStyle/>
          <a:p>
            <a:pPr marL="342900" lvl="1" indent="-342900" rtl="1">
              <a:spcBef>
                <a:spcPts val="200"/>
              </a:spcBef>
              <a:buFont typeface="Wingdings" panose="05000000000000000000" pitchFamily="2" charset="2"/>
              <a:buChar char="Ø"/>
            </a:pPr>
            <a:r>
              <a:rPr lang="ar-SA" sz="2400" dirty="0"/>
              <a:t>الناتج الإجمالي: 1506.8 مليار دولار (2015 ) وترتيبها الــ 14 </a:t>
            </a:r>
            <a:r>
              <a:rPr lang="ar-SA" sz="2400" dirty="0" smtClean="0"/>
              <a:t>عالمياً</a:t>
            </a:r>
          </a:p>
          <a:p>
            <a:pPr marL="342900" lvl="1" indent="-342900" rtl="1">
              <a:spcBef>
                <a:spcPts val="200"/>
              </a:spcBef>
              <a:buFont typeface="Wingdings" panose="05000000000000000000" pitchFamily="2" charset="2"/>
              <a:buChar char="Ø"/>
            </a:pPr>
            <a:r>
              <a:rPr lang="ar-SA" sz="2400" dirty="0" smtClean="0"/>
              <a:t>السعودية </a:t>
            </a:r>
            <a:r>
              <a:rPr lang="ar-SA" sz="2400" dirty="0"/>
              <a:t>تتمتع بأكبر سياحة دينية في العالم ( عدد المعتمرين 5 مليون عام 2011)</a:t>
            </a:r>
          </a:p>
          <a:p>
            <a:pPr marL="342900" lvl="1" indent="-342900" rtl="1">
              <a:spcBef>
                <a:spcPts val="200"/>
              </a:spcBef>
              <a:buFont typeface="Wingdings" panose="05000000000000000000" pitchFamily="2" charset="2"/>
              <a:buChar char="Ø"/>
            </a:pPr>
            <a:r>
              <a:rPr lang="ar-SA" sz="2400" dirty="0" smtClean="0"/>
              <a:t>أعلى </a:t>
            </a:r>
            <a:r>
              <a:rPr lang="ar-SA" sz="2400" dirty="0"/>
              <a:t>نسبة نمو بين دول مجموعة العشرين</a:t>
            </a:r>
          </a:p>
          <a:p>
            <a:pPr marL="342900" lvl="1" indent="-342900" rtl="1">
              <a:spcBef>
                <a:spcPts val="200"/>
              </a:spcBef>
              <a:buFont typeface="Wingdings" panose="05000000000000000000" pitchFamily="2" charset="2"/>
              <a:buChar char="Ø"/>
            </a:pPr>
            <a:r>
              <a:rPr lang="ar-SA" sz="2400" dirty="0"/>
              <a:t>لا ضرائب على الدخل في المملكة</a:t>
            </a:r>
          </a:p>
          <a:p>
            <a:pPr marL="342900" lvl="1" indent="-342900" rtl="1">
              <a:spcBef>
                <a:spcPts val="200"/>
              </a:spcBef>
              <a:buFont typeface="Wingdings" panose="05000000000000000000" pitchFamily="2" charset="2"/>
              <a:buChar char="Ø"/>
            </a:pPr>
            <a:r>
              <a:rPr lang="ar-SA" sz="2400" dirty="0" smtClean="0"/>
              <a:t>نمو </a:t>
            </a:r>
            <a:r>
              <a:rPr lang="ar-SA" sz="2400" dirty="0"/>
              <a:t>الناتج </a:t>
            </a:r>
            <a:r>
              <a:rPr lang="ar-SA" sz="2400" dirty="0" smtClean="0"/>
              <a:t>الإجمالي: 3.5</a:t>
            </a:r>
            <a:r>
              <a:rPr lang="ar-SA" sz="2400" dirty="0"/>
              <a:t>% (2014</a:t>
            </a:r>
            <a:r>
              <a:rPr lang="ar-SA" sz="2400" dirty="0" smtClean="0"/>
              <a:t>)</a:t>
            </a:r>
          </a:p>
          <a:p>
            <a:pPr marL="342900" lvl="1" indent="-342900" rtl="1">
              <a:spcBef>
                <a:spcPts val="200"/>
              </a:spcBef>
              <a:buFont typeface="Wingdings" panose="05000000000000000000" pitchFamily="2" charset="2"/>
              <a:buChar char="Ø"/>
            </a:pPr>
            <a:r>
              <a:rPr lang="ar-SA" sz="2400" dirty="0"/>
              <a:t>البطالة: 11.6% (2014</a:t>
            </a:r>
            <a:r>
              <a:rPr lang="ar-SA" sz="2400" dirty="0" smtClean="0"/>
              <a:t>)</a:t>
            </a:r>
            <a:endParaRPr lang="ar-SA" sz="2400" dirty="0"/>
          </a:p>
          <a:p>
            <a:pPr marL="342900" lvl="1" indent="-342900" rtl="1">
              <a:spcBef>
                <a:spcPts val="200"/>
              </a:spcBef>
              <a:buFont typeface="Wingdings" panose="05000000000000000000" pitchFamily="2" charset="2"/>
              <a:buChar char="Ø"/>
            </a:pPr>
            <a:r>
              <a:rPr lang="ar-SA" sz="2400" dirty="0" smtClean="0"/>
              <a:t>التضخم </a:t>
            </a:r>
            <a:r>
              <a:rPr lang="ar-SA" sz="2400" dirty="0"/>
              <a:t>الاقتصادي (</a:t>
            </a:r>
            <a:r>
              <a:rPr lang="en-US" sz="2400" dirty="0"/>
              <a:t>CPI</a:t>
            </a:r>
            <a:r>
              <a:rPr lang="en-US" sz="2400" dirty="0" smtClean="0"/>
              <a:t>) </a:t>
            </a:r>
            <a:r>
              <a:rPr lang="en-US" sz="2400" dirty="0"/>
              <a:t>2.6% </a:t>
            </a:r>
            <a:r>
              <a:rPr lang="ar-SA" sz="2400" dirty="0"/>
              <a:t>مارس 2014</a:t>
            </a:r>
          </a:p>
          <a:p>
            <a:pPr marL="342900" lvl="1" indent="-342900" rtl="1">
              <a:spcBef>
                <a:spcPts val="200"/>
              </a:spcBef>
              <a:buFont typeface="Wingdings" panose="05000000000000000000" pitchFamily="2" charset="2"/>
              <a:buChar char="Ø"/>
            </a:pPr>
            <a:r>
              <a:rPr lang="ar-SA" sz="2400" dirty="0"/>
              <a:t>القوة </a:t>
            </a:r>
            <a:r>
              <a:rPr lang="ar-SA" sz="2400" dirty="0" smtClean="0"/>
              <a:t>العاملة: 11.220 </a:t>
            </a:r>
            <a:r>
              <a:rPr lang="ar-SA" sz="2400" dirty="0"/>
              <a:t>مليون (2015)</a:t>
            </a:r>
          </a:p>
          <a:p>
            <a:pPr marL="342900" lvl="1" indent="-342900" rtl="1">
              <a:spcBef>
                <a:spcPts val="200"/>
              </a:spcBef>
              <a:buFont typeface="Wingdings" panose="05000000000000000000" pitchFamily="2" charset="2"/>
              <a:buChar char="Ø"/>
            </a:pPr>
            <a:r>
              <a:rPr lang="ar-SA" sz="2400" dirty="0"/>
              <a:t>القوة العاملة حسب </a:t>
            </a:r>
            <a:r>
              <a:rPr lang="ar-SA" sz="2400" dirty="0" smtClean="0"/>
              <a:t>القطاع:</a:t>
            </a:r>
            <a:r>
              <a:rPr lang="ar-SA" sz="2400" dirty="0"/>
              <a:t> </a:t>
            </a:r>
            <a:r>
              <a:rPr lang="ar-SA" sz="2400" dirty="0" smtClean="0"/>
              <a:t>6.7</a:t>
            </a:r>
            <a:r>
              <a:rPr lang="ar-SA" sz="2400" dirty="0"/>
              <a:t>% زراعة 21.4% صناعة 71.9% </a:t>
            </a:r>
            <a:r>
              <a:rPr lang="ar-SA" sz="2400" dirty="0" smtClean="0"/>
              <a:t>خدمات</a:t>
            </a:r>
          </a:p>
          <a:p>
            <a:pPr marL="342900" lvl="1" indent="-342900" rtl="1">
              <a:spcBef>
                <a:spcPts val="200"/>
              </a:spcBef>
              <a:buFont typeface="Wingdings" panose="05000000000000000000" pitchFamily="2" charset="2"/>
              <a:buChar char="Ø"/>
            </a:pPr>
            <a:r>
              <a:rPr lang="ar-SA" sz="2400" dirty="0"/>
              <a:t>نصيب الفرد من الناتج الإجمالي	52,311 الف دولار (2014</a:t>
            </a:r>
            <a:r>
              <a:rPr lang="ar-SA" sz="2400" dirty="0" smtClean="0"/>
              <a:t>)</a:t>
            </a:r>
            <a:endParaRPr lang="ar-SA" sz="2400" dirty="0"/>
          </a:p>
          <a:p>
            <a:pPr marL="342900" lvl="1" indent="-342900" rtl="1">
              <a:spcBef>
                <a:spcPts val="200"/>
              </a:spcBef>
              <a:buFont typeface="Wingdings" panose="05000000000000000000" pitchFamily="2" charset="2"/>
              <a:buChar char="Ø"/>
            </a:pPr>
            <a:r>
              <a:rPr lang="ar-SA" sz="2400" dirty="0" smtClean="0"/>
              <a:t>الصناعات </a:t>
            </a:r>
            <a:r>
              <a:rPr lang="ar-SA" sz="2400" dirty="0"/>
              <a:t>الرئيسية: النفط،  البتروكيماويات، التمر، الألبان</a:t>
            </a:r>
          </a:p>
          <a:p>
            <a:pPr marL="342900" lvl="1" indent="-342900" rtl="1">
              <a:spcBef>
                <a:spcPts val="200"/>
              </a:spcBef>
              <a:buFont typeface="Wingdings" panose="05000000000000000000" pitchFamily="2" charset="2"/>
              <a:buChar char="Ø"/>
            </a:pPr>
            <a:r>
              <a:rPr lang="ar-SA" sz="2400" dirty="0" smtClean="0"/>
              <a:t>حجم الصادرات: 381.5 </a:t>
            </a:r>
            <a:r>
              <a:rPr lang="ar-SA" sz="2400" dirty="0"/>
              <a:t>مليار </a:t>
            </a:r>
            <a:r>
              <a:rPr lang="ar-SA" sz="2400" dirty="0" smtClean="0"/>
              <a:t>دولار      والواردات:</a:t>
            </a:r>
            <a:r>
              <a:rPr lang="ar-SA" sz="2400" dirty="0"/>
              <a:t> </a:t>
            </a:r>
            <a:r>
              <a:rPr lang="ar-SA" sz="2400" dirty="0" smtClean="0"/>
              <a:t>136.8 </a:t>
            </a:r>
            <a:r>
              <a:rPr lang="ar-SA" sz="2400" dirty="0"/>
              <a:t>مليار دولار</a:t>
            </a:r>
          </a:p>
          <a:p>
            <a:pPr marL="342900" lvl="1" indent="-342900" rtl="1">
              <a:buFont typeface="Wingdings" panose="05000000000000000000" pitchFamily="2" charset="2"/>
              <a:buChar char="Ø"/>
            </a:pPr>
            <a:endParaRPr lang="ar-SA" sz="20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6" name="TextBox 5"/>
          <p:cNvSpPr txBox="1"/>
          <p:nvPr/>
        </p:nvSpPr>
        <p:spPr>
          <a:xfrm>
            <a:off x="107796" y="2852936"/>
            <a:ext cx="3744416" cy="769441"/>
          </a:xfrm>
          <a:prstGeom prst="rect">
            <a:avLst/>
          </a:prstGeom>
          <a:solidFill>
            <a:schemeClr val="accent1">
              <a:lumMod val="20000"/>
              <a:lumOff val="80000"/>
            </a:schemeClr>
          </a:solidFill>
          <a:ln>
            <a:solidFill>
              <a:schemeClr val="accent1"/>
            </a:solidFill>
          </a:ln>
        </p:spPr>
        <p:txBody>
          <a:bodyPr wrap="square" rtlCol="1">
            <a:spAutoFit/>
          </a:bodyPr>
          <a:lstStyle/>
          <a:p>
            <a:r>
              <a:rPr lang="ar-SA" sz="2200" dirty="0" smtClean="0"/>
              <a:t>بماذا يختلف النظام الاقتصادي السعودي عن النظام الرأسمالي والاشتراكي؟ </a:t>
            </a:r>
            <a:endParaRPr lang="ar-SA" sz="2200" dirty="0"/>
          </a:p>
        </p:txBody>
      </p:sp>
    </p:spTree>
    <p:extLst>
      <p:ext uri="{BB962C8B-B14F-4D97-AF65-F5344CB8AC3E}">
        <p14:creationId xmlns:p14="http://schemas.microsoft.com/office/powerpoint/2010/main" val="2694279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قائمة بكبرى الشركات السعودية </a:t>
            </a:r>
            <a:endParaRPr lang="ar-SA" dirty="0"/>
          </a:p>
        </p:txBody>
      </p:sp>
      <p:sp>
        <p:nvSpPr>
          <p:cNvPr id="3" name="Content Placeholder 2"/>
          <p:cNvSpPr>
            <a:spLocks noGrp="1"/>
          </p:cNvSpPr>
          <p:nvPr>
            <p:ph sz="half" idx="13"/>
          </p:nvPr>
        </p:nvSpPr>
        <p:spPr>
          <a:xfrm>
            <a:off x="5215756" y="1417638"/>
            <a:ext cx="4690244" cy="4938711"/>
          </a:xfrm>
        </p:spPr>
        <p:txBody>
          <a:bodyPr/>
          <a:lstStyle/>
          <a:p>
            <a:pPr>
              <a:buFont typeface="Wingdings" panose="05000000000000000000" pitchFamily="2" charset="2"/>
              <a:buChar char="Ø"/>
            </a:pPr>
            <a:r>
              <a:rPr lang="ar-SA" sz="1800" b="1" dirty="0"/>
              <a:t>شركة الزيت العربية السعودية (أرامكو)</a:t>
            </a:r>
          </a:p>
          <a:p>
            <a:pPr>
              <a:buFont typeface="Wingdings" panose="05000000000000000000" pitchFamily="2" charset="2"/>
              <a:buChar char="Ø"/>
            </a:pPr>
            <a:r>
              <a:rPr lang="ar-SA" sz="1800" b="1" dirty="0"/>
              <a:t>شركة صدارة للكيميائيات (صدارة)</a:t>
            </a:r>
          </a:p>
          <a:p>
            <a:pPr>
              <a:buFont typeface="Wingdings" panose="05000000000000000000" pitchFamily="2" charset="2"/>
              <a:buChar char="Ø"/>
            </a:pPr>
            <a:r>
              <a:rPr lang="ar-SA" sz="1800" b="1" dirty="0"/>
              <a:t>الشركة السعودية للصناعات الأساسية (سابك)</a:t>
            </a:r>
          </a:p>
          <a:p>
            <a:pPr>
              <a:buFont typeface="Wingdings" panose="05000000000000000000" pitchFamily="2" charset="2"/>
              <a:buChar char="Ø"/>
            </a:pPr>
            <a:r>
              <a:rPr lang="ar-SA" sz="1800" b="1" dirty="0"/>
              <a:t>الشركة السعودية للحديد والصلب (حديد)</a:t>
            </a:r>
          </a:p>
          <a:p>
            <a:pPr>
              <a:buFont typeface="Wingdings" panose="05000000000000000000" pitchFamily="2" charset="2"/>
              <a:buChar char="Ø"/>
            </a:pPr>
            <a:r>
              <a:rPr lang="ar-SA" sz="1800" b="1" dirty="0"/>
              <a:t>الشركة العربية للبتروكيماويات (</a:t>
            </a:r>
            <a:r>
              <a:rPr lang="ar-SA" sz="1800" b="1" dirty="0" err="1"/>
              <a:t>بتروكيميا</a:t>
            </a:r>
            <a:r>
              <a:rPr lang="ar-SA" sz="1800" b="1" dirty="0"/>
              <a:t>)</a:t>
            </a:r>
          </a:p>
          <a:p>
            <a:pPr>
              <a:buFont typeface="Wingdings" panose="05000000000000000000" pitchFamily="2" charset="2"/>
              <a:buChar char="Ø"/>
            </a:pPr>
            <a:r>
              <a:rPr lang="ar-SA" sz="1800" b="1" dirty="0"/>
              <a:t>(سابك) للبلاستيكيات المبتكرة</a:t>
            </a:r>
          </a:p>
          <a:p>
            <a:pPr>
              <a:buFont typeface="Wingdings" panose="05000000000000000000" pitchFamily="2" charset="2"/>
              <a:buChar char="Ø"/>
            </a:pPr>
            <a:r>
              <a:rPr lang="ar-SA" sz="1800" b="1" dirty="0"/>
              <a:t>الشركة السعودية للكيماويات المتخصصة (المتخصصة)</a:t>
            </a:r>
          </a:p>
          <a:p>
            <a:pPr>
              <a:buFont typeface="Wingdings" panose="05000000000000000000" pitchFamily="2" charset="2"/>
              <a:buChar char="Ø"/>
            </a:pPr>
            <a:r>
              <a:rPr lang="ar-SA" sz="1800" b="1" dirty="0"/>
              <a:t>الشركة السعودية الأوروبية للبتروكيماويات (ابن زهر)</a:t>
            </a:r>
          </a:p>
          <a:p>
            <a:pPr>
              <a:buFont typeface="Wingdings" panose="05000000000000000000" pitchFamily="2" charset="2"/>
              <a:buChar char="Ø"/>
            </a:pPr>
            <a:r>
              <a:rPr lang="ar-SA" sz="1800" b="1" dirty="0"/>
              <a:t>شركة الجبيل المتحدة للبتروكيماويات (المتحدة))</a:t>
            </a:r>
          </a:p>
          <a:p>
            <a:pPr>
              <a:buFont typeface="Wingdings" panose="05000000000000000000" pitchFamily="2" charset="2"/>
              <a:buChar char="Ø"/>
            </a:pPr>
            <a:r>
              <a:rPr lang="ar-SA" sz="1800" b="1" dirty="0"/>
              <a:t>الشركة الوطنية للأسمدة الكيماوية (ابن البيطار)</a:t>
            </a:r>
          </a:p>
          <a:p>
            <a:pPr>
              <a:buFont typeface="Wingdings" panose="05000000000000000000" pitchFamily="2" charset="2"/>
              <a:buChar char="Ø"/>
            </a:pPr>
            <a:r>
              <a:rPr lang="ar-SA" sz="1800" b="1" dirty="0"/>
              <a:t>الشركة الوطنية للغازات الصناعية (غاز)</a:t>
            </a:r>
          </a:p>
          <a:p>
            <a:pPr>
              <a:buFont typeface="Wingdings" panose="05000000000000000000" pitchFamily="2" charset="2"/>
              <a:buChar char="Ø"/>
            </a:pPr>
            <a:r>
              <a:rPr lang="ar-SA" sz="1800" b="1" dirty="0"/>
              <a:t>شركة ينبع الوطنية للبتروكيماويات (ينساب)</a:t>
            </a:r>
          </a:p>
          <a:p>
            <a:pPr>
              <a:buFont typeface="Wingdings" panose="05000000000000000000" pitchFamily="2" charset="2"/>
              <a:buChar char="Ø"/>
            </a:pPr>
            <a:r>
              <a:rPr lang="ar-SA" sz="1800" b="1" dirty="0"/>
              <a:t>الشركة العربية للألياف الصناعية (ابن رشد)</a:t>
            </a:r>
          </a:p>
          <a:p>
            <a:pPr>
              <a:buFont typeface="Wingdings" panose="05000000000000000000" pitchFamily="2" charset="2"/>
              <a:buChar char="Ø"/>
            </a:pPr>
            <a:r>
              <a:rPr lang="ar-SA" sz="1800" b="1" dirty="0"/>
              <a:t>المؤسسة العامة للخطوط الحديدية</a:t>
            </a:r>
          </a:p>
          <a:p>
            <a:pPr>
              <a:buFont typeface="Wingdings" panose="05000000000000000000" pitchFamily="2" charset="2"/>
              <a:buChar char="Ø"/>
            </a:pPr>
            <a:r>
              <a:rPr lang="ar-SA" sz="1800" b="1" dirty="0"/>
              <a:t>الشركة السعودية للخطوط الحديدية (سار)</a:t>
            </a:r>
          </a:p>
          <a:p>
            <a:endParaRPr lang="ar-SA" b="1" dirty="0"/>
          </a:p>
        </p:txBody>
      </p:sp>
      <p:sp>
        <p:nvSpPr>
          <p:cNvPr id="4" name="Content Placeholder 3"/>
          <p:cNvSpPr>
            <a:spLocks noGrp="1"/>
          </p:cNvSpPr>
          <p:nvPr>
            <p:ph sz="half" idx="1"/>
          </p:nvPr>
        </p:nvSpPr>
        <p:spPr>
          <a:xfrm>
            <a:off x="0" y="1417639"/>
            <a:ext cx="5215756" cy="4708526"/>
          </a:xfrm>
        </p:spPr>
        <p:txBody>
          <a:bodyPr/>
          <a:lstStyle/>
          <a:p>
            <a:pPr lvl="0">
              <a:buFont typeface="Wingdings" panose="05000000000000000000" pitchFamily="2" charset="2"/>
              <a:buChar char="Ø"/>
            </a:pPr>
            <a:r>
              <a:rPr lang="ar-SA" sz="1800" b="1" dirty="0" smtClean="0"/>
              <a:t>شركة السعودية </a:t>
            </a:r>
            <a:r>
              <a:rPr lang="ar-SA" sz="1800" b="1" dirty="0"/>
              <a:t>للميثانول (الرازي)</a:t>
            </a:r>
            <a:endParaRPr lang="en-US" sz="1800" b="1" dirty="0"/>
          </a:p>
          <a:p>
            <a:pPr lvl="0">
              <a:buFont typeface="Wingdings" panose="05000000000000000000" pitchFamily="2" charset="2"/>
              <a:buChar char="Ø"/>
            </a:pPr>
            <a:r>
              <a:rPr lang="ar-SA" sz="1800" b="1" dirty="0"/>
              <a:t>شركة الجبيل للأسمدة ن السعودية للبتروكيماويات (كيان السعودية)</a:t>
            </a:r>
            <a:endParaRPr lang="en-US" sz="1800" b="1" dirty="0"/>
          </a:p>
          <a:p>
            <a:pPr lvl="0">
              <a:buFont typeface="Wingdings" panose="05000000000000000000" pitchFamily="2" charset="2"/>
              <a:buChar char="Ø"/>
            </a:pPr>
            <a:r>
              <a:rPr lang="ar-SA" sz="1800" b="1" dirty="0"/>
              <a:t>شركة الجبيل للبتروكيماويات (كيميا)</a:t>
            </a:r>
            <a:endParaRPr lang="en-US" sz="1800" b="1" dirty="0"/>
          </a:p>
          <a:p>
            <a:pPr lvl="0">
              <a:buFont typeface="Wingdings" panose="05000000000000000000" pitchFamily="2" charset="2"/>
              <a:buChar char="Ø"/>
            </a:pPr>
            <a:r>
              <a:rPr lang="ar-SA" sz="1800" b="1" dirty="0"/>
              <a:t>الشركة السعودية للبتروكيماويات (صدف)</a:t>
            </a:r>
            <a:endParaRPr lang="en-US" sz="1800" b="1" dirty="0"/>
          </a:p>
          <a:p>
            <a:pPr lvl="0">
              <a:buFont typeface="Wingdings" panose="05000000000000000000" pitchFamily="2" charset="2"/>
              <a:buChar char="Ø"/>
            </a:pPr>
            <a:r>
              <a:rPr lang="ar-SA" sz="1800" b="1" dirty="0"/>
              <a:t>الشركة الشرقية للبتروكيماويات (شرق)</a:t>
            </a:r>
            <a:endParaRPr lang="en-US" sz="1800" b="1" dirty="0"/>
          </a:p>
          <a:p>
            <a:pPr lvl="0">
              <a:buFont typeface="Wingdings" panose="05000000000000000000" pitchFamily="2" charset="2"/>
              <a:buChar char="Ø"/>
            </a:pPr>
            <a:r>
              <a:rPr lang="ar-SA" sz="1800" b="1" dirty="0" err="1"/>
              <a:t>ساينوبيك</a:t>
            </a:r>
            <a:r>
              <a:rPr lang="ar-SA" sz="1800" b="1" dirty="0"/>
              <a:t> (سابك) تيانجين للبتروكيماويات</a:t>
            </a:r>
            <a:endParaRPr lang="en-US" sz="1800" b="1" dirty="0"/>
          </a:p>
          <a:p>
            <a:pPr lvl="0">
              <a:buFont typeface="Wingdings" panose="05000000000000000000" pitchFamily="2" charset="2"/>
              <a:buChar char="Ø"/>
            </a:pPr>
            <a:r>
              <a:rPr lang="ar-SA" sz="1800" b="1" dirty="0"/>
              <a:t>شركة ينبع السعودية للبتروكيماويات (ينبت)</a:t>
            </a:r>
            <a:endParaRPr lang="en-US" sz="1800" b="1" dirty="0"/>
          </a:p>
          <a:p>
            <a:pPr lvl="0">
              <a:buFont typeface="Wingdings" panose="05000000000000000000" pitchFamily="2" charset="2"/>
              <a:buChar char="Ø"/>
            </a:pPr>
            <a:r>
              <a:rPr lang="ar-SA" sz="1800" b="1" dirty="0"/>
              <a:t>الشركة الوطنية للميثانول (ابن سينا)</a:t>
            </a:r>
            <a:endParaRPr lang="en-US" sz="1800" b="1" dirty="0"/>
          </a:p>
          <a:p>
            <a:pPr lvl="0">
              <a:buFont typeface="Wingdings" panose="05000000000000000000" pitchFamily="2" charset="2"/>
              <a:buChar char="Ø"/>
            </a:pPr>
            <a:r>
              <a:rPr lang="ar-SA" sz="1800" b="1" dirty="0"/>
              <a:t>الشركة السعودية للكيماويات العضوية و المعدنية</a:t>
            </a:r>
            <a:endParaRPr lang="en-US" sz="1800" b="1" dirty="0"/>
          </a:p>
          <a:p>
            <a:pPr lvl="0">
              <a:buFont typeface="Wingdings" panose="05000000000000000000" pitchFamily="2" charset="2"/>
              <a:buChar char="Ø"/>
            </a:pPr>
            <a:r>
              <a:rPr lang="ar-SA" sz="1800" b="1" dirty="0"/>
              <a:t>شركة التعدين العربية السعودية (معادن)</a:t>
            </a:r>
            <a:endParaRPr lang="en-US" sz="1800" b="1" dirty="0"/>
          </a:p>
          <a:p>
            <a:pPr lvl="0">
              <a:buFont typeface="Wingdings" panose="05000000000000000000" pitchFamily="2" charset="2"/>
              <a:buChar char="Ø"/>
            </a:pPr>
            <a:r>
              <a:rPr lang="ar-SA" sz="1800" b="1" dirty="0"/>
              <a:t>الشركة السعودية للكهرباء (</a:t>
            </a:r>
            <a:r>
              <a:rPr lang="ar-SA" sz="1800" b="1" dirty="0" err="1"/>
              <a:t>سكيكو</a:t>
            </a:r>
            <a:r>
              <a:rPr lang="ar-SA" sz="1800" b="1" dirty="0"/>
              <a:t>)</a:t>
            </a:r>
            <a:endParaRPr lang="en-US" sz="1800" b="1" dirty="0"/>
          </a:p>
          <a:p>
            <a:pPr lvl="0">
              <a:buFont typeface="Wingdings" panose="05000000000000000000" pitchFamily="2" charset="2"/>
              <a:buChar char="Ø"/>
            </a:pPr>
            <a:r>
              <a:rPr lang="ar-SA" sz="1800" b="1" dirty="0"/>
              <a:t>الشركة الوطنية للمياه</a:t>
            </a:r>
            <a:endParaRPr lang="en-US" sz="1800" b="1" dirty="0"/>
          </a:p>
          <a:p>
            <a:pPr lvl="0">
              <a:buFont typeface="Wingdings" panose="05000000000000000000" pitchFamily="2" charset="2"/>
              <a:buChar char="Ø"/>
            </a:pPr>
            <a:r>
              <a:rPr lang="ar-SA" sz="1800" b="1" dirty="0"/>
              <a:t>الخطوط الجوية العربية السعودية</a:t>
            </a:r>
            <a:endParaRPr lang="en-US" sz="1800" b="1" dirty="0"/>
          </a:p>
          <a:p>
            <a:pPr lvl="0">
              <a:buFont typeface="Wingdings" panose="05000000000000000000" pitchFamily="2" charset="2"/>
              <a:buChar char="Ø"/>
            </a:pPr>
            <a:r>
              <a:rPr lang="ar-SA" sz="1800" b="1" dirty="0"/>
              <a:t>الشركة السعودية للخدمات الارضية</a:t>
            </a:r>
            <a:endParaRPr lang="en-US" sz="1800" b="1" dirty="0"/>
          </a:p>
          <a:p>
            <a:endParaRPr lang="ar-SA" b="1"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365770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العامل </a:t>
            </a:r>
            <a:r>
              <a:rPr lang="ar-EG" dirty="0" smtClean="0"/>
              <a:t>السياسي</a:t>
            </a:r>
            <a:endParaRPr lang="ar-SA" dirty="0"/>
          </a:p>
        </p:txBody>
      </p:sp>
      <p:sp>
        <p:nvSpPr>
          <p:cNvPr id="3" name="Content Placeholder 2"/>
          <p:cNvSpPr>
            <a:spLocks noGrp="1"/>
          </p:cNvSpPr>
          <p:nvPr>
            <p:ph idx="1"/>
          </p:nvPr>
        </p:nvSpPr>
        <p:spPr>
          <a:xfrm>
            <a:off x="0" y="1417638"/>
            <a:ext cx="9906000" cy="4938712"/>
          </a:xfrm>
        </p:spPr>
        <p:txBody>
          <a:bodyPr/>
          <a:lstStyle/>
          <a:p>
            <a:pPr rtl="1"/>
            <a:r>
              <a:rPr lang="ar-SA" sz="2400" dirty="0" smtClean="0"/>
              <a:t>يدرس طريقة إدارة الشئون العامة ودور </a:t>
            </a:r>
            <a:r>
              <a:rPr lang="ar-EG" sz="2400" dirty="0"/>
              <a:t>الحكومات والمنظمات </a:t>
            </a:r>
            <a:r>
              <a:rPr lang="ar-SA" sz="2400" dirty="0"/>
              <a:t>عابرة</a:t>
            </a:r>
            <a:r>
              <a:rPr lang="ar-EG" sz="2400" dirty="0"/>
              <a:t> الحدود </a:t>
            </a:r>
            <a:r>
              <a:rPr lang="ar-EG" sz="2400" dirty="0" smtClean="0"/>
              <a:t>القومية </a:t>
            </a:r>
            <a:r>
              <a:rPr lang="ar-SA" sz="2400" dirty="0"/>
              <a:t>في </a:t>
            </a:r>
            <a:r>
              <a:rPr lang="ar-EG" sz="2400" dirty="0"/>
              <a:t>تحديد</a:t>
            </a:r>
            <a:r>
              <a:rPr lang="ar-SA" sz="2400" dirty="0"/>
              <a:t> </a:t>
            </a:r>
            <a:r>
              <a:rPr lang="ar-SA" sz="2400" dirty="0" smtClean="0"/>
              <a:t>البرامج الالكترونية وكيفية استخدام </a:t>
            </a:r>
            <a:r>
              <a:rPr lang="ar-EG" sz="2400" dirty="0"/>
              <a:t>الانترنت </a:t>
            </a:r>
            <a:r>
              <a:rPr lang="ar-SA" sz="2400" dirty="0"/>
              <a:t>في المستقبل وتحديد</a:t>
            </a:r>
            <a:r>
              <a:rPr lang="ar-EG" sz="2400" dirty="0"/>
              <a:t> القواعد </a:t>
            </a:r>
            <a:r>
              <a:rPr lang="ar-EG" sz="2400" dirty="0" smtClean="0"/>
              <a:t>التي </a:t>
            </a:r>
            <a:r>
              <a:rPr lang="ar-EG" sz="2400" dirty="0"/>
              <a:t>تتحكم فيه</a:t>
            </a:r>
            <a:r>
              <a:rPr lang="ar-SA" sz="2400" dirty="0"/>
              <a:t>ا</a:t>
            </a:r>
            <a:r>
              <a:rPr lang="ar-EG" sz="2400" dirty="0"/>
              <a:t> </a:t>
            </a:r>
            <a:r>
              <a:rPr lang="ar-SA" sz="2400" b="1" u="sng" dirty="0" smtClean="0"/>
              <a:t>ويشمل</a:t>
            </a:r>
            <a:r>
              <a:rPr lang="ar-EG" sz="2400" b="1" u="sng" dirty="0" smtClean="0"/>
              <a:t>.</a:t>
            </a:r>
            <a:endParaRPr lang="ar-SA" sz="2400" b="1" u="sng" dirty="0" smtClean="0"/>
          </a:p>
          <a:p>
            <a:pPr marL="457200" indent="-457200" rtl="1">
              <a:buFont typeface="Arial" panose="020B0604020202020204" pitchFamily="34" charset="0"/>
              <a:buChar char="•"/>
            </a:pPr>
            <a:r>
              <a:rPr lang="ar-SA" sz="2400" dirty="0" smtClean="0"/>
              <a:t> تبنى الحكومة لخدمات الحكومة الالكترونية والدعم </a:t>
            </a:r>
            <a:r>
              <a:rPr lang="ar-SA" sz="2400" dirty="0"/>
              <a:t>الحكومي لبرامج التدريب </a:t>
            </a:r>
            <a:r>
              <a:rPr lang="ar-SA" sz="2400" dirty="0" smtClean="0"/>
              <a:t> </a:t>
            </a:r>
          </a:p>
          <a:p>
            <a:pPr marL="457200" indent="-457200" rtl="1">
              <a:buFont typeface="Arial" panose="020B0604020202020204" pitchFamily="34" charset="0"/>
              <a:buChar char="•"/>
            </a:pPr>
            <a:r>
              <a:rPr lang="ar-SA" sz="2400" dirty="0" smtClean="0"/>
              <a:t>مدى دعم الحكومة لمجتمع المعلومات </a:t>
            </a:r>
            <a:r>
              <a:rPr lang="ar-SA" sz="2400" dirty="0"/>
              <a:t>و</a:t>
            </a:r>
            <a:r>
              <a:rPr lang="ar-SA" sz="2400" dirty="0" smtClean="0"/>
              <a:t>برامج سد الفجوة الرقمية والانترنت السريع </a:t>
            </a:r>
          </a:p>
          <a:p>
            <a:pPr marL="457200" indent="-457200" rtl="1">
              <a:buFont typeface="Arial" panose="020B0604020202020204" pitchFamily="34" charset="0"/>
              <a:buChar char="•"/>
            </a:pPr>
            <a:r>
              <a:rPr lang="ar-SA" sz="2400" dirty="0" smtClean="0"/>
              <a:t>السياسات والبرامج التي تزيد الثقة والأمان بخصوص المعاملات الالكترونية </a:t>
            </a:r>
          </a:p>
          <a:p>
            <a:pPr marL="457200" indent="-457200" rtl="1">
              <a:buFont typeface="Arial" panose="020B0604020202020204" pitchFamily="34" charset="0"/>
              <a:buChar char="•"/>
            </a:pPr>
            <a:r>
              <a:rPr lang="ar-SA" sz="2400" dirty="0" smtClean="0"/>
              <a:t>دور القطاع العام والسياسات الخاصة بالبيئة </a:t>
            </a:r>
          </a:p>
          <a:p>
            <a:pPr marL="457200" indent="-457200" rtl="1">
              <a:buFont typeface="Arial" panose="020B0604020202020204" pitchFamily="34" charset="0"/>
              <a:buChar char="•"/>
            </a:pPr>
            <a:r>
              <a:rPr lang="ar-SA" sz="2400" b="1" dirty="0"/>
              <a:t>التكتلات </a:t>
            </a:r>
            <a:r>
              <a:rPr lang="ar-SA" sz="2400" b="1" dirty="0" smtClean="0"/>
              <a:t>الاقتصادية: </a:t>
            </a:r>
            <a:r>
              <a:rPr lang="ar-SA" sz="2400" dirty="0" smtClean="0"/>
              <a:t>السعودية دولة رائدة في العالم </a:t>
            </a:r>
            <a:r>
              <a:rPr lang="ar-SA" sz="2400" dirty="0" err="1" smtClean="0"/>
              <a:t>الاسلامى</a:t>
            </a:r>
            <a:r>
              <a:rPr lang="ar-SA" sz="2400" dirty="0" smtClean="0"/>
              <a:t> وعضو في مجلس التعاون الخليجي والجامعة العربية ومنظمة الأوبيك </a:t>
            </a:r>
            <a:r>
              <a:rPr lang="ar-SA" sz="2400" dirty="0" err="1" smtClean="0"/>
              <a:t>والأوابيك</a:t>
            </a:r>
            <a:r>
              <a:rPr lang="ar-SA" sz="2400" dirty="0" smtClean="0"/>
              <a:t> ومنظمة التجارة العالمية ومجموعة العشريين </a:t>
            </a:r>
          </a:p>
          <a:p>
            <a:pPr marL="457200" indent="-457200" rtl="1">
              <a:buFont typeface="Arial" panose="020B0604020202020204" pitchFamily="34" charset="0"/>
              <a:buChar char="•"/>
            </a:pPr>
            <a:r>
              <a:rPr lang="ar-SA" sz="2400" b="1" dirty="0" smtClean="0"/>
              <a:t>أسباب </a:t>
            </a:r>
            <a:r>
              <a:rPr lang="ar-SA" sz="2400" b="1" dirty="0"/>
              <a:t>تدخل الحكومة: </a:t>
            </a:r>
            <a:r>
              <a:rPr lang="ar-SA" sz="2400" dirty="0"/>
              <a:t>لتصحيح إخفاقات السوق في حالة </a:t>
            </a:r>
            <a:r>
              <a:rPr lang="ar-SA" sz="2400" dirty="0" err="1" smtClean="0"/>
              <a:t>الخرجانيات</a:t>
            </a:r>
            <a:r>
              <a:rPr lang="ar-SA" sz="2400" dirty="0" smtClean="0"/>
              <a:t> ولتحقيق استقرار السوق </a:t>
            </a:r>
            <a:r>
              <a:rPr lang="ar-SA" sz="2400" dirty="0"/>
              <a:t>(تحفيز الطلب الكلي) من خلال </a:t>
            </a:r>
            <a:r>
              <a:rPr lang="ar-SA" sz="2400" dirty="0" smtClean="0"/>
              <a:t>السياسة النقدية والمالية، وتوفير </a:t>
            </a:r>
            <a:r>
              <a:rPr lang="ar-SA" sz="2400" dirty="0"/>
              <a:t>السلع </a:t>
            </a:r>
            <a:r>
              <a:rPr lang="ar-SA" sz="2400" dirty="0" smtClean="0"/>
              <a:t>العامة، ومنع الجريمة</a:t>
            </a:r>
          </a:p>
          <a:p>
            <a:pPr marL="457200" indent="-457200" rtl="1">
              <a:buFont typeface="Arial" panose="020B0604020202020204" pitchFamily="34" charset="0"/>
              <a:buChar char="•"/>
            </a:pPr>
            <a:r>
              <a:rPr lang="ar-SA" sz="2400" b="1" dirty="0" err="1" smtClean="0"/>
              <a:t>الخارجانيات</a:t>
            </a:r>
            <a:r>
              <a:rPr lang="ar-SA" sz="2400" b="1" dirty="0" smtClean="0"/>
              <a:t>: </a:t>
            </a:r>
            <a:r>
              <a:rPr lang="ar-SA" sz="2400" dirty="0" err="1" smtClean="0"/>
              <a:t>الخرجانيات</a:t>
            </a:r>
            <a:r>
              <a:rPr lang="ar-SA" sz="2400" dirty="0" smtClean="0"/>
              <a:t> السالبة ( مثل التلوث ) تعالج بالضرائب والإيجابية ( مثل تأثير الشبكات) تعالج بالدعم </a:t>
            </a:r>
            <a:r>
              <a:rPr lang="ar-SA" sz="2400" dirty="0" err="1" smtClean="0"/>
              <a:t>المالى</a:t>
            </a:r>
            <a:r>
              <a:rPr lang="ar-SA" sz="2400" dirty="0" smtClean="0"/>
              <a:t> </a:t>
            </a:r>
            <a:endParaRPr lang="ar-SA" sz="2400" dirty="0"/>
          </a:p>
          <a:p>
            <a:pPr marL="457200" indent="-457200" rtl="1">
              <a:buFont typeface="Arial" panose="020B0604020202020204" pitchFamily="34" charset="0"/>
              <a:buChar char="•"/>
            </a:pPr>
            <a:endParaRPr lang="ar-SA" sz="2800" dirty="0" smtClean="0"/>
          </a:p>
          <a:p>
            <a:pPr marL="457200" indent="-457200" rtl="1">
              <a:buFont typeface="Arial" panose="020B0604020202020204" pitchFamily="34" charset="0"/>
              <a:buChar char="•"/>
            </a:pPr>
            <a:endParaRPr lang="en-US" dirty="0"/>
          </a:p>
          <a:p>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1919719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العامل </a:t>
            </a:r>
            <a:r>
              <a:rPr lang="ar-EG" dirty="0" smtClean="0"/>
              <a:t>التكنولوجي</a:t>
            </a:r>
            <a:endParaRPr lang="ar-SA" dirty="0"/>
          </a:p>
        </p:txBody>
      </p:sp>
      <p:sp>
        <p:nvSpPr>
          <p:cNvPr id="3" name="Content Placeholder 2"/>
          <p:cNvSpPr>
            <a:spLocks noGrp="1"/>
          </p:cNvSpPr>
          <p:nvPr>
            <p:ph idx="1"/>
          </p:nvPr>
        </p:nvSpPr>
        <p:spPr>
          <a:xfrm>
            <a:off x="-87560" y="1417638"/>
            <a:ext cx="9993560" cy="4938712"/>
          </a:xfrm>
        </p:spPr>
        <p:txBody>
          <a:bodyPr/>
          <a:lstStyle/>
          <a:p>
            <a:pPr marL="0" indent="0" rtl="1">
              <a:spcBef>
                <a:spcPts val="300"/>
              </a:spcBef>
            </a:pPr>
            <a:r>
              <a:rPr lang="en-US" sz="2600" dirty="0" smtClean="0"/>
              <a:t>  </a:t>
            </a:r>
            <a:r>
              <a:rPr lang="ar-SA" sz="2600" dirty="0" smtClean="0">
                <a:solidFill>
                  <a:srgbClr val="FF0000"/>
                </a:solidFill>
              </a:rPr>
              <a:t>العوامل التكنولوجية </a:t>
            </a:r>
            <a:r>
              <a:rPr lang="en-US" sz="2600" dirty="0" smtClean="0">
                <a:solidFill>
                  <a:srgbClr val="FF0000"/>
                </a:solidFill>
              </a:rPr>
              <a:t>Technology</a:t>
            </a:r>
            <a:r>
              <a:rPr lang="ar-SA" sz="2600" dirty="0" smtClean="0">
                <a:solidFill>
                  <a:srgbClr val="FF0000"/>
                </a:solidFill>
              </a:rPr>
              <a:t> </a:t>
            </a:r>
            <a:r>
              <a:rPr lang="ar-SA" sz="2600" dirty="0" smtClean="0"/>
              <a:t>تشمل </a:t>
            </a:r>
            <a:r>
              <a:rPr lang="ar-SA" sz="2600" dirty="0"/>
              <a:t>التغيرات التي تطرأ على التكنولوجيا والتي توفر فرص جديدة </a:t>
            </a:r>
            <a:r>
              <a:rPr lang="ar-SA" sz="2600" dirty="0" smtClean="0"/>
              <a:t>أو تحديات جديدة في الإدارة أو التصميم أو الإنتاج أو تسويق المنتجات أو تخزينها، وتهتم بالآتي: </a:t>
            </a:r>
          </a:p>
          <a:p>
            <a:pPr marL="457200" indent="-457200" rtl="1">
              <a:spcBef>
                <a:spcPts val="300"/>
              </a:spcBef>
              <a:buFont typeface="Arial" pitchFamily="34" charset="0"/>
              <a:buChar char="•"/>
            </a:pPr>
            <a:r>
              <a:rPr lang="ar-SA" sz="2600" dirty="0" smtClean="0"/>
              <a:t>تشمل </a:t>
            </a:r>
            <a:r>
              <a:rPr lang="ar-SA" sz="2600" dirty="0"/>
              <a:t>التقنية المادية والبرمجيات والمعرفة </a:t>
            </a:r>
            <a:r>
              <a:rPr lang="ar-SA" sz="2600" dirty="0" smtClean="0"/>
              <a:t>اللازمة لحل </a:t>
            </a:r>
            <a:r>
              <a:rPr lang="ar-SA" sz="2600" dirty="0"/>
              <a:t>المشاكل وتطوير السلع والعمليات </a:t>
            </a:r>
          </a:p>
          <a:p>
            <a:pPr marL="457200" lvl="0" indent="-457200" rtl="1">
              <a:spcBef>
                <a:spcPts val="300"/>
              </a:spcBef>
              <a:buFont typeface="Arial" panose="020B0604020202020204" pitchFamily="34" charset="0"/>
              <a:buChar char="•"/>
            </a:pPr>
            <a:r>
              <a:rPr lang="ar-SA" sz="2600" dirty="0" smtClean="0"/>
              <a:t>تحديد </a:t>
            </a:r>
            <a:r>
              <a:rPr lang="ar-EG" sz="2600" dirty="0" smtClean="0"/>
              <a:t>معدل التغير </a:t>
            </a:r>
            <a:r>
              <a:rPr lang="ar-SA" sz="2600" dirty="0" smtClean="0"/>
              <a:t>المطلوب ( تدريب، </a:t>
            </a:r>
            <a:r>
              <a:rPr lang="ar-SA" sz="2600" dirty="0" err="1" smtClean="0"/>
              <a:t>إستثمارات</a:t>
            </a:r>
            <a:r>
              <a:rPr lang="ar-SA" sz="2600" dirty="0" smtClean="0"/>
              <a:t>، توظيف، هيكلة) لمواكبة التطور </a:t>
            </a:r>
            <a:endParaRPr lang="en-US" sz="2600" dirty="0"/>
          </a:p>
          <a:p>
            <a:pPr marL="457200" lvl="0" indent="-457200" rtl="1">
              <a:spcBef>
                <a:spcPts val="300"/>
              </a:spcBef>
              <a:buFont typeface="Arial" panose="020B0604020202020204" pitchFamily="34" charset="0"/>
              <a:buChar char="•"/>
            </a:pPr>
            <a:r>
              <a:rPr lang="ar-EG" sz="2600" dirty="0" err="1"/>
              <a:t>أى</a:t>
            </a:r>
            <a:r>
              <a:rPr lang="ar-EG" sz="2600" dirty="0"/>
              <a:t> من </a:t>
            </a:r>
            <a:r>
              <a:rPr lang="ar-EG" sz="2600" dirty="0" smtClean="0"/>
              <a:t>التكنولوجيا الجديدة </a:t>
            </a:r>
            <a:r>
              <a:rPr lang="ar-SA" sz="2600" dirty="0" smtClean="0"/>
              <a:t>( الرسائل القصيرة، توتير، فيس بوك) </a:t>
            </a:r>
            <a:r>
              <a:rPr lang="ar-EG" sz="2600" dirty="0" smtClean="0"/>
              <a:t>يجب </a:t>
            </a:r>
            <a:r>
              <a:rPr lang="ar-EG" sz="2600" dirty="0"/>
              <a:t>أن </a:t>
            </a:r>
            <a:r>
              <a:rPr lang="ar-SA" sz="2600" dirty="0" smtClean="0"/>
              <a:t>ن</a:t>
            </a:r>
            <a:r>
              <a:rPr lang="ar-EG" sz="2600" dirty="0" smtClean="0"/>
              <a:t>تبناها ؟</a:t>
            </a:r>
            <a:endParaRPr lang="ar-SA" sz="2600" dirty="0" smtClean="0"/>
          </a:p>
          <a:p>
            <a:pPr marL="457200" indent="-457200" rtl="1">
              <a:spcBef>
                <a:spcPts val="300"/>
              </a:spcBef>
              <a:buFont typeface="Arial" pitchFamily="34" charset="0"/>
              <a:buChar char="•"/>
            </a:pPr>
            <a:r>
              <a:rPr lang="ar-SA" sz="2600" dirty="0"/>
              <a:t>القدرة </a:t>
            </a:r>
            <a:r>
              <a:rPr lang="ar-EG" sz="2600" dirty="0"/>
              <a:t>على تقييم الابتكار</a:t>
            </a:r>
            <a:r>
              <a:rPr lang="ar-SA" sz="2600" dirty="0"/>
              <a:t>ات</a:t>
            </a:r>
            <a:r>
              <a:rPr lang="ar-EG" sz="2600" dirty="0"/>
              <a:t> الجديد</a:t>
            </a:r>
            <a:r>
              <a:rPr lang="ar-SA" sz="2600" dirty="0"/>
              <a:t>ة</a:t>
            </a:r>
            <a:r>
              <a:rPr lang="ar-EG" sz="2600" dirty="0"/>
              <a:t> </a:t>
            </a:r>
            <a:r>
              <a:rPr lang="ar-SA" sz="2600" dirty="0"/>
              <a:t>والمنافع المتولدة </a:t>
            </a:r>
            <a:r>
              <a:rPr lang="ar-SA" sz="2600" dirty="0" smtClean="0"/>
              <a:t>عنها</a:t>
            </a:r>
            <a:endParaRPr lang="en-US" sz="2600" dirty="0"/>
          </a:p>
          <a:p>
            <a:pPr marL="457200" lvl="0" indent="-457200" rtl="1">
              <a:spcBef>
                <a:spcPts val="300"/>
              </a:spcBef>
              <a:buFont typeface="Arial" panose="020B0604020202020204" pitchFamily="34" charset="0"/>
              <a:buChar char="•"/>
            </a:pPr>
            <a:r>
              <a:rPr lang="ar-EG" sz="2600" dirty="0"/>
              <a:t>رصد </a:t>
            </a:r>
            <a:r>
              <a:rPr lang="ar-SA" sz="2600" dirty="0" smtClean="0"/>
              <a:t>ا</a:t>
            </a:r>
            <a:r>
              <a:rPr lang="ar-EG" sz="2600" dirty="0" smtClean="0"/>
              <a:t>لتقنيات الجديدة </a:t>
            </a:r>
            <a:r>
              <a:rPr lang="ar-SA" sz="2600" dirty="0" smtClean="0"/>
              <a:t>وتتبعها</a:t>
            </a:r>
          </a:p>
          <a:p>
            <a:pPr marL="457200" indent="-457200" rtl="1">
              <a:spcBef>
                <a:spcPts val="300"/>
              </a:spcBef>
              <a:buFont typeface="Arial" pitchFamily="34" charset="0"/>
              <a:buChar char="•"/>
            </a:pPr>
            <a:r>
              <a:rPr lang="ar-SA" sz="2600" dirty="0"/>
              <a:t>طبيعة ووتيرة التغير </a:t>
            </a:r>
            <a:r>
              <a:rPr lang="ar-SA" sz="2600" dirty="0" smtClean="0"/>
              <a:t>التكنولوجي</a:t>
            </a:r>
          </a:p>
          <a:p>
            <a:pPr marL="457200" indent="-457200" rtl="1">
              <a:spcBef>
                <a:spcPts val="300"/>
              </a:spcBef>
              <a:buFont typeface="Arial" pitchFamily="34" charset="0"/>
              <a:buChar char="•"/>
            </a:pPr>
            <a:r>
              <a:rPr lang="ar-SA" sz="2600" dirty="0" smtClean="0"/>
              <a:t>براءات الاختراع </a:t>
            </a:r>
            <a:endParaRPr lang="en-US" sz="2600" dirty="0"/>
          </a:p>
          <a:p>
            <a:pPr marL="457200" indent="-457200" rtl="1">
              <a:spcBef>
                <a:spcPts val="300"/>
              </a:spcBef>
              <a:buFont typeface="Arial" pitchFamily="34" charset="0"/>
              <a:buChar char="•"/>
            </a:pPr>
            <a:r>
              <a:rPr lang="ar-SA" sz="2600" dirty="0" smtClean="0"/>
              <a:t>يمكن </a:t>
            </a:r>
            <a:r>
              <a:rPr lang="ar-SA" sz="2600" dirty="0"/>
              <a:t>التعرف على التكنولوجيا الجديدة من خلال الزبائن </a:t>
            </a:r>
            <a:r>
              <a:rPr lang="ar-SA" sz="2600" dirty="0" smtClean="0"/>
              <a:t>أو الشركاء أو </a:t>
            </a:r>
            <a:r>
              <a:rPr lang="ar-SA" sz="2600" dirty="0"/>
              <a:t>التقارير الخاصة </a:t>
            </a:r>
            <a:endParaRPr lang="ar-SA" sz="2600" dirty="0" smtClean="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5" name="TextBox 4"/>
          <p:cNvSpPr txBox="1"/>
          <p:nvPr/>
        </p:nvSpPr>
        <p:spPr>
          <a:xfrm>
            <a:off x="-3449" y="4562544"/>
            <a:ext cx="4160912" cy="738664"/>
          </a:xfrm>
          <a:prstGeom prst="rect">
            <a:avLst/>
          </a:prstGeom>
          <a:solidFill>
            <a:schemeClr val="accent1">
              <a:lumMod val="20000"/>
              <a:lumOff val="80000"/>
            </a:schemeClr>
          </a:solidFill>
          <a:ln>
            <a:solidFill>
              <a:schemeClr val="accent1"/>
            </a:solidFill>
          </a:ln>
        </p:spPr>
        <p:txBody>
          <a:bodyPr wrap="square" rtlCol="1">
            <a:spAutoFit/>
          </a:bodyPr>
          <a:lstStyle/>
          <a:p>
            <a:pPr>
              <a:spcBef>
                <a:spcPct val="20000"/>
              </a:spcBef>
            </a:pPr>
            <a:r>
              <a:rPr lang="ar-SA" sz="2000" dirty="0">
                <a:solidFill>
                  <a:srgbClr val="013E36"/>
                </a:solidFill>
                <a:latin typeface="+mn-lt"/>
                <a:cs typeface="Arial" charset="0"/>
              </a:rPr>
              <a:t>السعودية حصلت على 364 </a:t>
            </a:r>
            <a:r>
              <a:rPr lang="ar-SA" sz="2200" dirty="0">
                <a:solidFill>
                  <a:srgbClr val="013E36"/>
                </a:solidFill>
                <a:latin typeface="+mn-lt"/>
                <a:cs typeface="Arial" charset="0"/>
              </a:rPr>
              <a:t>براءة</a:t>
            </a:r>
            <a:r>
              <a:rPr lang="ar-SA" sz="2000" dirty="0">
                <a:solidFill>
                  <a:srgbClr val="013E36"/>
                </a:solidFill>
                <a:latin typeface="+mn-lt"/>
                <a:cs typeface="Arial" charset="0"/>
              </a:rPr>
              <a:t> اختراع عام 2015 والكويت </a:t>
            </a:r>
            <a:r>
              <a:rPr lang="ar-SA" sz="2000" dirty="0" smtClean="0">
                <a:solidFill>
                  <a:srgbClr val="013E36"/>
                </a:solidFill>
                <a:latin typeface="+mn-lt"/>
                <a:cs typeface="Arial" charset="0"/>
              </a:rPr>
              <a:t>64 </a:t>
            </a:r>
            <a:r>
              <a:rPr lang="ar-SA" sz="2000" dirty="0">
                <a:solidFill>
                  <a:srgbClr val="013E36"/>
                </a:solidFill>
                <a:latin typeface="+mn-lt"/>
                <a:cs typeface="Arial" charset="0"/>
              </a:rPr>
              <a:t>ومصر ثلاثين براءة</a:t>
            </a:r>
          </a:p>
        </p:txBody>
      </p:sp>
    </p:spTree>
    <p:extLst>
      <p:ext uri="{BB962C8B-B14F-4D97-AF65-F5344CB8AC3E}">
        <p14:creationId xmlns:p14="http://schemas.microsoft.com/office/powerpoint/2010/main" val="418654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371600"/>
            <a:ext cx="9906000" cy="5009728"/>
          </a:xfrm>
        </p:spPr>
        <p:txBody>
          <a:bodyPr/>
          <a:lstStyle/>
          <a:p>
            <a:pPr marL="457200" indent="-457200" rtl="1">
              <a:spcBef>
                <a:spcPts val="300"/>
              </a:spcBef>
              <a:buFont typeface="Arial" panose="020B0604020202020204" pitchFamily="34" charset="0"/>
              <a:buChar char="•"/>
            </a:pPr>
            <a:r>
              <a:rPr lang="ar-SA" sz="2400" dirty="0" smtClean="0"/>
              <a:t>التركيز على كل مستهلك على حدة مقابل التركيز على حجم كبير من المستهلكين.</a:t>
            </a:r>
          </a:p>
          <a:p>
            <a:pPr marL="457200" indent="-457200" rtl="1">
              <a:spcBef>
                <a:spcPts val="300"/>
              </a:spcBef>
              <a:buFont typeface="Arial" panose="020B0604020202020204" pitchFamily="34" charset="0"/>
              <a:buChar char="•"/>
            </a:pPr>
            <a:r>
              <a:rPr lang="ar-SA" sz="2400" dirty="0" smtClean="0"/>
              <a:t>تعميق الروابط مع الموردين والعملاء</a:t>
            </a:r>
            <a:r>
              <a:rPr lang="ar-SA" sz="2400" dirty="0"/>
              <a:t> </a:t>
            </a:r>
            <a:r>
              <a:rPr lang="ar-SA" sz="2400" dirty="0" smtClean="0"/>
              <a:t>فيما يعرف بالاقتصاد </a:t>
            </a:r>
            <a:r>
              <a:rPr lang="ar-SA" sz="2400" dirty="0" err="1" smtClean="0"/>
              <a:t>الشبكى</a:t>
            </a:r>
            <a:r>
              <a:rPr lang="ar-SA" sz="2400" dirty="0" smtClean="0"/>
              <a:t> </a:t>
            </a:r>
          </a:p>
          <a:p>
            <a:pPr marL="457200" indent="-457200" rtl="1">
              <a:spcBef>
                <a:spcPts val="300"/>
              </a:spcBef>
              <a:buFont typeface="Arial" panose="020B0604020202020204" pitchFamily="34" charset="0"/>
              <a:buChar char="•"/>
            </a:pPr>
            <a:r>
              <a:rPr lang="ar-SA" sz="2400" dirty="0" smtClean="0"/>
              <a:t>تدمج الشركة بالبيئة العالمية وتساعد على فتح أسواق جديدة</a:t>
            </a:r>
          </a:p>
          <a:p>
            <a:pPr marL="457200" indent="-457200" rtl="1">
              <a:spcBef>
                <a:spcPts val="300"/>
              </a:spcBef>
              <a:buFont typeface="Arial" panose="020B0604020202020204" pitchFamily="34" charset="0"/>
              <a:buChar char="•"/>
            </a:pPr>
            <a:r>
              <a:rPr lang="ar-SA" sz="2400" dirty="0" smtClean="0"/>
              <a:t>تزيد فرص تبادل المعرفة والخبرات والمعلومات </a:t>
            </a:r>
          </a:p>
          <a:p>
            <a:pPr marL="457200" indent="-457200" rtl="1">
              <a:spcBef>
                <a:spcPts val="300"/>
              </a:spcBef>
              <a:buFont typeface="Arial" panose="020B0604020202020204" pitchFamily="34" charset="0"/>
              <a:buChar char="•"/>
            </a:pPr>
            <a:r>
              <a:rPr lang="ar-SA" sz="2400" dirty="0"/>
              <a:t>سهولة المعاملات وسرعتها من أي مكان وفى أي وقت </a:t>
            </a:r>
            <a:endParaRPr lang="ar-SA" sz="2400" dirty="0" smtClean="0"/>
          </a:p>
          <a:p>
            <a:pPr marL="457200" indent="-457200" rtl="1">
              <a:spcBef>
                <a:spcPts val="300"/>
              </a:spcBef>
              <a:buFont typeface="Arial" panose="020B0604020202020204" pitchFamily="34" charset="0"/>
              <a:buChar char="•"/>
            </a:pPr>
            <a:r>
              <a:rPr lang="ar-SA" sz="2400" dirty="0" smtClean="0"/>
              <a:t>تحدث تغيرات اجتماعية واقتصادية وثقافية وأخلاقية واسعة</a:t>
            </a:r>
          </a:p>
          <a:p>
            <a:pPr marL="457200" indent="-457200" rtl="1">
              <a:spcBef>
                <a:spcPts val="300"/>
              </a:spcBef>
              <a:buFont typeface="Arial" panose="020B0604020202020204" pitchFamily="34" charset="0"/>
              <a:buChar char="•"/>
            </a:pPr>
            <a:r>
              <a:rPr lang="ar-SA" sz="2400" dirty="0" smtClean="0"/>
              <a:t>أدت الى زيادة البيانات وبرمجيات المصدر المفتوح والخدمات المجانية </a:t>
            </a:r>
          </a:p>
          <a:p>
            <a:pPr marL="457200" indent="-457200" rtl="1">
              <a:spcBef>
                <a:spcPts val="300"/>
              </a:spcBef>
              <a:buFont typeface="Arial" panose="020B0604020202020204" pitchFamily="34" charset="0"/>
              <a:buChar char="•"/>
            </a:pPr>
            <a:r>
              <a:rPr lang="ar-SA" sz="2400" dirty="0" smtClean="0"/>
              <a:t>توفير التكلفة بأنواعها سواء المالية أو الوقت أو الجهد ولاسيما تكلفة المعاملات والتكلفة المتغيرة </a:t>
            </a:r>
          </a:p>
          <a:p>
            <a:pPr marL="457200" indent="-457200" rtl="1">
              <a:spcBef>
                <a:spcPts val="300"/>
              </a:spcBef>
              <a:buFont typeface="Arial" panose="020B0604020202020204" pitchFamily="34" charset="0"/>
              <a:buChar char="•"/>
            </a:pPr>
            <a:r>
              <a:rPr lang="ar-SA" sz="2400" dirty="0" smtClean="0"/>
              <a:t>خلق شركات ومنتجات وخدمات وموارد (الترددات) وفرص اقتصادية جديدة </a:t>
            </a:r>
          </a:p>
          <a:p>
            <a:pPr marL="457200" indent="-457200" rtl="1">
              <a:spcBef>
                <a:spcPts val="300"/>
              </a:spcBef>
              <a:buFont typeface="Arial" panose="020B0604020202020204" pitchFamily="34" charset="0"/>
              <a:buChar char="•"/>
            </a:pPr>
            <a:r>
              <a:rPr lang="ar-SA" sz="2400" dirty="0" err="1" smtClean="0"/>
              <a:t>الإبتكارات</a:t>
            </a:r>
            <a:r>
              <a:rPr lang="ar-SA" sz="2400" dirty="0" smtClean="0"/>
              <a:t> الكاسحة </a:t>
            </a:r>
            <a:r>
              <a:rPr lang="en-US" sz="2400" dirty="0" smtClean="0"/>
              <a:t>Disruptive Innovations</a:t>
            </a:r>
            <a:r>
              <a:rPr lang="ar-SA" sz="2400" dirty="0" smtClean="0"/>
              <a:t> ( مثل الجوال، والحاسب، والتعليم عن بعد والسيارات ذاتية القيادة والقطارات) تحل محل التكنولوجيا القديمة وتعيد هيكلة الأعمال وتساهم في خلق منظمات افتراضية </a:t>
            </a:r>
          </a:p>
        </p:txBody>
      </p:sp>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التغيرات التي تحركها تقنية المعلومات</a:t>
            </a:r>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sp>
        <p:nvSpPr>
          <p:cNvPr id="5" name="TextBox 4"/>
          <p:cNvSpPr txBox="1"/>
          <p:nvPr/>
        </p:nvSpPr>
        <p:spPr>
          <a:xfrm>
            <a:off x="128464" y="2636912"/>
            <a:ext cx="2520280" cy="707886"/>
          </a:xfrm>
          <a:prstGeom prst="rect">
            <a:avLst/>
          </a:prstGeom>
          <a:solidFill>
            <a:schemeClr val="accent1">
              <a:lumMod val="20000"/>
              <a:lumOff val="80000"/>
            </a:schemeClr>
          </a:solidFill>
          <a:ln>
            <a:solidFill>
              <a:schemeClr val="accent1"/>
            </a:solidFill>
          </a:ln>
        </p:spPr>
        <p:txBody>
          <a:bodyPr wrap="square" rtlCol="1">
            <a:spAutoFit/>
          </a:bodyPr>
          <a:lstStyle/>
          <a:p>
            <a:r>
              <a:rPr lang="ar-SA" sz="2000" dirty="0"/>
              <a:t>السعودية تستثمر  200 مليار ريال سنويا في </a:t>
            </a:r>
            <a:r>
              <a:rPr lang="ar-SA" sz="2000" dirty="0" smtClean="0"/>
              <a:t>الاتصالات</a:t>
            </a:r>
            <a:endParaRPr lang="ar-SA" sz="2000" dirty="0"/>
          </a:p>
        </p:txBody>
      </p:sp>
    </p:spTree>
    <p:extLst>
      <p:ext uri="{BB962C8B-B14F-4D97-AF65-F5344CB8AC3E}">
        <p14:creationId xmlns:p14="http://schemas.microsoft.com/office/powerpoint/2010/main" val="3668459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تأثيرات الحاسوب والانترنت على سوق العمل</a:t>
            </a:r>
            <a:endParaRPr lang="ar-SA" dirty="0"/>
          </a:p>
        </p:txBody>
      </p:sp>
      <p:sp>
        <p:nvSpPr>
          <p:cNvPr id="3" name="Content Placeholder 2"/>
          <p:cNvSpPr>
            <a:spLocks noGrp="1"/>
          </p:cNvSpPr>
          <p:nvPr>
            <p:ph idx="1"/>
          </p:nvPr>
        </p:nvSpPr>
        <p:spPr>
          <a:xfrm>
            <a:off x="56456" y="1417638"/>
            <a:ext cx="9649072" cy="4708525"/>
          </a:xfrm>
        </p:spPr>
        <p:txBody>
          <a:bodyPr/>
          <a:lstStyle/>
          <a:p>
            <a:pPr marL="457200" indent="-457200" rtl="1">
              <a:buFont typeface="Arial" panose="020B0604020202020204" pitchFamily="34" charset="0"/>
              <a:buChar char="•"/>
            </a:pPr>
            <a:r>
              <a:rPr lang="ar-SA" sz="2400" dirty="0"/>
              <a:t>الكومبيوتر ينافس الانسان في سوق العمل</a:t>
            </a:r>
            <a:endParaRPr lang="en-US" sz="2400" dirty="0"/>
          </a:p>
          <a:p>
            <a:pPr marL="457200" indent="-457200" rtl="1">
              <a:buFont typeface="Arial" panose="020B0604020202020204" pitchFamily="34" charset="0"/>
              <a:buChar char="•"/>
            </a:pPr>
            <a:r>
              <a:rPr lang="ar-SA" sz="2400" dirty="0"/>
              <a:t>سوف تنتشر ثقافة العمل من البيت والعمل جزء من الوقت </a:t>
            </a:r>
            <a:endParaRPr lang="en-US" sz="2400" dirty="0"/>
          </a:p>
          <a:p>
            <a:pPr marL="457200" indent="-457200" rtl="1">
              <a:buFont typeface="Arial" panose="020B0604020202020204" pitchFamily="34" charset="0"/>
              <a:buChar char="•"/>
            </a:pPr>
            <a:r>
              <a:rPr lang="ar-SA" sz="2400" dirty="0"/>
              <a:t>العمل لمدة 40 ساعة سيصبح لدوافع اجتماعية وليس لسد الحاجات المالية</a:t>
            </a:r>
            <a:endParaRPr lang="en-US" sz="2400" dirty="0"/>
          </a:p>
          <a:p>
            <a:pPr marL="457200" indent="-457200" rtl="1">
              <a:buFont typeface="Arial" panose="020B0604020202020204" pitchFamily="34" charset="0"/>
              <a:buChar char="•"/>
            </a:pPr>
            <a:r>
              <a:rPr lang="ar-SA" sz="2400" dirty="0"/>
              <a:t>سوف تزداد فرص العمل من </a:t>
            </a:r>
            <a:r>
              <a:rPr lang="ar-SA" sz="2400" dirty="0" smtClean="0"/>
              <a:t>المنزل ولا سيما للنساء </a:t>
            </a:r>
            <a:r>
              <a:rPr lang="ar-SA" sz="2400" dirty="0" err="1" smtClean="0"/>
              <a:t>وقاطنى</a:t>
            </a:r>
            <a:r>
              <a:rPr lang="ar-SA" sz="2400" dirty="0" smtClean="0"/>
              <a:t> المناطق النائية</a:t>
            </a:r>
            <a:endParaRPr lang="en-US" sz="2400" dirty="0"/>
          </a:p>
          <a:p>
            <a:pPr marL="457200" indent="-457200" rtl="1">
              <a:buFont typeface="Arial" panose="020B0604020202020204" pitchFamily="34" charset="0"/>
              <a:buChar char="•"/>
            </a:pPr>
            <a:r>
              <a:rPr lang="ar-SA" sz="2400" dirty="0"/>
              <a:t>سوف تذوب أهمية المنظمة ومكان العمل الرسمي وأوقاته الرسمية بشكل كبير</a:t>
            </a:r>
            <a:endParaRPr lang="en-US" sz="2400" dirty="0"/>
          </a:p>
          <a:p>
            <a:pPr marL="457200" indent="-457200" rtl="1">
              <a:buFont typeface="Arial" panose="020B0604020202020204" pitchFamily="34" charset="0"/>
              <a:buChar char="•"/>
            </a:pPr>
            <a:r>
              <a:rPr lang="ar-SA" sz="2400" dirty="0"/>
              <a:t>سوف تقل الموارد الاقتصادية المستخدمة في العمل </a:t>
            </a:r>
            <a:r>
              <a:rPr lang="ar-SA" sz="2400" dirty="0" smtClean="0"/>
              <a:t>بشكل </a:t>
            </a:r>
            <a:r>
              <a:rPr lang="ar-SA" sz="2400" dirty="0"/>
              <a:t>كبير</a:t>
            </a:r>
            <a:endParaRPr lang="en-US" sz="2400" dirty="0"/>
          </a:p>
          <a:p>
            <a:pPr marL="457200" indent="-457200" rtl="1">
              <a:buFont typeface="Arial" panose="020B0604020202020204" pitchFamily="34" charset="0"/>
              <a:buChar char="•"/>
            </a:pPr>
            <a:r>
              <a:rPr lang="ar-SA" sz="2400" dirty="0"/>
              <a:t>سوف تتسع الفجوة الرقمية بين </a:t>
            </a:r>
            <a:r>
              <a:rPr lang="ar-SA" sz="2400" dirty="0" smtClean="0"/>
              <a:t>من يمتلكون التكنولوجيا ومن لا يملكونها</a:t>
            </a:r>
            <a:r>
              <a:rPr lang="en-US" sz="2400" dirty="0" smtClean="0"/>
              <a:t>tech-haves </a:t>
            </a:r>
            <a:r>
              <a:rPr lang="en-US" sz="2400" dirty="0"/>
              <a:t>and the </a:t>
            </a:r>
            <a:r>
              <a:rPr lang="en-US" sz="2400" dirty="0" smtClean="0"/>
              <a:t>have-nots.</a:t>
            </a:r>
          </a:p>
          <a:p>
            <a:pPr marL="457200" indent="-457200" rtl="1">
              <a:buFont typeface="Arial" panose="020B0604020202020204" pitchFamily="34" charset="0"/>
              <a:buChar char="•"/>
            </a:pPr>
            <a:r>
              <a:rPr lang="ar-SA" sz="2400" dirty="0" smtClean="0"/>
              <a:t>تقنية المعلومات تحدث تغيرات جذرية وليس عادية </a:t>
            </a:r>
            <a:r>
              <a:rPr lang="en-US" sz="2400" dirty="0" smtClean="0"/>
              <a:t>revolutionary changes </a:t>
            </a:r>
          </a:p>
          <a:p>
            <a:pPr marL="457200" indent="-457200" rtl="1">
              <a:buFont typeface="Arial" panose="020B0604020202020204" pitchFamily="34" charset="0"/>
              <a:buChar char="•"/>
            </a:pPr>
            <a:r>
              <a:rPr lang="ar-SA" sz="2400" dirty="0" smtClean="0"/>
              <a:t>الثروة ستتركز في يد من يملكون الخبرات والمعرفة والأفكار والعلامات التجارية والمعلومات</a:t>
            </a:r>
          </a:p>
          <a:p>
            <a:pPr marL="457200" indent="-457200" rtl="1">
              <a:buFont typeface="Arial" panose="020B0604020202020204" pitchFamily="34" charset="0"/>
              <a:buChar char="•"/>
            </a:pPr>
            <a:endParaRPr lang="en-US" sz="2400" dirty="0" smtClean="0"/>
          </a:p>
          <a:p>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extLst>
      <p:ext uri="{BB962C8B-B14F-4D97-AF65-F5344CB8AC3E}">
        <p14:creationId xmlns:p14="http://schemas.microsoft.com/office/powerpoint/2010/main" val="1046141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ar-SA" dirty="0" smtClean="0"/>
              <a:t>عوامل أخرى </a:t>
            </a:r>
            <a:endParaRPr lang="ar-SA" dirty="0"/>
          </a:p>
        </p:txBody>
      </p:sp>
      <p:sp>
        <p:nvSpPr>
          <p:cNvPr id="3" name="Content Placeholder 2"/>
          <p:cNvSpPr>
            <a:spLocks noGrp="1"/>
          </p:cNvSpPr>
          <p:nvPr>
            <p:ph idx="1"/>
          </p:nvPr>
        </p:nvSpPr>
        <p:spPr>
          <a:xfrm>
            <a:off x="0" y="1417638"/>
            <a:ext cx="9906000" cy="4938712"/>
          </a:xfrm>
        </p:spPr>
        <p:txBody>
          <a:bodyPr/>
          <a:lstStyle/>
          <a:p>
            <a:r>
              <a:rPr lang="ar-SA" sz="2800" dirty="0" smtClean="0"/>
              <a:t>هناك عوامل أخرى تؤثر في بيئة الأعمال مثل:</a:t>
            </a:r>
          </a:p>
          <a:p>
            <a:pPr marL="457200" indent="-457200" rtl="1">
              <a:buFont typeface="Arial" panose="020B0604020202020204" pitchFamily="34" charset="0"/>
              <a:buChar char="•"/>
            </a:pPr>
            <a:r>
              <a:rPr lang="ar-SA" sz="2800" b="1" dirty="0" smtClean="0"/>
              <a:t>العوامل الجغرافية:</a:t>
            </a:r>
            <a:r>
              <a:rPr lang="ar-SA" sz="2800" dirty="0"/>
              <a:t> مثل المنح والوقف الخيرى والموارد الطبيعية والظروف المناخية، والموقع </a:t>
            </a:r>
            <a:r>
              <a:rPr lang="ar-SA" sz="2800" dirty="0" smtClean="0"/>
              <a:t>الجغرافي،</a:t>
            </a:r>
            <a:r>
              <a:rPr lang="ar-SA" sz="2800" dirty="0"/>
              <a:t> وقربه من المرافق والموانئ والمطارات وغيرها، وكل ما له صلة لقطاع الأعمال</a:t>
            </a:r>
            <a:r>
              <a:rPr lang="ar-SA" sz="2800" dirty="0" smtClean="0"/>
              <a:t>.</a:t>
            </a:r>
          </a:p>
          <a:p>
            <a:pPr marL="457200" indent="-457200" rtl="1">
              <a:buFont typeface="Arial" panose="020B0604020202020204" pitchFamily="34" charset="0"/>
              <a:buChar char="•"/>
            </a:pPr>
            <a:r>
              <a:rPr lang="ar-SA" sz="2800" b="1" dirty="0" smtClean="0"/>
              <a:t>الكوارث الطبيعية: </a:t>
            </a:r>
            <a:r>
              <a:rPr lang="ar-SA" sz="2800" dirty="0" smtClean="0"/>
              <a:t>مثل الفيضانات والزلازل والبراكين والأعاصير </a:t>
            </a:r>
          </a:p>
          <a:p>
            <a:pPr marL="457200" indent="-457200" rtl="1">
              <a:buFont typeface="Arial" panose="020B0604020202020204" pitchFamily="34" charset="0"/>
              <a:buChar char="•"/>
            </a:pPr>
            <a:r>
              <a:rPr lang="ar-SA" sz="2800" b="1" dirty="0" smtClean="0"/>
              <a:t>العوامل البيئية : </a:t>
            </a:r>
            <a:r>
              <a:rPr lang="ar-SA" sz="2800" dirty="0" smtClean="0"/>
              <a:t>تحليل </a:t>
            </a:r>
            <a:r>
              <a:rPr lang="en-US" sz="2800" dirty="0"/>
              <a:t>PESTLE</a:t>
            </a:r>
            <a:r>
              <a:rPr lang="ar-SA" sz="2800" dirty="0" smtClean="0"/>
              <a:t> يشمل مدى توفر الموارد الطبيعية وتأثير الأعمال على البيئة، إضافة الى العوامل السياسية والاقتصادية والاجتماعية والقانونية والتقنية  </a:t>
            </a:r>
          </a:p>
          <a:p>
            <a:pPr marL="457200" indent="-457200" rtl="1">
              <a:buFont typeface="Arial" panose="020B0604020202020204" pitchFamily="34" charset="0"/>
              <a:buChar char="•"/>
            </a:pPr>
            <a:r>
              <a:rPr lang="ar-SA" sz="2800" b="1" dirty="0" smtClean="0"/>
              <a:t>مكانة الدولة الدينية وإمكانيتها السياحية: </a:t>
            </a:r>
            <a:r>
              <a:rPr lang="ar-SA" sz="2800" dirty="0" smtClean="0"/>
              <a:t>مكانة المملكة الدينية ووجود الحرمين فيها يفتح فرص أعمال كبيرة وامتلاك مصر لخمس آثار العالم ساهم في تنمية قطاع سياحي كبير </a:t>
            </a:r>
            <a:endParaRPr lang="ar-SA" sz="2800" dirty="0"/>
          </a:p>
          <a:p>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extLst>
      <p:ext uri="{BB962C8B-B14F-4D97-AF65-F5344CB8AC3E}">
        <p14:creationId xmlns:p14="http://schemas.microsoft.com/office/powerpoint/2010/main" val="734161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997" y="433389"/>
            <a:ext cx="8915400" cy="984249"/>
          </a:xfrm>
        </p:spPr>
        <p:txBody>
          <a:bodyPr/>
          <a:lstStyle/>
          <a:p>
            <a:r>
              <a:rPr lang="ar-EG" dirty="0" smtClean="0"/>
              <a:t>بيانات </a:t>
            </a:r>
            <a:r>
              <a:rPr lang="ar-SA" dirty="0" smtClean="0"/>
              <a:t>الزبائن </a:t>
            </a:r>
            <a:endParaRPr lang="ar-SA" dirty="0"/>
          </a:p>
        </p:txBody>
      </p:sp>
      <p:sp>
        <p:nvSpPr>
          <p:cNvPr id="3" name="Content Placeholder 2"/>
          <p:cNvSpPr>
            <a:spLocks noGrp="1"/>
          </p:cNvSpPr>
          <p:nvPr>
            <p:ph idx="1"/>
          </p:nvPr>
        </p:nvSpPr>
        <p:spPr>
          <a:xfrm>
            <a:off x="0" y="1417638"/>
            <a:ext cx="9906000" cy="4938712"/>
          </a:xfrm>
        </p:spPr>
        <p:txBody>
          <a:bodyPr/>
          <a:lstStyle/>
          <a:p>
            <a:pPr marL="457200" lvl="0" indent="-457200" rtl="1">
              <a:spcBef>
                <a:spcPts val="0"/>
              </a:spcBef>
              <a:buFont typeface="Arial" panose="020B0604020202020204" pitchFamily="34" charset="0"/>
              <a:buChar char="•"/>
            </a:pPr>
            <a:r>
              <a:rPr lang="ar-SA" sz="2400" b="1" dirty="0"/>
              <a:t>وسائل جمع البيانات </a:t>
            </a:r>
            <a:r>
              <a:rPr lang="ar-SA" sz="2400" b="1" dirty="0" smtClean="0"/>
              <a:t>عن الزبائن: </a:t>
            </a:r>
            <a:r>
              <a:rPr lang="ar-SA" sz="2400" dirty="0"/>
              <a:t>النماذج الالكترونية، تاريخ مشتريات المستهلك، برامج التجسس، محركات البحث، </a:t>
            </a:r>
            <a:r>
              <a:rPr lang="ar-SA" sz="2400" dirty="0" smtClean="0"/>
              <a:t>الكوكيز، برامج التنقيب عن البيانات </a:t>
            </a:r>
            <a:endParaRPr lang="ar-SA" sz="2400" b="1" dirty="0" smtClean="0"/>
          </a:p>
          <a:p>
            <a:pPr marL="0" lvl="0" indent="-457200" rtl="1">
              <a:spcBef>
                <a:spcPts val="0"/>
              </a:spcBef>
              <a:buFont typeface="Arial" panose="020B0604020202020204" pitchFamily="34" charset="0"/>
              <a:buChar char="•"/>
            </a:pPr>
            <a:r>
              <a:rPr lang="ar-SA" sz="2400" b="1" dirty="0" smtClean="0"/>
              <a:t>أهمية البيانات الشخصية: </a:t>
            </a:r>
            <a:r>
              <a:rPr lang="ar-SA" sz="2400" dirty="0" smtClean="0"/>
              <a:t>مصدراً ل</a:t>
            </a:r>
            <a:r>
              <a:rPr lang="ar-EG" sz="2400" dirty="0" smtClean="0"/>
              <a:t>معلومات الاتصال</a:t>
            </a:r>
            <a:r>
              <a:rPr lang="ar-SA" sz="2400" dirty="0" smtClean="0"/>
              <a:t>، </a:t>
            </a:r>
            <a:r>
              <a:rPr lang="ar-EG" sz="2400" dirty="0" smtClean="0"/>
              <a:t>معلومات </a:t>
            </a:r>
            <a:r>
              <a:rPr lang="ar-EG" sz="2400" dirty="0"/>
              <a:t>الملف </a:t>
            </a:r>
            <a:r>
              <a:rPr lang="ar-EG" sz="2400" dirty="0" smtClean="0"/>
              <a:t>الشخصي</a:t>
            </a:r>
            <a:r>
              <a:rPr lang="ar-SA" sz="2400" dirty="0" smtClean="0"/>
              <a:t>، </a:t>
            </a:r>
            <a:r>
              <a:rPr lang="ar-EG" sz="2400" dirty="0" smtClean="0"/>
              <a:t>معلومات </a:t>
            </a:r>
            <a:r>
              <a:rPr lang="ar-SA" sz="2400" dirty="0" smtClean="0"/>
              <a:t>عن </a:t>
            </a:r>
            <a:r>
              <a:rPr lang="ar-EG" sz="2400" dirty="0" smtClean="0"/>
              <a:t>سلوك</a:t>
            </a:r>
            <a:r>
              <a:rPr lang="ar-SA" sz="2400" dirty="0" smtClean="0"/>
              <a:t> المستهلك</a:t>
            </a:r>
            <a:r>
              <a:rPr lang="ar-EG" sz="2400" dirty="0" smtClean="0"/>
              <a:t> </a:t>
            </a:r>
            <a:r>
              <a:rPr lang="ar-EG" sz="2400" dirty="0"/>
              <a:t>(على موقع </a:t>
            </a:r>
            <a:r>
              <a:rPr lang="ar-SA" sz="2400" dirty="0" smtClean="0"/>
              <a:t>الشركة والشركات الأخرى</a:t>
            </a:r>
            <a:r>
              <a:rPr lang="ar-EG" sz="2400" dirty="0" smtClean="0"/>
              <a:t> </a:t>
            </a:r>
            <a:r>
              <a:rPr lang="ar-EG" sz="2400" dirty="0"/>
              <a:t>)</a:t>
            </a:r>
            <a:endParaRPr lang="en-US" sz="2400" dirty="0"/>
          </a:p>
          <a:p>
            <a:pPr marL="457200" indent="-457200" rtl="1">
              <a:spcBef>
                <a:spcPts val="0"/>
              </a:spcBef>
              <a:buFont typeface="Arial" panose="020B0604020202020204" pitchFamily="34" charset="0"/>
              <a:buChar char="•"/>
            </a:pPr>
            <a:r>
              <a:rPr lang="ar-EG" sz="2400" b="1" dirty="0" err="1" smtClean="0"/>
              <a:t>المبادى</a:t>
            </a:r>
            <a:r>
              <a:rPr lang="ar-SA" sz="2400" b="1" dirty="0" smtClean="0"/>
              <a:t>ء</a:t>
            </a:r>
            <a:r>
              <a:rPr lang="ar-EG" sz="2400" b="1" dirty="0" smtClean="0"/>
              <a:t> </a:t>
            </a:r>
            <a:r>
              <a:rPr lang="ar-EG" sz="2400" b="1" dirty="0" err="1"/>
              <a:t>الثمانيه</a:t>
            </a:r>
            <a:r>
              <a:rPr lang="ar-EG" sz="2400" b="1" dirty="0"/>
              <a:t> لحمايه </a:t>
            </a:r>
            <a:r>
              <a:rPr lang="ar-EG" sz="2400" b="1" dirty="0" smtClean="0"/>
              <a:t>البيانات</a:t>
            </a:r>
            <a:r>
              <a:rPr lang="ar-SA" sz="2400" b="1" dirty="0" smtClean="0"/>
              <a:t>:</a:t>
            </a:r>
          </a:p>
          <a:p>
            <a:pPr marL="514350" lvl="0" indent="-514350" rtl="1">
              <a:spcBef>
                <a:spcPts val="0"/>
              </a:spcBef>
              <a:buFont typeface="+mj-lt"/>
              <a:buAutoNum type="arabicParenR"/>
            </a:pPr>
            <a:r>
              <a:rPr lang="ar-EG" sz="2400" dirty="0"/>
              <a:t>يجب تناول المعلومات بشكل عادل </a:t>
            </a:r>
            <a:r>
              <a:rPr lang="ar-EG" sz="2400" dirty="0" err="1"/>
              <a:t>وقانونى</a:t>
            </a:r>
            <a:r>
              <a:rPr lang="ar-EG" sz="2400" dirty="0"/>
              <a:t> </a:t>
            </a:r>
            <a:endParaRPr lang="en-US" sz="2400" dirty="0"/>
          </a:p>
          <a:p>
            <a:pPr marL="514350" lvl="0" indent="-514350" rtl="1">
              <a:spcBef>
                <a:spcPts val="0"/>
              </a:spcBef>
              <a:buFont typeface="+mj-lt"/>
              <a:buAutoNum type="arabicParenR"/>
            </a:pPr>
            <a:r>
              <a:rPr lang="ar-EG" sz="2400" dirty="0"/>
              <a:t>تناولها بشكل محدود </a:t>
            </a:r>
            <a:endParaRPr lang="en-US" sz="2400" dirty="0"/>
          </a:p>
          <a:p>
            <a:pPr marL="514350" lvl="0" indent="-514350" rtl="1">
              <a:spcBef>
                <a:spcPts val="0"/>
              </a:spcBef>
              <a:buFont typeface="+mj-lt"/>
              <a:buAutoNum type="arabicParenR"/>
            </a:pPr>
            <a:r>
              <a:rPr lang="ar-EG" sz="2400" dirty="0"/>
              <a:t>استخدام البيانات بشكل مرضى وفى أمور ذات صله وليس بشكل مفرط </a:t>
            </a:r>
            <a:endParaRPr lang="en-US" sz="2400" dirty="0"/>
          </a:p>
          <a:p>
            <a:pPr marL="514350" lvl="0" indent="-514350" rtl="1">
              <a:spcBef>
                <a:spcPts val="0"/>
              </a:spcBef>
              <a:buFont typeface="+mj-lt"/>
              <a:buAutoNum type="arabicParenR"/>
            </a:pPr>
            <a:r>
              <a:rPr lang="ar-EG" sz="2400" dirty="0"/>
              <a:t>مراعاه الدقة </a:t>
            </a:r>
            <a:r>
              <a:rPr lang="ar-EG" sz="2400" dirty="0" err="1"/>
              <a:t>فى</a:t>
            </a:r>
            <a:r>
              <a:rPr lang="ar-EG" sz="2400" dirty="0"/>
              <a:t> تناول البيانات </a:t>
            </a:r>
            <a:endParaRPr lang="en-US" sz="2400" dirty="0"/>
          </a:p>
          <a:p>
            <a:pPr marL="514350" lvl="0" indent="-514350" rtl="1">
              <a:spcBef>
                <a:spcPts val="0"/>
              </a:spcBef>
              <a:buFont typeface="+mj-lt"/>
              <a:buAutoNum type="arabicParenR"/>
            </a:pPr>
            <a:r>
              <a:rPr lang="ar-EG" sz="2400" dirty="0"/>
              <a:t>عدم الاحتفاظ بها لفتره اطول من اللازم</a:t>
            </a:r>
            <a:endParaRPr lang="en-US" sz="2400" dirty="0"/>
          </a:p>
          <a:p>
            <a:pPr marL="514350" lvl="0" indent="-514350" rtl="1">
              <a:spcBef>
                <a:spcPts val="0"/>
              </a:spcBef>
              <a:buFont typeface="+mj-lt"/>
              <a:buAutoNum type="arabicParenR"/>
            </a:pPr>
            <a:r>
              <a:rPr lang="ar-EG" sz="2400" dirty="0"/>
              <a:t>استخدامها طبقا لحقوق ماده البيانات</a:t>
            </a:r>
            <a:endParaRPr lang="en-US" sz="2400" dirty="0"/>
          </a:p>
          <a:p>
            <a:pPr marL="514350" lvl="0" indent="-514350" rtl="1">
              <a:spcBef>
                <a:spcPts val="0"/>
              </a:spcBef>
              <a:buFont typeface="+mj-lt"/>
              <a:buAutoNum type="arabicParenR"/>
            </a:pPr>
            <a:r>
              <a:rPr lang="ar-EG" sz="2400" dirty="0"/>
              <a:t>تناولها بشكل امن </a:t>
            </a:r>
            <a:endParaRPr lang="ar-SA" sz="2400" dirty="0"/>
          </a:p>
          <a:p>
            <a:pPr marL="514350" lvl="0" indent="-514350" rtl="1">
              <a:spcBef>
                <a:spcPts val="0"/>
              </a:spcBef>
              <a:buFont typeface="+mj-lt"/>
              <a:buAutoNum type="arabicParenR"/>
            </a:pPr>
            <a:r>
              <a:rPr lang="ar-EG" sz="2400" dirty="0"/>
              <a:t>عدم نقلها عبر البلدان دون توفير الحماية الكافية </a:t>
            </a:r>
            <a:endParaRPr lang="en-US" sz="2400" dirty="0"/>
          </a:p>
          <a:p>
            <a:pPr marL="457200" indent="-457200" rtl="1">
              <a:spcBef>
                <a:spcPts val="300"/>
              </a:spcBef>
              <a:buFont typeface="Arial" panose="020B0604020202020204" pitchFamily="34" charset="0"/>
              <a:buChar char="•"/>
            </a:pPr>
            <a:endParaRPr lang="ar-SA" sz="2400"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extLst>
      <p:ext uri="{BB962C8B-B14F-4D97-AF65-F5344CB8AC3E}">
        <p14:creationId xmlns:p14="http://schemas.microsoft.com/office/powerpoint/2010/main" val="2880273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مسح بيئة </a:t>
            </a:r>
            <a:r>
              <a:rPr lang="ar-SA" dirty="0"/>
              <a:t>ا</a:t>
            </a:r>
            <a:r>
              <a:rPr lang="ar-SA" dirty="0" smtClean="0"/>
              <a:t>لأعمال الإلكترونية </a:t>
            </a:r>
            <a:endParaRPr lang="ar-SA" dirty="0"/>
          </a:p>
        </p:txBody>
      </p:sp>
      <p:sp>
        <p:nvSpPr>
          <p:cNvPr id="3" name="Content Placeholder 2"/>
          <p:cNvSpPr>
            <a:spLocks noGrp="1"/>
          </p:cNvSpPr>
          <p:nvPr>
            <p:ph idx="1"/>
          </p:nvPr>
        </p:nvSpPr>
        <p:spPr>
          <a:xfrm>
            <a:off x="0" y="1351378"/>
            <a:ext cx="9906000" cy="4938712"/>
          </a:xfrm>
        </p:spPr>
        <p:txBody>
          <a:bodyPr/>
          <a:lstStyle/>
          <a:p>
            <a:pPr rtl="1">
              <a:spcBef>
                <a:spcPts val="200"/>
              </a:spcBef>
              <a:buFont typeface="Arial" panose="020B0604020202020204" pitchFamily="34" charset="0"/>
              <a:buChar char="•"/>
            </a:pPr>
            <a:r>
              <a:rPr lang="ar-SA" sz="2400" dirty="0" smtClean="0"/>
              <a:t>المسح </a:t>
            </a:r>
            <a:r>
              <a:rPr lang="ar-SA" sz="2400" dirty="0"/>
              <a:t>البيئي </a:t>
            </a:r>
            <a:r>
              <a:rPr lang="ar-SA" sz="2400" dirty="0" smtClean="0"/>
              <a:t>هو "دراسة </a:t>
            </a:r>
            <a:r>
              <a:rPr lang="ar-SA" sz="2400" dirty="0"/>
              <a:t>وتفسير الأحداث والاتجاهات السياسية والاقتصادية والاجتماعية والتكنولوجية التي تؤثر على </a:t>
            </a:r>
            <a:r>
              <a:rPr lang="ar-SA" sz="2400" dirty="0" smtClean="0"/>
              <a:t>الشركة أو الصناعة أو السوق ككل (</a:t>
            </a:r>
            <a:r>
              <a:rPr lang="en-US" sz="2400" dirty="0" smtClean="0"/>
              <a:t>Kroon 1995</a:t>
            </a:r>
            <a:r>
              <a:rPr lang="ar-SA" sz="2400" dirty="0" smtClean="0"/>
              <a:t>) </a:t>
            </a:r>
            <a:r>
              <a:rPr lang="ar-SA" sz="2400" b="1" dirty="0" smtClean="0">
                <a:solidFill>
                  <a:srgbClr val="FF0000"/>
                </a:solidFill>
              </a:rPr>
              <a:t>وخطواته:</a:t>
            </a:r>
          </a:p>
          <a:p>
            <a:pPr marL="514350" indent="-514350" rtl="1">
              <a:spcBef>
                <a:spcPts val="200"/>
              </a:spcBef>
              <a:buAutoNum type="arabicPeriod"/>
            </a:pPr>
            <a:r>
              <a:rPr lang="ar-SA" sz="2400" dirty="0" smtClean="0"/>
              <a:t>تحديد المتغيرات الداخلية والخارجية التي يجب جمع معلومات عنها </a:t>
            </a:r>
          </a:p>
          <a:p>
            <a:pPr marL="514350" indent="-514350" rtl="1">
              <a:spcBef>
                <a:spcPts val="200"/>
              </a:spcBef>
              <a:buAutoNum type="arabicPeriod"/>
            </a:pPr>
            <a:r>
              <a:rPr lang="ar-SA" sz="2400" dirty="0" smtClean="0"/>
              <a:t>جمع البيانات عن هذه المتغيرات (عن طريق الملاحظة أو الاستبيان أو المقابلات أو التقارير)</a:t>
            </a:r>
          </a:p>
          <a:p>
            <a:pPr marL="514350" indent="-514350" rtl="1">
              <a:spcBef>
                <a:spcPts val="200"/>
              </a:spcBef>
              <a:buAutoNum type="arabicPeriod"/>
            </a:pPr>
            <a:r>
              <a:rPr lang="ar-SA" sz="2400" dirty="0" smtClean="0"/>
              <a:t>تحليل هذه البيانات </a:t>
            </a:r>
            <a:r>
              <a:rPr lang="ar-SA" sz="2400" dirty="0" err="1" smtClean="0"/>
              <a:t>بإستخدام</a:t>
            </a:r>
            <a:r>
              <a:rPr lang="ar-SA" sz="2400" dirty="0" smtClean="0"/>
              <a:t> طرق شتى </a:t>
            </a:r>
          </a:p>
          <a:p>
            <a:pPr marL="514350" indent="-514350" rtl="1">
              <a:spcBef>
                <a:spcPts val="200"/>
              </a:spcBef>
              <a:buAutoNum type="arabicPeriod"/>
            </a:pPr>
            <a:r>
              <a:rPr lang="ar-SA" sz="2400" dirty="0" err="1" smtClean="0"/>
              <a:t>التنبوء</a:t>
            </a:r>
            <a:r>
              <a:rPr lang="ar-SA" sz="2400" dirty="0" smtClean="0"/>
              <a:t> ببعض المتغيرات المهمة</a:t>
            </a:r>
          </a:p>
          <a:p>
            <a:pPr marL="514350" indent="-514350" rtl="1">
              <a:spcBef>
                <a:spcPts val="200"/>
              </a:spcBef>
              <a:buAutoNum type="arabicPeriod"/>
            </a:pPr>
            <a:r>
              <a:rPr lang="ar-SA" sz="2400" dirty="0" smtClean="0"/>
              <a:t>عمل ملف </a:t>
            </a:r>
            <a:r>
              <a:rPr lang="en-US" sz="2400" dirty="0" smtClean="0"/>
              <a:t>profile</a:t>
            </a:r>
            <a:r>
              <a:rPr lang="ar-SA" sz="2400" dirty="0" smtClean="0"/>
              <a:t> عن كل عنصر</a:t>
            </a:r>
          </a:p>
          <a:p>
            <a:pPr marL="514350" indent="-514350" rtl="1">
              <a:spcBef>
                <a:spcPts val="200"/>
              </a:spcBef>
              <a:buAutoNum type="arabicPeriod"/>
            </a:pPr>
            <a:r>
              <a:rPr lang="ar-SA" sz="2400" dirty="0" smtClean="0"/>
              <a:t>كتابة التقرير وتحديد الموقف الاستراتيجي والفرص والمخاطر</a:t>
            </a:r>
          </a:p>
          <a:p>
            <a:pPr rtl="1">
              <a:spcBef>
                <a:spcPts val="200"/>
              </a:spcBef>
              <a:buFont typeface="Arial" panose="020B0604020202020204" pitchFamily="34" charset="0"/>
              <a:buChar char="•"/>
            </a:pPr>
            <a:r>
              <a:rPr lang="ar-SA" sz="2400" b="1" dirty="0" smtClean="0"/>
              <a:t>طرق أخرى لجمع البيانات: </a:t>
            </a:r>
            <a:r>
              <a:rPr lang="ar-SA" sz="2400" dirty="0" smtClean="0"/>
              <a:t>بناء سيناريوهات، المنطق والبداهة، المقارنة التاريخية، طريقة </a:t>
            </a:r>
            <a:r>
              <a:rPr lang="ar-SA" sz="2400" dirty="0" err="1" smtClean="0"/>
              <a:t>ديلفى</a:t>
            </a:r>
            <a:r>
              <a:rPr lang="ar-SA" sz="2400" dirty="0" smtClean="0"/>
              <a:t> أخذ آراء الخبراء والمدراء </a:t>
            </a:r>
            <a:r>
              <a:rPr lang="ar-SA" sz="2400" dirty="0" err="1" smtClean="0"/>
              <a:t>وإستخدام</a:t>
            </a:r>
            <a:r>
              <a:rPr lang="ar-SA" sz="2400" dirty="0" smtClean="0"/>
              <a:t> السلاسل الزمنية</a:t>
            </a:r>
          </a:p>
          <a:p>
            <a:pPr rtl="1">
              <a:spcBef>
                <a:spcPts val="200"/>
              </a:spcBef>
              <a:buFont typeface="Arial" panose="020B0604020202020204" pitchFamily="34" charset="0"/>
              <a:buChar char="•"/>
            </a:pPr>
            <a:r>
              <a:rPr lang="ar-SA" sz="2400" dirty="0"/>
              <a:t>نتائج المسح البيئي يستخدم في تصميم نماذج الأعمال والخطط الاستراتيجية والتسويقية والوظيفية  </a:t>
            </a:r>
          </a:p>
          <a:p>
            <a:pPr rtl="1">
              <a:spcBef>
                <a:spcPts val="200"/>
              </a:spcBef>
              <a:buFont typeface="Arial" panose="020B0604020202020204" pitchFamily="34" charset="0"/>
              <a:buChar char="•"/>
            </a:pPr>
            <a:r>
              <a:rPr lang="ar-SA" sz="2400" dirty="0"/>
              <a:t>المسح البيئي يمكن أن يكون جزأ من «نظام </a:t>
            </a:r>
            <a:r>
              <a:rPr lang="ar-SA" sz="2400" dirty="0" err="1"/>
              <a:t>إستراتيجى</a:t>
            </a:r>
            <a:r>
              <a:rPr lang="ar-SA" sz="2400" dirty="0"/>
              <a:t> للإنذار المبكر» </a:t>
            </a:r>
            <a:r>
              <a:rPr lang="en-US" sz="2400" dirty="0"/>
              <a:t>Strategic early warning </a:t>
            </a:r>
            <a:r>
              <a:rPr lang="en-US" sz="2400" dirty="0" smtClean="0"/>
              <a:t>system</a:t>
            </a:r>
            <a:r>
              <a:rPr lang="ar-SA" sz="2400" dirty="0" smtClean="0"/>
              <a:t> </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val="4294280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464" y="342107"/>
            <a:ext cx="9282236" cy="1143000"/>
          </a:xfrm>
        </p:spPr>
        <p:txBody>
          <a:bodyPr/>
          <a:lstStyle/>
          <a:p>
            <a:r>
              <a:rPr lang="ar-SA" dirty="0" smtClean="0"/>
              <a:t>علاقة الأعمال الالكترونية بالبيئة والتقنية الخضراء </a:t>
            </a:r>
            <a:endParaRPr lang="ar-SA" dirty="0"/>
          </a:p>
        </p:txBody>
      </p:sp>
      <p:sp>
        <p:nvSpPr>
          <p:cNvPr id="3" name="Content Placeholder 2"/>
          <p:cNvSpPr>
            <a:spLocks noGrp="1"/>
          </p:cNvSpPr>
          <p:nvPr>
            <p:ph idx="1"/>
          </p:nvPr>
        </p:nvSpPr>
        <p:spPr>
          <a:xfrm>
            <a:off x="495300" y="1268760"/>
            <a:ext cx="9410700" cy="5087590"/>
          </a:xfrm>
        </p:spPr>
        <p:txBody>
          <a:bodyPr/>
          <a:lstStyle/>
          <a:p>
            <a:r>
              <a:rPr lang="ar-SA" dirty="0" smtClean="0"/>
              <a:t>الاعمال الإلكترونية تعتبر صديقة للبيئة بسبب </a:t>
            </a:r>
            <a:r>
              <a:rPr lang="ar-SA" dirty="0" err="1" smtClean="0"/>
              <a:t>الآتـى</a:t>
            </a:r>
            <a:r>
              <a:rPr lang="ar-SA" dirty="0" smtClean="0"/>
              <a:t>:</a:t>
            </a:r>
          </a:p>
          <a:p>
            <a:pPr marL="857250" lvl="1" indent="-457200" rtl="1">
              <a:buFont typeface="Wingdings" panose="05000000000000000000" pitchFamily="2" charset="2"/>
              <a:buChar char="Ø"/>
            </a:pPr>
            <a:r>
              <a:rPr lang="ar-SA" sz="2400" dirty="0" smtClean="0"/>
              <a:t>تقلل الاعتماد على السيارات: 20%  من حركة السيارات في بريطانيا موجهة للتسوق</a:t>
            </a:r>
          </a:p>
          <a:p>
            <a:pPr marL="857250" lvl="1" indent="-457200" rtl="1">
              <a:buFont typeface="Wingdings" panose="05000000000000000000" pitchFamily="2" charset="2"/>
              <a:buChar char="Ø"/>
            </a:pPr>
            <a:r>
              <a:rPr lang="ar-SA" sz="2400" dirty="0" smtClean="0"/>
              <a:t>تقلل استهلاك الطاقة ومن ثم تقلل الاحتباس الحرارى </a:t>
            </a:r>
          </a:p>
          <a:p>
            <a:pPr marL="857250" lvl="1" indent="-457200" rtl="1">
              <a:buFont typeface="Wingdings" panose="05000000000000000000" pitchFamily="2" charset="2"/>
              <a:buChar char="Ø"/>
            </a:pPr>
            <a:r>
              <a:rPr lang="ar-SA" sz="2400" dirty="0" smtClean="0"/>
              <a:t>تقلل الحاجة الى مخازن لأن الإنتاج يكون حسب الاحتياجات الخاصة للزبائن</a:t>
            </a:r>
          </a:p>
          <a:p>
            <a:pPr marL="857250" lvl="1" indent="-457200" rtl="1">
              <a:buFont typeface="Wingdings" panose="05000000000000000000" pitchFamily="2" charset="2"/>
              <a:buChar char="Ø"/>
            </a:pPr>
            <a:r>
              <a:rPr lang="ar-SA" sz="2400" dirty="0" smtClean="0"/>
              <a:t>تقلل استهلاك الورق</a:t>
            </a:r>
            <a:endParaRPr lang="ar-SA" sz="3200" dirty="0"/>
          </a:p>
          <a:p>
            <a:pPr marL="857250" lvl="1" indent="-457200" rtl="1">
              <a:buFont typeface="Wingdings" panose="05000000000000000000" pitchFamily="2" charset="2"/>
              <a:buChar char="Ø"/>
            </a:pPr>
            <a:r>
              <a:rPr lang="ar-SA" sz="3200" dirty="0" err="1"/>
              <a:t>رقمنة</a:t>
            </a:r>
            <a:r>
              <a:rPr lang="ar-SA" sz="3200" dirty="0"/>
              <a:t> بعض المنتجات والخدمات مثل مقاطع الموسيقى والفيديو والبرامج التدريبية والمواد التعليمية </a:t>
            </a:r>
            <a:r>
              <a:rPr lang="ar-SA" sz="3200" dirty="0" smtClean="0"/>
              <a:t>تقلل </a:t>
            </a:r>
            <a:r>
              <a:rPr lang="ar-SA" sz="3200" dirty="0"/>
              <a:t>المخلفات في جميع سلسلة التوريد</a:t>
            </a:r>
          </a:p>
          <a:p>
            <a:pPr marL="457200" indent="-457200" rtl="1">
              <a:buFont typeface="Arial" panose="020B0604020202020204" pitchFamily="34" charset="0"/>
              <a:buChar char="•"/>
            </a:pPr>
            <a:r>
              <a:rPr lang="ar-SA" dirty="0"/>
              <a:t>لكن هناك من </a:t>
            </a:r>
            <a:r>
              <a:rPr lang="ar-SA" dirty="0" smtClean="0"/>
              <a:t>يرى عكس </a:t>
            </a:r>
            <a:r>
              <a:rPr lang="ar-SA" dirty="0"/>
              <a:t>ذلك بسبب المخلفات الالكترونية </a:t>
            </a:r>
            <a:r>
              <a:rPr lang="en-US" dirty="0"/>
              <a:t>e-waste </a:t>
            </a:r>
            <a:r>
              <a:rPr lang="ar-SA" dirty="0" smtClean="0"/>
              <a:t> مثل أجهزة الحاسوب والجوالات المعطوبة </a:t>
            </a:r>
            <a:endParaRPr lang="ar-SA" dirty="0"/>
          </a:p>
          <a:p>
            <a:pPr marL="400050" lvl="1" indent="0" rtl="1"/>
            <a:endParaRPr lang="ar-SA" sz="20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extLst>
      <p:ext uri="{BB962C8B-B14F-4D97-AF65-F5344CB8AC3E}">
        <p14:creationId xmlns:p14="http://schemas.microsoft.com/office/powerpoint/2010/main" val="2633512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3556"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3557"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5798633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_Template1.potx" id="{7F65DE76-E1F3-4444-98B4-0263EE90B231}" vid="{458FC09F-5FE7-4C5D-A25B-476CEC0A0B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Managemnt_Template2</Template>
  <TotalTime>20925</TotalTime>
  <Words>2120</Words>
  <Application>Microsoft Office PowerPoint</Application>
  <PresentationFormat>A4 Paper (210x297 mm)</PresentationFormat>
  <Paragraphs>258</Paragraphs>
  <Slides>23</Slides>
  <Notes>1</Notes>
  <HiddenSlides>0</HiddenSlides>
  <MMClips>0</MMClips>
  <ScaleCrop>false</ScaleCrop>
  <HeadingPairs>
    <vt:vector size="4" baseType="variant">
      <vt:variant>
        <vt:lpstr>نسق</vt:lpstr>
      </vt:variant>
      <vt:variant>
        <vt:i4>1</vt:i4>
      </vt:variant>
      <vt:variant>
        <vt:lpstr>عناوين الشرائح</vt:lpstr>
      </vt:variant>
      <vt:variant>
        <vt:i4>23</vt:i4>
      </vt:variant>
    </vt:vector>
  </HeadingPairs>
  <TitlesOfParts>
    <vt:vector size="24" baseType="lpstr">
      <vt:lpstr>Office Theme</vt:lpstr>
      <vt:lpstr>عرض تقديمي في PowerPoint</vt:lpstr>
      <vt:lpstr>المحاضرة الخامسة</vt:lpstr>
      <vt:lpstr>أهداف التعلم </vt:lpstr>
      <vt:lpstr>مقدمة </vt:lpstr>
      <vt:lpstr>أهمية دراسة بيئة الأعمال الإلكترونية </vt:lpstr>
      <vt:lpstr>البيئة الداخلية </vt:lpstr>
      <vt:lpstr>البيئة الخارجية</vt:lpstr>
      <vt:lpstr> البيئة الخارجية (الكبيرة)</vt:lpstr>
      <vt:lpstr>العامل الاجتماعي </vt:lpstr>
      <vt:lpstr>العامل القانوني والأخلاقي</vt:lpstr>
      <vt:lpstr>العوامل السياسية والقانونية في المملكة</vt:lpstr>
      <vt:lpstr>العامل الاقتصادي</vt:lpstr>
      <vt:lpstr>خصائص الاقتصاد السعودي </vt:lpstr>
      <vt:lpstr>قائمة بكبرى الشركات السعودية </vt:lpstr>
      <vt:lpstr>العامل السياسي</vt:lpstr>
      <vt:lpstr>العامل التكنولوجي</vt:lpstr>
      <vt:lpstr>التغيرات التي تحركها تقنية المعلومات</vt:lpstr>
      <vt:lpstr>تأثيرات الحاسوب والانترنت على سوق العمل</vt:lpstr>
      <vt:lpstr> عوامل أخرى </vt:lpstr>
      <vt:lpstr>بيانات الزبائن </vt:lpstr>
      <vt:lpstr> مسح بيئة الأعمال الإلكترونية </vt:lpstr>
      <vt:lpstr>علاقة الأعمال الالكترونية بالبيئة والتقنية الخضراء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Ahmed Shawkey Shahen</dc:creator>
  <cp:lastModifiedBy>Yassin Al-Yassin</cp:lastModifiedBy>
  <cp:revision>367</cp:revision>
  <cp:lastPrinted>2015-02-16T05:21:38Z</cp:lastPrinted>
  <dcterms:created xsi:type="dcterms:W3CDTF">2014-02-23T07:16:21Z</dcterms:created>
  <dcterms:modified xsi:type="dcterms:W3CDTF">2016-11-01T11:22:06Z</dcterms:modified>
</cp:coreProperties>
</file>