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10" r:id="rId3"/>
    <p:sldId id="400" r:id="rId4"/>
    <p:sldId id="375" r:id="rId5"/>
    <p:sldId id="404" r:id="rId6"/>
    <p:sldId id="402" r:id="rId7"/>
    <p:sldId id="401" r:id="rId8"/>
    <p:sldId id="385" r:id="rId9"/>
    <p:sldId id="405" r:id="rId10"/>
    <p:sldId id="397" r:id="rId11"/>
    <p:sldId id="398" r:id="rId12"/>
    <p:sldId id="399" r:id="rId13"/>
    <p:sldId id="408" r:id="rId14"/>
    <p:sldId id="406" r:id="rId15"/>
    <p:sldId id="410" r:id="rId16"/>
    <p:sldId id="412" r:id="rId17"/>
    <p:sldId id="416" r:id="rId18"/>
    <p:sldId id="414" r:id="rId19"/>
    <p:sldId id="415" r:id="rId20"/>
    <p:sldId id="409" r:id="rId21"/>
    <p:sldId id="411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4" d="100"/>
          <a:sy n="74" d="100"/>
        </p:scale>
        <p:origin x="1398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B270633-8B1D-4D3B-956E-3AE2D3CDB35E}" type="datetimeFigureOut">
              <a:rPr lang="ar-SA" smtClean="0"/>
              <a:t>22/05/1437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AEFDA65-A47F-42BB-9504-54E94598751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5763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16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67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0055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11731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20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9841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919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 الإدارية 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استراتيجية الأعمال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E-business Strategy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الأهداف التعليمية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28800"/>
            <a:ext cx="8915400" cy="4368378"/>
          </a:xfrm>
        </p:spPr>
        <p:txBody>
          <a:bodyPr/>
          <a:lstStyle/>
          <a:p>
            <a:pPr marL="0" indent="0" rtl="1"/>
            <a:r>
              <a:rPr lang="ar-SA" b="1" dirty="0" smtClean="0"/>
              <a:t>بعد الانتهاء من هذه المحاضرة يكون الطالب قادر على: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 أهم أنواع ومستويات الاستراتيجية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 مكونات الاستراتيجية ومراحل تنفيذها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/>
              <a:t>فهم الاستراتيجيات العامة ودور تقنية المعلومات فيها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التعرف على أهم استراتيجيات الأعمال الإلكترونية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/>
              <a:t>التعرف على الدور الاستراتيجي لنظم المعلومات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 أهمية الاستراتيجية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نقد ومراجعة الخطط الاستراتيجية ( من سؤال المناقشة)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مقدمة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40768"/>
            <a:ext cx="9561512" cy="493871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300" dirty="0" smtClean="0"/>
              <a:t>الاستراتيجية تصف الخطط والتوجهات المستقبلية للمنظمة</a:t>
            </a:r>
            <a:r>
              <a:rPr lang="ar-SA" sz="2300" dirty="0" smtClean="0"/>
              <a:t>.</a:t>
            </a:r>
            <a:endParaRPr lang="ar-SA" sz="23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300" dirty="0" smtClean="0"/>
              <a:t>الاستراتيجية هي خطة المنظمة لتحقيق مزايا تنافسية عن طريق إعادة ترتيب الموارد والتعاطي مع التغيرات في بيئة الأعمال بما يحقق متطلبات السوق وأصحاب المصلحة </a:t>
            </a:r>
            <a:r>
              <a:rPr lang="en-US" sz="2300" dirty="0" smtClean="0"/>
              <a:t>stakeholders </a:t>
            </a:r>
            <a:r>
              <a:rPr lang="ar-SA" sz="23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300" dirty="0"/>
              <a:t>استراتيجية الأعمال الالكترونية توضح كيفية توظيف التقنية لتحقيق استراتيجية المنظمة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300" dirty="0"/>
              <a:t>كما أنها توضح الفرص والمخاطر المتعلقة بالتقنية حتى تراعى في استراتيجية المنظمة </a:t>
            </a:r>
            <a:endParaRPr lang="ar-SA" sz="23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300" dirty="0" smtClean="0"/>
              <a:t>وتركز على: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300" dirty="0" smtClean="0"/>
              <a:t>الأداء الحالي في السوق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300" dirty="0" smtClean="0"/>
              <a:t>تشرح أهداف المنظمة وكيف تم تحديدها 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300" dirty="0" smtClean="0"/>
              <a:t>تشرح كيفية تخصيص الموارد لتحقيق الأهداف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300" dirty="0" smtClean="0"/>
              <a:t>تحدد الخيارات المتاحة للمنافسة في السوق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300" dirty="0" smtClean="0"/>
              <a:t>تضع خطة طويلة الأجل لتطوير </a:t>
            </a:r>
            <a:r>
              <a:rPr lang="ar-SA" sz="2300" dirty="0" smtClean="0"/>
              <a:t>المنظمة</a:t>
            </a:r>
            <a:r>
              <a:rPr lang="en-US" sz="2300" dirty="0" smtClean="0"/>
              <a:t>  </a:t>
            </a:r>
            <a:r>
              <a:rPr lang="ar-EG" sz="2300" dirty="0" smtClean="0"/>
              <a:t>وإكتساب مزايا تنافسية</a:t>
            </a:r>
            <a:r>
              <a:rPr lang="en-US" sz="2300" dirty="0" smtClean="0"/>
              <a:t> </a:t>
            </a:r>
            <a:endParaRPr lang="ar-SA" sz="2300" dirty="0" smtClean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300" dirty="0" smtClean="0"/>
              <a:t>تحدد المزايا التنافسية للمنظمة </a:t>
            </a:r>
            <a:r>
              <a:rPr lang="ar-SA" sz="2300" dirty="0" err="1" smtClean="0"/>
              <a:t>بناءاً</a:t>
            </a:r>
            <a:r>
              <a:rPr lang="ar-SA" sz="2300" dirty="0" smtClean="0"/>
              <a:t> على القيمة المعروضة </a:t>
            </a:r>
            <a:r>
              <a:rPr lang="en-US" sz="2300" dirty="0" smtClean="0"/>
              <a:t>value proposition </a:t>
            </a:r>
            <a:endParaRPr lang="ar-SA" sz="23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41866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C00000"/>
                </a:solidFill>
              </a:rPr>
              <a:t>مستويات الاستراتيجية والعلاقة بينها (1)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9784" y="1417638"/>
            <a:ext cx="10065568" cy="4819674"/>
          </a:xfrm>
        </p:spPr>
        <p:txBody>
          <a:bodyPr/>
          <a:lstStyle/>
          <a:p>
            <a:pPr marL="514350" indent="-514350" rtl="1">
              <a:buAutoNum type="arabicPeriod"/>
            </a:pPr>
            <a:r>
              <a:rPr lang="ar-SA" sz="2400" b="1" dirty="0" smtClean="0"/>
              <a:t>استراتيجية الشركة</a:t>
            </a:r>
            <a:r>
              <a:rPr lang="ar-SA" sz="2400" dirty="0"/>
              <a:t>: تحدد </a:t>
            </a:r>
            <a:r>
              <a:rPr lang="ar-SA" sz="2400" dirty="0" smtClean="0"/>
              <a:t>الرؤية والرسالة والقيم والأهداف والأعمال والاسواق </a:t>
            </a:r>
            <a:r>
              <a:rPr lang="ar-SA" sz="2400" dirty="0" err="1"/>
              <a:t>التى</a:t>
            </a:r>
            <a:r>
              <a:rPr lang="ar-SA" sz="2400" dirty="0"/>
              <a:t> </a:t>
            </a:r>
            <a:r>
              <a:rPr lang="ar-SA" sz="2400" dirty="0" smtClean="0"/>
              <a:t>ستنافس </a:t>
            </a:r>
            <a:r>
              <a:rPr lang="ar-SA" sz="2400" dirty="0"/>
              <a:t>فيها</a:t>
            </a:r>
            <a:r>
              <a:rPr lang="ar-SA" sz="2400" dirty="0" smtClean="0"/>
              <a:t>. تشرح </a:t>
            </a:r>
            <a:r>
              <a:rPr lang="ar-SA" sz="2400" dirty="0"/>
              <a:t>كيفية تحقيق التكامل بين  هذه </a:t>
            </a:r>
            <a:r>
              <a:rPr lang="ar-SA" sz="2400" dirty="0" smtClean="0"/>
              <a:t>الأعمال من حيث تبادل </a:t>
            </a:r>
            <a:r>
              <a:rPr lang="ar-SA" sz="2400" dirty="0"/>
              <a:t>الموظفين والموارد المالية </a:t>
            </a:r>
            <a:r>
              <a:rPr lang="ar-SA" sz="2400" dirty="0" smtClean="0"/>
              <a:t>وغيرها</a:t>
            </a:r>
          </a:p>
          <a:p>
            <a:pPr rtl="1"/>
            <a:r>
              <a:rPr lang="ar-SA" sz="2400" b="1" dirty="0" smtClean="0"/>
              <a:t>2. استراتيجية الأعمال</a:t>
            </a:r>
            <a:r>
              <a:rPr lang="ar-SA" sz="2400" dirty="0" smtClean="0"/>
              <a:t>: إذا كانت الشركة تعمل </a:t>
            </a:r>
            <a:r>
              <a:rPr lang="ar-SA" sz="2400" dirty="0" err="1"/>
              <a:t>فى</a:t>
            </a:r>
            <a:r>
              <a:rPr lang="ar-SA" sz="2400" dirty="0"/>
              <a:t> أكثر من </a:t>
            </a:r>
            <a:r>
              <a:rPr lang="ar-SA" sz="2400" dirty="0" smtClean="0"/>
              <a:t>نشاط أو تنتج أكثر من منتج فيجب أن يكون هناك استراتيجية لكل نشاط تشرح وترسم خريطة طريق لكيفية تحقيق </a:t>
            </a:r>
            <a:r>
              <a:rPr lang="ar-SA" sz="2400" dirty="0"/>
              <a:t>مزايا تنافسية </a:t>
            </a:r>
            <a:r>
              <a:rPr lang="ar-SA" sz="2400" dirty="0" smtClean="0"/>
              <a:t>فيه.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/>
              <a:t>يجب أن تكون تشاركية، وتعتمد على الأفعال، ومشوقة، وتمس الأنشطة اليومية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600" dirty="0"/>
              <a:t> </a:t>
            </a:r>
            <a:r>
              <a:rPr lang="ar-SA" sz="2600" b="1" dirty="0" smtClean="0"/>
              <a:t>تعريف الميزة التنافسية: </a:t>
            </a:r>
            <a:r>
              <a:rPr lang="ar-SA" sz="2600" dirty="0"/>
              <a:t>القدرة على خلق </a:t>
            </a:r>
            <a:r>
              <a:rPr lang="ar-SA" sz="2600" dirty="0" smtClean="0"/>
              <a:t>قيمة اقتصادية أفضل من </a:t>
            </a:r>
            <a:r>
              <a:rPr lang="ar-SA" sz="2600" dirty="0"/>
              <a:t>المنافسين</a:t>
            </a:r>
            <a:endParaRPr lang="ar-SA" sz="2600" dirty="0" smtClean="0"/>
          </a:p>
          <a:p>
            <a:pPr lvl="0" rtl="1"/>
            <a:r>
              <a:rPr lang="ar-SA" sz="2400" dirty="0" smtClean="0"/>
              <a:t>3</a:t>
            </a:r>
            <a:r>
              <a:rPr lang="ar-SA" sz="2400" b="1" dirty="0" smtClean="0"/>
              <a:t>. </a:t>
            </a:r>
            <a:r>
              <a:rPr lang="ar-SA" sz="2400" b="1" dirty="0"/>
              <a:t>استراتيجية المستوى </a:t>
            </a:r>
            <a:r>
              <a:rPr lang="ar-SA" sz="2400" b="1" dirty="0" smtClean="0"/>
              <a:t>الوظيفي: </a:t>
            </a:r>
            <a:r>
              <a:rPr lang="ar-SA" sz="2400" dirty="0" smtClean="0"/>
              <a:t>يقصد </a:t>
            </a:r>
            <a:r>
              <a:rPr lang="ar-SA" sz="2400" dirty="0"/>
              <a:t>بالمستوى الوظيفي للمنظمة الأقسام والإدارات العاملة. وتشمل استراتيجية البحث </a:t>
            </a:r>
            <a:r>
              <a:rPr lang="ar-SA" sz="2400" dirty="0" smtClean="0"/>
              <a:t>والتطوير (ابتكار منتج جديد)، والتصنيع (تحسين الجودة وتقليل التكاليف)، والتسويق (جذب الزبائن)، </a:t>
            </a:r>
            <a:r>
              <a:rPr lang="ar-SA" sz="2400" dirty="0"/>
              <a:t>والتمويل، والموارد البشرية </a:t>
            </a:r>
            <a:r>
              <a:rPr lang="ar-SA" sz="2400" dirty="0" smtClean="0"/>
              <a:t>( المحافظة على الخبرات) وإدارة </a:t>
            </a:r>
            <a:r>
              <a:rPr lang="ar-SA" sz="2400" dirty="0"/>
              <a:t>سلسلة </a:t>
            </a:r>
            <a:r>
              <a:rPr lang="ar-SA" sz="2400" dirty="0" smtClean="0"/>
              <a:t>التوريد (الاستغناء عن الوسطاء)، ونظم المعلومات </a:t>
            </a:r>
            <a:r>
              <a:rPr lang="ar-SA" sz="2400" dirty="0"/>
              <a:t>وغيرها. وهذه </a:t>
            </a:r>
            <a:r>
              <a:rPr lang="ar-SA" sz="2400" dirty="0" smtClean="0"/>
              <a:t>الاستراتيجيات </a:t>
            </a:r>
            <a:r>
              <a:rPr lang="ar-SA" sz="2400" dirty="0"/>
              <a:t>تخدم المستويات الأعلى عن طريق </a:t>
            </a:r>
            <a:r>
              <a:rPr lang="ar-SA" sz="2400" dirty="0" smtClean="0"/>
              <a:t>وضع </a:t>
            </a:r>
            <a:r>
              <a:rPr lang="ar-SA" sz="2400" dirty="0" smtClean="0"/>
              <a:t>خطة </a:t>
            </a:r>
            <a:r>
              <a:rPr lang="ar-SA" sz="2400" dirty="0" smtClean="0"/>
              <a:t>لتحقيق أهداف استراتيجية الأعمال وتوفير </a:t>
            </a:r>
            <a:r>
              <a:rPr lang="ar-SA" sz="2400" dirty="0"/>
              <a:t>معلومات عن آراء الزبائن، </a:t>
            </a:r>
            <a:r>
              <a:rPr lang="ar-SA" sz="2400" dirty="0" smtClean="0"/>
              <a:t>والموارد </a:t>
            </a:r>
            <a:r>
              <a:rPr lang="ar-SA" sz="2400" dirty="0"/>
              <a:t>المتاحة، الطاقة الانتاجية، </a:t>
            </a:r>
            <a:r>
              <a:rPr lang="ar-SA" sz="2400" dirty="0" smtClean="0"/>
              <a:t>وغيرها.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26269" y="564093"/>
            <a:ext cx="8382000" cy="671511"/>
          </a:xfrm>
        </p:spPr>
        <p:txBody>
          <a:bodyPr/>
          <a:lstStyle/>
          <a:p>
            <a:pPr algn="ctr"/>
            <a:r>
              <a:rPr lang="ar-SA" dirty="0">
                <a:solidFill>
                  <a:srgbClr val="C00000"/>
                </a:solidFill>
              </a:rPr>
              <a:t>مستويات الاستراتيجية والعلاقة بينها </a:t>
            </a:r>
            <a:r>
              <a:rPr lang="ar-SA" dirty="0" smtClean="0">
                <a:solidFill>
                  <a:srgbClr val="C00000"/>
                </a:solidFill>
              </a:rPr>
              <a:t>(2)</a:t>
            </a:r>
            <a:endParaRPr lang="ar-SA" altLang="ar-SA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000251" y="1343025"/>
            <a:ext cx="7250113" cy="4603750"/>
          </a:xfrm>
        </p:spPr>
        <p:txBody>
          <a:bodyPr/>
          <a:lstStyle/>
          <a:p>
            <a:pPr eaLnBrk="1" hangingPunct="1"/>
            <a:r>
              <a:rPr lang="en-US" altLang="ar-SA" sz="2400" dirty="0" smtClean="0"/>
              <a:t>.</a:t>
            </a:r>
            <a:endParaRPr lang="ar-SA" altLang="ar-SA" sz="2400" dirty="0"/>
          </a:p>
        </p:txBody>
      </p:sp>
      <p:sp>
        <p:nvSpPr>
          <p:cNvPr id="9220" name="Oval 5"/>
          <p:cNvSpPr>
            <a:spLocks noChangeArrowheads="1"/>
          </p:cNvSpPr>
          <p:nvPr/>
        </p:nvSpPr>
        <p:spPr bwMode="auto">
          <a:xfrm>
            <a:off x="4791075" y="1619251"/>
            <a:ext cx="2249488" cy="7159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 الشركة</a:t>
            </a:r>
          </a:p>
        </p:txBody>
      </p:sp>
      <p:sp>
        <p:nvSpPr>
          <p:cNvPr id="9221" name="Oval 6"/>
          <p:cNvSpPr>
            <a:spLocks noChangeArrowheads="1"/>
          </p:cNvSpPr>
          <p:nvPr/>
        </p:nvSpPr>
        <p:spPr bwMode="auto">
          <a:xfrm>
            <a:off x="4354060" y="4730315"/>
            <a:ext cx="2951163" cy="67151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</a:t>
            </a:r>
            <a:r>
              <a:rPr lang="ar-SA" altLang="ar-SA" sz="1600">
                <a:latin typeface="Times" panose="02020603050405020304" pitchFamily="18" charset="0"/>
              </a:rPr>
              <a:t> </a:t>
            </a:r>
            <a:r>
              <a:rPr lang="ar-SA" altLang="ar-SA" sz="1800">
                <a:latin typeface="Times" panose="02020603050405020304" pitchFamily="18" charset="0"/>
              </a:rPr>
              <a:t>نظم المعلومات</a:t>
            </a:r>
          </a:p>
        </p:txBody>
      </p:sp>
      <p:sp>
        <p:nvSpPr>
          <p:cNvPr id="9222" name="Oval 7"/>
          <p:cNvSpPr>
            <a:spLocks noChangeArrowheads="1"/>
          </p:cNvSpPr>
          <p:nvPr/>
        </p:nvSpPr>
        <p:spPr bwMode="auto">
          <a:xfrm>
            <a:off x="2222500" y="3778251"/>
            <a:ext cx="2268538" cy="7715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 التسويق</a:t>
            </a:r>
          </a:p>
        </p:txBody>
      </p:sp>
      <p:sp>
        <p:nvSpPr>
          <p:cNvPr id="9223" name="Oval 8"/>
          <p:cNvSpPr>
            <a:spLocks noChangeArrowheads="1"/>
          </p:cNvSpPr>
          <p:nvPr/>
        </p:nvSpPr>
        <p:spPr bwMode="auto">
          <a:xfrm>
            <a:off x="6748463" y="3532188"/>
            <a:ext cx="2462212" cy="10207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 سلسلة التوريد الالكترونية</a:t>
            </a:r>
          </a:p>
        </p:txBody>
      </p:sp>
      <p:sp>
        <p:nvSpPr>
          <p:cNvPr id="9224" name="Oval 9"/>
          <p:cNvSpPr>
            <a:spLocks noChangeArrowheads="1"/>
          </p:cNvSpPr>
          <p:nvPr/>
        </p:nvSpPr>
        <p:spPr bwMode="auto">
          <a:xfrm>
            <a:off x="4038600" y="2959101"/>
            <a:ext cx="3481388" cy="62071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 الأعمال الإلكترونية </a:t>
            </a:r>
          </a:p>
        </p:txBody>
      </p:sp>
      <p:cxnSp>
        <p:nvCxnSpPr>
          <p:cNvPr id="9225" name="Straight Connector 11"/>
          <p:cNvCxnSpPr>
            <a:cxnSpLocks noChangeShapeType="1"/>
          </p:cNvCxnSpPr>
          <p:nvPr/>
        </p:nvCxnSpPr>
        <p:spPr bwMode="auto">
          <a:xfrm>
            <a:off x="5745163" y="2335214"/>
            <a:ext cx="0" cy="682625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6" name="Straight Connector 12"/>
          <p:cNvCxnSpPr>
            <a:cxnSpLocks noChangeShapeType="1"/>
          </p:cNvCxnSpPr>
          <p:nvPr/>
        </p:nvCxnSpPr>
        <p:spPr bwMode="auto">
          <a:xfrm>
            <a:off x="5745163" y="3644901"/>
            <a:ext cx="0" cy="1008063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7" name="Straight Connector 4"/>
          <p:cNvCxnSpPr>
            <a:cxnSpLocks noChangeShapeType="1"/>
          </p:cNvCxnSpPr>
          <p:nvPr/>
        </p:nvCxnSpPr>
        <p:spPr bwMode="auto">
          <a:xfrm>
            <a:off x="6315075" y="3630614"/>
            <a:ext cx="420688" cy="427037"/>
          </a:xfrm>
          <a:prstGeom prst="line">
            <a:avLst/>
          </a:prstGeom>
          <a:noFill/>
          <a:ln w="34925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8" name="Straight Arrow Connector 9"/>
          <p:cNvCxnSpPr>
            <a:cxnSpLocks noChangeShapeType="1"/>
          </p:cNvCxnSpPr>
          <p:nvPr/>
        </p:nvCxnSpPr>
        <p:spPr bwMode="auto">
          <a:xfrm flipH="1">
            <a:off x="4470400" y="3597276"/>
            <a:ext cx="693738" cy="493713"/>
          </a:xfrm>
          <a:prstGeom prst="straightConnector1">
            <a:avLst/>
          </a:prstGeom>
          <a:noFill/>
          <a:ln w="34925" algn="ctr">
            <a:solidFill>
              <a:schemeClr val="tx1"/>
            </a:solidFill>
            <a:round/>
            <a:headEnd type="triangl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9" name="Straight Connector 11"/>
          <p:cNvCxnSpPr>
            <a:cxnSpLocks noChangeShapeType="1"/>
          </p:cNvCxnSpPr>
          <p:nvPr/>
        </p:nvCxnSpPr>
        <p:spPr bwMode="auto">
          <a:xfrm flipH="1">
            <a:off x="6897688" y="4516438"/>
            <a:ext cx="412750" cy="317500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30" name="Straight Connector 16"/>
          <p:cNvCxnSpPr>
            <a:cxnSpLocks noChangeShapeType="1"/>
          </p:cNvCxnSpPr>
          <p:nvPr/>
        </p:nvCxnSpPr>
        <p:spPr bwMode="auto">
          <a:xfrm>
            <a:off x="3911601" y="4484689"/>
            <a:ext cx="538163" cy="44767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31" name="TextBox 20"/>
          <p:cNvSpPr txBox="1">
            <a:spLocks noChangeArrowheads="1"/>
          </p:cNvSpPr>
          <p:nvPr/>
        </p:nvSpPr>
        <p:spPr bwMode="auto">
          <a:xfrm>
            <a:off x="5241926" y="2400301"/>
            <a:ext cx="179863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ar-SA" altLang="ar-SA" sz="2200" dirty="0"/>
              <a:t>الأهداف</a:t>
            </a:r>
          </a:p>
        </p:txBody>
      </p:sp>
      <p:sp>
        <p:nvSpPr>
          <p:cNvPr id="9232" name="TextBox 22"/>
          <p:cNvSpPr txBox="1">
            <a:spLocks noChangeArrowheads="1"/>
          </p:cNvSpPr>
          <p:nvPr/>
        </p:nvSpPr>
        <p:spPr bwMode="auto">
          <a:xfrm>
            <a:off x="3466307" y="2372282"/>
            <a:ext cx="2159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ar-SA" altLang="ar-SA" sz="2200" dirty="0" smtClean="0"/>
              <a:t>الفرص والقيود</a:t>
            </a:r>
            <a:endParaRPr lang="ar-SA" altLang="ar-SA" sz="2200" dirty="0"/>
          </a:p>
        </p:txBody>
      </p:sp>
      <p:sp>
        <p:nvSpPr>
          <p:cNvPr id="9233" name="TextBox 23"/>
          <p:cNvSpPr txBox="1">
            <a:spLocks noChangeArrowheads="1"/>
          </p:cNvSpPr>
          <p:nvPr/>
        </p:nvSpPr>
        <p:spPr bwMode="auto">
          <a:xfrm>
            <a:off x="1274764" y="5546725"/>
            <a:ext cx="69906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 rtl="1"/>
            <a:r>
              <a:rPr lang="ar-SA" altLang="ar-SA" sz="2000" dirty="0" smtClean="0"/>
              <a:t>سوف تدرس استراتيجيات لإدارة المعرفة وسلسة التوريد والتسويق في فصول لاحقة</a:t>
            </a:r>
            <a:endParaRPr lang="ar-SA" altLang="ar-SA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3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rgbClr val="C00000"/>
                </a:solidFill>
              </a:rPr>
              <a:t>مراحل </a:t>
            </a:r>
            <a:r>
              <a:rPr lang="ar-SA" dirty="0" smtClean="0">
                <a:solidFill>
                  <a:srgbClr val="C00000"/>
                </a:solidFill>
              </a:rPr>
              <a:t>التخطيط الاستراتيجي </a:t>
            </a:r>
            <a:endParaRPr lang="ar-SA" altLang="ar-SA" dirty="0" smtClean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541871"/>
              </p:ext>
            </p:extLst>
          </p:nvPr>
        </p:nvGraphicFramePr>
        <p:xfrm>
          <a:off x="1568449" y="1628775"/>
          <a:ext cx="5760814" cy="822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80407"/>
                <a:gridCol w="2880407"/>
              </a:tblGrid>
              <a:tr h="379948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ar-SA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التحليل الاستراتيجي </a:t>
                      </a:r>
                      <a:endParaRPr lang="ar-SA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  <a:tr h="385226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تحليل الموارد الداخلية</a:t>
                      </a:r>
                      <a:endParaRPr lang="ar-SA" sz="2000" dirty="0"/>
                    </a:p>
                  </a:txBody>
                  <a:tcPr marL="91438" marR="9143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تحليل البيئة الخارجية</a:t>
                      </a:r>
                      <a:endParaRPr lang="ar-SA" sz="2000" dirty="0"/>
                    </a:p>
                  </a:txBody>
                  <a:tcPr marL="91438" marR="9143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188892"/>
              </p:ext>
            </p:extLst>
          </p:nvPr>
        </p:nvGraphicFramePr>
        <p:xfrm>
          <a:off x="1568449" y="2758219"/>
          <a:ext cx="5760814" cy="85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80407"/>
                <a:gridCol w="2880407"/>
              </a:tblGrid>
              <a:tr h="347631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تحديد الأهداف الاستراتيجية </a:t>
                      </a:r>
                      <a:endParaRPr lang="ar-SA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52459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وضع الرؤية</a:t>
                      </a:r>
                      <a:r>
                        <a:rPr lang="ar-SA" sz="2200" baseline="0" dirty="0" smtClean="0"/>
                        <a:t> والرسالة والقيم</a:t>
                      </a:r>
                      <a:endParaRPr lang="ar-SA" sz="2200" dirty="0"/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تحديد الأهداف </a:t>
                      </a:r>
                      <a:endParaRPr lang="ar-SA" sz="2200" dirty="0"/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067606"/>
              </p:ext>
            </p:extLst>
          </p:nvPr>
        </p:nvGraphicFramePr>
        <p:xfrm>
          <a:off x="1497011" y="3858702"/>
          <a:ext cx="5832252" cy="85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44084"/>
                <a:gridCol w="1944084"/>
                <a:gridCol w="1944084"/>
              </a:tblGrid>
              <a:tr h="393415">
                <a:tc gridSpan="3">
                  <a:txBody>
                    <a:bodyPr/>
                    <a:lstStyle/>
                    <a:p>
                      <a:pPr algn="ctr" rtl="1"/>
                      <a:r>
                        <a:rPr lang="ar-SA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صياغة الاستراتيجية </a:t>
                      </a:r>
                      <a:endParaRPr lang="ar-SA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97160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تحديد الخيارات </a:t>
                      </a:r>
                      <a:endParaRPr lang="ar-SA" sz="2200" dirty="0"/>
                    </a:p>
                  </a:txBody>
                  <a:tcPr marL="91427" marR="914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تقييم الخيارات </a:t>
                      </a:r>
                      <a:endParaRPr lang="ar-SA" sz="2200" dirty="0"/>
                    </a:p>
                  </a:txBody>
                  <a:tcPr marL="91427" marR="914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اختيار الخيارات</a:t>
                      </a:r>
                      <a:endParaRPr lang="ar-SA" sz="2200" dirty="0"/>
                    </a:p>
                  </a:txBody>
                  <a:tcPr marL="91427" marR="914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633776"/>
              </p:ext>
            </p:extLst>
          </p:nvPr>
        </p:nvGraphicFramePr>
        <p:xfrm>
          <a:off x="1503447" y="5079450"/>
          <a:ext cx="5784627" cy="85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28209"/>
                <a:gridCol w="1928209"/>
                <a:gridCol w="1928209"/>
              </a:tblGrid>
              <a:tr h="368301">
                <a:tc gridSpan="3">
                  <a:txBody>
                    <a:bodyPr/>
                    <a:lstStyle/>
                    <a:p>
                      <a:pPr algn="ctr" rtl="1"/>
                      <a:r>
                        <a:rPr lang="ar-SA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تنفيذ الاستراتيجية </a:t>
                      </a:r>
                      <a:endParaRPr lang="ar-SA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700" marB="457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68301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التخطيط </a:t>
                      </a:r>
                      <a:endParaRPr lang="ar-SA" sz="2200" dirty="0"/>
                    </a:p>
                  </a:txBody>
                  <a:tcPr marL="91427" marR="91427" marT="45700" marB="457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التنفيذ </a:t>
                      </a:r>
                      <a:endParaRPr lang="ar-SA" sz="2200" dirty="0"/>
                    </a:p>
                  </a:txBody>
                  <a:tcPr marL="91427" marR="91427" marT="45700" marB="457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التحكم</a:t>
                      </a:r>
                      <a:r>
                        <a:rPr lang="ar-SA" sz="2200" baseline="0" dirty="0" smtClean="0"/>
                        <a:t> والمراقبة </a:t>
                      </a:r>
                      <a:endParaRPr lang="ar-SA" sz="2200" dirty="0"/>
                    </a:p>
                  </a:txBody>
                  <a:tcPr marL="91427" marR="91427" marT="45700" marB="457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339" name="Down Arrow 8"/>
          <p:cNvSpPr>
            <a:spLocks noChangeArrowheads="1"/>
          </p:cNvSpPr>
          <p:nvPr/>
        </p:nvSpPr>
        <p:spPr bwMode="auto">
          <a:xfrm>
            <a:off x="3873501" y="2447755"/>
            <a:ext cx="358775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ar-SA" altLang="ar-SA"/>
          </a:p>
        </p:txBody>
      </p:sp>
      <p:sp>
        <p:nvSpPr>
          <p:cNvPr id="12340" name="Down Arrow 10"/>
          <p:cNvSpPr>
            <a:spLocks noChangeArrowheads="1"/>
          </p:cNvSpPr>
          <p:nvPr/>
        </p:nvSpPr>
        <p:spPr bwMode="auto">
          <a:xfrm>
            <a:off x="3814763" y="3531678"/>
            <a:ext cx="360362" cy="36036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ar-SA" altLang="ar-SA"/>
          </a:p>
        </p:txBody>
      </p:sp>
      <p:sp>
        <p:nvSpPr>
          <p:cNvPr id="12341" name="Down Arrow 14"/>
          <p:cNvSpPr>
            <a:spLocks noChangeArrowheads="1"/>
          </p:cNvSpPr>
          <p:nvPr/>
        </p:nvSpPr>
        <p:spPr bwMode="auto">
          <a:xfrm>
            <a:off x="3744914" y="4723937"/>
            <a:ext cx="401637" cy="35083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ar-SA" altLang="ar-SA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4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 1. التحليل </a:t>
            </a:r>
            <a:r>
              <a:rPr lang="ar-SA" sz="4000" dirty="0" smtClean="0"/>
              <a:t>الاستراتيجي</a:t>
            </a:r>
            <a:r>
              <a:rPr lang="ar-EG" sz="4000" dirty="0" smtClean="0"/>
              <a:t> (1)</a:t>
            </a:r>
            <a:r>
              <a:rPr lang="ar-SA" sz="4000" dirty="0" smtClean="0"/>
              <a:t> 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التحليل الاستراتيجي يحدد أين نحن الآن. وأهم أدواته: </a:t>
            </a:r>
          </a:p>
          <a:p>
            <a:pPr marL="457200" indent="-457200" rtl="1">
              <a:spcBef>
                <a:spcPts val="0"/>
              </a:spcBef>
              <a:buFont typeface="+mj-lt"/>
              <a:buAutoNum type="arabicPeriod"/>
            </a:pPr>
            <a:r>
              <a:rPr lang="ar-SA" sz="2400" b="1" dirty="0" smtClean="0"/>
              <a:t>التحليل </a:t>
            </a:r>
            <a:r>
              <a:rPr lang="ar-SA" sz="2400" b="1" dirty="0" err="1" smtClean="0"/>
              <a:t>الرباعى</a:t>
            </a:r>
            <a:r>
              <a:rPr lang="ar-SA" sz="2400" b="1" dirty="0" smtClean="0"/>
              <a:t> </a:t>
            </a:r>
            <a:r>
              <a:rPr lang="en-US" sz="2400" b="1" dirty="0" smtClean="0"/>
              <a:t>SWOT</a:t>
            </a:r>
          </a:p>
          <a:p>
            <a:pPr marL="457200" indent="-457200" rtl="1">
              <a:spcBef>
                <a:spcPts val="0"/>
              </a:spcBef>
              <a:buFont typeface="+mj-cs"/>
              <a:buAutoNum type="arabic1Minus"/>
            </a:pPr>
            <a:r>
              <a:rPr lang="ar-SA" sz="2400" b="1" dirty="0" smtClean="0"/>
              <a:t>تحليل البيئة الداخلة: 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نقاط القوة </a:t>
            </a:r>
            <a:r>
              <a:rPr lang="en-US" sz="2400" b="1" dirty="0" smtClean="0"/>
              <a:t>Strengths</a:t>
            </a:r>
            <a:r>
              <a:rPr lang="ar-SA" sz="2400" dirty="0" smtClean="0"/>
              <a:t>: تتمثل في العوامل التي تأخذ بالشركة إلى النجاح. كالسمعة الطيبة، وجودة المنتج، وانخفاض التكاليف، والاستثمار في رأس المال البشرى، الطاقة الانتاجية.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نقاط الضعف </a:t>
            </a:r>
            <a:r>
              <a:rPr lang="en-US" sz="2400" b="1" dirty="0"/>
              <a:t>Weaknesses</a:t>
            </a:r>
            <a:r>
              <a:rPr lang="ar-SA" sz="2400" dirty="0"/>
              <a:t>: تمثل نقاط الضعف للشركة، </a:t>
            </a:r>
            <a:r>
              <a:rPr lang="ar-SA" sz="2400" dirty="0" smtClean="0"/>
              <a:t>مثل</a:t>
            </a:r>
            <a:r>
              <a:rPr lang="ar-SA" sz="2400" dirty="0"/>
              <a:t> </a:t>
            </a:r>
            <a:r>
              <a:rPr lang="ar-SA" sz="2400" dirty="0" smtClean="0"/>
              <a:t>ارتفاع </a:t>
            </a:r>
            <a:r>
              <a:rPr lang="ar-SA" sz="2400" dirty="0"/>
              <a:t>التكلفة</a:t>
            </a:r>
            <a:r>
              <a:rPr lang="ar-SA" sz="2400" dirty="0" smtClean="0"/>
              <a:t>، </a:t>
            </a:r>
            <a:r>
              <a:rPr lang="ar-SA" sz="2400" dirty="0"/>
              <a:t>ارتفاع معدل دوران الموظفين، كثرة </a:t>
            </a:r>
            <a:r>
              <a:rPr lang="ar-SA" sz="2400" dirty="0" smtClean="0"/>
              <a:t>المنافسين، قلة الخبرات، تقادم آلات التصنيع، قلة رأس المال.</a:t>
            </a:r>
          </a:p>
          <a:p>
            <a:pPr marL="457200" indent="-457200" rtl="1">
              <a:spcBef>
                <a:spcPts val="0"/>
              </a:spcBef>
              <a:buFont typeface="+mj-cs"/>
              <a:buAutoNum type="arabic1Minus" startAt="2"/>
            </a:pPr>
            <a:r>
              <a:rPr lang="ar-SA" sz="2400" b="1" dirty="0" smtClean="0"/>
              <a:t>تحليل البيئة الخارجية: </a:t>
            </a:r>
            <a:r>
              <a:rPr lang="ar-SA" sz="2400" dirty="0" smtClean="0"/>
              <a:t>هي عوامل </a:t>
            </a:r>
            <a:r>
              <a:rPr lang="ar-SA" sz="2400" dirty="0"/>
              <a:t>تكون خارج سيطرة الشركة</a:t>
            </a:r>
            <a:endParaRPr lang="ar-SA" sz="2400" b="1" dirty="0" smtClean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الفرص </a:t>
            </a:r>
            <a:r>
              <a:rPr lang="en-US" sz="2400" b="1" dirty="0" smtClean="0"/>
              <a:t>Opportunities</a:t>
            </a:r>
            <a:r>
              <a:rPr lang="ar-SA" sz="2400" b="1" dirty="0" smtClean="0"/>
              <a:t>:</a:t>
            </a:r>
            <a:r>
              <a:rPr lang="ar-SA" sz="2400" dirty="0" smtClean="0"/>
              <a:t> هي مجالات يمكن الاستفادة منها، مثل تغير الوضع الديموغرافي، خروج بعض المنافسين، والسماح بتوزيع المنتجات على نطاق واسع، تغير التكنولوجيا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التهديدات </a:t>
            </a:r>
            <a:r>
              <a:rPr lang="en-US" sz="2400" b="1" dirty="0" smtClean="0"/>
              <a:t>Threats</a:t>
            </a:r>
            <a:r>
              <a:rPr lang="ar-SA" sz="2400" b="1" dirty="0" smtClean="0"/>
              <a:t>:</a:t>
            </a:r>
            <a:r>
              <a:rPr lang="ar-SA" sz="2400" dirty="0" smtClean="0"/>
              <a:t> عوامل تهدد الشركة ويجب توقعها وتفاديها أو الحد منها، مثل القوانين الجديدة، الركود، التضخم زيادة المنافسة.</a:t>
            </a:r>
          </a:p>
          <a:p>
            <a:pPr rtl="1">
              <a:spcBef>
                <a:spcPts val="0"/>
              </a:spcBef>
            </a:pPr>
            <a:r>
              <a:rPr lang="ar-SA" sz="2400" dirty="0" smtClean="0"/>
              <a:t>2</a:t>
            </a:r>
            <a:r>
              <a:rPr lang="ar-SA" sz="2400" b="1" dirty="0" smtClean="0"/>
              <a:t>. تحليل الطلب: </a:t>
            </a:r>
            <a:r>
              <a:rPr lang="ar-SA" sz="2400" dirty="0"/>
              <a:t>تحديد الفئة </a:t>
            </a:r>
            <a:r>
              <a:rPr lang="ar-SA" sz="2400" dirty="0" smtClean="0"/>
              <a:t>المستهدفة والسعر المقبول والكمية المتوقع شرائها والتصميمات المفضلة </a:t>
            </a:r>
          </a:p>
          <a:p>
            <a:pPr marL="0" indent="0" rtl="1">
              <a:spcBef>
                <a:spcPts val="0"/>
              </a:spcBef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82314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1. التحليل الاستراتيجي 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rtl="1"/>
            <a:r>
              <a:rPr lang="ar-SA" sz="2400" dirty="0" smtClean="0"/>
              <a:t>3. </a:t>
            </a:r>
            <a:r>
              <a:rPr lang="ar-SA" sz="2400" b="1" dirty="0"/>
              <a:t>تحليل القوة التنافسية: </a:t>
            </a:r>
            <a:r>
              <a:rPr lang="ar-SA" sz="2400" dirty="0" smtClean="0"/>
              <a:t>حسب مايكل </a:t>
            </a:r>
            <a:r>
              <a:rPr lang="ar-SA" sz="2400" dirty="0" err="1" smtClean="0"/>
              <a:t>بورتر</a:t>
            </a:r>
            <a:r>
              <a:rPr lang="ar-SA" sz="2400" dirty="0" smtClean="0"/>
              <a:t>، هناك 5 عناصر: </a:t>
            </a:r>
            <a:endParaRPr lang="en-US" sz="2400" dirty="0"/>
          </a:p>
          <a:p>
            <a:pPr marL="457200" indent="-457200" rtl="1">
              <a:spcBef>
                <a:spcPts val="0"/>
              </a:spcBef>
              <a:buFont typeface="+mj-lt"/>
              <a:buAutoNum type="arabicParenR"/>
            </a:pPr>
            <a:r>
              <a:rPr lang="ar-SA" sz="2200" b="1" dirty="0"/>
              <a:t>المنتجات البديلة: </a:t>
            </a:r>
            <a:r>
              <a:rPr lang="ar-SA" sz="2200" dirty="0"/>
              <a:t>الأسعار النسبية، نسبة التحول الى المنتجات الجديدة، تكلفة التحول، </a:t>
            </a:r>
            <a:r>
              <a:rPr lang="ar-SA" sz="2200" dirty="0" smtClean="0"/>
              <a:t>مزايا  المنتج النسبية. </a:t>
            </a:r>
            <a:endParaRPr lang="en-US" sz="2200" dirty="0"/>
          </a:p>
          <a:p>
            <a:pPr marL="457200" indent="-457200" rtl="1">
              <a:spcBef>
                <a:spcPts val="0"/>
              </a:spcBef>
              <a:buFont typeface="+mj-lt"/>
              <a:buAutoNum type="arabicParenR"/>
            </a:pPr>
            <a:r>
              <a:rPr lang="ar-SA" sz="2200" b="1" dirty="0"/>
              <a:t>القوة التفاوضية </a:t>
            </a:r>
            <a:r>
              <a:rPr lang="ar-SA" sz="2200" b="1" dirty="0" smtClean="0"/>
              <a:t>للعملاء: </a:t>
            </a:r>
            <a:r>
              <a:rPr lang="ar-SA" sz="2200" dirty="0"/>
              <a:t>حساسيتهم </a:t>
            </a:r>
            <a:r>
              <a:rPr lang="ar-SA" sz="2200" dirty="0" smtClean="0"/>
              <a:t>لتغير الأسعار، </a:t>
            </a:r>
            <a:r>
              <a:rPr lang="ar-SA" sz="2200" dirty="0"/>
              <a:t>ولاءهم للشركة، مدى توفر المعلومات لديهم. </a:t>
            </a:r>
            <a:endParaRPr lang="en-US" sz="2200" dirty="0"/>
          </a:p>
          <a:p>
            <a:pPr marL="457200" indent="-457200" rtl="1">
              <a:spcBef>
                <a:spcPts val="0"/>
              </a:spcBef>
              <a:buFont typeface="+mj-lt"/>
              <a:buAutoNum type="arabicParenR"/>
            </a:pPr>
            <a:r>
              <a:rPr lang="ar-SA" sz="2200" b="1" dirty="0"/>
              <a:t>القوة التفاوضية للموردين: </a:t>
            </a:r>
            <a:r>
              <a:rPr lang="ar-SA" sz="2200" dirty="0"/>
              <a:t>تكلفة التحول، مدى توافر </a:t>
            </a:r>
            <a:r>
              <a:rPr lang="ar-SA" sz="2200" dirty="0" smtClean="0"/>
              <a:t>بدائل، </a:t>
            </a:r>
            <a:r>
              <a:rPr lang="ar-SA" sz="2200" dirty="0"/>
              <a:t>مدى </a:t>
            </a:r>
            <a:r>
              <a:rPr lang="ar-SA" sz="2200" dirty="0" smtClean="0"/>
              <a:t>اعتماد </a:t>
            </a:r>
            <a:r>
              <a:rPr lang="ar-SA" sz="2200" dirty="0"/>
              <a:t>الشركة </a:t>
            </a:r>
            <a:r>
              <a:rPr lang="ar-SA" sz="2200" dirty="0" smtClean="0"/>
              <a:t>عليهم</a:t>
            </a:r>
            <a:endParaRPr lang="en-US" sz="2200" dirty="0"/>
          </a:p>
          <a:p>
            <a:pPr marL="457200" indent="-457200" rtl="1">
              <a:spcBef>
                <a:spcPts val="0"/>
              </a:spcBef>
              <a:buFont typeface="+mj-lt"/>
              <a:buAutoNum type="arabicParenR"/>
            </a:pPr>
            <a:r>
              <a:rPr lang="ar-SA" sz="2200" b="1" dirty="0"/>
              <a:t>قوة المنافسين الحاليين: </a:t>
            </a:r>
            <a:r>
              <a:rPr lang="ar-SA" sz="2200" dirty="0"/>
              <a:t>تكلفة التسويق، اقتصاديات الحجم الكبير، الاقتصاد الشبكي، مدى توفر </a:t>
            </a:r>
            <a:r>
              <a:rPr lang="ar-SA" sz="2200" dirty="0" smtClean="0"/>
              <a:t>المعلومات</a:t>
            </a:r>
            <a:endParaRPr lang="en-US" sz="2200" dirty="0"/>
          </a:p>
          <a:p>
            <a:pPr marL="457200" indent="-457200" rtl="1">
              <a:spcBef>
                <a:spcPts val="0"/>
              </a:spcBef>
              <a:buFont typeface="+mj-lt"/>
              <a:buAutoNum type="arabicParenR"/>
            </a:pPr>
            <a:r>
              <a:rPr lang="ar-SA" sz="2200" b="1" dirty="0"/>
              <a:t>دخول منافسين جدد: </a:t>
            </a:r>
            <a:r>
              <a:rPr lang="ar-SA" sz="2200" dirty="0"/>
              <a:t>تكلفة التحول</a:t>
            </a:r>
            <a:r>
              <a:rPr lang="ar-SA" sz="2200" dirty="0" smtClean="0"/>
              <a:t>، </a:t>
            </a:r>
            <a:r>
              <a:rPr lang="ar-SA" sz="2200" dirty="0"/>
              <a:t>عوائق </a:t>
            </a:r>
            <a:r>
              <a:rPr lang="ar-SA" sz="2200" dirty="0" smtClean="0"/>
              <a:t>الدخول (تكلفة، </a:t>
            </a:r>
            <a:r>
              <a:rPr lang="ar-SA" sz="2200" dirty="0"/>
              <a:t>قوانين، رخص)، قوة العلامة </a:t>
            </a:r>
            <a:r>
              <a:rPr lang="ar-SA" sz="2200" dirty="0" smtClean="0"/>
              <a:t>التجارية</a:t>
            </a:r>
          </a:p>
          <a:p>
            <a:pPr marL="0" indent="0" rtl="1">
              <a:spcBef>
                <a:spcPts val="0"/>
              </a:spcBef>
            </a:pPr>
            <a:endParaRPr lang="ar-SA" sz="1800" dirty="0" smtClean="0"/>
          </a:p>
          <a:p>
            <a:pPr marL="0" indent="0" rtl="1">
              <a:spcBef>
                <a:spcPts val="0"/>
              </a:spcBef>
            </a:pPr>
            <a:r>
              <a:rPr lang="ar-SA" sz="2400" b="1" dirty="0" smtClean="0"/>
              <a:t>4. </a:t>
            </a:r>
            <a:r>
              <a:rPr lang="ar-SA" sz="2400" b="1" dirty="0"/>
              <a:t>تحليل </a:t>
            </a:r>
            <a:r>
              <a:rPr lang="ar-SA" sz="2400" b="1" dirty="0" smtClean="0"/>
              <a:t>الموارد والقدرات</a:t>
            </a:r>
            <a:r>
              <a:rPr lang="ar-SA" sz="2400" dirty="0" smtClean="0"/>
              <a:t>: مدى امتلاك موارد استراتيجية (لها قيمة ونادرة ولا يمكن تقليدها، ولا بدائل لها) مثل موقع جغرافي متميز، مواد أولية، خبرات نادرة، مصادر تمويل خاصة، براءة اختراع.</a:t>
            </a:r>
          </a:p>
          <a:p>
            <a:pPr marL="0" indent="0" rtl="1">
              <a:spcBef>
                <a:spcPts val="0"/>
              </a:spcBef>
            </a:pPr>
            <a:r>
              <a:rPr lang="ar-SA" sz="2400" dirty="0"/>
              <a:t> </a:t>
            </a:r>
            <a:r>
              <a:rPr lang="ar-SA" sz="2400" dirty="0" smtClean="0"/>
              <a:t>  </a:t>
            </a:r>
            <a:r>
              <a:rPr lang="ar-SA" sz="2400" b="1" dirty="0" smtClean="0"/>
              <a:t>القدرات </a:t>
            </a:r>
            <a:r>
              <a:rPr lang="ar-SA" sz="2400" dirty="0" smtClean="0"/>
              <a:t>هي قدرات الشركة  (الكفاءات الإدارية والعمليات) على استغلال هذه الموارد  </a:t>
            </a:r>
            <a:r>
              <a:rPr lang="ar-SA" sz="2400" b="1" dirty="0" smtClean="0"/>
              <a:t>والكفاءات </a:t>
            </a:r>
            <a:r>
              <a:rPr lang="ar-SA" sz="2400" b="1" dirty="0"/>
              <a:t>الأساسية</a:t>
            </a:r>
            <a:r>
              <a:rPr lang="ar-SA" sz="2400" b="1" dirty="0" smtClean="0"/>
              <a:t> </a:t>
            </a:r>
            <a:r>
              <a:rPr lang="ar-SA" sz="2400" dirty="0" smtClean="0"/>
              <a:t>هي ما تتميز به المخرجات من قيمة اقتصادية مميزة.</a:t>
            </a:r>
          </a:p>
          <a:p>
            <a:pPr marL="0" indent="0" rtl="1">
              <a:spcBef>
                <a:spcPts val="0"/>
              </a:spcBef>
            </a:pPr>
            <a:r>
              <a:rPr lang="ar-SA" sz="2400" b="1" dirty="0" smtClean="0"/>
              <a:t>5. تحليل </a:t>
            </a:r>
            <a:r>
              <a:rPr lang="ar-SA" sz="2400" b="1" dirty="0" err="1" smtClean="0"/>
              <a:t>ستيج</a:t>
            </a:r>
            <a:r>
              <a:rPr lang="ar-SA" sz="2400" b="1" dirty="0" smtClean="0"/>
              <a:t> </a:t>
            </a:r>
            <a:r>
              <a:rPr lang="en-US" sz="2400" b="1" dirty="0" smtClean="0"/>
              <a:t>Stage</a:t>
            </a:r>
            <a:r>
              <a:rPr lang="ar-SA" sz="2400" b="1" dirty="0" smtClean="0"/>
              <a:t> لتطور الأعمال الإلكترونية: </a:t>
            </a:r>
            <a:r>
              <a:rPr lang="ar-SA" sz="2400" dirty="0" smtClean="0"/>
              <a:t>يصف مدى تطور استخدام نظم المعلومات في دعم صورة المنظمة وسمعة منتجاتها، </a:t>
            </a:r>
            <a:r>
              <a:rPr lang="ar-EG" sz="2400" dirty="0"/>
              <a:t>و</a:t>
            </a:r>
            <a:r>
              <a:rPr lang="ar-SA" sz="2400" dirty="0" smtClean="0"/>
              <a:t>جمع معلومات </a:t>
            </a:r>
            <a:r>
              <a:rPr lang="ar-SA" sz="2400" dirty="0" smtClean="0"/>
              <a:t>عن الزبائن والمنافسين، </a:t>
            </a:r>
            <a:r>
              <a:rPr lang="ar-EG" sz="2400" dirty="0" smtClean="0"/>
              <a:t>و</a:t>
            </a:r>
            <a:r>
              <a:rPr lang="ar-SA" sz="2400" dirty="0" smtClean="0"/>
              <a:t>خدمة </a:t>
            </a:r>
            <a:r>
              <a:rPr lang="ar-SA" sz="2400" dirty="0" smtClean="0"/>
              <a:t>العملاء، </a:t>
            </a:r>
            <a:r>
              <a:rPr lang="ar-EG" sz="2400" dirty="0" smtClean="0"/>
              <a:t>و</a:t>
            </a:r>
            <a:r>
              <a:rPr lang="ar-SA" sz="2400" dirty="0" smtClean="0"/>
              <a:t>دعم </a:t>
            </a:r>
            <a:r>
              <a:rPr lang="ar-SA" sz="2400" dirty="0" smtClean="0"/>
              <a:t>العمليات الداخلية، إنهاء المعاملات. </a:t>
            </a:r>
          </a:p>
          <a:p>
            <a:pPr marL="0" indent="0" rtl="1">
              <a:spcBef>
                <a:spcPts val="0"/>
              </a:spcBef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2. تحديد الرسالة والرؤية والأهداف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108" y="1321503"/>
            <a:ext cx="9896872" cy="5015581"/>
          </a:xfrm>
        </p:spPr>
        <p:txBody>
          <a:bodyPr/>
          <a:lstStyle/>
          <a:p>
            <a:pPr rtl="1"/>
            <a:r>
              <a:rPr lang="ar-SA" sz="2400" dirty="0" smtClean="0"/>
              <a:t>يتم الاعتماد على معلومات التحليل الاستراتيجي وصياغة الرسالة والرؤية والأهداف العليا ثم الوظيفية على </a:t>
            </a:r>
            <a:r>
              <a:rPr lang="ar-SA" sz="2400" dirty="0"/>
              <a:t>مستوى المالية، خدمة العملاء، العمليات، والأفراد. </a:t>
            </a:r>
            <a:endParaRPr lang="en-US" sz="2400" dirty="0" smtClean="0"/>
          </a:p>
          <a:p>
            <a:pPr rtl="1"/>
            <a:r>
              <a:rPr lang="ar-SA" sz="2400" dirty="0" smtClean="0"/>
              <a:t>1. </a:t>
            </a:r>
            <a:r>
              <a:rPr lang="ar-SA" sz="2400" b="1" dirty="0" smtClean="0"/>
              <a:t>الرسالة : </a:t>
            </a:r>
            <a:r>
              <a:rPr lang="ar-SA" sz="2400" dirty="0" smtClean="0"/>
              <a:t>تصف سبب </a:t>
            </a:r>
            <a:r>
              <a:rPr lang="ar-SA" sz="2400" dirty="0"/>
              <a:t>وجود </a:t>
            </a:r>
            <a:r>
              <a:rPr lang="ar-SA" sz="2400" dirty="0" smtClean="0"/>
              <a:t>المنظمة </a:t>
            </a:r>
          </a:p>
          <a:p>
            <a:pPr rtl="1"/>
            <a:r>
              <a:rPr lang="ar-SA" sz="2400" b="1" dirty="0" smtClean="0"/>
              <a:t>2. الرؤية</a:t>
            </a:r>
            <a:r>
              <a:rPr lang="ar-SA" sz="2400" b="1" dirty="0"/>
              <a:t>: </a:t>
            </a:r>
            <a:r>
              <a:rPr lang="ar-SA" sz="2400" dirty="0" smtClean="0"/>
              <a:t>تحدد </a:t>
            </a:r>
            <a:r>
              <a:rPr lang="ar-SA" sz="2400" dirty="0"/>
              <a:t>أين نريد أن نكون </a:t>
            </a:r>
            <a:endParaRPr lang="ar-SA" sz="2400" dirty="0" smtClean="0"/>
          </a:p>
          <a:p>
            <a:pPr rtl="1"/>
            <a:r>
              <a:rPr lang="ar-SA" sz="2400" dirty="0" smtClean="0"/>
              <a:t>3. </a:t>
            </a:r>
            <a:r>
              <a:rPr lang="ar-SA" sz="2400" b="1" dirty="0" smtClean="0"/>
              <a:t>القيم: </a:t>
            </a:r>
            <a:r>
              <a:rPr lang="ar-SA" sz="2400" dirty="0" smtClean="0"/>
              <a:t>تصف </a:t>
            </a:r>
            <a:r>
              <a:rPr lang="ar-SA" sz="2400" dirty="0"/>
              <a:t>المعايير والمبادئ التي </a:t>
            </a:r>
            <a:r>
              <a:rPr lang="ar-SA" sz="2400" dirty="0" smtClean="0"/>
              <a:t>تشجع الأفراد على التفاني والتآزر </a:t>
            </a:r>
            <a:r>
              <a:rPr lang="ar-SA" sz="2400" dirty="0"/>
              <a:t>ل</a:t>
            </a:r>
            <a:r>
              <a:rPr lang="ar-SA" sz="2400" dirty="0" smtClean="0"/>
              <a:t>تحقيق الرؤية. </a:t>
            </a:r>
            <a:endParaRPr lang="en-US" sz="2400" dirty="0"/>
          </a:p>
          <a:p>
            <a:pPr rtl="1"/>
            <a:r>
              <a:rPr lang="ar-SA" sz="2400" b="1" dirty="0" smtClean="0">
                <a:cs typeface="+mj-cs"/>
              </a:rPr>
              <a:t>4. الأهداف: </a:t>
            </a:r>
            <a:r>
              <a:rPr lang="ar-SA" sz="2400" dirty="0" smtClean="0">
                <a:cs typeface="+mj-cs"/>
              </a:rPr>
              <a:t>يجب أن تكون </a:t>
            </a:r>
            <a:r>
              <a:rPr lang="en-US" sz="2400" dirty="0" smtClean="0">
                <a:cs typeface="+mj-cs"/>
              </a:rPr>
              <a:t>SMART</a:t>
            </a:r>
            <a:r>
              <a:rPr lang="en-US" sz="2400" dirty="0">
                <a:cs typeface="+mj-cs"/>
              </a:rPr>
              <a:t> </a:t>
            </a:r>
            <a:r>
              <a:rPr lang="ar-SA" sz="2400" b="1" dirty="0">
                <a:cs typeface="+mj-cs"/>
              </a:rPr>
              <a:t> </a:t>
            </a:r>
            <a:r>
              <a:rPr lang="ar-SA" sz="2400" b="1" dirty="0" err="1" smtClean="0">
                <a:cs typeface="+mj-cs"/>
              </a:rPr>
              <a:t>أى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محددة </a:t>
            </a:r>
            <a:r>
              <a:rPr lang="en-US" sz="2400" dirty="0" smtClean="0">
                <a:cs typeface="+mj-cs"/>
              </a:rPr>
              <a:t>specific</a:t>
            </a:r>
            <a:r>
              <a:rPr lang="ar-SA" sz="2400" dirty="0" smtClean="0">
                <a:cs typeface="+mj-cs"/>
              </a:rPr>
              <a:t>، يمكن قياسها </a:t>
            </a:r>
            <a:r>
              <a:rPr lang="en-US" sz="2400" dirty="0" smtClean="0">
                <a:cs typeface="+mj-cs"/>
              </a:rPr>
              <a:t>measurable</a:t>
            </a:r>
            <a:r>
              <a:rPr lang="ar-SA" sz="2400" dirty="0" smtClean="0">
                <a:cs typeface="+mj-cs"/>
              </a:rPr>
              <a:t>، يمكن تحقيقها</a:t>
            </a:r>
            <a:r>
              <a:rPr lang="en-US" sz="2400" dirty="0" smtClean="0">
                <a:cs typeface="+mj-cs"/>
              </a:rPr>
              <a:t>Achievable </a:t>
            </a:r>
            <a:r>
              <a:rPr lang="ar-SA" sz="2400" dirty="0" smtClean="0">
                <a:cs typeface="+mj-cs"/>
              </a:rPr>
              <a:t>،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ذات علاقة </a:t>
            </a:r>
            <a:r>
              <a:rPr lang="en-US" sz="2400" dirty="0" smtClean="0">
                <a:cs typeface="+mj-cs"/>
              </a:rPr>
              <a:t>Relevant</a:t>
            </a:r>
            <a:r>
              <a:rPr lang="ar-SA" sz="2400" dirty="0" smtClean="0">
                <a:cs typeface="+mj-cs"/>
              </a:rPr>
              <a:t>،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/>
              <a:t>محددة </a:t>
            </a:r>
            <a:r>
              <a:rPr lang="ar-SA" sz="2400" dirty="0"/>
              <a:t>بمواقيت معينة </a:t>
            </a:r>
            <a:r>
              <a:rPr lang="en-US" sz="2400" dirty="0"/>
              <a:t>timed </a:t>
            </a:r>
            <a:r>
              <a:rPr lang="ar-SA" sz="2400" dirty="0" smtClean="0"/>
              <a:t>.</a:t>
            </a:r>
            <a:endParaRPr lang="ar-SA" sz="2400" dirty="0" smtClean="0">
              <a:cs typeface="+mj-cs"/>
            </a:endParaRP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>
                <a:cs typeface="+mj-cs"/>
              </a:rPr>
              <a:t>الأهداف غالباً ما تتحقق عن طريق خلق قيمة جديدة أو تحقيق ميزة تنافسية </a:t>
            </a:r>
            <a:r>
              <a:rPr lang="ar-SA" sz="2400" dirty="0"/>
              <a:t>أو خلق واقع </a:t>
            </a:r>
            <a:r>
              <a:rPr lang="ar-SA" sz="2400" dirty="0" smtClean="0"/>
              <a:t>جديد </a:t>
            </a:r>
            <a:r>
              <a:rPr lang="ar-SA" sz="2400" dirty="0" smtClean="0">
                <a:cs typeface="+mj-cs"/>
              </a:rPr>
              <a:t>من خلال خفض التكاليف أو تحسين الجودة أو الابتكار في الأعمال أو دخول أسوق جديدة، أو خلق المعرفة والمحافظة على </a:t>
            </a:r>
            <a:r>
              <a:rPr lang="ar-SA" sz="2400" dirty="0" smtClean="0">
                <a:cs typeface="+mj-cs"/>
              </a:rPr>
              <a:t>الكفاءات</a:t>
            </a:r>
            <a:r>
              <a:rPr lang="ar-EG" sz="2400" dirty="0" smtClean="0">
                <a:cs typeface="+mj-cs"/>
              </a:rPr>
              <a:t>، أو تنويع المنتجات</a:t>
            </a:r>
            <a:r>
              <a:rPr lang="ar-SA" sz="2400" dirty="0" smtClean="0">
                <a:cs typeface="+mj-cs"/>
              </a:rPr>
              <a:t>.  </a:t>
            </a:r>
            <a:endParaRPr lang="ar-SA" sz="2400" dirty="0" smtClean="0">
              <a:cs typeface="+mj-cs"/>
            </a:endParaRPr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b="1" dirty="0" smtClean="0">
                <a:cs typeface="+mj-cs"/>
              </a:rPr>
              <a:t>أمثلة ل</a:t>
            </a:r>
            <a:r>
              <a:rPr lang="ar-SA" sz="2400" b="1" dirty="0" smtClean="0">
                <a:cs typeface="+mj-cs"/>
              </a:rPr>
              <a:t>أهداف </a:t>
            </a:r>
            <a:r>
              <a:rPr lang="ar-SA" sz="2400" b="1" dirty="0" smtClean="0">
                <a:cs typeface="+mj-cs"/>
              </a:rPr>
              <a:t>ذكية: </a:t>
            </a:r>
            <a:r>
              <a:rPr lang="ar-SA" sz="2400" dirty="0" smtClean="0">
                <a:cs typeface="+mj-cs"/>
              </a:rPr>
              <a:t>زيادة الأرباح أو المبيعات أو الزبائن بنسبة 25% خلال خمس سنوات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>
                <a:cs typeface="+mj-cs"/>
              </a:rPr>
              <a:t>أهدف غير ذكية: </a:t>
            </a:r>
            <a:r>
              <a:rPr lang="ar-SA" sz="2400" dirty="0" smtClean="0">
                <a:cs typeface="+mj-cs"/>
              </a:rPr>
              <a:t>تحسين خدمة العملاء، المحافظة على البيئة (صعوبة قياسه، غير محدد بوقت)</a:t>
            </a:r>
            <a:endParaRPr lang="ar-SA" sz="2400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2108" y="2141337"/>
            <a:ext cx="3528392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1">
            <a:spAutoFit/>
          </a:bodyPr>
          <a:lstStyle/>
          <a:p>
            <a:r>
              <a:rPr lang="ar-SA" dirty="0" smtClean="0"/>
              <a:t>رسالة جوجل: تنظيم معلومات العالم وجعلها مفيدة ومتاحة للجميع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839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3. صياغة </a:t>
            </a:r>
            <a:r>
              <a:rPr lang="ar-SA" dirty="0"/>
              <a:t>الاستراتيجية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514350" indent="-514350" rtl="1">
              <a:buAutoNum type="arabicPeriod"/>
            </a:pPr>
            <a:r>
              <a:rPr lang="ar-SA" sz="2400" b="1" dirty="0" smtClean="0"/>
              <a:t>تحديد الخيارات: 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قنوات التوزيع: </a:t>
            </a:r>
            <a:r>
              <a:rPr lang="ar-SA" sz="2400" dirty="0" smtClean="0"/>
              <a:t>تقليدية (مندوبو مبيعات ومحلات التجزئة) والالكترونية ( مواقع إلكترونية)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إعادة هيكلة المنظمة: </a:t>
            </a:r>
            <a:r>
              <a:rPr lang="ar-EG" sz="2400" dirty="0"/>
              <a:t>فتح فرع جديد،</a:t>
            </a:r>
            <a:r>
              <a:rPr lang="ar-SA" sz="2400" dirty="0" smtClean="0"/>
              <a:t>الاندماج</a:t>
            </a:r>
            <a:r>
              <a:rPr lang="ar-SA" sz="2400" dirty="0" smtClean="0"/>
              <a:t>، الانقسام، الشراكة،  التكامل الرأسي أو الأفقي 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فرص تحقيق عائد</a:t>
            </a:r>
            <a:r>
              <a:rPr lang="ar-SA" sz="2400" dirty="0" smtClean="0"/>
              <a:t>: بيع السلعة، تأجير أصول، منح </a:t>
            </a:r>
            <a:r>
              <a:rPr lang="ar-SA" sz="2400" dirty="0" smtClean="0"/>
              <a:t>رخص</a:t>
            </a:r>
            <a:r>
              <a:rPr lang="ar-EG" sz="2400" dirty="0" smtClean="0"/>
              <a:t>، تحصيل مقابل التوصيل للمنازل</a:t>
            </a:r>
            <a:r>
              <a:rPr lang="ar-SA" sz="2400" dirty="0" smtClean="0"/>
              <a:t> </a:t>
            </a:r>
            <a:endParaRPr lang="ar-SA" sz="2400" dirty="0" smtClean="0"/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/>
              <a:t>ا</a:t>
            </a:r>
            <a:r>
              <a:rPr lang="ar-SA" sz="2400" b="1" dirty="0" smtClean="0"/>
              <a:t>لمنتجات</a:t>
            </a:r>
            <a:r>
              <a:rPr lang="ar-SA" sz="2400" dirty="0"/>
              <a:t>: زيادة </a:t>
            </a:r>
            <a:r>
              <a:rPr lang="ar-SA" sz="2400" dirty="0" smtClean="0"/>
              <a:t>مبيعات </a:t>
            </a:r>
            <a:r>
              <a:rPr lang="ar-SA" sz="2400" dirty="0"/>
              <a:t>للزبائن الحاليين، تطوير منتج جديد، أو الدخول الى أسواق جديدة </a:t>
            </a:r>
            <a:endParaRPr lang="en-US" sz="2400" dirty="0"/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مكانة الشركة وتميزها في السوق: </a:t>
            </a:r>
            <a:r>
              <a:rPr lang="ar-SA" sz="2400" dirty="0" smtClean="0"/>
              <a:t>سعر، جودة، أو سرعة </a:t>
            </a:r>
            <a:r>
              <a:rPr lang="ar-EG" sz="2400" dirty="0"/>
              <a:t>ت</a:t>
            </a:r>
            <a:r>
              <a:rPr lang="ar-SA" sz="2400" dirty="0" smtClean="0"/>
              <a:t>وص</a:t>
            </a:r>
            <a:r>
              <a:rPr lang="ar-EG" sz="2400" dirty="0" smtClean="0"/>
              <a:t>ي</a:t>
            </a:r>
            <a:r>
              <a:rPr lang="ar-SA" sz="2400" dirty="0" smtClean="0"/>
              <a:t>ل</a:t>
            </a:r>
            <a:r>
              <a:rPr lang="ar-EG" sz="2400" dirty="0" smtClean="0"/>
              <a:t> السلعة للزبائن</a:t>
            </a:r>
            <a:endParaRPr lang="ar-SA" sz="2400" dirty="0" smtClean="0"/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التسعير: </a:t>
            </a:r>
            <a:r>
              <a:rPr lang="ar-SA" sz="2400" dirty="0" smtClean="0"/>
              <a:t>أسعار موحدة أو أسعار انتقائية، عروض، وأسعار الحزم  </a:t>
            </a:r>
            <a:r>
              <a:rPr lang="en-US" sz="2400" dirty="0" smtClean="0"/>
              <a:t>bundling </a:t>
            </a:r>
            <a:r>
              <a:rPr lang="ar-SA" sz="2400" dirty="0" smtClean="0"/>
              <a:t> </a:t>
            </a:r>
          </a:p>
          <a:p>
            <a:pPr rtl="1"/>
            <a:r>
              <a:rPr lang="ar-SA" sz="2400" dirty="0" smtClean="0"/>
              <a:t>2. </a:t>
            </a:r>
            <a:r>
              <a:rPr lang="ar-SA" sz="2400" b="1" dirty="0" smtClean="0"/>
              <a:t>تقييم الخيارات: </a:t>
            </a:r>
            <a:r>
              <a:rPr lang="ar-SA" sz="2400" dirty="0" smtClean="0"/>
              <a:t>يجب أن تكون متسقة، وجذابة، وأقل مخاطر، ومناسبة، ويمكن تحقيقها.  </a:t>
            </a:r>
          </a:p>
          <a:p>
            <a:pPr rtl="1"/>
            <a:r>
              <a:rPr lang="ar-SA" sz="2400" dirty="0" smtClean="0"/>
              <a:t>3. </a:t>
            </a:r>
            <a:r>
              <a:rPr lang="ar-SA" sz="2400" b="1" dirty="0" smtClean="0"/>
              <a:t>اختيار أنسبها: </a:t>
            </a:r>
            <a:r>
              <a:rPr lang="ar-SA" sz="2400" dirty="0" smtClean="0"/>
              <a:t> لرسالة الشركة والأهداف الاستراتيجية والبيئة الداخلية ( المهارات المطلوبة) والخارجية</a:t>
            </a:r>
            <a:r>
              <a:rPr lang="en-US" sz="2400" dirty="0" smtClean="0"/>
              <a:t> </a:t>
            </a:r>
            <a:r>
              <a:rPr lang="ar-SA" sz="2400" dirty="0" smtClean="0"/>
              <a:t>(قوة المنافسين)</a:t>
            </a:r>
            <a:r>
              <a:rPr lang="en-US" sz="2400" dirty="0" smtClean="0"/>
              <a:t> </a:t>
            </a:r>
            <a:r>
              <a:rPr lang="ar-SA" sz="2400" dirty="0" smtClean="0"/>
              <a:t>وطبيعة المنتج ( التعليم عن بعد غير مناسب لطلبة الطب)</a:t>
            </a:r>
            <a:r>
              <a:rPr lang="en-US" sz="2400" dirty="0" smtClean="0"/>
              <a:t>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الخيارات تختلف: </a:t>
            </a:r>
            <a:r>
              <a:rPr lang="ar-SA" sz="2400" dirty="0" smtClean="0"/>
              <a:t>باختلاف مستوى الاستراتيجية وطبيعة النشاط والهدف المرجو تحقيقه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9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4. تنفيذ الاستراتيجية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38711"/>
          </a:xfrm>
        </p:spPr>
        <p:txBody>
          <a:bodyPr/>
          <a:lstStyle/>
          <a:p>
            <a:pPr marL="457200" indent="-457200" rtl="1">
              <a:buFont typeface="+mj-cs"/>
              <a:buAutoNum type="arabic1Minus"/>
            </a:pPr>
            <a:r>
              <a:rPr lang="ar-SA" sz="2400" b="1" dirty="0" smtClean="0"/>
              <a:t>التخطيط: </a:t>
            </a:r>
            <a:r>
              <a:rPr lang="ar-SA" sz="2400" dirty="0"/>
              <a:t> </a:t>
            </a:r>
            <a:r>
              <a:rPr lang="ar-SA" sz="2400" dirty="0" smtClean="0"/>
              <a:t>تحدد </a:t>
            </a:r>
            <a:r>
              <a:rPr lang="ar-SA" sz="2400" u="sng" dirty="0" smtClean="0"/>
              <a:t>ماذا</a:t>
            </a:r>
            <a:r>
              <a:rPr lang="ar-SA" sz="2400" dirty="0" smtClean="0"/>
              <a:t> سنفعل وتشرح </a:t>
            </a:r>
            <a:r>
              <a:rPr lang="ar-SA" sz="2400" u="sng" dirty="0" smtClean="0"/>
              <a:t>لماذا</a:t>
            </a:r>
            <a:r>
              <a:rPr lang="ar-SA" sz="2400" dirty="0" smtClean="0"/>
              <a:t> سنفعله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تحدد الأدوات والمبادرات </a:t>
            </a:r>
            <a:r>
              <a:rPr lang="ar-SA" sz="2400" dirty="0"/>
              <a:t>والبرامج والسياسات اللازمة لتحقيق </a:t>
            </a:r>
            <a:r>
              <a:rPr lang="ar-SA" sz="2400" dirty="0" smtClean="0"/>
              <a:t>الأهداف. </a:t>
            </a:r>
          </a:p>
          <a:p>
            <a:pPr marL="457200" indent="-457200" rtl="1">
              <a:buFont typeface="+mj-cs"/>
              <a:buAutoNum type="arabic1Minus"/>
            </a:pPr>
            <a:r>
              <a:rPr lang="ar-SA" sz="2400" b="1" dirty="0" smtClean="0"/>
              <a:t>التنفيذ: </a:t>
            </a:r>
            <a:r>
              <a:rPr lang="ar-SA" sz="2400" dirty="0" smtClean="0"/>
              <a:t>هو تحويل الخطة الى أفعال لتحقيق الأهداف عن طريق تحديد المسؤوليات </a:t>
            </a:r>
            <a:r>
              <a:rPr lang="ar-SA" sz="2400" u="sng" dirty="0" smtClean="0"/>
              <a:t>( من؟) </a:t>
            </a:r>
            <a:r>
              <a:rPr lang="ar-SA" sz="2400" dirty="0" smtClean="0"/>
              <a:t>والمكان </a:t>
            </a:r>
            <a:r>
              <a:rPr lang="ar-SA" sz="2400" u="sng" dirty="0" smtClean="0"/>
              <a:t>(أين؟) </a:t>
            </a:r>
            <a:r>
              <a:rPr lang="ar-SA" sz="2400" dirty="0" smtClean="0"/>
              <a:t>ومواعيد تسليم المهام </a:t>
            </a:r>
            <a:r>
              <a:rPr lang="ar-SA" sz="2400" u="sng" dirty="0" smtClean="0"/>
              <a:t>(متى؟)</a:t>
            </a:r>
            <a:r>
              <a:rPr lang="ar-SA" sz="2400" dirty="0" smtClean="0"/>
              <a:t> وكيفية التنفيذ </a:t>
            </a:r>
            <a:r>
              <a:rPr lang="ar-SA" sz="2400" u="sng" dirty="0" smtClean="0"/>
              <a:t>(كيف؟)</a:t>
            </a:r>
            <a:r>
              <a:rPr lang="ar-SA" sz="2400" dirty="0" smtClean="0"/>
              <a:t> </a:t>
            </a:r>
            <a:r>
              <a:rPr lang="ar-SA" sz="2400" dirty="0"/>
              <a:t>وتحديد </a:t>
            </a:r>
            <a:r>
              <a:rPr lang="ar-SA" sz="2400" dirty="0" smtClean="0"/>
              <a:t>الميزانية ( بكم ؟) </a:t>
            </a:r>
            <a:endParaRPr lang="ar-SA" sz="2400" u="sng" dirty="0" smtClean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يجب مراجعة ودراسة الخطة قبل الشروع في التنفيذ وإشراك الإدارة العليا عند الضرورة</a:t>
            </a:r>
          </a:p>
          <a:p>
            <a:pPr marL="457200" indent="-457200" rtl="1">
              <a:buAutoNum type="arabic1Minus" startAt="5"/>
            </a:pPr>
            <a:r>
              <a:rPr lang="ar-SA" sz="2400" b="1" dirty="0" smtClean="0"/>
              <a:t>المتابعة والسيطرة: </a:t>
            </a:r>
            <a:r>
              <a:rPr lang="ar-SA" sz="2400" dirty="0"/>
              <a:t>السيطرة على صياغة الخطة وتنفيذها </a:t>
            </a:r>
            <a:r>
              <a:rPr lang="ar-SA" sz="2400" b="1" dirty="0" smtClean="0"/>
              <a:t>و</a:t>
            </a:r>
            <a:r>
              <a:rPr lang="ar-SA" sz="2400" dirty="0" smtClean="0"/>
              <a:t>شرح </a:t>
            </a:r>
            <a:r>
              <a:rPr lang="ar-SA" sz="2400" dirty="0"/>
              <a:t>الخطة وأهدافها </a:t>
            </a:r>
            <a:r>
              <a:rPr lang="ar-SA" sz="2400" dirty="0" smtClean="0"/>
              <a:t>للموظفين وتمليكها لهم، </a:t>
            </a:r>
            <a:r>
              <a:rPr lang="ar-SA" sz="2400" dirty="0"/>
              <a:t>تسهيل التواصل بين مجموعات العمل، تحديد مواعيد لمتابعة سير </a:t>
            </a:r>
            <a:r>
              <a:rPr lang="ar-SA" sz="2400" dirty="0" smtClean="0"/>
              <a:t>الخطة</a:t>
            </a:r>
            <a:endParaRPr lang="ar-SA" sz="2400" dirty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/>
              <a:t>هي بمثابة نظام للتحذير المبكر والتكيف مع التغيرات الداخلية والخارجية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/>
              <a:t> تهتم بوضع معايير وسياسات </a:t>
            </a:r>
            <a:r>
              <a:rPr lang="ar-SA" sz="2400" dirty="0" smtClean="0"/>
              <a:t>ومقايس تقارن الأداء الحالي بالمستهدف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طريقة بطاقة </a:t>
            </a:r>
            <a:r>
              <a:rPr lang="ar-SA" sz="2400" b="1" dirty="0"/>
              <a:t>الأداء </a:t>
            </a:r>
            <a:r>
              <a:rPr lang="ar-SA" sz="2400" b="1" dirty="0" smtClean="0"/>
              <a:t>المتوازن </a:t>
            </a:r>
            <a:r>
              <a:rPr lang="en-US" altLang="ar-SA" sz="2400" dirty="0"/>
              <a:t>Balanced Scorecard </a:t>
            </a:r>
            <a:r>
              <a:rPr lang="ar-SA" sz="2400" dirty="0" smtClean="0"/>
              <a:t>: هل نحقق نمو ونخلق قيمة اقتصادية؟ هل يزداد رضا الزبائن؟ هل نحقق أهداف حملة الأسهم؟ هل نحسن كفاءاتنا الأساسية؟   </a:t>
            </a:r>
            <a:r>
              <a:rPr lang="en-US" sz="2400" dirty="0" smtClean="0"/>
              <a:t>Core Competencies </a:t>
            </a:r>
            <a:r>
              <a:rPr lang="ar-SA" sz="2400" dirty="0" smtClean="0"/>
              <a:t>  </a:t>
            </a:r>
            <a:endParaRPr lang="ar-SA" sz="2400" dirty="0"/>
          </a:p>
          <a:p>
            <a:pPr marL="0" indent="0" rtl="1"/>
            <a:r>
              <a:rPr lang="ar-SA" sz="2200" dirty="0" smtClean="0"/>
              <a:t>  </a:t>
            </a:r>
            <a:endParaRPr lang="ar-S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1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الاستراتيجيات العامة 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13633"/>
          </a:xfrm>
        </p:spPr>
        <p:txBody>
          <a:bodyPr/>
          <a:lstStyle/>
          <a:p>
            <a:pPr marL="0" indent="0" rtl="1"/>
            <a:r>
              <a:rPr lang="ar-SA" sz="2400" dirty="0"/>
              <a:t>1. </a:t>
            </a:r>
            <a:r>
              <a:rPr lang="ar-SA" sz="2300" b="1" dirty="0"/>
              <a:t>قيادة </a:t>
            </a:r>
            <a:r>
              <a:rPr lang="ar-SA" sz="2300" b="1" dirty="0" smtClean="0"/>
              <a:t>التكلفة </a:t>
            </a:r>
            <a:r>
              <a:rPr lang="en-US" sz="2300" b="1" dirty="0" smtClean="0"/>
              <a:t>cost leadership</a:t>
            </a:r>
            <a:r>
              <a:rPr lang="ar-SA" sz="2300" b="1" dirty="0" smtClean="0"/>
              <a:t>: </a:t>
            </a:r>
            <a:r>
              <a:rPr lang="ar-SA" sz="2300" dirty="0" smtClean="0"/>
              <a:t>تعرض السلعة بأقل الأسعار مقارنة بقيمتها للسيطرة على السوق.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b="1" dirty="0" smtClean="0"/>
              <a:t>أهم وسائل تقليل التكاليف: </a:t>
            </a:r>
            <a:r>
              <a:rPr lang="ar-SA" sz="2300" dirty="0" smtClean="0"/>
              <a:t>إنتاج منتجات نمطية، مراقبة النفقات، المخازن الخاوية، الاستغناء عن الوسطاء، تقليل </a:t>
            </a:r>
            <a:r>
              <a:rPr lang="ar-SA" sz="2300" dirty="0"/>
              <a:t>تكلفة </a:t>
            </a:r>
            <a:r>
              <a:rPr lang="ar-SA" sz="2300" dirty="0" smtClean="0"/>
              <a:t>المعاملات، استخدام عمالة رخيصة، الشراء الإلكتروني، أتمته الأعمال، تقليل الخدمات (الخدمة الذاتية مثل ماكينات الصراف)، </a:t>
            </a:r>
            <a:r>
              <a:rPr lang="ar-SA" sz="2300" dirty="0" err="1" smtClean="0"/>
              <a:t>إستخدام</a:t>
            </a:r>
            <a:r>
              <a:rPr lang="ar-SA" sz="2300" dirty="0" smtClean="0"/>
              <a:t> البرامج المجانية، التسويق </a:t>
            </a:r>
            <a:r>
              <a:rPr lang="ar-SA" sz="2300" dirty="0" err="1" smtClean="0"/>
              <a:t>الالكترونى</a:t>
            </a:r>
            <a:r>
              <a:rPr lang="ar-SA" sz="2300" dirty="0" smtClean="0"/>
              <a:t>.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dirty="0" smtClean="0"/>
              <a:t>أهم الشركات التي تتبعها شركة وول مارت لتجارة التجزئة وشركة ديل للحاسبات </a:t>
            </a:r>
          </a:p>
          <a:p>
            <a:pPr marL="0" indent="0" rtl="1"/>
            <a:r>
              <a:rPr lang="ar-SA" sz="2300" dirty="0" smtClean="0"/>
              <a:t>2</a:t>
            </a:r>
            <a:r>
              <a:rPr lang="ar-SA" sz="2300" b="1" dirty="0" smtClean="0"/>
              <a:t>. تنويع </a:t>
            </a:r>
            <a:r>
              <a:rPr lang="en-US" sz="2300" b="1" dirty="0" smtClean="0"/>
              <a:t>Differentiation</a:t>
            </a:r>
            <a:r>
              <a:rPr lang="ar-SA" sz="2300" dirty="0"/>
              <a:t>: </a:t>
            </a:r>
            <a:r>
              <a:rPr lang="ar-SA" sz="2300" dirty="0" smtClean="0"/>
              <a:t>تنويع المنتج من حيث المواصفات والسعر والجودة وطريقة البيع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dirty="0" smtClean="0"/>
              <a:t> هدفها </a:t>
            </a:r>
            <a:r>
              <a:rPr lang="ar-SA" sz="2300" dirty="0"/>
              <a:t>الوصول الى أكبر شريحة من المستهلكين</a:t>
            </a:r>
            <a:endParaRPr lang="ar-SA" sz="2300" dirty="0" smtClean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dirty="0" smtClean="0"/>
              <a:t>تتبعها شركات هوندا </a:t>
            </a:r>
            <a:r>
              <a:rPr lang="ar-SA" sz="2300" dirty="0" err="1"/>
              <a:t>وتيوتا</a:t>
            </a:r>
            <a:r>
              <a:rPr lang="ar-SA" sz="2300" dirty="0"/>
              <a:t> و إتش </a:t>
            </a:r>
            <a:r>
              <a:rPr lang="ar-SA" sz="2300" dirty="0" err="1"/>
              <a:t>بى</a:t>
            </a:r>
            <a:r>
              <a:rPr lang="ar-SA" sz="2300" dirty="0"/>
              <a:t> </a:t>
            </a:r>
            <a:r>
              <a:rPr lang="ar-SA" sz="2300" dirty="0" smtClean="0"/>
              <a:t>ونوكيا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dirty="0" smtClean="0"/>
              <a:t>من أدواتها الشخصنة والتصميم المشترك  </a:t>
            </a:r>
            <a:r>
              <a:rPr lang="en-US" sz="2300" dirty="0" smtClean="0"/>
              <a:t>co-design</a:t>
            </a:r>
            <a:r>
              <a:rPr lang="ar-SA" sz="2300" dirty="0" smtClean="0"/>
              <a:t> حيث يقوم الزبون بتصميم السلعة</a:t>
            </a:r>
          </a:p>
          <a:p>
            <a:pPr marL="457200" indent="-457200" rtl="1">
              <a:buFont typeface="+mj-lt"/>
              <a:buAutoNum type="arabicPeriod" startAt="3"/>
            </a:pPr>
            <a:r>
              <a:rPr lang="ar-SA" sz="2300" b="1" dirty="0" smtClean="0"/>
              <a:t>التركيز </a:t>
            </a:r>
            <a:r>
              <a:rPr lang="en-US" sz="2300" b="1" dirty="0" smtClean="0"/>
              <a:t>Focus</a:t>
            </a:r>
            <a:r>
              <a:rPr lang="ar-SA" sz="2300" dirty="0" smtClean="0"/>
              <a:t>: تركز على شريحة معينة من الزبائن أو منطقة جغرافية معينة.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300" dirty="0" smtClean="0"/>
              <a:t>تستخدم </a:t>
            </a:r>
            <a:r>
              <a:rPr lang="ar-SA" sz="2300" dirty="0"/>
              <a:t>نظم المعلومات لتحليل بيانات </a:t>
            </a:r>
            <a:r>
              <a:rPr lang="ar-SA" sz="2300" dirty="0" smtClean="0"/>
              <a:t>أذواق وسلوك الزبائن </a:t>
            </a:r>
            <a:r>
              <a:rPr lang="ar-SA" sz="2300" dirty="0"/>
              <a:t>( مثل الفنادق) لخدمتهم بشكل أفضل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300" dirty="0"/>
              <a:t>تنجح عندما عند محدودية المنافسة وتناسب شركات الطيران الداخلية</a:t>
            </a:r>
          </a:p>
          <a:p>
            <a:pPr lvl="1" rtl="1">
              <a:buFont typeface="Arial" panose="020B0604020202020204" pitchFamily="34" charset="0"/>
              <a:buChar char="•"/>
            </a:pPr>
            <a:endParaRPr lang="ar-SA" sz="2000" dirty="0" smtClean="0"/>
          </a:p>
          <a:p>
            <a:pPr lvl="1" rtl="1">
              <a:buFont typeface="Arial" panose="020B0604020202020204" pitchFamily="34" charset="0"/>
              <a:buChar char="•"/>
            </a:pPr>
            <a:endParaRPr lang="ar-SA" sz="20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9440" y="4005064"/>
            <a:ext cx="4023940" cy="40011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0" lvl="1"/>
            <a:r>
              <a:rPr lang="ar-SA" sz="2000" dirty="0" smtClean="0"/>
              <a:t>هل </a:t>
            </a:r>
            <a:r>
              <a:rPr lang="ar-SA" sz="2000" dirty="0"/>
              <a:t>تتبع جامعة الملك فيصل استراتيجية التنويع</a:t>
            </a:r>
            <a:r>
              <a:rPr lang="ar-SA" sz="2000" dirty="0" smtClean="0"/>
              <a:t>؟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02575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أهم استراتيجيات الأعمال </a:t>
            </a:r>
            <a:r>
              <a:rPr lang="ar-S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الإلكترونية (1) </a:t>
            </a:r>
            <a:endParaRPr lang="ar-SA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/>
            <a:r>
              <a:rPr lang="ar-SA" sz="2500" b="1" dirty="0" smtClean="0"/>
              <a:t>1. استراتيجية </a:t>
            </a:r>
            <a:r>
              <a:rPr lang="ar-SA" sz="2500" b="1" dirty="0"/>
              <a:t>المبادر الأول: أن </a:t>
            </a:r>
            <a:r>
              <a:rPr lang="ar-SA" sz="2500" dirty="0"/>
              <a:t>تكون أول شركة تدخل سوق معين أو صناعة معينة أو تنتج منتج معين مثل شركة </a:t>
            </a:r>
            <a:r>
              <a:rPr lang="ar-SA" sz="2500" dirty="0" err="1"/>
              <a:t>إى</a:t>
            </a:r>
            <a:r>
              <a:rPr lang="ar-SA" sz="2500" dirty="0"/>
              <a:t> </a:t>
            </a:r>
            <a:r>
              <a:rPr lang="ar-SA" sz="2500" dirty="0" err="1"/>
              <a:t>بى</a:t>
            </a:r>
            <a:r>
              <a:rPr lang="ar-SA" sz="2500" dirty="0"/>
              <a:t> للمزادات الإلكترونية، وشركة </a:t>
            </a:r>
            <a:r>
              <a:rPr lang="ar-SA" sz="2500" dirty="0" err="1"/>
              <a:t>دوبل</a:t>
            </a:r>
            <a:r>
              <a:rPr lang="ar-SA" sz="2500" dirty="0"/>
              <a:t> كليك </a:t>
            </a:r>
            <a:r>
              <a:rPr lang="ar-SA" sz="2500" dirty="0" smtClean="0"/>
              <a:t>للترويج الإلكتروني. </a:t>
            </a:r>
            <a:endParaRPr lang="en-US" sz="25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500" b="1" dirty="0"/>
              <a:t>مزايا ها: </a:t>
            </a:r>
            <a:r>
              <a:rPr lang="ar-SA" sz="2500" dirty="0"/>
              <a:t>التمتع بحماية حقوق الملكية الفكرية، </a:t>
            </a:r>
            <a:r>
              <a:rPr lang="ar-SA" sz="2500" dirty="0" smtClean="0"/>
              <a:t>التمتع بمزايا «الحلقة الفاضلة»، و«تكلفة التحويل».</a:t>
            </a:r>
            <a:endParaRPr lang="en-US" sz="25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500" b="1" dirty="0"/>
              <a:t>عيوبها: </a:t>
            </a:r>
            <a:r>
              <a:rPr lang="ar-SA" sz="2500" dirty="0"/>
              <a:t>احتمال </a:t>
            </a:r>
            <a:r>
              <a:rPr lang="ar-SA" sz="2500" dirty="0" smtClean="0"/>
              <a:t>تسلق </a:t>
            </a:r>
            <a:r>
              <a:rPr lang="ar-SA" sz="2500" dirty="0"/>
              <a:t>المنافس علي المبادر الأول </a:t>
            </a:r>
            <a:r>
              <a:rPr lang="ar-SA" sz="2500" dirty="0" smtClean="0"/>
              <a:t>والاستفادة </a:t>
            </a:r>
            <a:r>
              <a:rPr lang="ar-SA" sz="2500" dirty="0"/>
              <a:t>من استثماراته وخبراته وأخطائه، فيما يعرف بمصطلح </a:t>
            </a:r>
            <a:r>
              <a:rPr lang="ar-SA" sz="2500" dirty="0" smtClean="0"/>
              <a:t>«المتطفل» «</a:t>
            </a:r>
            <a:r>
              <a:rPr lang="en-US" sz="2500" dirty="0" smtClean="0"/>
              <a:t>Free rider</a:t>
            </a:r>
            <a:r>
              <a:rPr lang="ar-SA" sz="2500" dirty="0" smtClean="0"/>
              <a:t>». </a:t>
            </a:r>
            <a:endParaRPr lang="en-US" sz="2500" dirty="0"/>
          </a:p>
          <a:p>
            <a:pPr rtl="1"/>
            <a:r>
              <a:rPr lang="ar-SA" sz="2500" dirty="0" smtClean="0"/>
              <a:t>2. </a:t>
            </a:r>
            <a:r>
              <a:rPr lang="ar-SA" sz="2500" b="1" dirty="0"/>
              <a:t>استهداف </a:t>
            </a:r>
            <a:r>
              <a:rPr lang="ar-SA" sz="2500" b="1" dirty="0" smtClean="0"/>
              <a:t>شرائح معينة: </a:t>
            </a:r>
            <a:r>
              <a:rPr lang="ar-SA" sz="2500" dirty="0"/>
              <a:t>صمم المنتج أو </a:t>
            </a:r>
            <a:r>
              <a:rPr lang="ar-SA" sz="2500" dirty="0" smtClean="0"/>
              <a:t>الموقع أو الحملة الترويجية لشرائح </a:t>
            </a:r>
            <a:r>
              <a:rPr lang="ar-SA" sz="2500" dirty="0"/>
              <a:t>معينة </a:t>
            </a:r>
            <a:r>
              <a:rPr lang="ar-SA" sz="2500" dirty="0" smtClean="0"/>
              <a:t>مثل </a:t>
            </a:r>
            <a:r>
              <a:rPr lang="ar-SA" sz="2500" dirty="0"/>
              <a:t>النساء</a:t>
            </a:r>
            <a:r>
              <a:rPr lang="ar-SA" sz="2500" dirty="0" smtClean="0"/>
              <a:t>، </a:t>
            </a:r>
            <a:r>
              <a:rPr lang="ar-SA" sz="2500" dirty="0"/>
              <a:t>الطلبة، </a:t>
            </a:r>
            <a:r>
              <a:rPr lang="ar-SA" sz="2500" dirty="0" smtClean="0"/>
              <a:t>الباحثين </a:t>
            </a:r>
            <a:r>
              <a:rPr lang="ar-SA" sz="2500" dirty="0"/>
              <a:t>عن </a:t>
            </a:r>
            <a:r>
              <a:rPr lang="ar-SA" sz="2500" dirty="0" smtClean="0"/>
              <a:t>الهجرة.  (منتدى </a:t>
            </a:r>
            <a:r>
              <a:rPr lang="ar-SA" sz="2500" dirty="0" err="1" smtClean="0"/>
              <a:t>فتكات</a:t>
            </a:r>
            <a:r>
              <a:rPr lang="ar-SA" sz="2500" dirty="0" smtClean="0"/>
              <a:t> ومنتدى الانتساب) (مايكل </a:t>
            </a:r>
            <a:r>
              <a:rPr lang="ar-SA" sz="2500" dirty="0" err="1" smtClean="0"/>
              <a:t>إيفانز</a:t>
            </a:r>
            <a:r>
              <a:rPr lang="ar-SA" sz="2500" dirty="0" smtClean="0"/>
              <a:t>)</a:t>
            </a:r>
          </a:p>
          <a:p>
            <a:pPr rtl="1"/>
            <a:r>
              <a:rPr lang="ar-SA" sz="2500" dirty="0" smtClean="0"/>
              <a:t>3. </a:t>
            </a:r>
            <a:r>
              <a:rPr lang="ar-SA" sz="2500" b="1" dirty="0" smtClean="0"/>
              <a:t>الشخصنة</a:t>
            </a:r>
            <a:r>
              <a:rPr lang="ar-SA" sz="2500" dirty="0" smtClean="0"/>
              <a:t> </a:t>
            </a:r>
            <a:r>
              <a:rPr lang="en-US" sz="2500" b="1" dirty="0" smtClean="0"/>
              <a:t>Personalize</a:t>
            </a:r>
            <a:r>
              <a:rPr lang="ar-SA" sz="2500" b="1" dirty="0" smtClean="0"/>
              <a:t>: </a:t>
            </a:r>
            <a:r>
              <a:rPr lang="ar-SA" sz="2500" dirty="0" smtClean="0"/>
              <a:t>عرض الخدمات والمواصفات التي يحتاجها العميل كل على حده</a:t>
            </a:r>
          </a:p>
          <a:p>
            <a:pPr rtl="1"/>
            <a:r>
              <a:rPr lang="ar-SA" sz="2500" dirty="0" smtClean="0"/>
              <a:t>4</a:t>
            </a:r>
            <a:r>
              <a:rPr lang="ar-SA" sz="2500" b="1" dirty="0" smtClean="0"/>
              <a:t>. ربط الزبون بالموقع: </a:t>
            </a:r>
            <a:r>
              <a:rPr lang="ar-SA" sz="2500" dirty="0" smtClean="0"/>
              <a:t>عن طريق القدرة على التفاعل والتسلية وتقديم محتوى مناسب</a:t>
            </a:r>
          </a:p>
          <a:p>
            <a:pPr rtl="1"/>
            <a:r>
              <a:rPr lang="ar-SA" sz="2500" dirty="0" smtClean="0"/>
              <a:t>5. </a:t>
            </a:r>
            <a:r>
              <a:rPr lang="ar-SA" sz="2500" b="1" dirty="0" smtClean="0"/>
              <a:t>تجارة الجوال: </a:t>
            </a:r>
            <a:r>
              <a:rPr lang="ar-SA" sz="2500" dirty="0" smtClean="0"/>
              <a:t>القدرة على الشراء من الجوال، إرسال، عروض خاصة، خرائط، </a:t>
            </a:r>
            <a:r>
              <a:rPr lang="ar-SA" sz="2500" dirty="0" err="1" smtClean="0"/>
              <a:t>إخطارات</a:t>
            </a:r>
            <a:r>
              <a:rPr lang="ar-SA" sz="2500" dirty="0" smtClean="0"/>
              <a:t>، </a:t>
            </a:r>
            <a:endParaRPr lang="ar-SA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99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أهم استراتيجيات الأعمال الإلكترونية (1)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819674"/>
          </a:xfrm>
        </p:spPr>
        <p:txBody>
          <a:bodyPr/>
          <a:lstStyle/>
          <a:p>
            <a:pPr rtl="1"/>
            <a:r>
              <a:rPr lang="ar-SA" sz="2400" b="1" dirty="0" smtClean="0"/>
              <a:t>6. زيادة المبيعات للزبائن الحاليين: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عن طريق برامج الولاء </a:t>
            </a:r>
            <a:r>
              <a:rPr lang="en-US" sz="2400" dirty="0" smtClean="0"/>
              <a:t>loyalty programs</a:t>
            </a:r>
            <a:r>
              <a:rPr lang="ar-SA" sz="2400" dirty="0" smtClean="0"/>
              <a:t> (</a:t>
            </a:r>
            <a:r>
              <a:rPr lang="ar-SA" sz="2400" dirty="0" err="1" smtClean="0"/>
              <a:t>إكتساب</a:t>
            </a:r>
            <a:r>
              <a:rPr lang="ar-SA" sz="2400" dirty="0"/>
              <a:t> </a:t>
            </a:r>
            <a:r>
              <a:rPr lang="ar-SA" sz="2400" dirty="0" err="1" smtClean="0"/>
              <a:t>ونقاطى</a:t>
            </a:r>
            <a:r>
              <a:rPr lang="ar-SA" sz="2400" dirty="0" smtClean="0"/>
              <a:t>)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العروض اليومية تجعل الزبائن تتابع محلك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تكثيف التسويق بالبريد الإلكتروني ورسائل الجوال ووسائل التواصل الاجتماعي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تنزيل عروض على منتجات معينة لجذب الزبائن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عرض التوصيل مجاناً </a:t>
            </a:r>
          </a:p>
          <a:p>
            <a:pPr marL="0" indent="0" rtl="1"/>
            <a:r>
              <a:rPr lang="ar-SA" sz="2400" b="1" dirty="0" smtClean="0"/>
              <a:t>7. التوسع </a:t>
            </a:r>
            <a:r>
              <a:rPr lang="ar-SA" sz="2400" b="1" dirty="0" err="1"/>
              <a:t>فى</a:t>
            </a:r>
            <a:r>
              <a:rPr lang="ar-SA" sz="2400" b="1" dirty="0"/>
              <a:t> أسواق جديدة: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/>
              <a:t>تصميم موقعك بأكثر من لغة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/>
              <a:t>البيع بالجملة </a:t>
            </a:r>
            <a:r>
              <a:rPr lang="ar-SA" sz="2400" dirty="0" smtClean="0"/>
              <a:t>ولتجزئة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استخدام </a:t>
            </a:r>
            <a:r>
              <a:rPr lang="ar-SA" sz="2400" dirty="0" err="1" smtClean="0"/>
              <a:t>إى</a:t>
            </a:r>
            <a:r>
              <a:rPr lang="ar-SA" sz="2400" dirty="0" smtClean="0"/>
              <a:t> </a:t>
            </a:r>
            <a:r>
              <a:rPr lang="ar-SA" sz="2400" dirty="0" err="1" smtClean="0"/>
              <a:t>بى</a:t>
            </a:r>
            <a:r>
              <a:rPr lang="ar-SA" sz="2400" dirty="0" smtClean="0"/>
              <a:t>، وأمازون، وباي دوت كوم، </a:t>
            </a:r>
            <a:r>
              <a:rPr lang="ar-SA" sz="2400" dirty="0" err="1" smtClean="0"/>
              <a:t>وأوفرستك</a:t>
            </a:r>
            <a:r>
              <a:rPr lang="ar-SA" sz="2400" dirty="0" smtClean="0"/>
              <a:t>، وسوق دوت كوم والمواقع العالمية</a:t>
            </a:r>
          </a:p>
          <a:p>
            <a:pPr marL="0" indent="0" rtl="1"/>
            <a:r>
              <a:rPr lang="ar-SA" sz="2400" b="1" dirty="0" smtClean="0"/>
              <a:t>8. الاستغناء </a:t>
            </a:r>
            <a:r>
              <a:rPr lang="ar-SA" sz="2400" b="1" dirty="0"/>
              <a:t>عن الوسطاء: </a:t>
            </a:r>
            <a:r>
              <a:rPr lang="ar-SA" sz="2400" dirty="0"/>
              <a:t>تقنية المعلومات تسمح بالوصول مباشرة للموردين والزبائن.</a:t>
            </a:r>
            <a:endParaRPr lang="en-US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47186"/>
            <a:ext cx="6217883" cy="153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5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الدور الاستراتيجي لنظم المعلومات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708525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200" dirty="0" smtClean="0"/>
              <a:t>نظم المعلومات التقليدية تستخدم في أتمته الأعمال، وإنهاء المعاملات، وتحسين الكفاءة وتبادل المعلومات.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dirty="0" smtClean="0"/>
              <a:t>نظم </a:t>
            </a:r>
            <a:r>
              <a:rPr lang="ar-SA" sz="2200" dirty="0"/>
              <a:t>المعلومات </a:t>
            </a:r>
            <a:r>
              <a:rPr lang="ar-SA" sz="2200" dirty="0" smtClean="0"/>
              <a:t>الاستراتيجية تستخدم في تحقيق مزايا تنافسية وزيادة الربحية، وتقليل التكاليف، وتنويع المنتجات، والحد من قوة المنافسين والموردين والزبائن، ورفع معدل نمو للشركة، وفى فتح أسواق جديدة وتطوير منتجات جديدة.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dirty="0" err="1" smtClean="0"/>
              <a:t>فهى</a:t>
            </a:r>
            <a:r>
              <a:rPr lang="ar-SA" sz="2200" dirty="0" smtClean="0"/>
              <a:t> تستخدم في تطوير </a:t>
            </a:r>
            <a:r>
              <a:rPr lang="ar-SA" sz="2200" dirty="0"/>
              <a:t>المنتجات والخدمات والقدرات التي تعطي </a:t>
            </a:r>
            <a:r>
              <a:rPr lang="ar-SA" sz="2200" dirty="0" smtClean="0"/>
              <a:t>الشركة مزايا جوهرية مقارنة </a:t>
            </a:r>
            <a:r>
              <a:rPr lang="ar-SA" sz="2200" dirty="0"/>
              <a:t>ب</a:t>
            </a:r>
            <a:r>
              <a:rPr lang="ar-SA" sz="2200" dirty="0" smtClean="0"/>
              <a:t>القوى </a:t>
            </a:r>
            <a:r>
              <a:rPr lang="ar-SA" sz="2200" dirty="0"/>
              <a:t>التنافسية التي تواجهها في السوق العالمية.</a:t>
            </a:r>
            <a:r>
              <a:rPr lang="ar-SA" sz="2200" dirty="0" smtClean="0"/>
              <a:t>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كيف تستخدم نظم المعلومات لكسب مزايا تنافسية؟</a:t>
            </a:r>
          </a:p>
          <a:p>
            <a:pPr marL="457200" indent="-457200" rtl="1">
              <a:buAutoNum type="arabicPeriod"/>
            </a:pPr>
            <a:r>
              <a:rPr lang="ar-SA" sz="2200" b="1" dirty="0" smtClean="0"/>
              <a:t>التركيز </a:t>
            </a:r>
            <a:r>
              <a:rPr lang="ar-SA" sz="2200" b="1" dirty="0"/>
              <a:t>على </a:t>
            </a:r>
            <a:r>
              <a:rPr lang="ar-SA" sz="2200" b="1" dirty="0" smtClean="0"/>
              <a:t>العملاء: </a:t>
            </a:r>
            <a:r>
              <a:rPr lang="ar-SA" sz="2200" dirty="0" smtClean="0"/>
              <a:t>فهم قيمة العملاء، تقديم قيمة أفضل، فهم رغباتهم، متابعة السوق، توصيل السلع، خدمات مصممة خصيصا للعملاء. </a:t>
            </a:r>
          </a:p>
          <a:p>
            <a:pPr marL="457200" indent="-457200" rtl="1">
              <a:buAutoNum type="arabicPeriod"/>
            </a:pPr>
            <a:r>
              <a:rPr lang="ar-SA" sz="2200" b="1" dirty="0" smtClean="0"/>
              <a:t>تحسين الجودة: </a:t>
            </a:r>
            <a:r>
              <a:rPr lang="ar-SA" sz="2200" dirty="0"/>
              <a:t>تكنولوجيا المعلومات يمكن أن تساعد الشركات على تحقيق أهداف الجودة من خلال </a:t>
            </a:r>
            <a:r>
              <a:rPr lang="ar-SA" sz="2200" dirty="0" smtClean="0"/>
              <a:t>المراقبة وتسهيل عمليات الانتاج، وتحسين المنتجات استجابة لرغبة العملاء، تقليل دورة الإنتاج، وزيادة </a:t>
            </a:r>
            <a:r>
              <a:rPr lang="ar-SA" sz="2200" dirty="0"/>
              <a:t>جودة </a:t>
            </a:r>
            <a:r>
              <a:rPr lang="ar-SA" sz="2200" dirty="0" smtClean="0"/>
              <a:t>التصميم.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8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C00000"/>
                </a:solidFill>
              </a:rPr>
              <a:t>الدور الاستراتيجي لنظم المعلومات </a:t>
            </a:r>
            <a:r>
              <a:rPr lang="ar-SA" dirty="0" smtClean="0">
                <a:solidFill>
                  <a:srgbClr val="C00000"/>
                </a:solidFill>
              </a:rPr>
              <a:t>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9210228" cy="4525963"/>
          </a:xfrm>
        </p:spPr>
        <p:txBody>
          <a:bodyPr/>
          <a:lstStyle/>
          <a:p>
            <a:r>
              <a:rPr lang="ar-SA" sz="2400" b="1" dirty="0" smtClean="0"/>
              <a:t>3. التحول </a:t>
            </a:r>
            <a:r>
              <a:rPr lang="ar-SA" sz="2400" b="1" dirty="0"/>
              <a:t>الى شركة </a:t>
            </a:r>
            <a:r>
              <a:rPr lang="ar-SA" sz="2400" b="1" dirty="0" smtClean="0"/>
              <a:t>افتراضية: </a:t>
            </a:r>
            <a:r>
              <a:rPr lang="ar-SA" sz="2400" dirty="0"/>
              <a:t>الشركة افتراضية هي منظمة تستخدم تكنولوجيا المعلومات لربط الأفراد، والأصول، والأفكار لخلق وتوزيع المنتجات والخدمات دون أن تقتصر على المواقع المادي أو الحدود الجغرافية </a:t>
            </a:r>
            <a:r>
              <a:rPr lang="ar-SA" sz="2400" dirty="0" smtClean="0"/>
              <a:t>التقليدية.</a:t>
            </a:r>
          </a:p>
          <a:p>
            <a:pPr marL="0" indent="0"/>
            <a:r>
              <a:rPr lang="ar-SA" sz="2400" dirty="0" smtClean="0"/>
              <a:t>4. </a:t>
            </a:r>
            <a:r>
              <a:rPr lang="ar-SA" sz="2400" b="1" dirty="0" smtClean="0"/>
              <a:t>التحول الى شركة قائمة على المعرفة: </a:t>
            </a:r>
            <a:r>
              <a:rPr lang="ar-SA" sz="2400" dirty="0"/>
              <a:t>إدارة المعرفة تمكن الشركات من التعلم بشكل أسرع من منافسيها مما يعطيها ميزة تنافسية </a:t>
            </a:r>
            <a:r>
              <a:rPr lang="ar-SA" sz="2400" dirty="0" smtClean="0"/>
              <a:t>مستدامة.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تساعد نظم </a:t>
            </a:r>
            <a:r>
              <a:rPr lang="ar-SA" sz="2400" dirty="0"/>
              <a:t>إدارة المعرفة </a:t>
            </a:r>
            <a:r>
              <a:rPr lang="ar-SA" sz="2400" dirty="0" smtClean="0"/>
              <a:t>المؤسسة </a:t>
            </a:r>
            <a:r>
              <a:rPr lang="ar-SA" sz="2400" dirty="0"/>
              <a:t>على إنشاء وتنظيم وإتاحة المعرفة </a:t>
            </a:r>
            <a:r>
              <a:rPr lang="ar-SA" sz="2400" dirty="0" smtClean="0"/>
              <a:t>الهامة لأصحاب المصلحة.</a:t>
            </a:r>
          </a:p>
          <a:p>
            <a:pPr marL="0" indent="0" rtl="1"/>
            <a:r>
              <a:rPr lang="ar-SA" sz="2400" b="1" dirty="0" smtClean="0"/>
              <a:t>5. </a:t>
            </a:r>
            <a:r>
              <a:rPr lang="ar-SA" sz="2400" b="1" dirty="0" err="1" smtClean="0"/>
              <a:t>إستخدام</a:t>
            </a:r>
            <a:r>
              <a:rPr lang="ar-SA" sz="2400" b="1" dirty="0" smtClean="0"/>
              <a:t> نظم المعلومات لتمييز المنتجات</a:t>
            </a:r>
          </a:p>
          <a:p>
            <a:pPr marL="0" indent="0" rtl="1"/>
            <a:r>
              <a:rPr lang="ar-SA" sz="2400" b="1" dirty="0" smtClean="0"/>
              <a:t>6. اللجوء الى </a:t>
            </a:r>
            <a:r>
              <a:rPr lang="ar-SA" sz="2400" b="1" dirty="0" err="1" smtClean="0"/>
              <a:t>التعهيد</a:t>
            </a:r>
            <a:r>
              <a:rPr lang="ar-SA" sz="2400" b="1" dirty="0" smtClean="0"/>
              <a:t> إذا احتاجت الضرورة:</a:t>
            </a:r>
            <a:r>
              <a:rPr lang="ar-SA" sz="2400" dirty="0" smtClean="0"/>
              <a:t> شركة </a:t>
            </a:r>
            <a:r>
              <a:rPr lang="ar-SA" sz="2400" dirty="0" err="1" smtClean="0"/>
              <a:t>نايكى</a:t>
            </a:r>
            <a:r>
              <a:rPr lang="ar-SA" sz="2400" dirty="0" smtClean="0"/>
              <a:t> تعهد معظم أنشطتها لشركات أخرى</a:t>
            </a:r>
            <a:br>
              <a:rPr lang="ar-SA" sz="2400" dirty="0" smtClean="0"/>
            </a:b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4488" y="5579227"/>
            <a:ext cx="5184576" cy="430887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>
                <a:alpha val="99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ما هو الدور الاستراتيجي لنظام الحج الإلكتروني؟ 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407917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C00000"/>
                </a:solidFill>
              </a:rPr>
              <a:t>الدور الاستراتيجي لنظم المعلومات </a:t>
            </a:r>
            <a:r>
              <a:rPr lang="ar-SA" dirty="0" smtClean="0">
                <a:solidFill>
                  <a:srgbClr val="C00000"/>
                </a:solidFill>
              </a:rPr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r>
              <a:rPr lang="ar-SA" sz="2600" b="1" dirty="0" smtClean="0"/>
              <a:t>أمثلة على الدور الاستراتيجي لنظم المعلومات</a:t>
            </a:r>
            <a:r>
              <a:rPr lang="ar-SA" sz="2600" dirty="0" smtClean="0"/>
              <a:t>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/>
              <a:t>شركة </a:t>
            </a:r>
            <a:r>
              <a:rPr lang="ar-SA" sz="2600" dirty="0" err="1"/>
              <a:t>فيديكس</a:t>
            </a:r>
            <a:r>
              <a:rPr lang="ar-SA" sz="2600" dirty="0"/>
              <a:t> تقدم خدمة التتبع الذاتي لطرود البريد، مما يقلل من فرصة دخول شركات جديدة </a:t>
            </a:r>
            <a:r>
              <a:rPr lang="ar-SA" sz="2600" dirty="0" smtClean="0"/>
              <a:t>.</a:t>
            </a:r>
            <a:endParaRPr lang="ar-SA" sz="26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شركة </a:t>
            </a:r>
            <a:r>
              <a:rPr lang="ar-SA" sz="2600" dirty="0" err="1"/>
              <a:t>جى</a:t>
            </a:r>
            <a:r>
              <a:rPr lang="ar-SA" sz="2600" dirty="0"/>
              <a:t> </a:t>
            </a:r>
            <a:r>
              <a:rPr lang="ar-SA" sz="2600" dirty="0" err="1"/>
              <a:t>سى</a:t>
            </a:r>
            <a:r>
              <a:rPr lang="ar-SA" sz="2600" dirty="0"/>
              <a:t> </a:t>
            </a:r>
            <a:r>
              <a:rPr lang="ar-SA" sz="2600" dirty="0" err="1"/>
              <a:t>بينى</a:t>
            </a:r>
            <a:r>
              <a:rPr lang="ar-SA" sz="2600" dirty="0"/>
              <a:t> تستخدم نظم المعلومات للسماح بزبائنها بتصميم بدلتهم المفضلة </a:t>
            </a:r>
            <a:r>
              <a:rPr lang="ar-SA" sz="2600" dirty="0" smtClean="0"/>
              <a:t>واختيار </a:t>
            </a:r>
            <a:r>
              <a:rPr lang="ar-SA" sz="2600" dirty="0"/>
              <a:t>نوعية النسيج والألوان ثم تصنعها له خصيصاً خلال أسبوع </a:t>
            </a:r>
            <a:endParaRPr lang="en-US" sz="26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/>
              <a:t>العديد من شركات الكمبيوتر </a:t>
            </a:r>
            <a:r>
              <a:rPr lang="ar-SA" sz="2600" dirty="0" smtClean="0"/>
              <a:t>تقدم لعملائها </a:t>
            </a:r>
            <a:r>
              <a:rPr lang="ar-SA" sz="2600" dirty="0"/>
              <a:t>البرمجيات الحرة وخدمات الكمبيوتر الأخرى، وبالتالي الحد من </a:t>
            </a:r>
            <a:r>
              <a:rPr lang="ar-SA" sz="2600" dirty="0" smtClean="0"/>
              <a:t>قدرة </a:t>
            </a:r>
            <a:r>
              <a:rPr lang="ar-SA" sz="2600" dirty="0"/>
              <a:t>العميل على </a:t>
            </a:r>
            <a:r>
              <a:rPr lang="ar-SA" sz="2600" dirty="0" smtClean="0"/>
              <a:t>المساومة.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نظام التعليم الإلكتروني بجامعة الملك فيصل يسمح للطلبة بالدراسة عن عبد مما زاد شريحة الطلبة المستهدفين. </a:t>
            </a:r>
            <a:endParaRPr lang="en-US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نظام ساهر ساهم في تحسين </a:t>
            </a:r>
            <a:r>
              <a:rPr lang="ar-SA" sz="2600" dirty="0"/>
              <a:t>مستوى السلامة المرورية ورفع كفاءة </a:t>
            </a:r>
            <a:r>
              <a:rPr lang="ar-SA" sz="2600" dirty="0" smtClean="0"/>
              <a:t>إدارة المرور وتقليل نسبة الحوادث ومعدل الوفيات وتقليل العمالة في إدارة المرور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0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2" y="274638"/>
            <a:ext cx="9210228" cy="1066130"/>
          </a:xfrm>
        </p:spPr>
        <p:txBody>
          <a:bodyPr/>
          <a:lstStyle/>
          <a:p>
            <a:pPr marL="0" indent="0" algn="ctr" rtl="1"/>
            <a:r>
              <a:rPr lang="ar-S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أهمية الاستراتيجية (1) </a:t>
            </a:r>
            <a:endParaRPr lang="ar-SA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0" y="1340768"/>
            <a:ext cx="9993560" cy="494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نحتاج الى استراتيجية</a:t>
            </a:r>
            <a:r>
              <a:rPr lang="ar-SA" sz="2200" dirty="0"/>
              <a:t>؟: لأن الموارد محدودة والمخاطر كثيرة، </a:t>
            </a:r>
            <a:r>
              <a:rPr lang="ar-SA" sz="2200" dirty="0" smtClean="0"/>
              <a:t>وصعوبة </a:t>
            </a:r>
            <a:r>
              <a:rPr lang="ar-SA" sz="2200" dirty="0"/>
              <a:t>إعادة تدوير الموارد، ضعف القدرة على التحكم والسيطرة على </a:t>
            </a:r>
            <a:r>
              <a:rPr lang="ar-SA" sz="2200" dirty="0" smtClean="0"/>
              <a:t>الأمور، ندرة المعلومات عن خطط وقدرات المنافسين.  </a:t>
            </a:r>
            <a:endParaRPr lang="ar-SA" sz="2200" dirty="0"/>
          </a:p>
          <a:p>
            <a:pPr rtl="1">
              <a:buFont typeface="Arial" pitchFamily="34" charset="0"/>
              <a:buChar char="•"/>
            </a:pPr>
            <a:r>
              <a:rPr lang="ar-S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عواقب </a:t>
            </a:r>
            <a:r>
              <a:rPr lang="ar-SA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عدم وجود </a:t>
            </a:r>
            <a:r>
              <a:rPr lang="ar-S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استراتيجية للأعمال الإلكترونية: </a:t>
            </a:r>
            <a:endParaRPr lang="ar-SA" sz="2200" dirty="0" smtClean="0"/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ضياع بعض الفرص بسبب عدم تحديد الفرص المتاحة وشرحها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الانحراف عن البوصلة بسبب عدم وضوح الأهداف 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عدم الاستفادة القصوى من الموارد الالكترونية في تحقيق تكامل قطاعات وأنشطة المنظمة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ضياع الموارد عندما يتم التكرار بأشكاله المختلفة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الفشل في تبادل الخبرات وأفضل الممارسات والنصائح بخصوص العمل</a:t>
            </a:r>
          </a:p>
          <a:p>
            <a:pPr rtl="1">
              <a:buFont typeface="Arial" pitchFamily="34" charset="0"/>
              <a:buChar char="•"/>
            </a:pPr>
            <a:r>
              <a:rPr lang="ar-SA" sz="2200" b="1" dirty="0" smtClean="0"/>
              <a:t>أسباب فشل استراتيجيات الأعمال الإلكترونية: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عدم تمليك الاستراتيجية للأفراد والمبالغة في الأهداف، ومقاومة التغيير، وعدم دقة التحليل الاستراتيجي  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محدودية المرونة والابتكار والقدرة على التأقلم، وتغير التكنولوجيا، وقلة الخبرة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عدم المتابعة، وقلة الحوافز، وعدم تمكين فريق العمل، وانعدام المسؤولية، وقلة اهتمام القيادة العليا </a:t>
            </a:r>
            <a:endParaRPr lang="ar-SA" sz="2000" dirty="0" smtClean="0"/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45210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أهمية الاستراتيجية </a:t>
            </a:r>
            <a:r>
              <a:rPr lang="ar-S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05852" y="1571016"/>
            <a:ext cx="5400600" cy="4522280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الميزات التنافسية التي يمكن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تحقيقها</a:t>
            </a:r>
            <a:endParaRPr lang="ar-SA" dirty="0" smtClean="0"/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التركيز على الأسواق المناسبة.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طرح منتجات قادرة على المنافسة.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استخدام قنوات توزيع بديلة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تطوير عمليات تصنيع جديدة.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توظيف سياسة التسعير الانتقائي وهياكل التكلفة المناسبة.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5001" y="1772816"/>
            <a:ext cx="4608512" cy="3785652"/>
          </a:xfrm>
          <a:prstGeom prst="rect">
            <a:avLst/>
          </a:prstGeom>
          <a:solidFill>
            <a:schemeClr val="accent2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• أون استراتيجي نشرت الإحصائية التالية: </a:t>
            </a:r>
          </a:p>
          <a:p>
            <a:r>
              <a:rPr lang="ar-SA" sz="2400" dirty="0" smtClean="0"/>
              <a:t> </a:t>
            </a:r>
            <a:r>
              <a:rPr lang="ar-SA" sz="2400" dirty="0"/>
              <a:t>60٪ من المؤسسات لا </a:t>
            </a:r>
            <a:r>
              <a:rPr lang="ar-SA" sz="2400" dirty="0" smtClean="0"/>
              <a:t>تربط الاستراتيجية </a:t>
            </a:r>
            <a:r>
              <a:rPr lang="ar-SA" sz="2400" dirty="0"/>
              <a:t>ب</a:t>
            </a:r>
            <a:r>
              <a:rPr lang="ar-SA" sz="2400" dirty="0" smtClean="0"/>
              <a:t>الميزانية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/>
              <a:t>• 75٪ من المؤسسات لا </a:t>
            </a:r>
            <a:r>
              <a:rPr lang="ar-SA" sz="2400" dirty="0" smtClean="0"/>
              <a:t>تقدم حوافز للموظفين القائمين على الاستراتيجية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/>
              <a:t>• 86٪ من أصحاب الأعمال والمديرين يقضون أقل من ساعة واحدة كل شهر </a:t>
            </a:r>
            <a:r>
              <a:rPr lang="ar-SA" sz="2400" dirty="0" smtClean="0"/>
              <a:t>في مناقشة الاستراتيجية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/>
              <a:t>• </a:t>
            </a:r>
            <a:r>
              <a:rPr lang="ar-SA" sz="2400" dirty="0" smtClean="0"/>
              <a:t>95</a:t>
            </a:r>
            <a:r>
              <a:rPr lang="ar-SA" sz="2400" dirty="0"/>
              <a:t>٪ من القوى العاملة </a:t>
            </a:r>
            <a:r>
              <a:rPr lang="ar-SA" sz="2400" dirty="0" smtClean="0"/>
              <a:t>لا تفهم </a:t>
            </a:r>
            <a:r>
              <a:rPr lang="ar-SA" sz="2400" dirty="0"/>
              <a:t>استراتيجية منظمتهم</a:t>
            </a:r>
          </a:p>
        </p:txBody>
      </p:sp>
    </p:spTree>
    <p:extLst>
      <p:ext uri="{BB962C8B-B14F-4D97-AF65-F5344CB8AC3E}">
        <p14:creationId xmlns:p14="http://schemas.microsoft.com/office/powerpoint/2010/main" val="422896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اعتبارات خاصة باستراتيجية الأعمال 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9410700" cy="5117885"/>
          </a:xfrm>
        </p:spPr>
        <p:txBody>
          <a:bodyPr/>
          <a:lstStyle/>
          <a:p>
            <a:r>
              <a:rPr lang="ar-SA" dirty="0" smtClean="0"/>
              <a:t> </a:t>
            </a:r>
            <a:r>
              <a:rPr lang="ar-SA" sz="2800" dirty="0" smtClean="0"/>
              <a:t>يجب أن تراعى: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أين ستنافس المنظمة؟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يجب أن تشرك جميع أصحاب المصلحة </a:t>
            </a:r>
            <a:r>
              <a:rPr lang="ar-SA" sz="2800" dirty="0" smtClean="0"/>
              <a:t>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أي نوع من السلعة أو الخدمة أو القيمة سوف تنتج؟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كيف سيتم هيكلة المنظمة بحيث تنتج وتوزع هذه السلعة أو القيمة؟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ما هو حجم التغيير المطلوب وكيفية إدارة التغيير؟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تحتاج الى قيادة تتسم بالبطولة والكاريزما مثلها مثل الحروب 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0069" y="1417638"/>
            <a:ext cx="3584848" cy="1631216"/>
          </a:xfrm>
          <a:prstGeom prst="rect">
            <a:avLst/>
          </a:prstGeom>
          <a:solidFill>
            <a:schemeClr val="accent2"/>
          </a:solidFill>
        </p:spPr>
        <p:txBody>
          <a:bodyPr wrap="square" rtlCol="1">
            <a:spAutoFit/>
          </a:bodyPr>
          <a:lstStyle/>
          <a:p>
            <a:pPr algn="just"/>
            <a:r>
              <a:rPr lang="ar-SA" sz="2000" dirty="0" smtClean="0"/>
              <a:t>تمرين1: صمم استراتيجية لمستقبلك الوظيفي حدد فيها نقاط قوتك وضعفك والفرص والمخاطر ومواردك المتاحة ورسالتك ورؤيتك وقيمك وأهدافك وكيفية تحقيقها ونظام للمراقبة والسيطرة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306078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15108</TotalTime>
  <Words>2286</Words>
  <Application>Microsoft Office PowerPoint</Application>
  <PresentationFormat>A4 Paper (210x297 mm)</PresentationFormat>
  <Paragraphs>241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Times</vt:lpstr>
      <vt:lpstr>Times New Roman</vt:lpstr>
      <vt:lpstr>Wingdings</vt:lpstr>
      <vt:lpstr>Office Theme</vt:lpstr>
      <vt:lpstr>PowerPoint Presentation</vt:lpstr>
      <vt:lpstr>المحاضرة السادسة</vt:lpstr>
      <vt:lpstr>الأهداف التعليمية </vt:lpstr>
      <vt:lpstr>مقدمة </vt:lpstr>
      <vt:lpstr>مستويات الاستراتيجية والعلاقة بينها (1)</vt:lpstr>
      <vt:lpstr>مستويات الاستراتيجية والعلاقة بينها (2)</vt:lpstr>
      <vt:lpstr>مراحل التخطيط الاستراتيجي </vt:lpstr>
      <vt:lpstr> 1. التحليل الاستراتيجي (1) </vt:lpstr>
      <vt:lpstr> 1. التحليل الاستراتيجي (2)</vt:lpstr>
      <vt:lpstr>2. تحديد الرسالة والرؤية والأهداف</vt:lpstr>
      <vt:lpstr> 3. صياغة الاستراتيجية </vt:lpstr>
      <vt:lpstr>4. تنفيذ الاستراتيجية </vt:lpstr>
      <vt:lpstr>الاستراتيجيات العامة </vt:lpstr>
      <vt:lpstr>أهم استراتيجيات الأعمال الإلكترونية (1) </vt:lpstr>
      <vt:lpstr>أهم استراتيجيات الأعمال الإلكترونية (1) </vt:lpstr>
      <vt:lpstr>الدور الاستراتيجي لنظم المعلومات </vt:lpstr>
      <vt:lpstr>الدور الاستراتيجي لنظم المعلومات (2)</vt:lpstr>
      <vt:lpstr>الدور الاستراتيجي لنظم المعلومات (3)</vt:lpstr>
      <vt:lpstr>أهمية الاستراتيجية (1) </vt:lpstr>
      <vt:lpstr>أهمية الاستراتيجية (2)</vt:lpstr>
      <vt:lpstr>اعتبارات خاصة باستراتيجية الأعمال الالكترونية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Bassim Ali Yoseif Alsabbgh</cp:lastModifiedBy>
  <cp:revision>568</cp:revision>
  <cp:lastPrinted>2015-02-23T04:34:47Z</cp:lastPrinted>
  <dcterms:created xsi:type="dcterms:W3CDTF">2014-02-23T07:16:21Z</dcterms:created>
  <dcterms:modified xsi:type="dcterms:W3CDTF">2016-03-01T06:48:45Z</dcterms:modified>
</cp:coreProperties>
</file>