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98" r:id="rId4"/>
    <p:sldId id="397" r:id="rId5"/>
    <p:sldId id="422" r:id="rId6"/>
    <p:sldId id="423" r:id="rId7"/>
    <p:sldId id="387" r:id="rId8"/>
    <p:sldId id="390" r:id="rId9"/>
    <p:sldId id="396" r:id="rId10"/>
    <p:sldId id="399" r:id="rId11"/>
    <p:sldId id="400" r:id="rId12"/>
    <p:sldId id="424" r:id="rId13"/>
    <p:sldId id="425" r:id="rId14"/>
    <p:sldId id="414" r:id="rId15"/>
    <p:sldId id="419" r:id="rId16"/>
    <p:sldId id="418" r:id="rId17"/>
    <p:sldId id="413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98" d="100"/>
          <a:sy n="98" d="100"/>
        </p:scale>
        <p:origin x="108" y="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pybot_-_Search_&amp;_Destro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r.wikipedia.org/w/index.php?title=DoubleClick&amp;action=edit&amp;redlink=1" TargetMode="External"/><Relationship Id="rId7" Type="http://schemas.openxmlformats.org/officeDocument/2006/relationships/hyperlink" Target="https://ar.wikipedia.org/w/index.php?title=AdBrite&amp;action=edit&amp;redlink=1" TargetMode="External"/><Relationship Id="rId2" Type="http://schemas.openxmlformats.org/officeDocument/2006/relationships/hyperlink" Target="https://ar.wikipedia.org/wiki/%D8%AC%D9%88%D8%AC%D9%8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.wikipedia.org/wiki/%D8%A5%D9%8A%D9%87_%D8%A3%D9%88_%D8%A5%D9%84" TargetMode="External"/><Relationship Id="rId5" Type="http://schemas.openxmlformats.org/officeDocument/2006/relationships/hyperlink" Target="https://ar.wikipedia.org/w/index.php?title=%D8%A5%D9%85%E2%80%8C_%D8%A5%D8%B3_%D8%A5%D9%86&amp;action=edit&amp;redlink=1" TargetMode="External"/><Relationship Id="rId4" Type="http://schemas.openxmlformats.org/officeDocument/2006/relationships/hyperlink" Target="https://ar.wikipedia.org/wiki/%D9%8A%D8%A7%D9%87%D9%88!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e-markeeting.blogspot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276872"/>
            <a:ext cx="8420100" cy="1326753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861048"/>
            <a:ext cx="8877300" cy="1995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التسويق الإلكتروني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E-Marketing 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89504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عائدات الإعلانات على الانترنت بلغت 43 مليار دولار عام بنسبة نمو بلغت 17% 2013 مقابل 40 مليار دولار لإعلانات التليفزيون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بلغت إيرادات إعلانات الجوال 7 مليار دولار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وبلغت إيرادات الإعلانات المرتبطة بمقاطع الفيديو 2.8 مليار دولار</a:t>
            </a: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وبلغت إيرادات الدعاية المرتبطة بمحركات البحث 18 مليار دولار</a:t>
            </a: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b="1" dirty="0"/>
              <a:t>التسويق الالكتروني : </a:t>
            </a:r>
            <a:r>
              <a:rPr lang="ar-SA" dirty="0"/>
              <a:t>هو عملية استخدام تكنولوجيا المعلومات في عملية التسويق.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5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أهداف التسويق الإلكتروني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708525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تعزيز الولاء للعلامة التجارية من خلال تحسين </a:t>
            </a:r>
            <a:r>
              <a:rPr lang="ar-SA" sz="2800" dirty="0"/>
              <a:t>العلاقات </a:t>
            </a:r>
            <a:r>
              <a:rPr lang="ar-SA" sz="2800" dirty="0" smtClean="0"/>
              <a:t>مع الشركاء والعملاء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اكتساب زبائن </a:t>
            </a:r>
            <a:r>
              <a:rPr lang="ar-SA" sz="2800" dirty="0"/>
              <a:t>جدد و</a:t>
            </a:r>
            <a:r>
              <a:rPr lang="ar-SA" sz="2800" dirty="0" smtClean="0"/>
              <a:t>الاحتفاظ بالحاليين.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إقناع </a:t>
            </a:r>
            <a:r>
              <a:rPr lang="ar-SA" sz="2800" dirty="0"/>
              <a:t>العملاء الحاليين بشراء منتج في الوقت الحالي أو في المستقبل.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altLang="ar-SA" sz="2800" dirty="0" smtClean="0"/>
              <a:t>الحصول على معلومات لاستخدامها في </a:t>
            </a:r>
            <a:r>
              <a:rPr lang="ar-EG" altLang="ar-SA" sz="2800" dirty="0" smtClean="0"/>
              <a:t>زيادة </a:t>
            </a:r>
            <a:r>
              <a:rPr lang="ar-EG" altLang="ar-SA" sz="2800" dirty="0"/>
              <a:t>كفاءة عمليات التخطيط </a:t>
            </a:r>
            <a:r>
              <a:rPr lang="ar-SA" altLang="ar-SA" sz="2800" dirty="0" smtClean="0"/>
              <a:t>والتصنيع </a:t>
            </a:r>
            <a:r>
              <a:rPr lang="ar-EG" altLang="ar-SA" sz="2800" dirty="0" smtClean="0"/>
              <a:t>والتوزيع، </a:t>
            </a:r>
            <a:r>
              <a:rPr lang="ar-EG" altLang="ar-SA" sz="2800" dirty="0"/>
              <a:t>والترويج ، </a:t>
            </a:r>
            <a:r>
              <a:rPr lang="ar-EG" altLang="ar-SA" sz="2800" dirty="0" smtClean="0"/>
              <a:t>والتسعير، </a:t>
            </a:r>
            <a:r>
              <a:rPr lang="ar-SA" altLang="ar-SA" sz="2800" dirty="0" smtClean="0"/>
              <a:t>والتطوير</a:t>
            </a:r>
            <a:r>
              <a:rPr lang="ar-EG" altLang="ar-SA" sz="2800" dirty="0" smtClean="0"/>
              <a:t>. </a:t>
            </a:r>
            <a:endParaRPr lang="ar-EG" altLang="ar-SA" sz="2800" dirty="0"/>
          </a:p>
          <a:p>
            <a:pPr marL="514350" indent="-514350" rtl="1">
              <a:buFont typeface="+mj-lt"/>
              <a:buAutoNum type="arabicPeriod"/>
            </a:pPr>
            <a:r>
              <a:rPr lang="ar-SA" altLang="ar-SA" sz="2800" dirty="0" smtClean="0"/>
              <a:t>تقليل تكاليف التسويق </a:t>
            </a:r>
            <a:endParaRPr lang="ar-SA" altLang="ar-SA" sz="2800" dirty="0"/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إشراك </a:t>
            </a:r>
            <a:r>
              <a:rPr lang="ar-SA" sz="2800" dirty="0"/>
              <a:t>الزبون في </a:t>
            </a:r>
            <a:r>
              <a:rPr lang="ar-SA" sz="2800" dirty="0" smtClean="0"/>
              <a:t>عملية التسويق.</a:t>
            </a:r>
            <a:endParaRPr lang="ar-SA" sz="2800" dirty="0"/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جذب </a:t>
            </a:r>
            <a:r>
              <a:rPr lang="ar-SA" sz="2800" dirty="0"/>
              <a:t>اهتمام الزبون نحو </a:t>
            </a:r>
            <a:r>
              <a:rPr lang="ar-SA" sz="2800" dirty="0" smtClean="0"/>
              <a:t>المنتجات </a:t>
            </a:r>
            <a:r>
              <a:rPr lang="ar-SA" sz="2800" dirty="0"/>
              <a:t>والخدمات التي </a:t>
            </a:r>
            <a:r>
              <a:rPr lang="ar-SA" sz="2800" dirty="0" smtClean="0"/>
              <a:t>تقدمها المؤسسة.</a:t>
            </a:r>
            <a:endParaRPr lang="ar-SA" sz="2800" dirty="0"/>
          </a:p>
          <a:p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2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922114"/>
          </a:xfrm>
        </p:spPr>
        <p:txBody>
          <a:bodyPr/>
          <a:lstStyle/>
          <a:p>
            <a:pPr rtl="1"/>
            <a:r>
              <a:rPr lang="ar-SA" dirty="0"/>
              <a:t>استراتيجية التسويق </a:t>
            </a:r>
            <a:r>
              <a:rPr lang="ar-SA" dirty="0" smtClean="0"/>
              <a:t>سوستاك </a:t>
            </a:r>
            <a:r>
              <a:rPr lang="en-US" dirty="0" smtClean="0"/>
              <a:t>SOSTAC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600200"/>
            <a:ext cx="9577064" cy="5257800"/>
          </a:xfrm>
        </p:spPr>
        <p:txBody>
          <a:bodyPr/>
          <a:lstStyle/>
          <a:p>
            <a:pPr rtl="1"/>
            <a:r>
              <a:rPr lang="en-US" dirty="0" smtClean="0"/>
              <a:t> </a:t>
            </a:r>
            <a:r>
              <a:rPr lang="en-US" sz="2800" dirty="0" smtClean="0"/>
              <a:t>SOSTAC</a:t>
            </a:r>
            <a:r>
              <a:rPr lang="en-US" sz="2400" dirty="0" smtClean="0"/>
              <a:t> </a:t>
            </a:r>
            <a:r>
              <a:rPr lang="ar-SA" sz="2400" dirty="0"/>
              <a:t>سوستاك </a:t>
            </a:r>
            <a:r>
              <a:rPr lang="ar-SA" sz="2400" dirty="0" smtClean="0"/>
              <a:t>هو </a:t>
            </a:r>
            <a:r>
              <a:rPr lang="ar-SA" sz="2400" dirty="0"/>
              <a:t>نظام </a:t>
            </a:r>
            <a:r>
              <a:rPr lang="ar-SA" sz="2400" dirty="0" smtClean="0"/>
              <a:t>لتخطيط </a:t>
            </a:r>
            <a:r>
              <a:rPr lang="ar-SA" sz="2400" dirty="0"/>
              <a:t>عملية التسويق و كيف يتم استخدامه </a:t>
            </a:r>
            <a:endParaRPr lang="ar-SA" sz="2400" dirty="0" smtClean="0"/>
          </a:p>
          <a:p>
            <a:pPr rtl="1"/>
            <a:r>
              <a:rPr lang="ar-SA" sz="2400" dirty="0" smtClean="0"/>
              <a:t>سوستاك </a:t>
            </a:r>
            <a:r>
              <a:rPr lang="ar-SA" sz="2400" dirty="0"/>
              <a:t>تعبر عن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تحليل الوضع الحالي </a:t>
            </a:r>
            <a:r>
              <a:rPr lang="en-US" sz="2400" dirty="0" smtClean="0"/>
              <a:t>Situation</a:t>
            </a:r>
            <a:r>
              <a:rPr lang="ar-SA" sz="2400" dirty="0"/>
              <a:t>: </a:t>
            </a:r>
            <a:r>
              <a:rPr lang="ar-SA" sz="2400" dirty="0" smtClean="0"/>
              <a:t>أين نحن الآن؟ ( ماهي قوتنا التنافسية؟، هل المخلوط التسويقي فعال؟، </a:t>
            </a:r>
            <a:r>
              <a:rPr lang="en-US" sz="2400" dirty="0" smtClean="0"/>
              <a:t>  SWOT</a:t>
            </a:r>
            <a:r>
              <a:rPr lang="ar-SA" sz="2400" dirty="0" smtClean="0"/>
              <a:t>هل نستخدم القنوات المناسبة؟)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 تحديد الأهداف </a:t>
            </a:r>
            <a:r>
              <a:rPr lang="en-US" sz="2400" dirty="0" smtClean="0"/>
              <a:t>Objectives</a:t>
            </a:r>
            <a:r>
              <a:rPr lang="ar-SA" sz="2400" dirty="0" smtClean="0"/>
              <a:t>: أين نريد أن نكون؟ يجب أن تكون ذكية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وضع الاستراتيجية </a:t>
            </a:r>
            <a:r>
              <a:rPr lang="en-US" sz="2400" dirty="0" smtClean="0"/>
              <a:t>Strategy</a:t>
            </a:r>
            <a:r>
              <a:rPr lang="ar-SA" sz="2400" dirty="0" smtClean="0"/>
              <a:t> :كيف نحقق أهدافنا؟ (تقسيم السوق، استهداف شريحة معينة)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الأساليب </a:t>
            </a:r>
            <a:r>
              <a:rPr lang="en-US" sz="2400" dirty="0" smtClean="0"/>
              <a:t>Tactics</a:t>
            </a:r>
            <a:r>
              <a:rPr lang="ar-SA" sz="2400" dirty="0" smtClean="0"/>
              <a:t> : ماهي الأدوات اللازمة؟ ( تحديد قنوات الاتصال والرسائل والتأكد من تناغم هذه القنوات والرسائل)</a:t>
            </a:r>
            <a:endParaRPr lang="en-US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خطة العمل </a:t>
            </a:r>
            <a:r>
              <a:rPr lang="en-US" sz="2400" dirty="0" smtClean="0"/>
              <a:t>Actions</a:t>
            </a:r>
            <a:r>
              <a:rPr lang="ar-SA" sz="2400" dirty="0" smtClean="0"/>
              <a:t> (تحديد فريق العمل وتوزيع المسؤوليات وتحديد الميزانية والوقت)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المراقبة </a:t>
            </a:r>
            <a:r>
              <a:rPr lang="en-US" sz="2400" dirty="0" smtClean="0"/>
              <a:t> : </a:t>
            </a:r>
            <a:r>
              <a:rPr lang="en-US" sz="2400" dirty="0"/>
              <a:t>Control </a:t>
            </a:r>
            <a:r>
              <a:rPr lang="ar-SA" sz="2400" dirty="0" smtClean="0"/>
              <a:t>هل حققنا أهدافنا؟ ( من يقيس مدى تحقيق الأهداف وكيف ومتى يقيس)</a:t>
            </a:r>
            <a:endParaRPr lang="en-US" sz="2400" dirty="0"/>
          </a:p>
          <a:p>
            <a:pPr marL="0" indent="0"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9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المزيج التسويقي </a:t>
            </a:r>
            <a:r>
              <a:rPr lang="en-US" dirty="0" smtClean="0"/>
              <a:t> Marketing Mix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يتكون المزيج التسويقي من</a:t>
            </a:r>
            <a:r>
              <a:rPr lang="en-US" sz="2400" dirty="0" smtClean="0"/>
              <a:t>4P </a:t>
            </a:r>
            <a:r>
              <a:rPr lang="ar-SA" sz="2400" dirty="0" smtClean="0"/>
              <a:t> وهو </a:t>
            </a:r>
            <a:r>
              <a:rPr lang="ar-SA" sz="2400" dirty="0"/>
              <a:t>مجموعة </a:t>
            </a:r>
            <a:r>
              <a:rPr lang="ar-SA" sz="2400" dirty="0" smtClean="0"/>
              <a:t>من الخطط </a:t>
            </a:r>
            <a:r>
              <a:rPr lang="ar-SA" sz="2400" dirty="0"/>
              <a:t>والسياسات والعمليات التي تمارسها الإدارة التسويقية بهدف </a:t>
            </a:r>
            <a:r>
              <a:rPr lang="ar-SA" sz="2400" dirty="0" smtClean="0"/>
              <a:t>الترويج للعلامة التجارية أو السلعة.  وعناصره </a:t>
            </a:r>
            <a:r>
              <a:rPr lang="ar-SA" sz="2400" dirty="0" err="1" smtClean="0"/>
              <a:t>هى</a:t>
            </a:r>
            <a:r>
              <a:rPr lang="ar-SA" sz="2400" dirty="0" smtClean="0"/>
              <a:t>:</a:t>
            </a:r>
            <a:r>
              <a:rPr lang="ar-SA" dirty="0"/>
              <a:t/>
            </a:r>
            <a:br>
              <a:rPr lang="ar-SA" dirty="0"/>
            </a:br>
            <a:r>
              <a:rPr lang="ar-SA" sz="2400" b="1" dirty="0" smtClean="0"/>
              <a:t>1- المنتج </a:t>
            </a:r>
            <a:r>
              <a:rPr lang="en-US" sz="2400" b="1" dirty="0"/>
              <a:t>Product</a:t>
            </a:r>
            <a:r>
              <a:rPr lang="ar-SA" sz="2400" b="1" dirty="0"/>
              <a:t>: </a:t>
            </a:r>
            <a:r>
              <a:rPr lang="ar-SA" sz="2400" dirty="0"/>
              <a:t>هو كل شيء له قيمة وقابل للتداول </a:t>
            </a:r>
            <a:r>
              <a:rPr lang="ar-SA" sz="2400" dirty="0" smtClean="0"/>
              <a:t>على الانترنت سواء </a:t>
            </a:r>
            <a:r>
              <a:rPr lang="ar-SA" sz="2400" dirty="0"/>
              <a:t>كان مادي ملموس أو غير ملموس. قد يكون سلعة أو خدمة أو </a:t>
            </a:r>
            <a:r>
              <a:rPr lang="ar-SA" sz="2400" dirty="0" smtClean="0"/>
              <a:t>فكرة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 smtClean="0"/>
              <a:t>2</a:t>
            </a:r>
            <a:r>
              <a:rPr lang="ar-SA" sz="2400" b="1" dirty="0" smtClean="0"/>
              <a:t>- السعر </a:t>
            </a:r>
            <a:r>
              <a:rPr lang="en-US" sz="2400" b="1" dirty="0"/>
              <a:t>Price</a:t>
            </a:r>
            <a:r>
              <a:rPr lang="ar-SA" sz="2400" dirty="0"/>
              <a:t>: هو القيمة التي يدفعها المشترى للبائع أو مقدم الخدمة.  </a:t>
            </a:r>
            <a:br>
              <a:rPr lang="ar-SA" sz="2400" dirty="0"/>
            </a:br>
            <a:r>
              <a:rPr lang="ar-SA" sz="2400" b="1" dirty="0"/>
              <a:t>3 -الترويج </a:t>
            </a:r>
            <a:r>
              <a:rPr lang="en-US" sz="2400" b="1" dirty="0"/>
              <a:t>Promotion</a:t>
            </a:r>
            <a:r>
              <a:rPr lang="ar-SA" sz="2400" dirty="0" smtClean="0"/>
              <a:t>: </a:t>
            </a:r>
            <a:r>
              <a:rPr lang="ar-SA" sz="2400" dirty="0"/>
              <a:t>هدفه تعريف المستهلك بالسلعة وتغيير الآراء السلبية عن السلعة أو </a:t>
            </a:r>
            <a:r>
              <a:rPr lang="ar-SA" sz="2400" dirty="0" smtClean="0"/>
              <a:t>إقناعه </a:t>
            </a:r>
            <a:r>
              <a:rPr lang="ar-SA" sz="2400" dirty="0"/>
              <a:t>بفوائد ومزايا السلعة. </a:t>
            </a:r>
            <a:r>
              <a:rPr lang="ar-SA" sz="2400" dirty="0" smtClean="0"/>
              <a:t>ويشمل الإعلانات والعلاقات العامة والعروض</a:t>
            </a:r>
            <a:endParaRPr lang="ar-SA" sz="2400" dirty="0"/>
          </a:p>
          <a:p>
            <a:pPr marL="0" indent="0" rtl="1"/>
            <a:r>
              <a:rPr lang="ar-SA" sz="2400" b="1" dirty="0" smtClean="0"/>
              <a:t>     4-المكان </a:t>
            </a:r>
            <a:r>
              <a:rPr lang="en-US" sz="2400" b="1" dirty="0" smtClean="0"/>
              <a:t> </a:t>
            </a:r>
            <a:r>
              <a:rPr lang="en-US" sz="2400" b="1" dirty="0"/>
              <a:t>:Place</a:t>
            </a:r>
            <a:r>
              <a:rPr lang="ar-SA" sz="2400" dirty="0" smtClean="0"/>
              <a:t>يقصد به منفذ </a:t>
            </a:r>
            <a:r>
              <a:rPr lang="ar-SA" sz="2400" dirty="0"/>
              <a:t>التوزيع أو قناة التوزيع أو مسلك التوزيع </a:t>
            </a:r>
            <a:r>
              <a:rPr lang="ar-SA" sz="2400" dirty="0" smtClean="0"/>
              <a:t>من خلاله يتم إيصال السلعة الى الزبون. وهو الانترنت في حالة السلعة الرقمية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وهناك مزيج آخر </a:t>
            </a:r>
            <a:r>
              <a:rPr lang="en-US" sz="2400" b="1" dirty="0" smtClean="0"/>
              <a:t>4C </a:t>
            </a:r>
            <a:r>
              <a:rPr lang="ar-SA" sz="2400" b="1" dirty="0" smtClean="0"/>
              <a:t>: </a:t>
            </a:r>
            <a:r>
              <a:rPr lang="ar-SA" sz="2400" dirty="0" smtClean="0"/>
              <a:t>وهم السلعة </a:t>
            </a:r>
            <a:r>
              <a:rPr lang="en-US" sz="2400" dirty="0" smtClean="0"/>
              <a:t>Commodity</a:t>
            </a:r>
            <a:r>
              <a:rPr lang="ar-SA" sz="2400" dirty="0" smtClean="0"/>
              <a:t> ، التكلفة </a:t>
            </a:r>
            <a:r>
              <a:rPr lang="en-US" sz="2400" dirty="0" smtClean="0"/>
              <a:t>cost</a:t>
            </a:r>
            <a:r>
              <a:rPr lang="ar-SA" sz="2400" dirty="0" smtClean="0"/>
              <a:t> ، قنوات الاتصال </a:t>
            </a:r>
            <a:r>
              <a:rPr lang="en-US" sz="2400" dirty="0" smtClean="0"/>
              <a:t>communication </a:t>
            </a:r>
            <a:r>
              <a:rPr lang="ar-SA" sz="2400" dirty="0" smtClean="0"/>
              <a:t> ، وقنوات التوزيع </a:t>
            </a:r>
            <a:r>
              <a:rPr lang="en-US" sz="2400" dirty="0" smtClean="0"/>
              <a:t>channel</a:t>
            </a:r>
            <a:r>
              <a:rPr lang="ar-SA" sz="2400" dirty="0" smtClean="0"/>
              <a:t>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وهناك من أضاف المستهلك </a:t>
            </a:r>
            <a:r>
              <a:rPr lang="en-US" sz="2400" dirty="0" smtClean="0"/>
              <a:t>consumer</a:t>
            </a:r>
            <a:r>
              <a:rPr lang="ar-SA" sz="2400" dirty="0" smtClean="0"/>
              <a:t> (حاجاته)، والظروف </a:t>
            </a:r>
            <a:r>
              <a:rPr lang="en-US" sz="2400" dirty="0" smtClean="0"/>
              <a:t>circumstances</a:t>
            </a:r>
            <a:r>
              <a:rPr lang="ar-SA" sz="2400" dirty="0" smtClean="0"/>
              <a:t> ظروف اقتصادية واجتماعيه وبيئية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10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sz="3200" b="1" dirty="0" smtClean="0"/>
              <a:t>قنوات الاتصال (أو وسائل التسويق الإلكتروني)</a:t>
            </a:r>
            <a:endParaRPr lang="en-US" sz="3200" b="1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56" y="1268760"/>
            <a:ext cx="9354244" cy="4857403"/>
          </a:xfrm>
        </p:spPr>
        <p:txBody>
          <a:bodyPr/>
          <a:lstStyle/>
          <a:p>
            <a:pPr rtl="1" eaLnBrk="1" hangingPunct="1">
              <a:buFont typeface="Wingdings" panose="05000000000000000000" pitchFamily="2" charset="2"/>
              <a:buNone/>
              <a:defRPr/>
            </a:pPr>
            <a:r>
              <a:rPr lang="ar-SA" sz="2400" dirty="0" smtClean="0"/>
              <a:t>1. </a:t>
            </a:r>
            <a:r>
              <a:rPr lang="ar-SA" sz="2400" b="1" dirty="0" smtClean="0"/>
              <a:t>الأشرطة الإعلانية: </a:t>
            </a:r>
            <a:r>
              <a:rPr lang="ar-SA" sz="2400" dirty="0" smtClean="0"/>
              <a:t>تستخدم برامج للدعاية </a:t>
            </a:r>
            <a:r>
              <a:rPr lang="en-US" sz="2400" dirty="0" smtClean="0"/>
              <a:t>adware</a:t>
            </a:r>
            <a:r>
              <a:rPr lang="ar-SA" sz="2400" dirty="0" smtClean="0"/>
              <a:t>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  <a:defRPr/>
            </a:pPr>
            <a:r>
              <a:rPr lang="ar-SA" sz="2000" dirty="0" smtClean="0"/>
              <a:t>تزيد </a:t>
            </a:r>
            <a:r>
              <a:rPr lang="ar-SA" sz="2000" dirty="0"/>
              <a:t>من وعي الجمهور بالمنتج المعلن </a:t>
            </a:r>
            <a:r>
              <a:rPr lang="ar-SA" sz="2000" dirty="0" smtClean="0"/>
              <a:t>عنه.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000" dirty="0"/>
              <a:t>أخذ العميل </a:t>
            </a:r>
            <a:r>
              <a:rPr lang="ar-SA" sz="2000" dirty="0" smtClean="0"/>
              <a:t>لرابط الى موقع الشركة.</a:t>
            </a:r>
            <a:endParaRPr lang="ar-SA" sz="2000" dirty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000" dirty="0" smtClean="0"/>
              <a:t>يمكن إضافة الإعلانات </a:t>
            </a:r>
            <a:r>
              <a:rPr lang="ar-SA" sz="2000" dirty="0"/>
              <a:t>القافزة </a:t>
            </a:r>
            <a:r>
              <a:rPr lang="en-US" sz="2000" dirty="0"/>
              <a:t>Popup </a:t>
            </a:r>
            <a:r>
              <a:rPr lang="en-US" sz="2000" dirty="0" smtClean="0"/>
              <a:t>ads</a:t>
            </a:r>
            <a:r>
              <a:rPr lang="ar-SA" sz="2000" dirty="0" smtClean="0"/>
              <a:t>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000" dirty="0" smtClean="0"/>
              <a:t>تعتبر تهديد لأمن المعلومات ويمكن إزالتها باستخدام برنامج  </a:t>
            </a:r>
            <a:r>
              <a:rPr lang="en-US" sz="2000" dirty="0" err="1" smtClean="0">
                <a:hlinkClick r:id="rId2" tooltip="Spybot - Search &amp; Destroy"/>
              </a:rPr>
              <a:t>Spybot</a:t>
            </a:r>
            <a:r>
              <a:rPr lang="en-US" sz="2000" dirty="0" smtClean="0">
                <a:hlinkClick r:id="rId2" tooltip="Spybot - Search &amp; Destroy"/>
              </a:rPr>
              <a:t> </a:t>
            </a:r>
            <a:r>
              <a:rPr lang="en-US" sz="2000" dirty="0">
                <a:hlinkClick r:id="rId2" tooltip="Spybot - Search &amp; Destroy"/>
              </a:rPr>
              <a:t>- Search &amp; </a:t>
            </a:r>
            <a:r>
              <a:rPr lang="en-US" sz="2000" dirty="0" smtClean="0">
                <a:hlinkClick r:id="rId2" tooltip="Spybot - Search &amp; Destroy"/>
              </a:rPr>
              <a:t>Destroy</a:t>
            </a:r>
            <a:endParaRPr lang="ar-SA" sz="2000" dirty="0" smtClean="0"/>
          </a:p>
          <a:p>
            <a:pPr marL="0" indent="0">
              <a:lnSpc>
                <a:spcPct val="80000"/>
              </a:lnSpc>
              <a:defRPr/>
            </a:pPr>
            <a:r>
              <a:rPr lang="ar-SA" sz="2400" dirty="0" smtClean="0"/>
              <a:t>2. </a:t>
            </a:r>
            <a:r>
              <a:rPr lang="ar-SA" sz="2400" b="1" dirty="0" smtClean="0"/>
              <a:t>محركات البحث: </a:t>
            </a:r>
            <a:r>
              <a:rPr lang="ar-IQ" sz="2400" dirty="0" smtClean="0"/>
              <a:t>هو تروج </a:t>
            </a:r>
            <a:r>
              <a:rPr lang="ar-SA" sz="2400" dirty="0" smtClean="0"/>
              <a:t>ل</a:t>
            </a:r>
            <a:r>
              <a:rPr lang="ar-IQ" sz="2400" dirty="0" smtClean="0"/>
              <a:t>لموقع </a:t>
            </a:r>
            <a:r>
              <a:rPr lang="ar-IQ" sz="2400" dirty="0"/>
              <a:t>عن طريق زيادة إظهاره في محركات البحث </a:t>
            </a:r>
            <a:r>
              <a:rPr lang="ar-SA" sz="2400" dirty="0"/>
              <a:t>مثل جوجل وياهو </a:t>
            </a:r>
            <a:r>
              <a:rPr lang="ar-IQ" sz="2400" dirty="0"/>
              <a:t>و وضعه في أول النتائج مقابل مبلغ من المال. </a:t>
            </a:r>
            <a:r>
              <a:rPr lang="ar-SA" sz="2400" dirty="0" smtClean="0"/>
              <a:t>يساهم </a:t>
            </a:r>
            <a:r>
              <a:rPr lang="ar-SA" sz="2400" dirty="0"/>
              <a:t>جوجل في 50% من المبيعات </a:t>
            </a:r>
            <a:r>
              <a:rPr lang="ar-IQ" sz="2400" dirty="0"/>
              <a:t>كوضع عنوان الموقع على احد جوانب صفحة النتائج </a:t>
            </a:r>
          </a:p>
          <a:p>
            <a:pPr marL="0" indent="0">
              <a:lnSpc>
                <a:spcPct val="80000"/>
              </a:lnSpc>
              <a:defRPr/>
            </a:pPr>
            <a:r>
              <a:rPr lang="ar-SA" sz="2400" dirty="0" smtClean="0"/>
              <a:t>3. </a:t>
            </a:r>
            <a:r>
              <a:rPr lang="ar-SA" sz="2400" b="1" dirty="0" smtClean="0"/>
              <a:t>الفيس </a:t>
            </a:r>
            <a:r>
              <a:rPr lang="ar-SA" sz="2400" b="1" dirty="0"/>
              <a:t>بوك </a:t>
            </a:r>
            <a:r>
              <a:rPr lang="ar-SA" sz="2400" b="1" dirty="0" smtClean="0"/>
              <a:t>: </a:t>
            </a:r>
            <a:r>
              <a:rPr lang="ar-SA" sz="2400" dirty="0" smtClean="0"/>
              <a:t>يساهم </a:t>
            </a:r>
            <a:r>
              <a:rPr lang="ar-SA" sz="2400" dirty="0"/>
              <a:t>بنحو20% من المبيعات التي تتم عن طريق </a:t>
            </a:r>
            <a:r>
              <a:rPr lang="ar-SA" sz="2400" dirty="0" smtClean="0"/>
              <a:t>الإنترنت</a:t>
            </a:r>
          </a:p>
          <a:p>
            <a:pPr>
              <a:lnSpc>
                <a:spcPct val="80000"/>
              </a:lnSpc>
              <a:defRPr/>
            </a:pPr>
            <a:r>
              <a:rPr lang="ar-SA" sz="2400" dirty="0" smtClean="0"/>
              <a:t>4. </a:t>
            </a:r>
            <a:r>
              <a:rPr lang="ar-SA" sz="2400" b="1" dirty="0" smtClean="0"/>
              <a:t>البريد الإلكتروني: </a:t>
            </a:r>
            <a:r>
              <a:rPr lang="ar-SA" sz="2400" dirty="0" smtClean="0"/>
              <a:t>يمكن توصيل آلاف الرسائل للعملاء ولكن </a:t>
            </a:r>
            <a:r>
              <a:rPr lang="ar-SA" sz="2400" dirty="0"/>
              <a:t>يجب مراعاة الآتي:</a:t>
            </a:r>
          </a:p>
          <a:p>
            <a:pPr marL="857250" lvl="1" indent="-457200" rtl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ar-SA" sz="2000" dirty="0" smtClean="0"/>
              <a:t>يجيب </a:t>
            </a:r>
            <a:r>
              <a:rPr lang="ar-SA" sz="2000" dirty="0"/>
              <a:t>عدم إغراق الزبون بالرسائل</a:t>
            </a:r>
          </a:p>
          <a:p>
            <a:pPr marL="857250" lvl="1" indent="-457200" rtl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ar-SA" sz="2000" dirty="0" smtClean="0"/>
              <a:t>جب </a:t>
            </a:r>
            <a:r>
              <a:rPr lang="ar-SA" sz="2000" dirty="0"/>
              <a:t>إعطاء الزبون القدرة على حذف عنوانه البريدي من القائمة</a:t>
            </a:r>
          </a:p>
          <a:p>
            <a:pPr marL="857250" lvl="1" indent="-457200" rtl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ar-SA" sz="2000" dirty="0" smtClean="0"/>
              <a:t>يجب </a:t>
            </a:r>
            <a:r>
              <a:rPr lang="ar-SA" sz="2000" dirty="0"/>
              <a:t>الحفاظ على خصوصية الزبون وعدم بيع عنوانه الإلكتروني</a:t>
            </a:r>
          </a:p>
          <a:p>
            <a:pPr marL="0" indent="0">
              <a:lnSpc>
                <a:spcPct val="80000"/>
              </a:lnSpc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552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56" y="1484784"/>
            <a:ext cx="9649072" cy="4276725"/>
          </a:xfrm>
        </p:spPr>
        <p:txBody>
          <a:bodyPr/>
          <a:lstStyle/>
          <a:p>
            <a:pPr marL="0" indent="0" rtl="1">
              <a:defRPr/>
            </a:pPr>
            <a:r>
              <a:rPr lang="ar-SA" b="1" dirty="0" smtClean="0">
                <a:solidFill>
                  <a:schemeClr val="tx2"/>
                </a:solidFill>
              </a:rPr>
              <a:t>5</a:t>
            </a:r>
            <a:r>
              <a:rPr lang="ar-SA" sz="2800" b="1" dirty="0"/>
              <a:t>. </a:t>
            </a:r>
            <a:r>
              <a:rPr lang="ar-IQ" sz="2800" b="1" dirty="0" err="1"/>
              <a:t>تويتر</a:t>
            </a:r>
            <a:r>
              <a:rPr lang="ar-SA" sz="2800" b="1" dirty="0"/>
              <a:t>: </a:t>
            </a:r>
            <a:r>
              <a:rPr lang="ar-IQ" sz="2800" dirty="0"/>
              <a:t>يمكن </a:t>
            </a:r>
            <a:r>
              <a:rPr lang="ar-SA" sz="2800" dirty="0" smtClean="0">
                <a:effectLst/>
              </a:rPr>
              <a:t>إرسال رسائل صغيرة بصورة فردية لوصف المنتج. كما يمكن أرسال روابط ومقاطع ترويجية. </a:t>
            </a:r>
          </a:p>
          <a:p>
            <a:pPr marL="0" indent="0" rtl="1">
              <a:defRPr/>
            </a:pPr>
            <a:r>
              <a:rPr lang="ar-SA" altLang="ar-SA" b="1" dirty="0">
                <a:solidFill>
                  <a:schemeClr val="tx2"/>
                </a:solidFill>
              </a:rPr>
              <a:t>6</a:t>
            </a:r>
            <a:r>
              <a:rPr lang="ar-SA" altLang="ar-SA" sz="2800" b="1" dirty="0"/>
              <a:t>. </a:t>
            </a:r>
            <a:r>
              <a:rPr lang="ar-IQ" altLang="ar-SA" sz="2800" b="1" dirty="0"/>
              <a:t>يوتيوب</a:t>
            </a:r>
            <a:r>
              <a:rPr lang="ar-SA" altLang="ar-SA" sz="2800" b="1" dirty="0"/>
              <a:t>: </a:t>
            </a:r>
            <a:r>
              <a:rPr lang="ar-IQ" altLang="ar-SA" sz="2800" dirty="0" smtClean="0"/>
              <a:t>قد </a:t>
            </a:r>
            <a:r>
              <a:rPr lang="ar-IQ" altLang="ar-SA" sz="2800" dirty="0"/>
              <a:t>تكون أقوى شبكة تسويقية إذا كان المسوق يستخدم الفيديو في الترويج لمنتجه. حيث يمكن من خلال هذه الشبكة الوصول الى ملايين الاشخاص حول العالم إذا تم استخدامها بالشكل الصحيح </a:t>
            </a:r>
            <a:r>
              <a:rPr lang="ar-IQ" altLang="ar-SA" sz="2800" dirty="0" smtClean="0"/>
              <a:t>.</a:t>
            </a:r>
            <a:endParaRPr lang="ar-SA" altLang="ar-SA" sz="2800" dirty="0" smtClean="0"/>
          </a:p>
          <a:p>
            <a:pPr>
              <a:defRPr/>
            </a:pPr>
            <a:r>
              <a:rPr lang="en-US" sz="2800" dirty="0"/>
              <a:t> </a:t>
            </a:r>
            <a:r>
              <a:rPr lang="ar-SA" sz="2800" dirty="0" smtClean="0"/>
              <a:t>7. </a:t>
            </a:r>
            <a:r>
              <a:rPr lang="en-US" sz="2800" b="1" dirty="0" err="1" smtClean="0"/>
              <a:t>ال</a:t>
            </a:r>
            <a:r>
              <a:rPr lang="ar-SA" sz="2800" b="1" dirty="0"/>
              <a:t>وكلاء والمتعاونون: </a:t>
            </a:r>
            <a:r>
              <a:rPr lang="ar-SA" altLang="ar-SA" sz="2800" dirty="0"/>
              <a:t>تقوم بوضع رابط يشير الى موقع الشركة</a:t>
            </a:r>
            <a:r>
              <a:rPr lang="ar-IQ" altLang="ar-SA" sz="2800" dirty="0"/>
              <a:t>.</a:t>
            </a:r>
            <a:r>
              <a:rPr lang="ar-SA" altLang="ar-SA" sz="2800" dirty="0"/>
              <a:t> </a:t>
            </a:r>
            <a:r>
              <a:rPr lang="ar-IQ" altLang="ar-SA" sz="2800" dirty="0"/>
              <a:t> </a:t>
            </a:r>
            <a:endParaRPr lang="en-US" altLang="ar-SA" sz="2800" dirty="0"/>
          </a:p>
          <a:p>
            <a:pPr>
              <a:defRPr/>
            </a:pPr>
            <a:r>
              <a:rPr lang="ar-SA" sz="2800" dirty="0" smtClean="0"/>
              <a:t>8. </a:t>
            </a:r>
            <a:r>
              <a:rPr lang="ar-SA" sz="2800" b="1" dirty="0" smtClean="0"/>
              <a:t>الوسائل</a:t>
            </a:r>
            <a:r>
              <a:rPr lang="en-US" sz="2800" b="1" dirty="0" smtClean="0"/>
              <a:t> </a:t>
            </a:r>
            <a:r>
              <a:rPr lang="en-US" sz="2800" b="1" dirty="0" err="1"/>
              <a:t>التفاعلية</a:t>
            </a:r>
            <a:r>
              <a:rPr lang="ar-SA" sz="2800" b="1" dirty="0"/>
              <a:t>:</a:t>
            </a:r>
            <a:r>
              <a:rPr lang="en-US" sz="2800" b="1" dirty="0"/>
              <a:t> </a:t>
            </a:r>
            <a:r>
              <a:rPr lang="en-US" sz="2800" dirty="0" err="1"/>
              <a:t>وهى</a:t>
            </a:r>
            <a:r>
              <a:rPr lang="en-US" sz="2800" dirty="0"/>
              <a:t> </a:t>
            </a:r>
            <a:r>
              <a:rPr lang="en-US" sz="2800" dirty="0" err="1"/>
              <a:t>مقالات</a:t>
            </a:r>
            <a:r>
              <a:rPr lang="en-US" sz="2800" dirty="0"/>
              <a:t> و </a:t>
            </a:r>
            <a:r>
              <a:rPr lang="en-US" sz="2800" dirty="0" err="1"/>
              <a:t>بانارات</a:t>
            </a:r>
            <a:r>
              <a:rPr lang="en-US" sz="2800" dirty="0"/>
              <a:t> </a:t>
            </a:r>
            <a:r>
              <a:rPr lang="en-US" sz="2800" dirty="0" err="1"/>
              <a:t>فى</a:t>
            </a:r>
            <a:r>
              <a:rPr lang="en-US" sz="2800" dirty="0"/>
              <a:t> </a:t>
            </a:r>
            <a:r>
              <a:rPr lang="en-US" sz="2800" dirty="0" err="1"/>
              <a:t>المواقع</a:t>
            </a:r>
            <a:r>
              <a:rPr lang="en-US" sz="2800" dirty="0"/>
              <a:t> </a:t>
            </a:r>
            <a:r>
              <a:rPr lang="en-US" sz="2800" dirty="0" err="1"/>
              <a:t>الكبيرة</a:t>
            </a:r>
            <a:endParaRPr lang="en-US" sz="2800" dirty="0"/>
          </a:p>
          <a:p>
            <a:pPr marL="0" indent="0" rtl="1">
              <a:defRPr/>
            </a:pPr>
            <a:r>
              <a:rPr lang="ar-SA" dirty="0" smtClean="0"/>
              <a:t>9. </a:t>
            </a:r>
            <a:r>
              <a:rPr lang="ar-SA" b="1" dirty="0" smtClean="0"/>
              <a:t>المنتديات </a:t>
            </a:r>
            <a:r>
              <a:rPr lang="ar-SA" b="1" dirty="0"/>
              <a:t>الالكترونية</a:t>
            </a:r>
            <a:r>
              <a:rPr lang="ar-SA" b="1" dirty="0" smtClean="0"/>
              <a:t>: </a:t>
            </a:r>
            <a:endParaRPr lang="ar-SA" b="1" dirty="0"/>
          </a:p>
          <a:p>
            <a:pPr marL="0" indent="0" rtl="1">
              <a:defRPr/>
            </a:pPr>
            <a:endParaRPr lang="ar-IQ" altLang="ar-SA" dirty="0"/>
          </a:p>
          <a:p>
            <a:pPr marL="0" indent="0" rtl="1">
              <a:defRPr/>
            </a:pPr>
            <a:endParaRPr lang="ar-IQ" dirty="0" smtClean="0">
              <a:effectLst/>
            </a:endParaRPr>
          </a:p>
          <a:p>
            <a:pPr marL="0" indent="0">
              <a:lnSpc>
                <a:spcPct val="90000"/>
              </a:lnSpc>
              <a:defRPr/>
            </a:pPr>
            <a:endParaRPr lang="en-US" sz="4000" b="1" dirty="0">
              <a:solidFill>
                <a:srgbClr val="AD9968"/>
              </a:solidFill>
              <a:latin typeface="+mj-lt"/>
              <a:ea typeface="+mj-ea"/>
            </a:endParaRP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416496" y="274638"/>
            <a:ext cx="8994204" cy="1143000"/>
          </a:xfrm>
        </p:spPr>
        <p:txBody>
          <a:bodyPr/>
          <a:lstStyle/>
          <a:p>
            <a:pPr>
              <a:defRPr/>
            </a:pPr>
            <a:r>
              <a:rPr lang="ar-SA" sz="3600" b="1" dirty="0"/>
              <a:t>قنوات الاتصال (أو وسائل التسويق الإلكتروني)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32497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81638"/>
              </p:ext>
            </p:extLst>
          </p:nvPr>
        </p:nvGraphicFramePr>
        <p:xfrm>
          <a:off x="0" y="1340767"/>
          <a:ext cx="9616175" cy="4682779"/>
        </p:xfrm>
        <a:graphic>
          <a:graphicData uri="http://schemas.openxmlformats.org/drawingml/2006/table">
            <a:tbl>
              <a:tblPr rtl="1"/>
              <a:tblGrid>
                <a:gridCol w="2105827"/>
                <a:gridCol w="4128053"/>
                <a:gridCol w="3382295"/>
              </a:tblGrid>
              <a:tr h="2583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وجه </a:t>
                      </a:r>
                      <a:r>
                        <a:rPr lang="ar-SA" sz="16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المقارنة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الالكتروني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العادي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التكلفة.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أقل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عالية ( صحف – مجلات – إعلانات طرقية – تلفزيون – راديو ...)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9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معاينة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صعوبة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معاينة أو الحصول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على عينة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عينية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معاينة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سلة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جداً.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975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طرائق التواصل مع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الزبائن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التواصل 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وسريع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ومحدد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بزمان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ومكان وغير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تفاعلي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2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حجم الشريحة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كبير جداً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محلي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+ عالمي.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قليل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 يخدم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شريحة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معينة.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1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التحكم بوقت الحملة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بأي وقت ترغب أن تبدأ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مرتبط بالجهة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المستضيفة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5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ردود الفعل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 فيما يعرف بمعدل التحويل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نسبيا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كلفة التواصل مع الزبائن 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منخفضة نسبيا لاعتمادها على </a:t>
                      </a:r>
                      <a:r>
                        <a:rPr lang="ar-IQ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مواقع التواصل الاجتماعي   والبريد الالكتروني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مرتفعة بسبب حاجتها إلى كوادر كثيرة و موارد اتصالات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4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البيانات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تستطيع التفاعل مع الزبائن و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معلوماتهم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لا يمكن ذلك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8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الطلبات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تلقى طلب الشراء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مباشرة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غير ممكن بشكل مباشر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4488" y="116632"/>
            <a:ext cx="87849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مقارنة التسويق </a:t>
            </a:r>
            <a:r>
              <a:rPr lang="ar-SA" sz="4400" b="1" dirty="0" smtClean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الإلكتروني بالتقليدي </a:t>
            </a:r>
            <a:endParaRPr lang="ar-SA" sz="4400" b="1" dirty="0">
              <a:solidFill>
                <a:srgbClr val="AD9968"/>
              </a:solidFill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37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248401" y="6248401"/>
            <a:ext cx="1755775" cy="474663"/>
          </a:xfrm>
          <a:prstGeom prst="rect">
            <a:avLst/>
          </a:prstGeom>
        </p:spPr>
        <p:txBody>
          <a:bodyPr/>
          <a:lstStyle/>
          <a:p>
            <a:fld id="{F880A3FA-051A-4B12-A7FF-B572D782884F}" type="slidenum">
              <a:rPr lang="en-US" altLang="ar-SA"/>
              <a:pPr/>
              <a:t>10</a:t>
            </a:fld>
            <a:endParaRPr lang="en-US" altLang="ar-SA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alt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</a:t>
            </a:r>
            <a:r>
              <a:rPr lang="ar-EG" alt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التسويق </a:t>
            </a:r>
            <a:r>
              <a:rPr lang="ar-EG" alt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الإلكتروني</a:t>
            </a:r>
            <a:r>
              <a:rPr lang="en-US" alt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31576" y="1484314"/>
            <a:ext cx="10137576" cy="4764087"/>
          </a:xfrm>
        </p:spPr>
        <p:txBody>
          <a:bodyPr/>
          <a:lstStyle/>
          <a:p>
            <a:pPr marL="514350" indent="-514350" rtl="1">
              <a:lnSpc>
                <a:spcPct val="80000"/>
              </a:lnSpc>
              <a:buFont typeface="+mj-lt"/>
              <a:buAutoNum type="arabicPeriod"/>
            </a:pPr>
            <a:r>
              <a:rPr lang="ar-SA" altLang="ar-SA" sz="2800" b="1" dirty="0"/>
              <a:t>قلة التكاليف</a:t>
            </a:r>
            <a:r>
              <a:rPr lang="ar-EG" altLang="ar-SA" sz="2800" dirty="0" smtClean="0"/>
              <a:t>:</a:t>
            </a:r>
            <a:r>
              <a:rPr lang="ar-SA" altLang="ar-SA" sz="2800" dirty="0" smtClean="0"/>
              <a:t> يمكن </a:t>
            </a:r>
            <a:r>
              <a:rPr lang="ar-SA" altLang="ar-SA" sz="2800" dirty="0"/>
              <a:t>الوصول الى شريحة أكبر بتكاليف أقل </a:t>
            </a:r>
            <a:r>
              <a:rPr lang="ar-EG" altLang="ar-SA" sz="2800" dirty="0"/>
              <a:t>ب</a:t>
            </a:r>
            <a:r>
              <a:rPr lang="ar-SA" altLang="ar-SA" sz="2800" dirty="0"/>
              <a:t>المقارنة ب</a:t>
            </a:r>
            <a:r>
              <a:rPr lang="ar-EG" altLang="ar-SA" sz="2800" dirty="0"/>
              <a:t>التسويق التقليدي</a:t>
            </a:r>
            <a:r>
              <a:rPr lang="ar-SA" altLang="ar-SA" sz="2800" dirty="0"/>
              <a:t> مثل التلفاز والصحف</a:t>
            </a:r>
            <a:r>
              <a:rPr lang="ar-EG" altLang="ar-SA" sz="2800" dirty="0"/>
              <a:t> . </a:t>
            </a:r>
            <a:endParaRPr lang="ar-SA" altLang="ar-SA" sz="2800" dirty="0"/>
          </a:p>
          <a:p>
            <a:pPr marL="514350" indent="-514350" algn="r" rtl="1">
              <a:lnSpc>
                <a:spcPct val="80000"/>
              </a:lnSpc>
              <a:buFont typeface="+mj-lt"/>
              <a:buAutoNum type="arabicPeriod"/>
            </a:pPr>
            <a:r>
              <a:rPr lang="ar-SA" altLang="ar-SA" sz="2800" b="1" dirty="0"/>
              <a:t>الوصول للأسوق العالمية</a:t>
            </a:r>
            <a:r>
              <a:rPr lang="ar-EG" altLang="ar-SA" sz="2800" b="1" dirty="0"/>
              <a:t>: </a:t>
            </a:r>
            <a:r>
              <a:rPr lang="ar-SA" altLang="ar-SA" sz="2800" dirty="0"/>
              <a:t>بسبب الطبيعة المفتوحة والشبكية </a:t>
            </a:r>
            <a:r>
              <a:rPr lang="ar-SA" altLang="ar-SA" sz="2800" dirty="0" err="1"/>
              <a:t>للانترنت</a:t>
            </a:r>
            <a:r>
              <a:rPr lang="ar-SA" altLang="ar-SA" sz="2800" dirty="0"/>
              <a:t> واستخدام أكثر من لغة</a:t>
            </a:r>
            <a:r>
              <a:rPr lang="ar-EG" altLang="ar-SA" sz="2800" dirty="0" smtClean="0"/>
              <a:t>.</a:t>
            </a:r>
            <a:endParaRPr lang="ar-SA" altLang="ar-SA" sz="2800" dirty="0"/>
          </a:p>
          <a:p>
            <a:pPr marL="514350" indent="-514350" algn="r" rtl="1">
              <a:lnSpc>
                <a:spcPct val="80000"/>
              </a:lnSpc>
              <a:buFont typeface="+mj-lt"/>
              <a:buAutoNum type="arabicPeriod"/>
            </a:pPr>
            <a:r>
              <a:rPr lang="ar-SA" altLang="ar-SA" sz="2800" b="1" dirty="0"/>
              <a:t>سهولة</a:t>
            </a:r>
            <a:r>
              <a:rPr lang="ar-EG" altLang="ar-SA" sz="2800" b="1" dirty="0"/>
              <a:t> </a:t>
            </a:r>
            <a:r>
              <a:rPr lang="ar-SA" altLang="ar-SA" sz="2800" b="1" dirty="0"/>
              <a:t>ا</a:t>
            </a:r>
            <a:r>
              <a:rPr lang="ar-EG" altLang="ar-SA" sz="2800" b="1" dirty="0" smtClean="0"/>
              <a:t>لتتبع </a:t>
            </a:r>
            <a:r>
              <a:rPr lang="ar-EG" altLang="ar-SA" sz="2800" b="1" dirty="0"/>
              <a:t>والقياس: </a:t>
            </a:r>
            <a:r>
              <a:rPr lang="ar-SA" altLang="ar-SA" sz="2800" dirty="0"/>
              <a:t>ي</a:t>
            </a:r>
            <a:r>
              <a:rPr lang="ar-EG" altLang="ar-SA" sz="2800" dirty="0"/>
              <a:t>مكن الحصول علي معلومات تفصيلية عن </a:t>
            </a:r>
            <a:r>
              <a:rPr lang="ar-SA" altLang="ar-SA" sz="2800" dirty="0"/>
              <a:t>الزبائن ومدى </a:t>
            </a:r>
            <a:r>
              <a:rPr lang="ar-EG" altLang="ar-SA" sz="2800" dirty="0"/>
              <a:t>استجاب</a:t>
            </a:r>
            <a:r>
              <a:rPr lang="ar-SA" altLang="ar-SA" sz="2800" dirty="0"/>
              <a:t>تهم</a:t>
            </a:r>
            <a:r>
              <a:rPr lang="ar-EG" altLang="ar-SA" sz="2800" dirty="0"/>
              <a:t> للإعلان. </a:t>
            </a:r>
            <a:endParaRPr lang="ar-SA" altLang="ar-SA" sz="2800" dirty="0" smtClean="0"/>
          </a:p>
          <a:p>
            <a:pPr marL="514350" indent="-514350" rtl="1">
              <a:lnSpc>
                <a:spcPct val="80000"/>
              </a:lnSpc>
              <a:buFont typeface="+mj-lt"/>
              <a:buAutoNum type="arabicPeriod"/>
            </a:pPr>
            <a:r>
              <a:rPr lang="ar-SA" sz="2800" b="1" dirty="0" smtClean="0"/>
              <a:t>حرية الزبون</a:t>
            </a:r>
            <a:r>
              <a:rPr lang="ar-SA" sz="2800" dirty="0" smtClean="0"/>
              <a:t>: يوفر حرية </a:t>
            </a:r>
            <a:r>
              <a:rPr lang="ar-SA" sz="2800" dirty="0"/>
              <a:t>" أكبر" </a:t>
            </a:r>
            <a:r>
              <a:rPr lang="ar-SA" sz="2800" dirty="0" err="1"/>
              <a:t>فى</a:t>
            </a:r>
            <a:r>
              <a:rPr lang="ar-SA" sz="2800" dirty="0"/>
              <a:t> </a:t>
            </a:r>
            <a:r>
              <a:rPr lang="ar-SA" sz="2800" dirty="0" smtClean="0"/>
              <a:t>الاختيار وتحديد ماذا </a:t>
            </a:r>
            <a:r>
              <a:rPr lang="ar-SA" sz="2800" dirty="0"/>
              <a:t>ومتى و أين يريد أن يشاهد الاعلان</a:t>
            </a:r>
            <a:endParaRPr lang="ar-EG" altLang="ar-SA" sz="2800" dirty="0"/>
          </a:p>
          <a:p>
            <a:pPr marL="514350" indent="-514350" algn="r" rtl="1">
              <a:lnSpc>
                <a:spcPct val="80000"/>
              </a:lnSpc>
              <a:buFont typeface="+mj-lt"/>
              <a:buAutoNum type="arabicPeriod"/>
            </a:pPr>
            <a:r>
              <a:rPr lang="ar-SA" altLang="ar-SA" sz="2800" b="1" dirty="0"/>
              <a:t>الاستمرارية</a:t>
            </a:r>
            <a:r>
              <a:rPr lang="ar-EG" altLang="ar-SA" sz="2800" b="1" dirty="0"/>
              <a:t>: </a:t>
            </a:r>
            <a:r>
              <a:rPr lang="ar-SA" altLang="ar-SA" sz="2800" dirty="0"/>
              <a:t>بخلاف الصحف وإعلانات التلفاز، تتميز الوسائل الالكترونية بالاستمرارية</a:t>
            </a:r>
            <a:r>
              <a:rPr lang="ar-EG" altLang="ar-SA" sz="2800" dirty="0" smtClean="0"/>
              <a:t>.</a:t>
            </a:r>
            <a:endParaRPr lang="ar-SA" alt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41782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248401" y="6248401"/>
            <a:ext cx="1755775" cy="474663"/>
          </a:xfrm>
          <a:prstGeom prst="rect">
            <a:avLst/>
          </a:prstGeom>
        </p:spPr>
        <p:txBody>
          <a:bodyPr/>
          <a:lstStyle/>
          <a:p>
            <a:fld id="{DD65E721-8390-4F52-8D22-282ADA971AC1}" type="slidenum">
              <a:rPr lang="en-US" altLang="ar-SA"/>
              <a:pPr/>
              <a:t>11</a:t>
            </a:fld>
            <a:endParaRPr lang="en-US" altLang="ar-SA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0076" y="227014"/>
            <a:ext cx="7477125" cy="681037"/>
          </a:xfrm>
        </p:spPr>
        <p:txBody>
          <a:bodyPr/>
          <a:lstStyle/>
          <a:p>
            <a:pPr algn="ctr"/>
            <a:r>
              <a:rPr lang="ar-SA" alt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</a:t>
            </a:r>
            <a:r>
              <a:rPr lang="ar-EG" alt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التسويق </a:t>
            </a:r>
            <a:r>
              <a:rPr lang="ar-EG" alt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الإلكتروني</a:t>
            </a:r>
            <a:r>
              <a:rPr lang="ar-SA" alt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(تابع)</a:t>
            </a:r>
            <a:r>
              <a:rPr lang="en-US" alt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12776"/>
            <a:ext cx="7885113" cy="4835625"/>
          </a:xfrm>
        </p:spPr>
        <p:txBody>
          <a:bodyPr/>
          <a:lstStyle/>
          <a:p>
            <a:pPr marL="609600" indent="-609600" rtl="1">
              <a:lnSpc>
                <a:spcPct val="80000"/>
              </a:lnSpc>
              <a:spcAft>
                <a:spcPts val="1800"/>
              </a:spcAft>
              <a:buFontTx/>
              <a:buAutoNum type="arabicPeriod" startAt="5"/>
            </a:pPr>
            <a:r>
              <a:rPr lang="ar-EG" altLang="ar-SA" sz="2800" b="1" dirty="0"/>
              <a:t>إضفاء الطابع </a:t>
            </a:r>
            <a:r>
              <a:rPr lang="ar-EG" altLang="ar-SA" sz="2800" b="1" dirty="0" smtClean="0"/>
              <a:t>الشخصي: </a:t>
            </a:r>
            <a:r>
              <a:rPr lang="ar-SA" altLang="ar-SA" sz="2800" dirty="0" smtClean="0"/>
              <a:t>توفير القدرة على بناء علاقة مباشرة مع الزبائن وبناء ملف شخصي لهم و</a:t>
            </a:r>
            <a:r>
              <a:rPr lang="ar-EG" altLang="ar-SA" sz="2800" dirty="0" smtClean="0"/>
              <a:t>تحديد خصائص</a:t>
            </a:r>
            <a:r>
              <a:rPr lang="ar-SA" altLang="ar-SA" sz="2800" dirty="0" smtClean="0"/>
              <a:t>هم</a:t>
            </a:r>
            <a:r>
              <a:rPr lang="ar-EG" altLang="ar-SA" sz="2800" dirty="0" smtClean="0"/>
              <a:t>.</a:t>
            </a:r>
            <a:endParaRPr lang="ar-SA" altLang="ar-SA" sz="2800" dirty="0" smtClean="0"/>
          </a:p>
          <a:p>
            <a:pPr marL="609600" indent="-609600" rtl="1">
              <a:lnSpc>
                <a:spcPct val="80000"/>
              </a:lnSpc>
              <a:spcAft>
                <a:spcPts val="1800"/>
              </a:spcAft>
              <a:buFontTx/>
              <a:buAutoNum type="arabicPeriod" startAt="5"/>
            </a:pPr>
            <a:r>
              <a:rPr lang="ar-SA" altLang="ar-SA" sz="2800" b="1" dirty="0" smtClean="0"/>
              <a:t>مساهمة الأفراد في عملية تسويق</a:t>
            </a:r>
            <a:r>
              <a:rPr lang="ar-EG" altLang="ar-SA" sz="2800" b="1" dirty="0" smtClean="0"/>
              <a:t>: </a:t>
            </a:r>
            <a:r>
              <a:rPr lang="ar-EG" altLang="ar-SA" sz="2800" dirty="0"/>
              <a:t>يُمكن </a:t>
            </a:r>
            <a:r>
              <a:rPr lang="ar-SA" altLang="ar-SA" sz="2800" dirty="0" smtClean="0"/>
              <a:t>للمستهدفين أن يقوموا بدورهم بإعادة نشر الرسائل والمقاطع التسويقية</a:t>
            </a:r>
            <a:r>
              <a:rPr lang="ar-EG" altLang="ar-SA" sz="2800" dirty="0" smtClean="0"/>
              <a:t>.</a:t>
            </a:r>
            <a:endParaRPr lang="ar-SA" altLang="ar-SA" sz="2800" dirty="0" smtClean="0"/>
          </a:p>
          <a:p>
            <a:pPr marL="609600" indent="-609600" rtl="1">
              <a:lnSpc>
                <a:spcPct val="80000"/>
              </a:lnSpc>
              <a:spcAft>
                <a:spcPts val="1800"/>
              </a:spcAft>
              <a:buFontTx/>
              <a:buAutoNum type="arabicPeriod" startAt="5"/>
            </a:pPr>
            <a:r>
              <a:rPr lang="ar-SA" altLang="ar-SA" sz="2800" b="1" dirty="0"/>
              <a:t>إضفاء طابع المتعة والتشوق</a:t>
            </a:r>
            <a:r>
              <a:rPr lang="ar-EG" altLang="ar-SA" sz="2800" b="1" dirty="0"/>
              <a:t>: </a:t>
            </a:r>
            <a:r>
              <a:rPr lang="ar-SA" altLang="ar-SA" sz="2800" dirty="0"/>
              <a:t>عندما يتم توفير القدرة على التفاعل </a:t>
            </a:r>
            <a:r>
              <a:rPr lang="ar-EG" altLang="ar-SA" sz="2800" dirty="0"/>
              <a:t>باستخدام </a:t>
            </a:r>
            <a:r>
              <a:rPr lang="ar-SA" altLang="ar-SA" sz="2800" dirty="0"/>
              <a:t>المسابقات و</a:t>
            </a:r>
            <a:r>
              <a:rPr lang="ar-EG" altLang="ar-SA" sz="2800" dirty="0"/>
              <a:t>الموسيقي والرسوم والفيديو </a:t>
            </a:r>
            <a:r>
              <a:rPr lang="ar-SA" altLang="ar-SA" sz="2800" dirty="0"/>
              <a:t>والتعليقات</a:t>
            </a:r>
            <a:r>
              <a:rPr lang="ar-EG" altLang="ar-SA" sz="2800" dirty="0"/>
              <a:t>. </a:t>
            </a:r>
          </a:p>
          <a:p>
            <a:pPr marL="609600" indent="-609600" rtl="1">
              <a:lnSpc>
                <a:spcPct val="80000"/>
              </a:lnSpc>
              <a:spcAft>
                <a:spcPts val="1800"/>
              </a:spcAft>
              <a:buFontTx/>
              <a:buAutoNum type="arabicPeriod" startAt="8"/>
            </a:pPr>
            <a:r>
              <a:rPr lang="ar-SA" altLang="ar-SA" sz="2800" b="1" dirty="0" smtClean="0"/>
              <a:t>زيادة </a:t>
            </a:r>
            <a:r>
              <a:rPr lang="ar-EG" altLang="ar-SA" sz="2800" b="1" dirty="0" smtClean="0"/>
              <a:t>معدل </a:t>
            </a:r>
            <a:r>
              <a:rPr lang="ar-SA" altLang="ar-SA" sz="2800" b="1" dirty="0" smtClean="0"/>
              <a:t>ال</a:t>
            </a:r>
            <a:r>
              <a:rPr lang="ar-EG" altLang="ar-SA" sz="2800" b="1" dirty="0" smtClean="0"/>
              <a:t>تحويل: </a:t>
            </a:r>
            <a:r>
              <a:rPr lang="ar-EG" altLang="ar-SA" sz="2800" dirty="0" smtClean="0"/>
              <a:t>يُمكن </a:t>
            </a:r>
            <a:r>
              <a:rPr lang="ar-EG" altLang="ar-SA" sz="2800" dirty="0"/>
              <a:t>الزبائن من إكمال عملية الشراء </a:t>
            </a:r>
            <a:r>
              <a:rPr lang="ar-SA" altLang="ar-SA" sz="2800" dirty="0" smtClean="0"/>
              <a:t>من خلال الاستجابة المباشرة للحملة والدخول على الرابط الخاص بعملية إتمام الشراء</a:t>
            </a:r>
            <a:r>
              <a:rPr lang="ar-EG" altLang="ar-SA" sz="2800" dirty="0" smtClean="0"/>
              <a:t>. </a:t>
            </a:r>
            <a:endParaRPr lang="en-US" altLang="ar-SA" sz="2800" dirty="0"/>
          </a:p>
          <a:p>
            <a:pPr marL="609600" indent="-609600">
              <a:lnSpc>
                <a:spcPct val="80000"/>
              </a:lnSpc>
              <a:buFontTx/>
              <a:buAutoNum type="arabicPeriod" startAt="5"/>
            </a:pPr>
            <a:endParaRPr lang="en-US" altLang="ar-SA" sz="2800" dirty="0"/>
          </a:p>
        </p:txBody>
      </p:sp>
    </p:spTree>
    <p:extLst>
      <p:ext uri="{BB962C8B-B14F-4D97-AF65-F5344CB8AC3E}">
        <p14:creationId xmlns:p14="http://schemas.microsoft.com/office/powerpoint/2010/main" val="146685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عواقب عدم وجود خطة للتسويق الإلكتروني 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107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لن يتم فهم وتقدير طلبات الزبائن بصورة جيدة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ربما يستحوذ المنافسون الجدد على حصة الشركة من السوق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هدر الموارد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قلة المعلومات المتوفرة عن الزبائن</a:t>
            </a:r>
          </a:p>
          <a:p>
            <a:pPr algn="l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47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محاذير بخصوص التسويق الإلكتروني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561512" cy="4785395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400" dirty="0" smtClean="0"/>
              <a:t>التقيد </a:t>
            </a:r>
            <a:r>
              <a:rPr lang="ar-SA" sz="2400" dirty="0"/>
              <a:t>بالقوانين </a:t>
            </a:r>
            <a:r>
              <a:rPr lang="ar-SA" sz="2400" dirty="0" smtClean="0"/>
              <a:t>والقواعد عند إعداد الرسالة وإرسالها وتلقي </a:t>
            </a:r>
            <a:r>
              <a:rPr lang="ar-SA" sz="2400" dirty="0"/>
              <a:t>الردود...الخ </a:t>
            </a:r>
          </a:p>
          <a:p>
            <a:pPr marL="514350" indent="-514350" rtl="1">
              <a:buAutoNum type="arabicPeriod"/>
            </a:pPr>
            <a:r>
              <a:rPr lang="ar-SA" sz="2400" dirty="0" smtClean="0"/>
              <a:t>تحديد الهدف من </a:t>
            </a:r>
            <a:r>
              <a:rPr lang="ar-SA" sz="2400" dirty="0" err="1" smtClean="0"/>
              <a:t>الإيميل</a:t>
            </a:r>
            <a:r>
              <a:rPr lang="ar-SA" sz="2400" dirty="0" smtClean="0"/>
              <a:t> أو المحادثة بوضوح وشرح أوجه التعامل مع المعلومات التي سيتم الحصول عليها. </a:t>
            </a:r>
            <a:endParaRPr lang="ar-SA" sz="2400" dirty="0"/>
          </a:p>
          <a:p>
            <a:pPr marL="514350" indent="-514350" rtl="1">
              <a:buAutoNum type="arabicPeriod"/>
            </a:pPr>
            <a:r>
              <a:rPr lang="ar-SA" sz="2400" dirty="0" smtClean="0"/>
              <a:t>الدقة </a:t>
            </a:r>
            <a:r>
              <a:rPr lang="ar-SA" sz="2400" dirty="0"/>
              <a:t>في تحديد </a:t>
            </a:r>
            <a:r>
              <a:rPr lang="ar-SA" sz="2400" dirty="0" smtClean="0"/>
              <a:t>المطلوب من الزبون، </a:t>
            </a:r>
            <a:r>
              <a:rPr lang="ar-SA" sz="2400" dirty="0"/>
              <a:t>دون زيادة </a:t>
            </a:r>
            <a:r>
              <a:rPr lang="ar-SA" sz="2400" dirty="0" smtClean="0"/>
              <a:t>أو نقصان بما يضمن وضوح الهدف وصفاء العلاقة. </a:t>
            </a:r>
            <a:endParaRPr lang="ar-SA" sz="2400" dirty="0"/>
          </a:p>
          <a:p>
            <a:pPr marL="514350" indent="-514350" rtl="1">
              <a:buAutoNum type="arabicPeriod"/>
            </a:pPr>
            <a:r>
              <a:rPr lang="ar-SA" sz="2400" dirty="0" smtClean="0"/>
              <a:t> المتابعة والاستمرارية والصيانة </a:t>
            </a:r>
            <a:r>
              <a:rPr lang="ar-SA" sz="2400" dirty="0"/>
              <a:t>الدورية </a:t>
            </a:r>
            <a:endParaRPr lang="ar-SA" sz="2800" dirty="0"/>
          </a:p>
          <a:p>
            <a:pPr marL="514350" indent="-514350" rtl="1">
              <a:buAutoNum type="arabicPeriod"/>
            </a:pPr>
            <a:r>
              <a:rPr lang="ar-SA" sz="2400" dirty="0"/>
              <a:t>عدم التواصل مع الزبون لمدة أطول من تلك التي تحتاجها العملية الترويجية.</a:t>
            </a:r>
          </a:p>
          <a:p>
            <a:pPr marL="514350" indent="-514350" rtl="1">
              <a:buAutoNum type="arabicPeriod"/>
            </a:pPr>
            <a:r>
              <a:rPr lang="ar-SA" sz="2400" dirty="0"/>
              <a:t>إتباع سياسة واضحة بشأن العلاقة بين المؤسسة والزبون. </a:t>
            </a:r>
          </a:p>
          <a:p>
            <a:pPr marL="514350" indent="-514350" rtl="1">
              <a:buAutoNum type="arabicPeriod"/>
            </a:pPr>
            <a:r>
              <a:rPr lang="ar-SA" sz="2400" dirty="0"/>
              <a:t>الالتزام بالشفافية </a:t>
            </a:r>
            <a:r>
              <a:rPr lang="ar-SA" sz="2400" dirty="0" smtClean="0"/>
              <a:t>والخصوصية وحقوق </a:t>
            </a:r>
            <a:r>
              <a:rPr lang="ar-SA" sz="2400" dirty="0"/>
              <a:t>الملكية الفكرية.</a:t>
            </a:r>
          </a:p>
          <a:p>
            <a:pPr marL="514350" indent="-514350" rtl="1">
              <a:buAutoNum type="arabicPeriod"/>
            </a:pPr>
            <a:r>
              <a:rPr lang="ar-SA" sz="2400" dirty="0"/>
              <a:t>احترام حق الزبون في عدم إزعاجه </a:t>
            </a:r>
            <a:r>
              <a:rPr lang="ar-SA" sz="2400" dirty="0" smtClean="0"/>
              <a:t>بتلقي الرسائل أو الاتصال مرة أخرى</a:t>
            </a:r>
            <a:endParaRPr lang="ar-SA" sz="2800" dirty="0" smtClean="0"/>
          </a:p>
          <a:p>
            <a:pPr marL="0" indent="0" rtl="1"/>
            <a:endParaRPr lang="ar-SA" sz="2800" dirty="0" smtClean="0"/>
          </a:p>
          <a:p>
            <a:pPr marL="0" indent="0"/>
            <a:endParaRPr lang="ar-SA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1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274638"/>
            <a:ext cx="9282236" cy="1143000"/>
          </a:xfrm>
        </p:spPr>
        <p:txBody>
          <a:bodyPr/>
          <a:lstStyle/>
          <a:p>
            <a:pPr rtl="1"/>
            <a:r>
              <a:rPr lang="ar-SA" dirty="0"/>
              <a:t>العلاقات </a:t>
            </a:r>
            <a:r>
              <a:rPr lang="ar-SA" dirty="0" smtClean="0"/>
              <a:t>العامة الإلكترونية </a:t>
            </a:r>
            <a:r>
              <a:rPr lang="en-US" dirty="0" smtClean="0"/>
              <a:t>e-Public Relations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r>
              <a:rPr lang="ar-SA" sz="2200" dirty="0" smtClean="0"/>
              <a:t>هي قيام المؤسسة بتوظيف تقنية المعلومات لنشر أخبار إيجابية والقيام بأنشطة خيرية والمشاركة في الفعاليات العامة بقصد كسب ثقة الجمهور وتحسين سمعة الشركة وتعزيز العلامة التجارية.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وظائف العلاقات العامة :</a:t>
            </a:r>
            <a:br>
              <a:rPr lang="ar-SA" sz="2200" dirty="0"/>
            </a:br>
            <a:r>
              <a:rPr lang="ar-SA" sz="2200" dirty="0"/>
              <a:t>يمكن تلخيص </a:t>
            </a:r>
            <a:r>
              <a:rPr lang="ar-SA" sz="2200" dirty="0" smtClean="0"/>
              <a:t>دور تكنولوجيا المعلومات في أنشطة </a:t>
            </a:r>
            <a:r>
              <a:rPr lang="ar-SA" sz="2200" dirty="0"/>
              <a:t>العلاقات العامة في أي مشروع بالآتي :</a:t>
            </a:r>
            <a:br>
              <a:rPr lang="ar-SA" sz="2200" dirty="0"/>
            </a:br>
            <a:r>
              <a:rPr lang="ar-SA" sz="2200" dirty="0"/>
              <a:t>1. </a:t>
            </a:r>
            <a:r>
              <a:rPr lang="ar-SA" sz="2200" dirty="0" smtClean="0"/>
              <a:t>استخدامها في تعريف </a:t>
            </a:r>
            <a:r>
              <a:rPr lang="ar-SA" sz="2200" dirty="0"/>
              <a:t>الجمهور بالمشروع وشرح السلعة أو الخدمة التي ينتجها بلغة </a:t>
            </a:r>
            <a:r>
              <a:rPr lang="ar-SA" sz="2200" dirty="0" smtClean="0"/>
              <a:t>سهلة.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2. </a:t>
            </a:r>
            <a:r>
              <a:rPr lang="ar-SA" sz="2200" dirty="0" smtClean="0"/>
              <a:t>نشر </a:t>
            </a:r>
            <a:r>
              <a:rPr lang="ar-SA" sz="2200" dirty="0"/>
              <a:t>سياسة المشروع إلى الجمهور أو أي تعديل أو تغيير فيها بهدف قبوله إياها والتعاون معها </a:t>
            </a:r>
            <a:br>
              <a:rPr lang="ar-SA" sz="2200" dirty="0"/>
            </a:br>
            <a:r>
              <a:rPr lang="ar-SA" sz="2200" dirty="0"/>
              <a:t>3. </a:t>
            </a:r>
            <a:r>
              <a:rPr lang="ar-SA" sz="2200" dirty="0" smtClean="0"/>
              <a:t>التأثير في الرأي العام عن </a:t>
            </a:r>
            <a:r>
              <a:rPr lang="ar-SA" sz="2200" dirty="0"/>
              <a:t>طريق تزويده بكافة المعلومات لكي يبلور </a:t>
            </a:r>
            <a:r>
              <a:rPr lang="ar-SA" sz="2200" dirty="0" smtClean="0"/>
              <a:t>رأيه.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4. تزويد </a:t>
            </a:r>
            <a:r>
              <a:rPr lang="ar-SA" sz="2200" dirty="0" smtClean="0"/>
              <a:t>مدراء المشروع </a:t>
            </a:r>
            <a:r>
              <a:rPr lang="ar-SA" sz="2200" dirty="0"/>
              <a:t>بكافة التطورات التي تحدث في الرأي العام .</a:t>
            </a:r>
            <a:br>
              <a:rPr lang="ar-SA" sz="2200" dirty="0"/>
            </a:br>
            <a:r>
              <a:rPr lang="ar-SA" sz="2200" dirty="0"/>
              <a:t>5. إخبار إدارة المشروع بردود فعل سياستها بين فئات الجمهور المختلفة .</a:t>
            </a:r>
            <a:br>
              <a:rPr lang="ar-SA" sz="2200" dirty="0"/>
            </a:br>
            <a:r>
              <a:rPr lang="ar-SA" sz="2200" dirty="0"/>
              <a:t>6. مساعدة وتشجيع الاتصال بين المستويات الإدارية </a:t>
            </a:r>
            <a:r>
              <a:rPr lang="ar-SA" sz="2200" dirty="0" smtClean="0"/>
              <a:t>المختلفة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8. </a:t>
            </a:r>
            <a:r>
              <a:rPr lang="ar-SA" sz="2200" dirty="0" smtClean="0"/>
              <a:t>تحسين </a:t>
            </a:r>
            <a:r>
              <a:rPr lang="ar-SA" sz="2200" dirty="0"/>
              <a:t>العلاقات بين الإدارة </a:t>
            </a:r>
            <a:r>
              <a:rPr lang="ar-SA" sz="2200" dirty="0" smtClean="0"/>
              <a:t>والعاملين وتنمية </a:t>
            </a:r>
            <a:r>
              <a:rPr lang="ar-SA" sz="2200" dirty="0"/>
              <a:t>القوى العاملة داخل المشروع وتطوير شعورهم بالانتماء </a:t>
            </a:r>
            <a:r>
              <a:rPr lang="ar-SA" sz="2200" dirty="0" smtClean="0"/>
              <a:t>إليه، </a:t>
            </a:r>
            <a:r>
              <a:rPr lang="ar-SA" sz="2200" dirty="0"/>
              <a:t>وكذلك العمل على تفهم مشاكلهم والمساهمة في </a:t>
            </a:r>
            <a:br>
              <a:rPr lang="ar-SA" sz="2200" dirty="0"/>
            </a:br>
            <a:r>
              <a:rPr lang="ar-SA" sz="2000" dirty="0"/>
              <a:t/>
            </a:r>
            <a:br>
              <a:rPr lang="ar-SA" sz="2000" dirty="0"/>
            </a:br>
            <a:r>
              <a:rPr lang="ar-SA" sz="2000" dirty="0"/>
              <a:t/>
            </a:r>
            <a:br>
              <a:rPr lang="ar-SA" sz="2000" dirty="0"/>
            </a:br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8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301006"/>
          </a:xfrm>
        </p:spPr>
        <p:txBody>
          <a:bodyPr/>
          <a:lstStyle/>
          <a:p>
            <a:r>
              <a:rPr lang="ar-SA" dirty="0"/>
              <a:t>أدوات العلاقات </a:t>
            </a:r>
            <a:r>
              <a:rPr lang="ar-SA" dirty="0" smtClean="0"/>
              <a:t>العامة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400" dirty="0" smtClean="0"/>
              <a:t>أدوات </a:t>
            </a:r>
            <a:r>
              <a:rPr lang="ar-SA" sz="2400" dirty="0"/>
              <a:t>العلاقات العامة </a:t>
            </a:r>
            <a:r>
              <a:rPr lang="ar-SA" sz="2400" dirty="0" smtClean="0"/>
              <a:t>هي حروف الكلمة </a:t>
            </a:r>
            <a:r>
              <a:rPr lang="en-US" sz="2400" dirty="0" smtClean="0"/>
              <a:t> PENCILS </a:t>
            </a:r>
            <a:r>
              <a:rPr lang="ar-SA" sz="2400" dirty="0" smtClean="0"/>
              <a:t>وهي: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/>
              <a:t>= P  </a:t>
            </a:r>
            <a:r>
              <a:rPr lang="ar-SA" sz="2400" dirty="0" smtClean="0"/>
              <a:t> المطبوعات </a:t>
            </a:r>
            <a:r>
              <a:rPr lang="en-US" sz="2400" dirty="0"/>
              <a:t>Publication ، </a:t>
            </a:r>
            <a:r>
              <a:rPr lang="ar-SA" sz="2400" dirty="0" smtClean="0"/>
              <a:t>وتعني المواقع الالكترونية والتقارير </a:t>
            </a:r>
            <a:r>
              <a:rPr lang="ar-SA" sz="2400" dirty="0"/>
              <a:t>السنوية </a:t>
            </a:r>
            <a:r>
              <a:rPr lang="ar-SA" sz="2400" dirty="0" smtClean="0"/>
              <a:t>والنشرات الالكترونية التي </a:t>
            </a:r>
            <a:r>
              <a:rPr lang="ar-SA" sz="2400" dirty="0"/>
              <a:t>تساعد </a:t>
            </a:r>
            <a:r>
              <a:rPr lang="ar-SA" sz="2400" dirty="0" smtClean="0"/>
              <a:t>العملاء .. إلخ.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/>
              <a:t>= E</a:t>
            </a:r>
            <a:r>
              <a:rPr lang="ar-SA" sz="2400" dirty="0" smtClean="0"/>
              <a:t> الأحداث </a:t>
            </a:r>
            <a:r>
              <a:rPr lang="en-US" sz="2400" dirty="0"/>
              <a:t>Events، </a:t>
            </a:r>
            <a:r>
              <a:rPr lang="ar-SA" sz="2400" dirty="0"/>
              <a:t>وتعني رعاية منافسات ألعاب القوى أو الأحداث الفنية أو المعارض التجارية</a:t>
            </a:r>
            <a:r>
              <a:rPr lang="ar-SA" sz="2400" dirty="0" smtClean="0"/>
              <a:t>. ويمكن أن تستخدم الانترنت في نشر هذه الأخبار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 smtClean="0"/>
              <a:t> = </a:t>
            </a:r>
            <a:r>
              <a:rPr lang="en-US" sz="2400" dirty="0"/>
              <a:t>N</a:t>
            </a:r>
            <a:r>
              <a:rPr lang="ar-SA" sz="2400" dirty="0" smtClean="0"/>
              <a:t>الأخبار </a:t>
            </a:r>
            <a:r>
              <a:rPr lang="en-US" sz="2400" dirty="0"/>
              <a:t>News ، </a:t>
            </a:r>
            <a:r>
              <a:rPr lang="ar-SA" sz="2400" dirty="0"/>
              <a:t>وتعني </a:t>
            </a:r>
            <a:r>
              <a:rPr lang="ar-SA" sz="2400" dirty="0" smtClean="0"/>
              <a:t>نشر أخبار لتعزيز سمعة الشركة ومنتجاتها</a:t>
            </a:r>
            <a:r>
              <a:rPr lang="ar-SA" sz="2400" dirty="0"/>
              <a:t>.</a:t>
            </a:r>
            <a:br>
              <a:rPr lang="ar-SA" sz="2400" dirty="0"/>
            </a:br>
            <a:r>
              <a:rPr lang="en-US" sz="2400" dirty="0" smtClean="0"/>
              <a:t> = </a:t>
            </a:r>
            <a:r>
              <a:rPr lang="en-US" sz="2400" dirty="0"/>
              <a:t>C</a:t>
            </a:r>
            <a:r>
              <a:rPr lang="ar-SA" sz="2400" dirty="0" smtClean="0"/>
              <a:t>خدمة المجتمع</a:t>
            </a:r>
            <a:r>
              <a:rPr lang="en-US" sz="2400" dirty="0" smtClean="0"/>
              <a:t>Community service ، </a:t>
            </a:r>
            <a:r>
              <a:rPr lang="ar-SA" sz="2400" dirty="0"/>
              <a:t>وتعني المشاركة بالوقت والمال في </a:t>
            </a:r>
            <a:r>
              <a:rPr lang="ar-SA" sz="2400" dirty="0" smtClean="0"/>
              <a:t>خدمة المجتمع.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/>
              <a:t> = I</a:t>
            </a:r>
            <a:r>
              <a:rPr lang="ar-SA" sz="2400" dirty="0" smtClean="0"/>
              <a:t>دعايات </a:t>
            </a:r>
            <a:r>
              <a:rPr lang="ar-SA" sz="2400" dirty="0"/>
              <a:t>الهوية </a:t>
            </a:r>
            <a:r>
              <a:rPr lang="en-US" sz="2400" dirty="0"/>
              <a:t>Identity media ، </a:t>
            </a:r>
            <a:r>
              <a:rPr lang="ar-SA" sz="2400" dirty="0"/>
              <a:t>وتعني القرطاسية التي تحمل عنوان واسم الشركة وكروت العمل والملبس الخاص بالعاملين </a:t>
            </a:r>
            <a:r>
              <a:rPr lang="ar-SA" sz="2400" dirty="0" smtClean="0"/>
              <a:t>بالشركة </a:t>
            </a:r>
            <a:r>
              <a:rPr lang="ar-SA" sz="2400" dirty="0" err="1" smtClean="0"/>
              <a:t>واللوجو</a:t>
            </a:r>
            <a:r>
              <a:rPr lang="ar-SA" sz="2400" dirty="0" smtClean="0"/>
              <a:t> الخاص بالشركة.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/>
              <a:t> </a:t>
            </a:r>
            <a:r>
              <a:rPr lang="en-US" sz="2400" dirty="0" smtClean="0"/>
              <a:t>= L </a:t>
            </a:r>
            <a:r>
              <a:rPr lang="ar-SA" sz="2400" dirty="0"/>
              <a:t>نشاط اللوبي </a:t>
            </a:r>
            <a:r>
              <a:rPr lang="en-US" sz="2400" dirty="0"/>
              <a:t>Lobbying activity ، </a:t>
            </a:r>
            <a:r>
              <a:rPr lang="ar-SA" sz="2400" dirty="0" smtClean="0"/>
              <a:t>استخدام تكنولوجيا المعلومات لتكوين تحالفات للتأثير </a:t>
            </a:r>
            <a:r>
              <a:rPr lang="ar-SA" sz="2400" dirty="0"/>
              <a:t>على التشريعات المساندة أو إلغاء التشريعات </a:t>
            </a:r>
            <a:r>
              <a:rPr lang="ar-SA" sz="2400" dirty="0" smtClean="0"/>
              <a:t>غير </a:t>
            </a:r>
            <a:r>
              <a:rPr lang="ar-SA" sz="2400" dirty="0"/>
              <a:t>المساندة لأعمال </a:t>
            </a:r>
            <a:r>
              <a:rPr lang="ar-SA" sz="2400" dirty="0" smtClean="0"/>
              <a:t>الشركة.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en-US" sz="2400" dirty="0"/>
              <a:t> </a:t>
            </a:r>
            <a:r>
              <a:rPr lang="en-US" sz="2400" dirty="0" smtClean="0"/>
              <a:t>= S </a:t>
            </a:r>
            <a:r>
              <a:rPr lang="ar-SA" sz="2400" dirty="0" smtClean="0"/>
              <a:t>المسئولية </a:t>
            </a:r>
            <a:r>
              <a:rPr lang="ar-SA" sz="2400" dirty="0"/>
              <a:t>الاجتماعية </a:t>
            </a:r>
            <a:r>
              <a:rPr lang="en-US" sz="2400" dirty="0"/>
              <a:t>Social </a:t>
            </a:r>
            <a:r>
              <a:rPr lang="en-US" sz="2400" dirty="0" smtClean="0"/>
              <a:t>responsibility، </a:t>
            </a:r>
            <a:r>
              <a:rPr lang="ar-SA" sz="2400" dirty="0"/>
              <a:t>وتعني بناء سمعة جيدة للشركة من حيث المسئولية الاجتماعية</a:t>
            </a:r>
            <a:r>
              <a:rPr lang="ar-SA" sz="2400" dirty="0" smtClean="0"/>
              <a:t>. مثل دعم المحتوى الرقمي ودعم جماعات تطوير البرامج مفتوحة المصدر وغيرها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8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عمالقة الترويج الإلكتروني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929098"/>
              </p:ext>
            </p:extLst>
          </p:nvPr>
        </p:nvGraphicFramePr>
        <p:xfrm>
          <a:off x="2072680" y="1988842"/>
          <a:ext cx="5184575" cy="374441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57362"/>
                <a:gridCol w="2527213"/>
              </a:tblGrid>
              <a:tr h="506225">
                <a:tc>
                  <a:txBody>
                    <a:bodyPr/>
                    <a:lstStyle/>
                    <a:p>
                      <a:pPr algn="ct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SA" sz="1150" dirty="0">
                          <a:effectLst/>
                        </a:rPr>
                        <a:t>المعلن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SA" sz="1150">
                          <a:effectLst/>
                        </a:rPr>
                        <a:t>عدد المشاهدين (بالملايين)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509981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 dirty="0">
                          <a:effectLst/>
                          <a:hlinkClick r:id="rId2" tooltip="جوجل"/>
                        </a:rPr>
                        <a:t>Google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>
                          <a:effectLst/>
                        </a:rPr>
                        <a:t>1,197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506225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>
                          <a:effectLst/>
                          <a:hlinkClick r:id="rId3" tooltip="DoubleClick (الصفحة غير موجودة)"/>
                        </a:rPr>
                        <a:t>DoubleClick</a:t>
                      </a:r>
                      <a:r>
                        <a:rPr lang="en-US" sz="1150">
                          <a:effectLst/>
                        </a:rPr>
                        <a:t> (Google)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dirty="0">
                          <a:effectLst/>
                        </a:rPr>
                        <a:t>1,079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509981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>
                          <a:effectLst/>
                          <a:hlinkClick r:id="rId4" tooltip="ياهو!"/>
                        </a:rPr>
                        <a:t>Yahoo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>
                          <a:effectLst/>
                        </a:rPr>
                        <a:t>362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506225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>
                          <a:effectLst/>
                          <a:hlinkClick r:id="rId5" tooltip="إم‌ إس إن (الصفحة غير موجودة)"/>
                        </a:rPr>
                        <a:t>MSN</a:t>
                      </a:r>
                      <a:r>
                        <a:rPr lang="en-US" sz="1150">
                          <a:effectLst/>
                        </a:rPr>
                        <a:t> (Microsoft)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>
                          <a:effectLst/>
                        </a:rPr>
                        <a:t>309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506225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>
                          <a:effectLst/>
                          <a:hlinkClick r:id="rId6" tooltip="إيه أو إل"/>
                        </a:rPr>
                        <a:t>AOL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>
                          <a:effectLst/>
                        </a:rPr>
                        <a:t>156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349777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u="sng">
                          <a:effectLst/>
                          <a:hlinkClick r:id="rId7" tooltip="AdBrite (الصفحة غير موجودة)"/>
                        </a:rPr>
                        <a:t>AdBrite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>
                          <a:effectLst/>
                        </a:rPr>
                        <a:t>105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  <a:tr h="349777"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SA" sz="1150">
                          <a:effectLst/>
                        </a:rPr>
                        <a:t>المجموع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192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150" dirty="0">
                          <a:effectLst/>
                        </a:rPr>
                        <a:t>3,192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4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المراجع </a:t>
            </a:r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1">
              <a:buFont typeface="+mj-lt"/>
              <a:buAutoNum type="arabicPeriod"/>
            </a:pPr>
            <a:r>
              <a:rPr lang="ar-SA" altLang="ar-SA" dirty="0" smtClean="0"/>
              <a:t>محاضرات الدكتور </a:t>
            </a:r>
            <a:r>
              <a:rPr lang="en-US" altLang="ar-SA" dirty="0" err="1" smtClean="0"/>
              <a:t>أحمد</a:t>
            </a:r>
            <a:r>
              <a:rPr lang="en-US" altLang="ar-SA" dirty="0" smtClean="0"/>
              <a:t> </a:t>
            </a:r>
            <a:r>
              <a:rPr lang="en-US" altLang="ar-SA" dirty="0" err="1" smtClean="0"/>
              <a:t>قدري</a:t>
            </a:r>
            <a:r>
              <a:rPr lang="en-US" altLang="ar-SA" dirty="0" smtClean="0"/>
              <a:t> </a:t>
            </a:r>
            <a:r>
              <a:rPr lang="en-US" altLang="ar-SA" dirty="0" err="1" smtClean="0"/>
              <a:t>مختار</a:t>
            </a:r>
            <a:r>
              <a:rPr lang="en-US" altLang="ar-SA" dirty="0" smtClean="0"/>
              <a:t> </a:t>
            </a:r>
            <a:r>
              <a:rPr lang="en-US" altLang="ar-SA" dirty="0" err="1" smtClean="0"/>
              <a:t>بهلول</a:t>
            </a:r>
            <a:r>
              <a:rPr lang="en-US" altLang="ar-SA" dirty="0" smtClean="0"/>
              <a:t> </a:t>
            </a:r>
            <a:r>
              <a:rPr lang="ar-SA" altLang="ar-SA" dirty="0" smtClean="0"/>
              <a:t>جامعة الزقازيق</a:t>
            </a:r>
          </a:p>
          <a:p>
            <a:pPr marL="514350" indent="-514350" algn="l" rtl="1">
              <a:buFont typeface="+mj-lt"/>
              <a:buAutoNum type="arabicPeriod"/>
            </a:pPr>
            <a:r>
              <a:rPr lang="en-US" altLang="ar-SA" dirty="0"/>
              <a:t>http://www.upower.net/index.php?option=com_content&amp;task=view&amp;id=46&amp;Itemid=88 </a:t>
            </a:r>
            <a:r>
              <a:rPr lang="en-US" altLang="ar-SA" dirty="0" smtClean="0"/>
              <a:t>-1</a:t>
            </a:r>
          </a:p>
          <a:p>
            <a:pPr marL="514350" indent="-514350" algn="l" rtl="1">
              <a:buFont typeface="+mj-lt"/>
              <a:buAutoNum type="arabicPeriod"/>
            </a:pPr>
            <a:r>
              <a:rPr lang="en-US" altLang="ar-SA" dirty="0">
                <a:hlinkClick r:id="rId2"/>
              </a:rPr>
              <a:t>http://e-markeeting.blogspot.com</a:t>
            </a:r>
            <a:r>
              <a:rPr lang="en-US" altLang="ar-SA" dirty="0" smtClean="0">
                <a:hlinkClick r:id="rId2"/>
              </a:rPr>
              <a:t>/</a:t>
            </a:r>
            <a:endParaRPr lang="en-US" altLang="ar-SA" dirty="0" smtClean="0"/>
          </a:p>
          <a:p>
            <a:pPr marL="514350" indent="-514350" algn="l" rtl="1">
              <a:buFont typeface="+mj-lt"/>
              <a:buAutoNum type="arabicPeriod"/>
            </a:pPr>
            <a:r>
              <a:rPr lang="en-US" altLang="ar-SA" dirty="0"/>
              <a:t>https://www.facebook.com/arsh.sabaa/posts/666339690067251</a:t>
            </a:r>
          </a:p>
        </p:txBody>
      </p:sp>
    </p:spTree>
    <p:extLst>
      <p:ext uri="{BB962C8B-B14F-4D97-AF65-F5344CB8AC3E}">
        <p14:creationId xmlns:p14="http://schemas.microsoft.com/office/powerpoint/2010/main" val="3003648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11772</TotalTime>
  <Words>1107</Words>
  <Application>Microsoft Office PowerPoint</Application>
  <PresentationFormat>A4 Paper (210x297 mm)</PresentationFormat>
  <Paragraphs>157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المحاضرة الثامنة</vt:lpstr>
      <vt:lpstr>مقدمة </vt:lpstr>
      <vt:lpstr>أهداف التسويق الإلكتروني </vt:lpstr>
      <vt:lpstr>استراتيجية التسويق سوستاك SOSTAC</vt:lpstr>
      <vt:lpstr>المزيج التسويقي  Marketing Mix </vt:lpstr>
      <vt:lpstr>قنوات الاتصال (أو وسائل التسويق الإلكتروني)</vt:lpstr>
      <vt:lpstr>قنوات الاتصال (أو وسائل التسويق الإلكتروني)</vt:lpstr>
      <vt:lpstr>PowerPoint Presentation</vt:lpstr>
      <vt:lpstr>فوائد التسويق الإلكتروني </vt:lpstr>
      <vt:lpstr>فوائد التسويق الإلكتروني (تابع) </vt:lpstr>
      <vt:lpstr>عواقب عدم وجود خطة للتسويق الإلكتروني  </vt:lpstr>
      <vt:lpstr>محاذير بخصوص التسويق الإلكتروني</vt:lpstr>
      <vt:lpstr>العلاقات العامة الإلكترونية e-Public Relations</vt:lpstr>
      <vt:lpstr>أدوات العلاقات العامة الإلكترونية</vt:lpstr>
      <vt:lpstr> عمالقة الترويج الإلكتروني </vt:lpstr>
      <vt:lpstr>المراجع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Bassim Ali Yoseif Alsabbgh</cp:lastModifiedBy>
  <cp:revision>373</cp:revision>
  <dcterms:created xsi:type="dcterms:W3CDTF">2014-02-23T07:16:21Z</dcterms:created>
  <dcterms:modified xsi:type="dcterms:W3CDTF">2015-03-16T05:38:45Z</dcterms:modified>
</cp:coreProperties>
</file>