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414" r:id="rId3"/>
    <p:sldId id="415" r:id="rId4"/>
    <p:sldId id="404" r:id="rId5"/>
    <p:sldId id="429" r:id="rId6"/>
    <p:sldId id="419" r:id="rId7"/>
    <p:sldId id="418" r:id="rId8"/>
    <p:sldId id="399" r:id="rId9"/>
    <p:sldId id="423" r:id="rId10"/>
    <p:sldId id="409" r:id="rId11"/>
    <p:sldId id="395" r:id="rId12"/>
    <p:sldId id="408" r:id="rId13"/>
    <p:sldId id="407" r:id="rId14"/>
    <p:sldId id="421" r:id="rId15"/>
    <p:sldId id="427" r:id="rId16"/>
    <p:sldId id="424" r:id="rId17"/>
    <p:sldId id="413" r:id="rId18"/>
    <p:sldId id="425" r:id="rId19"/>
    <p:sldId id="428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1" autoAdjust="0"/>
    <p:restoredTop sz="94664" autoAdjust="0"/>
  </p:normalViewPr>
  <p:slideViewPr>
    <p:cSldViewPr>
      <p:cViewPr varScale="1">
        <p:scale>
          <a:sx n="74" d="100"/>
          <a:sy n="74" d="100"/>
        </p:scale>
        <p:origin x="612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103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980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9374" y="-885031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8464" y="-985044"/>
            <a:ext cx="9906000" cy="2397919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92792" y="3916967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7417990" y="1380365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96094" y="1323976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5"/>
          <p:cNvSpPr txBox="1">
            <a:spLocks/>
          </p:cNvSpPr>
          <p:nvPr/>
        </p:nvSpPr>
        <p:spPr bwMode="auto">
          <a:xfrm>
            <a:off x="580244" y="4114800"/>
            <a:ext cx="525658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>
              <a:spcBef>
                <a:spcPct val="0"/>
              </a:spcBef>
              <a:defRPr/>
            </a:pP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المحاضرة التاسعة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أمن </a:t>
            </a:r>
            <a: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الأعمال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E-business Security</a:t>
            </a:r>
            <a:endParaRPr lang="ar-SA" sz="36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أهداف المحاضرة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708525"/>
          </a:xfrm>
        </p:spPr>
        <p:txBody>
          <a:bodyPr/>
          <a:lstStyle/>
          <a:p>
            <a:pPr marL="0" indent="0" rtl="1"/>
            <a:r>
              <a:rPr lang="ar-SA" b="1" dirty="0" smtClean="0"/>
              <a:t>بنهاية المحاضرة يكون الطالب عنده: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استيعاب لأهمية أمن المعلومات في نجاح الأعمال الالكترونية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فهم</a:t>
            </a:r>
            <a:r>
              <a:rPr lang="ar-SA" dirty="0" smtClean="0"/>
              <a:t> </a:t>
            </a:r>
            <a:r>
              <a:rPr lang="ar-SA" dirty="0" smtClean="0"/>
              <a:t>أهم التهديدات والهجمات التي تواجه الأعمال الإلكترونية </a:t>
            </a:r>
            <a:endParaRPr lang="ar-SA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القدرة على تقييم المخاطر المتعلقة ببنية الأعمال الإلكترونية </a:t>
            </a:r>
            <a:endParaRPr lang="ar-SA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</a:t>
            </a:r>
            <a:r>
              <a:rPr lang="ar-SA" dirty="0" smtClean="0"/>
              <a:t> </a:t>
            </a:r>
            <a:r>
              <a:rPr lang="ar-SA" dirty="0" smtClean="0"/>
              <a:t>الوسائل الفنية </a:t>
            </a:r>
            <a:r>
              <a:rPr lang="ar-SA" dirty="0" smtClean="0"/>
              <a:t>اللازمة لحماية </a:t>
            </a:r>
            <a:r>
              <a:rPr lang="ar-SA" dirty="0" smtClean="0"/>
              <a:t>الأعمال الإلكترونية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</a:t>
            </a:r>
            <a:r>
              <a:rPr lang="ar-SA" dirty="0" smtClean="0"/>
              <a:t>وسائل </a:t>
            </a:r>
            <a:r>
              <a:rPr lang="ar-SA" dirty="0" smtClean="0"/>
              <a:t>الإدارية </a:t>
            </a:r>
            <a:r>
              <a:rPr lang="ar-SA" dirty="0"/>
              <a:t>لحماية الأعمال </a:t>
            </a:r>
            <a:r>
              <a:rPr lang="ar-SA" dirty="0" smtClean="0"/>
              <a:t>الإلكترونية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بعض </a:t>
            </a:r>
            <a:r>
              <a:rPr lang="ar-SA" dirty="0" smtClean="0"/>
              <a:t>النصائح بخصوص </a:t>
            </a:r>
            <a:r>
              <a:rPr lang="ar-SA" dirty="0" smtClean="0"/>
              <a:t>أمن المعلومات والمواقع</a:t>
            </a:r>
            <a:endParaRPr lang="ar-SA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القدرة على </a:t>
            </a:r>
            <a:r>
              <a:rPr lang="ar-SA" dirty="0" smtClean="0"/>
              <a:t>تقييم سياسات أمن المعلومات (من خلال سؤال المناقشة)</a:t>
            </a:r>
            <a:endParaRPr lang="ar-SA" dirty="0"/>
          </a:p>
          <a:p>
            <a:pPr marL="514350" indent="-514350" rtl="1">
              <a:buFont typeface="+mj-lt"/>
              <a:buAutoNum type="arabicPeriod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837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68552"/>
          </a:xfrm>
        </p:spPr>
        <p:txBody>
          <a:bodyPr/>
          <a:lstStyle/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الأعمال الإلكترونية قد تكون </a:t>
            </a:r>
            <a:r>
              <a:rPr lang="ar-SA" sz="2400" dirty="0" smtClean="0"/>
              <a:t> تجارية إلكترونية أو عمليات </a:t>
            </a:r>
            <a:r>
              <a:rPr lang="ar-SA" sz="2400" dirty="0" smtClean="0"/>
              <a:t>داخلية أو حكومية أو غير هادفة للربح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القراصنة </a:t>
            </a:r>
            <a:r>
              <a:rPr lang="ar-SA" sz="2400" dirty="0"/>
              <a:t>اخترقوا نظم مكتب المباحث الفيدرالية الأمريكية المسؤولة عن فحص التاريخ </a:t>
            </a:r>
            <a:r>
              <a:rPr lang="ar-SA" sz="2400" dirty="0" smtClean="0"/>
              <a:t>الجنائي</a:t>
            </a:r>
            <a:endParaRPr lang="ar-SA" sz="2400" dirty="0"/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تم تسريب بيانات 80 مليون زبون لشركة </a:t>
            </a:r>
            <a:r>
              <a:rPr lang="ar-SA" sz="2400" dirty="0" err="1"/>
              <a:t>أنثيم</a:t>
            </a:r>
            <a:r>
              <a:rPr lang="ar-SA" sz="2400" dirty="0"/>
              <a:t> </a:t>
            </a:r>
            <a:r>
              <a:rPr lang="en-US" sz="2400" dirty="0"/>
              <a:t>Anthem</a:t>
            </a:r>
            <a:r>
              <a:rPr lang="ar-SA" sz="2400" dirty="0"/>
              <a:t> الأمريكية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بحث عن 350 شركة من 11 دولة وجد أن متوسط خسائرها  3.8 مليون </a:t>
            </a:r>
            <a:r>
              <a:rPr lang="ar-SA" sz="2400" dirty="0" smtClean="0"/>
              <a:t>دولار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بلغت قيمة السرقات الالكترونية نحو مليار دولار وتم تسريب  487 مليون سجل عام </a:t>
            </a:r>
            <a:r>
              <a:rPr lang="ar-SA" sz="2400" dirty="0" smtClean="0"/>
              <a:t>2015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تلقت هيئة النصب والاحتيال الأمريكية 2.6 مليون بلاغ منها 60% نصب و13 سرقة هوية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خسائر البرامج الخبيثة بلغت 491 مليار دولار عام 2014</a:t>
            </a:r>
            <a:endParaRPr lang="en-US" sz="2400" dirty="0"/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بعض الشركات أعلنت إفلاسها بسبب تسرب البيانات ومنها </a:t>
            </a:r>
            <a:r>
              <a:rPr lang="en-US" sz="2400" dirty="0" err="1"/>
              <a:t>Nirvanix</a:t>
            </a:r>
            <a:r>
              <a:rPr lang="ar-SA" sz="2400" dirty="0"/>
              <a:t> و </a:t>
            </a:r>
            <a:r>
              <a:rPr lang="en-US" sz="2400" dirty="0"/>
              <a:t>Code </a:t>
            </a:r>
            <a:r>
              <a:rPr lang="en-US" sz="2400" dirty="0" smtClean="0"/>
              <a:t>Spaces</a:t>
            </a:r>
            <a:endParaRPr lang="ar-SA" sz="2400" dirty="0" smtClean="0"/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تعرضت إسرائيل </a:t>
            </a:r>
            <a:r>
              <a:rPr lang="ar-SA" sz="2400" dirty="0"/>
              <a:t>ل</a:t>
            </a:r>
            <a:r>
              <a:rPr lang="ar-SA" sz="2400" dirty="0" smtClean="0"/>
              <a:t>هجوم </a:t>
            </a:r>
            <a:r>
              <a:rPr lang="ar-SA" sz="2400" dirty="0" smtClean="0"/>
              <a:t>الكتروني </a:t>
            </a:r>
            <a:r>
              <a:rPr lang="ar-SA" sz="2400" dirty="0" smtClean="0"/>
              <a:t>عام 2013 شمل موقع الموساد والبورصة والبنك المركزي 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«</a:t>
            </a:r>
            <a:r>
              <a:rPr lang="ar-SA" sz="2400" dirty="0" err="1" smtClean="0"/>
              <a:t>سيأتى</a:t>
            </a:r>
            <a:r>
              <a:rPr lang="ar-SA" sz="2400" dirty="0" smtClean="0"/>
              <a:t> اليوم الذى لا تحترم خصوصية الأفراد الا أثناء النوم وأثناء الصلاة» </a:t>
            </a:r>
            <a:r>
              <a:rPr lang="en-US" sz="2400" dirty="0" smtClean="0"/>
              <a:t>Herbert Hoover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سياسة </a:t>
            </a:r>
            <a:r>
              <a:rPr lang="ar-SA" sz="2400" dirty="0" smtClean="0"/>
              <a:t>الخصوصية للشركة </a:t>
            </a:r>
            <a:r>
              <a:rPr lang="ar-SA" sz="2400" dirty="0" smtClean="0"/>
              <a:t>غالباً ما تحتوى على </a:t>
            </a:r>
            <a:r>
              <a:rPr lang="ar-SA" sz="2400" dirty="0" smtClean="0">
                <a:solidFill>
                  <a:srgbClr val="FF0000"/>
                </a:solidFill>
              </a:rPr>
              <a:t>نوع المعلومات التي </a:t>
            </a:r>
            <a:r>
              <a:rPr lang="ar-SA" sz="2400" dirty="0" smtClean="0">
                <a:solidFill>
                  <a:srgbClr val="FF0000"/>
                </a:solidFill>
              </a:rPr>
              <a:t>تجمعها </a:t>
            </a:r>
            <a:r>
              <a:rPr lang="ar-SA" sz="2400" dirty="0" smtClean="0">
                <a:solidFill>
                  <a:srgbClr val="FF0000"/>
                </a:solidFill>
              </a:rPr>
              <a:t>عنك </a:t>
            </a:r>
            <a:r>
              <a:rPr lang="ar-SA" sz="2400" dirty="0" smtClean="0">
                <a:solidFill>
                  <a:srgbClr val="FF0000"/>
                </a:solidFill>
              </a:rPr>
              <a:t>وماذا تفعل بها، </a:t>
            </a:r>
            <a:r>
              <a:rPr lang="ar-SA" sz="2400" dirty="0" smtClean="0"/>
              <a:t>و </a:t>
            </a:r>
            <a:r>
              <a:rPr lang="ar-SA" sz="2400" dirty="0" smtClean="0">
                <a:solidFill>
                  <a:srgbClr val="FF0000"/>
                </a:solidFill>
              </a:rPr>
              <a:t>الطرف الثالث الذى يحصل عليها </a:t>
            </a:r>
            <a:r>
              <a:rPr lang="ar-SA" sz="2400" dirty="0" smtClean="0"/>
              <a:t>وما </a:t>
            </a:r>
            <a:r>
              <a:rPr lang="ar-SA" sz="2400" dirty="0" err="1" smtClean="0"/>
              <a:t>هى</a:t>
            </a:r>
            <a:r>
              <a:rPr lang="ar-SA" sz="2400" dirty="0" smtClean="0"/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إجراءات </a:t>
            </a:r>
            <a:r>
              <a:rPr lang="ar-SA" sz="2400" dirty="0" smtClean="0">
                <a:solidFill>
                  <a:srgbClr val="FF0000"/>
                </a:solidFill>
              </a:rPr>
              <a:t>حماياتها، وكيفية إخبار الفرد عند تغييرها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58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b="1" dirty="0" smtClean="0"/>
              <a:t>أهمية تأمين الأعمال الإلكترونية </a:t>
            </a:r>
            <a:endParaRPr lang="en-US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>
                <a:solidFill>
                  <a:srgbClr val="FF0000"/>
                </a:solidFill>
              </a:rPr>
              <a:t>الفشل في الحصول على ثقة الزبائن يقلل معدل التحول </a:t>
            </a:r>
            <a:r>
              <a:rPr lang="en-US" sz="2400" dirty="0" smtClean="0">
                <a:solidFill>
                  <a:srgbClr val="FF0000"/>
                </a:solidFill>
              </a:rPr>
              <a:t>conversion rate</a:t>
            </a:r>
            <a:endParaRPr lang="ar-SA" sz="2400" dirty="0" smtClean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الزبائن </a:t>
            </a:r>
            <a:r>
              <a:rPr lang="ar-SA" sz="2400" dirty="0" smtClean="0"/>
              <a:t>تريد أن تتأكد أن </a:t>
            </a:r>
            <a:r>
              <a:rPr lang="ar-SA" sz="2400" dirty="0" smtClean="0"/>
              <a:t>قوانين </a:t>
            </a:r>
            <a:r>
              <a:rPr lang="ar-SA" sz="2400" dirty="0" smtClean="0"/>
              <a:t>التجارة التقليدية تنطبق على قوانين التجارة الإلكترونية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القراصنة </a:t>
            </a:r>
            <a:r>
              <a:rPr lang="ar-SA" sz="2400" dirty="0" smtClean="0"/>
              <a:t>متقدمين </a:t>
            </a:r>
            <a:r>
              <a:rPr lang="ar-SA" sz="2400" dirty="0"/>
              <a:t>عن خبراء أمن المعلومات </a:t>
            </a:r>
            <a:r>
              <a:rPr lang="ar-SA" sz="2400" dirty="0" smtClean="0"/>
              <a:t>والمشرعين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في الأعمال والتجارة الإلكترونية نتعامل مع شركات وعالم وأفراد بصورة افتراضية  </a:t>
            </a:r>
            <a:endParaRPr lang="en-US" sz="2400" dirty="0" smtClean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الخدمات والمنتجات الرقمية والمعلومات تعتبر أشياء غير ملموسة من الصعب اكتشاف سرقتها</a:t>
            </a:r>
            <a:endParaRPr lang="en-US" sz="2400" dirty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البرامج </a:t>
            </a:r>
            <a:r>
              <a:rPr lang="ar-SA" sz="2400" dirty="0" smtClean="0"/>
              <a:t>الخبيثة طالت شركات الكهرباء والمفاعلات النووية </a:t>
            </a:r>
            <a:r>
              <a:rPr lang="ar-SA" sz="2400" dirty="0" smtClean="0"/>
              <a:t>(مثل دودة </a:t>
            </a:r>
            <a:r>
              <a:rPr lang="ar-SA" sz="2400" dirty="0" err="1" smtClean="0"/>
              <a:t>ستاكسنت</a:t>
            </a:r>
            <a:r>
              <a:rPr lang="ar-SA" sz="2400" dirty="0" smtClean="0"/>
              <a:t> </a:t>
            </a:r>
            <a:r>
              <a:rPr lang="en-US" sz="2400" dirty="0" err="1" smtClean="0"/>
              <a:t>Stuxnet</a:t>
            </a:r>
            <a:r>
              <a:rPr lang="ar-SA" sz="2400" dirty="0" smtClean="0"/>
              <a:t> )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البيانات والبرامج والخوادم والشبكات والأجهزة والخبراء هي أصول مهمة </a:t>
            </a:r>
            <a:r>
              <a:rPr lang="ar-SA" sz="2400" dirty="0" smtClean="0"/>
              <a:t>يجب حمايتها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الزبائن تتردد في الشراء الالكتروني خوفا من الفيروسات وسرقة الهوية وسرقة المعلومات </a:t>
            </a:r>
            <a:r>
              <a:rPr lang="ar-SA" sz="2400" dirty="0" smtClean="0"/>
              <a:t>و</a:t>
            </a:r>
            <a:endParaRPr lang="ar-SA" sz="2400" dirty="0" smtClean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هناك دراسة خلصت الى أنه إذا</a:t>
            </a:r>
            <a:r>
              <a:rPr lang="ar-SA" sz="2400" dirty="0" smtClean="0"/>
              <a:t> </a:t>
            </a:r>
            <a:r>
              <a:rPr lang="ar-SA" sz="2400" dirty="0"/>
              <a:t>وثق </a:t>
            </a:r>
            <a:r>
              <a:rPr lang="ar-SA" sz="2400" dirty="0" smtClean="0"/>
              <a:t>الزبائن </a:t>
            </a:r>
            <a:r>
              <a:rPr lang="ar-SA" sz="2400" dirty="0"/>
              <a:t>في الموقع سوف تزداد مشترياتهم بنسبة 25% </a:t>
            </a:r>
            <a:endParaRPr lang="ar-SA" sz="2400" dirty="0" smtClean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توقف </a:t>
            </a:r>
            <a:r>
              <a:rPr lang="ar-SA" sz="2400" dirty="0"/>
              <a:t>الأعمال تعطل الموقع أو </a:t>
            </a:r>
            <a:r>
              <a:rPr lang="ar-SA" sz="2400" dirty="0" smtClean="0"/>
              <a:t>الخدمة وتسبب خسائر باهظة لشركات تعتمد على تقنية المعلومات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تكاليف تسويات </a:t>
            </a:r>
            <a:r>
              <a:rPr lang="ar-SA" sz="2400" dirty="0"/>
              <a:t>دعاوي </a:t>
            </a:r>
            <a:r>
              <a:rPr lang="ar-SA" sz="2400" dirty="0" smtClean="0"/>
              <a:t>انتهاك </a:t>
            </a:r>
            <a:r>
              <a:rPr lang="ar-SA" sz="2400" dirty="0"/>
              <a:t>الخصوصية وحقوق </a:t>
            </a:r>
            <a:r>
              <a:rPr lang="ar-SA" sz="2400" dirty="0" smtClean="0"/>
              <a:t>الملكية الفكرية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الخسائر </a:t>
            </a:r>
            <a:r>
              <a:rPr lang="ar-SA" sz="2400" dirty="0"/>
              <a:t>الناجمة عن الكوارث الطبيعية أو الحرائق أو المرتبطة بالطقس</a:t>
            </a:r>
          </a:p>
          <a:p>
            <a:pPr marL="0" indent="0" rtl="1"/>
            <a:endParaRPr lang="en-US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112058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أمن المعلومات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ar-SA" sz="2400" b="1" dirty="0"/>
              <a:t>إدارة أمن تكنولوجيا المعلومات: </a:t>
            </a:r>
            <a:r>
              <a:rPr lang="ar-SA" sz="2400" dirty="0"/>
              <a:t>تخطيط وتصميم </a:t>
            </a:r>
            <a:r>
              <a:rPr lang="ar-SA" sz="2400" dirty="0" smtClean="0"/>
              <a:t>واختيار </a:t>
            </a:r>
            <a:r>
              <a:rPr lang="ar-SA" sz="2400" dirty="0"/>
              <a:t>الأدوات والسياسات اللازمة لضمان سرية وسلامة وضمان الوصول الى المعلومات، </a:t>
            </a:r>
            <a:r>
              <a:rPr lang="ar-SA" sz="2400" dirty="0"/>
              <a:t>والمساءلة، </a:t>
            </a:r>
            <a:r>
              <a:rPr lang="ar-SA" sz="2400" dirty="0"/>
              <a:t>والموثوقية</a:t>
            </a:r>
            <a:r>
              <a:rPr lang="ar-SA" sz="2400" dirty="0"/>
              <a:t>. </a:t>
            </a:r>
            <a:endParaRPr lang="ar-SA" sz="2400" dirty="0"/>
          </a:p>
          <a:p>
            <a:pPr marL="0" indent="0">
              <a:spcBef>
                <a:spcPts val="300"/>
              </a:spcBef>
            </a:pPr>
            <a:r>
              <a:rPr lang="ar-SA" sz="2400" b="1" dirty="0" smtClean="0"/>
              <a:t>وتشمل </a:t>
            </a:r>
            <a:r>
              <a:rPr lang="ar-SA" sz="2400" b="1" dirty="0"/>
              <a:t>مهام إدارة أمن تكنولوجيا المعلومات: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 smtClean="0"/>
              <a:t>1. تحديد أهداف واستراتيجية وسياسة أمن المعلومات </a:t>
            </a:r>
          </a:p>
          <a:p>
            <a:pPr marL="0" indent="0" rtl="1">
              <a:spcBef>
                <a:spcPts val="300"/>
              </a:spcBef>
            </a:pPr>
            <a:r>
              <a:rPr lang="ar-SA" sz="2400" dirty="0" smtClean="0"/>
              <a:t>2. تحديد </a:t>
            </a:r>
            <a:r>
              <a:rPr lang="ar-SA" sz="2400" dirty="0"/>
              <a:t>متطلبات أمن المعلومات </a:t>
            </a:r>
            <a:r>
              <a:rPr lang="ar-SA" sz="2400" dirty="0" smtClean="0"/>
              <a:t>من حيث السرية والسلامة وضمان الوصول والتوثيق</a:t>
            </a:r>
          </a:p>
          <a:p>
            <a:pPr marL="0" indent="0" rtl="1">
              <a:spcBef>
                <a:spcPts val="300"/>
              </a:spcBef>
            </a:pPr>
            <a:r>
              <a:rPr lang="ar-SA" sz="2400" dirty="0" smtClean="0"/>
              <a:t>3. تحديد التهديدات الأمنية للأصول وتحليلها</a:t>
            </a:r>
            <a:br>
              <a:rPr lang="ar-SA" sz="2400" dirty="0" smtClean="0"/>
            </a:br>
            <a:r>
              <a:rPr lang="ar-SA" sz="2400" dirty="0" smtClean="0"/>
              <a:t>4. تحديد وتحليل المخاطر ( الخطر = احتمال حدوث التهديد</a:t>
            </a:r>
            <a:r>
              <a:rPr lang="en-US" sz="2400" dirty="0"/>
              <a:t> </a:t>
            </a:r>
            <a:r>
              <a:rPr lang="en-US" sz="2400" dirty="0" smtClean="0"/>
              <a:t>x </a:t>
            </a:r>
            <a:r>
              <a:rPr lang="ar-SA" sz="2400" dirty="0" smtClean="0"/>
              <a:t> تكلفته)</a:t>
            </a:r>
            <a:br>
              <a:rPr lang="ar-SA" sz="2400" dirty="0" smtClean="0"/>
            </a:br>
            <a:r>
              <a:rPr lang="ar-SA" sz="2400" dirty="0" smtClean="0"/>
              <a:t>5. تحديد الأدوات والإجراءات والسياسات اللازمة لمواجهة هذه المخاطر</a:t>
            </a:r>
            <a:br>
              <a:rPr lang="ar-SA" sz="2400" dirty="0" smtClean="0"/>
            </a:br>
            <a:r>
              <a:rPr lang="ar-SA" sz="2400" dirty="0" smtClean="0"/>
              <a:t>6. تنفيذ وتشغيل هذه الأدوات</a:t>
            </a:r>
            <a:br>
              <a:rPr lang="ar-SA" sz="2400" dirty="0" smtClean="0"/>
            </a:br>
            <a:r>
              <a:rPr lang="ar-SA" sz="2400" dirty="0" smtClean="0"/>
              <a:t>7. صياغة وتنفيذ برنامج للتوعية الأمنية</a:t>
            </a:r>
            <a:br>
              <a:rPr lang="ar-SA" sz="2400" dirty="0" smtClean="0"/>
            </a:br>
            <a:r>
              <a:rPr lang="ar-SA" sz="2400" dirty="0" smtClean="0"/>
              <a:t>8. اكتشاف الحوادث والتعامل معها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 </a:t>
            </a:r>
            <a:r>
              <a:rPr lang="ar-SA" sz="2400" b="1" dirty="0"/>
              <a:t>أمن المعلومات: </a:t>
            </a:r>
            <a:r>
              <a:rPr lang="ar-SA" sz="2400" dirty="0"/>
              <a:t>استخدام الأدوات اللازمة لحماية المعلومات من الوصول غير المصرح به، أو التسريب، أو </a:t>
            </a:r>
            <a:r>
              <a:rPr lang="ar-SA" sz="2400" dirty="0" smtClean="0"/>
              <a:t>التعديل، </a:t>
            </a:r>
            <a:r>
              <a:rPr lang="ar-SA" sz="2400" dirty="0"/>
              <a:t>أو التدمير أو الاطلاع عليها</a:t>
            </a:r>
            <a:endParaRPr lang="ar-SA" sz="2400" b="1" dirty="0"/>
          </a:p>
          <a:p>
            <a:pPr marL="0" indent="0" rtl="1">
              <a:spcBef>
                <a:spcPts val="300"/>
              </a:spcBef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509120"/>
            <a:ext cx="4376936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ملفات الزبائن هي أصول تتعرض للفيروسات بنسبة معينة ويمكن حمايتها ببرامج مكافحة الفيروسات ويجب التوعية بشأنها 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124443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التهديدات والهجمات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0" indent="0" rtl="1">
              <a:spcBef>
                <a:spcPts val="200"/>
              </a:spcBef>
            </a:pPr>
            <a:r>
              <a:rPr lang="ar-SA" sz="2300" b="1" dirty="0" smtClean="0"/>
              <a:t>الأصول</a:t>
            </a:r>
            <a:r>
              <a:rPr lang="ar-SA" sz="2300" b="1" dirty="0" smtClean="0"/>
              <a:t>:</a:t>
            </a:r>
            <a:r>
              <a:rPr lang="ar-SA" sz="2300" dirty="0" smtClean="0"/>
              <a:t> موارد </a:t>
            </a:r>
            <a:r>
              <a:rPr lang="ar-SA" sz="2300" dirty="0"/>
              <a:t>لها قيمة وتكون </a:t>
            </a:r>
            <a:r>
              <a:rPr lang="ar-SA" sz="2300" dirty="0" smtClean="0"/>
              <a:t>ملموسة (المباني </a:t>
            </a:r>
            <a:r>
              <a:rPr lang="ar-SA" sz="2300" dirty="0"/>
              <a:t>والأجهزة </a:t>
            </a:r>
            <a:r>
              <a:rPr lang="ar-SA" sz="2300" dirty="0" smtClean="0"/>
              <a:t>والأفراد) </a:t>
            </a:r>
            <a:r>
              <a:rPr lang="ar-SA" sz="2300" dirty="0"/>
              <a:t>وغير ملموسة (</a:t>
            </a:r>
            <a:r>
              <a:rPr lang="ar-SA" sz="2300" dirty="0" smtClean="0"/>
              <a:t>البرامج والبيانات وسمعة </a:t>
            </a:r>
            <a:r>
              <a:rPr lang="ar-SA" sz="2300" dirty="0" smtClean="0"/>
              <a:t>الشركة وعلامتها التجارية)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altLang="ar-SA" sz="2300" b="1" dirty="0" smtClean="0"/>
              <a:t>أنواع التهديدات: </a:t>
            </a:r>
            <a:endParaRPr lang="ar-SA" altLang="ar-SA" sz="2300" b="1" dirty="0" smtClean="0"/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altLang="ar-SA" sz="2300" b="1" dirty="0" smtClean="0"/>
              <a:t>البرمجيات الخبيثة: </a:t>
            </a:r>
            <a:r>
              <a:rPr lang="ar-SA" altLang="ar-SA" sz="2300" dirty="0" smtClean="0"/>
              <a:t>مثل الفيروسات والديدان الخبيثة وأحصنة طروادة </a:t>
            </a:r>
            <a:r>
              <a:rPr lang="ar-SA" altLang="ar-SA" sz="2300" dirty="0" err="1" smtClean="0"/>
              <a:t>وذامبيى</a:t>
            </a:r>
            <a:r>
              <a:rPr lang="ar-SA" altLang="ar-SA" sz="2300" dirty="0" smtClean="0"/>
              <a:t> </a:t>
            </a:r>
            <a:r>
              <a:rPr lang="ar-SA" altLang="ar-SA" sz="2300" dirty="0" smtClean="0"/>
              <a:t>وبرامج الدعاية (تكافح بمضادات </a:t>
            </a:r>
            <a:r>
              <a:rPr lang="ar-SA" altLang="ar-SA" sz="2300" dirty="0" smtClean="0"/>
              <a:t>الفيروسات) </a:t>
            </a:r>
            <a:r>
              <a:rPr lang="ar-SA" altLang="ar-SA" sz="2300" dirty="0" smtClean="0"/>
              <a:t>والتجسس (سباي بوت </a:t>
            </a:r>
            <a:r>
              <a:rPr lang="en-US" altLang="ar-SA" sz="2300" dirty="0" smtClean="0"/>
              <a:t>Spybot</a:t>
            </a:r>
            <a:r>
              <a:rPr lang="ar-SA" altLang="ar-SA" sz="2300" dirty="0" smtClean="0"/>
              <a:t>) والنسخ الاحتياطي وبعض الوسائل الإدارية</a:t>
            </a:r>
            <a:endParaRPr lang="ar-SA" altLang="ar-SA" sz="2300" dirty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altLang="ar-SA" sz="2300" dirty="0"/>
              <a:t>شبكة </a:t>
            </a:r>
            <a:r>
              <a:rPr lang="ar-SA" altLang="ar-SA" sz="2300" dirty="0" smtClean="0"/>
              <a:t>الروبوت </a:t>
            </a:r>
            <a:r>
              <a:rPr lang="en-US" altLang="ar-SA" sz="2300" dirty="0" smtClean="0"/>
              <a:t>Botnet</a:t>
            </a:r>
            <a:r>
              <a:rPr lang="ar-SA" altLang="ar-SA" sz="2300" dirty="0" smtClean="0"/>
              <a:t>:</a:t>
            </a:r>
            <a:r>
              <a:rPr lang="en-US" altLang="ar-SA" sz="2300" dirty="0" smtClean="0"/>
              <a:t> </a:t>
            </a:r>
            <a:r>
              <a:rPr lang="ar-SA" altLang="ar-SA" sz="2300" dirty="0" smtClean="0"/>
              <a:t>مجموعة </a:t>
            </a:r>
            <a:r>
              <a:rPr lang="ar-SA" altLang="ar-SA" sz="2300" dirty="0" smtClean="0"/>
              <a:t>من </a:t>
            </a:r>
            <a:r>
              <a:rPr lang="ar-SA" altLang="ar-SA" sz="2300" dirty="0" smtClean="0"/>
              <a:t>الحاسبات </a:t>
            </a:r>
            <a:r>
              <a:rPr lang="ar-SA" altLang="ar-SA" sz="2300" dirty="0" smtClean="0"/>
              <a:t>( </a:t>
            </a:r>
            <a:r>
              <a:rPr lang="ar-SA" altLang="ar-SA" sz="2300" dirty="0" smtClean="0"/>
              <a:t>عدادها </a:t>
            </a:r>
            <a:r>
              <a:rPr lang="ar-SA" altLang="ar-SA" sz="2300" dirty="0" smtClean="0"/>
              <a:t>بالآلاف) </a:t>
            </a:r>
            <a:r>
              <a:rPr lang="ar-SA" altLang="ar-SA" sz="2300" dirty="0" smtClean="0"/>
              <a:t>التي </a:t>
            </a:r>
            <a:r>
              <a:rPr lang="ar-SA" altLang="ar-SA" sz="2300" dirty="0"/>
              <a:t>تم اختراقها </a:t>
            </a:r>
            <a:r>
              <a:rPr lang="ar-SA" altLang="ar-SA" sz="2300" dirty="0" smtClean="0"/>
              <a:t>والسيطرة </a:t>
            </a:r>
            <a:r>
              <a:rPr lang="ar-SA" altLang="ar-SA" sz="2300" dirty="0" smtClean="0"/>
              <a:t>عليها</a:t>
            </a:r>
            <a:endParaRPr lang="ar-SA" altLang="ar-SA" sz="2300" dirty="0" smtClean="0"/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altLang="ar-SA" sz="2300" b="1" dirty="0" smtClean="0"/>
              <a:t>تهديدات الطبيعة: </a:t>
            </a:r>
            <a:r>
              <a:rPr lang="ar-SA" altLang="ar-SA" sz="2300" dirty="0" smtClean="0"/>
              <a:t>تحدث </a:t>
            </a:r>
            <a:r>
              <a:rPr lang="ar-SA" altLang="ar-SA" sz="2300" dirty="0"/>
              <a:t>بسبب </a:t>
            </a:r>
            <a:r>
              <a:rPr lang="ar-SA" altLang="ar-SA" sz="2300" dirty="0" smtClean="0"/>
              <a:t>الطبيعة مثل </a:t>
            </a:r>
            <a:r>
              <a:rPr lang="ar-SA" altLang="ar-SA" sz="2300" dirty="0"/>
              <a:t>الزلازل </a:t>
            </a:r>
            <a:r>
              <a:rPr lang="ar-SA" altLang="ar-SA" sz="2300" dirty="0" smtClean="0"/>
              <a:t>والفيضانات و </a:t>
            </a:r>
            <a:r>
              <a:rPr lang="ar-SA" altLang="ar-SA" sz="2300" dirty="0"/>
              <a:t>البراكين و </a:t>
            </a:r>
            <a:r>
              <a:rPr lang="ar-SA" altLang="ar-SA" sz="2300" dirty="0" smtClean="0"/>
              <a:t>الأعاصير وتؤدى الى إتلاف المباني والأنظمة (وسائل الحماية تشمل النسخ الاحتياطي والتأمين واختيار مكان مناسب)</a:t>
            </a:r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en-US" altLang="ar-SA" sz="2300" dirty="0" smtClean="0"/>
              <a:t> </a:t>
            </a:r>
            <a:r>
              <a:rPr lang="ar-SA" altLang="ar-SA" sz="2300" b="1" dirty="0" smtClean="0"/>
              <a:t>تهديدات </a:t>
            </a:r>
            <a:r>
              <a:rPr lang="ar-SA" altLang="ar-SA" sz="2300" b="1" dirty="0" smtClean="0"/>
              <a:t>البيئة: </a:t>
            </a:r>
            <a:r>
              <a:rPr lang="ar-SA" altLang="ar-SA" sz="2300" dirty="0" smtClean="0"/>
              <a:t>مثل الحشرات والزواحف والقوارض والغبار وتسرب المياه </a:t>
            </a:r>
          </a:p>
          <a:p>
            <a:pPr marL="457200" indent="-457200" rtl="1">
              <a:spcBef>
                <a:spcPts val="200"/>
              </a:spcBef>
              <a:buFont typeface="+mj-lt"/>
              <a:buAutoNum type="arabicPeriod"/>
            </a:pPr>
            <a:r>
              <a:rPr lang="ar-SA" sz="2300" b="1" dirty="0" smtClean="0"/>
              <a:t>تهديدات بشرية: </a:t>
            </a:r>
            <a:r>
              <a:rPr lang="ar-SA" sz="2300" dirty="0" smtClean="0"/>
              <a:t>أخطاء المستخدمين ( تنزيل ملف بدون فحص) ومدخلي البيانات والاداريين ( عدم تطبيق سياسة أمن المعلومات) والموظفين </a:t>
            </a:r>
            <a:r>
              <a:rPr lang="ar-SA" sz="2300" dirty="0"/>
              <a:t>الساخطين </a:t>
            </a:r>
            <a:r>
              <a:rPr lang="ar-SA" sz="2300" dirty="0" smtClean="0"/>
              <a:t>واللصوص والمخربين الذين يكسرون وسائل </a:t>
            </a:r>
            <a:r>
              <a:rPr lang="ar-SA" sz="2300" dirty="0" smtClean="0"/>
              <a:t>الحماية (تكافح بالتدريب والتوعية </a:t>
            </a:r>
            <a:r>
              <a:rPr lang="ar-SA" sz="2300" dirty="0" err="1" smtClean="0"/>
              <a:t>والقوانيين</a:t>
            </a:r>
            <a:r>
              <a:rPr lang="ar-SA" sz="2300" dirty="0" smtClean="0"/>
              <a:t> ووضع سياسات خاصة)</a:t>
            </a:r>
            <a:endParaRPr lang="ar-SA" sz="2300" dirty="0" smtClean="0"/>
          </a:p>
          <a:p>
            <a:pPr rtl="1">
              <a:spcBef>
                <a:spcPts val="200"/>
              </a:spcBef>
            </a:pPr>
            <a:r>
              <a:rPr lang="ar-SA" sz="2300" b="1" dirty="0" smtClean="0"/>
              <a:t>5. تهديدات </a:t>
            </a:r>
            <a:r>
              <a:rPr lang="ar-SA" sz="2300" b="1" dirty="0" smtClean="0"/>
              <a:t>صناعية: مثل </a:t>
            </a:r>
            <a:r>
              <a:rPr lang="ar-SA" sz="2300" dirty="0" smtClean="0"/>
              <a:t>التجسس الصناعي </a:t>
            </a:r>
            <a:r>
              <a:rPr lang="ar-SA" sz="2300" dirty="0"/>
              <a:t>حيث توظف الشركات قراصنة للتجسس على المنافسين </a:t>
            </a:r>
            <a:endParaRPr lang="ar-SA" sz="2300" dirty="0" smtClean="0"/>
          </a:p>
          <a:p>
            <a:pPr rtl="1">
              <a:spcBef>
                <a:spcPts val="200"/>
              </a:spcBef>
            </a:pPr>
            <a:endParaRPr lang="ar-SA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2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التهديدات والهجمات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50" y="1417638"/>
            <a:ext cx="9874550" cy="4891681"/>
          </a:xfrm>
        </p:spPr>
        <p:txBody>
          <a:bodyPr/>
          <a:lstStyle/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هجمات غير نشطة</a:t>
            </a:r>
            <a:r>
              <a:rPr lang="en-US" sz="2400" b="1" dirty="0" smtClean="0"/>
              <a:t> : Passive Attack </a:t>
            </a:r>
            <a:r>
              <a:rPr lang="ar-SA" sz="2400" dirty="0"/>
              <a:t>فالمهاجم يحصل على </a:t>
            </a:r>
            <a:r>
              <a:rPr lang="ar-SA" sz="2400" dirty="0" smtClean="0"/>
              <a:t>معلومات </a:t>
            </a:r>
            <a:r>
              <a:rPr lang="ar-SA" sz="2400" dirty="0"/>
              <a:t>دون تغيير أحد أصول </a:t>
            </a:r>
            <a:r>
              <a:rPr lang="ar-SA" sz="2400" dirty="0" smtClean="0"/>
              <a:t>الشركة، مثل التجسس أو معرفة العنوان البريدي لشخص وتحليل سلوكه على الإنترنت.</a:t>
            </a:r>
          </a:p>
          <a:p>
            <a:pPr marL="800100" lvl="1" indent="-342900" rt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ar-SA" sz="2400" dirty="0" smtClean="0"/>
              <a:t>من الصعب اكتشافها ويجب التركيز على منعها عن طريق التشفير والتحكم في الوصول.  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هجمات نشطة</a:t>
            </a:r>
            <a:r>
              <a:rPr lang="en-US" sz="2400" b="1" dirty="0" smtClean="0"/>
              <a:t>Active </a:t>
            </a:r>
            <a:r>
              <a:rPr lang="en-US" sz="2400" b="1" dirty="0"/>
              <a:t>Attack </a:t>
            </a:r>
            <a:r>
              <a:rPr lang="ar-SA" sz="2400" b="1" dirty="0" smtClean="0"/>
              <a:t>: </a:t>
            </a:r>
            <a:r>
              <a:rPr lang="ar-SA" sz="2400" dirty="0" smtClean="0"/>
              <a:t>يقوم المهاجم بتغيير أو تخريب أو تعطيل أحد الأصول ( </a:t>
            </a:r>
            <a:r>
              <a:rPr lang="ar-SA" sz="2400" dirty="0" smtClean="0"/>
              <a:t>مثل الموقع </a:t>
            </a:r>
            <a:r>
              <a:rPr lang="ar-SA" sz="2400" dirty="0" smtClean="0"/>
              <a:t>الإلكتروني)، وانتحال الهوية (بطاقات الصراف، موقع إلكتروني، البريد الإلكتروني أو عنوان الانترنت) وإلغاء الملفات وتعطيل الأنظمة</a:t>
            </a:r>
            <a:r>
              <a:rPr lang="en-US" sz="2400" dirty="0" smtClean="0"/>
              <a:t>  </a:t>
            </a:r>
            <a:r>
              <a:rPr lang="ar-SA" sz="2400" dirty="0" smtClean="0"/>
              <a:t>وتغيير الحسابات .</a:t>
            </a:r>
            <a:endParaRPr lang="ar-SA" sz="2400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هجمات داخلية: </a:t>
            </a:r>
            <a:r>
              <a:rPr lang="ar-SA" sz="2400" dirty="0"/>
              <a:t>يقوم بها أفراد من داخل الشركة </a:t>
            </a:r>
            <a:r>
              <a:rPr lang="ar-SA" sz="2400" dirty="0" smtClean="0"/>
              <a:t>سواء كانت متعمدة أو غير متعمدة ومن </a:t>
            </a:r>
            <a:r>
              <a:rPr lang="ar-SA" sz="2400" dirty="0"/>
              <a:t>الصعب </a:t>
            </a:r>
            <a:r>
              <a:rPr lang="ar-SA" sz="2400" dirty="0" smtClean="0"/>
              <a:t>منعها ويمكن الحد منها عن طريق التدريب والتوعية، والتحكم في الوصول (إعطاء الفرد الصلاحيات اللازمة فقط لتأدية عمله) </a:t>
            </a:r>
            <a:endParaRPr lang="ar-SA" sz="2400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هجمات </a:t>
            </a:r>
            <a:r>
              <a:rPr lang="ar-SA" sz="2400" b="1" dirty="0"/>
              <a:t>خارجية: </a:t>
            </a:r>
            <a:r>
              <a:rPr lang="ar-SA" sz="2400" dirty="0"/>
              <a:t>يقوم بها قراصنة </a:t>
            </a:r>
            <a:r>
              <a:rPr lang="ar-SA" sz="2400" dirty="0" smtClean="0"/>
              <a:t>ومخترقون </a:t>
            </a:r>
            <a:r>
              <a:rPr lang="ar-SA" sz="2400" dirty="0" smtClean="0"/>
              <a:t>وإرهابيون ومخربون من </a:t>
            </a:r>
            <a:r>
              <a:rPr lang="ar-SA" sz="2400" dirty="0" smtClean="0"/>
              <a:t>خارج المنظمة </a:t>
            </a:r>
            <a:r>
              <a:rPr lang="ar-SA" sz="2400" dirty="0" smtClean="0"/>
              <a:t>أو الدولة</a:t>
            </a:r>
            <a:endParaRPr lang="ar-SA" sz="2400" dirty="0" smtClean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الهندسة الاجتماعية</a:t>
            </a:r>
            <a:r>
              <a:rPr lang="ar-SA" sz="2400" dirty="0"/>
              <a:t>: </a:t>
            </a:r>
            <a:r>
              <a:rPr lang="ar-SA" sz="2400" dirty="0" smtClean="0"/>
              <a:t>أن </a:t>
            </a:r>
            <a:r>
              <a:rPr lang="ar-SA" sz="2400" dirty="0"/>
              <a:t>يتصل بك شخص يدعى أنه موظف لبنك أو شركة ما للحصول </a:t>
            </a:r>
            <a:r>
              <a:rPr lang="ar-SA" sz="2400" dirty="0" smtClean="0"/>
              <a:t>علي </a:t>
            </a:r>
            <a:r>
              <a:rPr lang="ar-SA" sz="2400" dirty="0"/>
              <a:t>معلومات سرية مثل كلمة المرور ورقم </a:t>
            </a:r>
            <a:r>
              <a:rPr lang="ar-SA" sz="2400" dirty="0" smtClean="0"/>
              <a:t>الحساب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الثغرة </a:t>
            </a:r>
            <a:r>
              <a:rPr lang="en-US" sz="2400" b="1" dirty="0"/>
              <a:t>Vulnerability</a:t>
            </a:r>
            <a:r>
              <a:rPr lang="ar-SA" sz="2400" b="1" dirty="0"/>
              <a:t>: </a:t>
            </a:r>
            <a:r>
              <a:rPr lang="ar-SA" sz="2400" dirty="0"/>
              <a:t>هي نقطة ضعف في النظام يمكن الهجوم من خلالها </a:t>
            </a:r>
          </a:p>
          <a:p>
            <a:pPr marL="0" indent="0" rtl="1">
              <a:spcBef>
                <a:spcPts val="0"/>
              </a:spcBef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12640" cy="14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77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7560" y="409526"/>
            <a:ext cx="9410700" cy="1008112"/>
          </a:xfrm>
        </p:spPr>
        <p:txBody>
          <a:bodyPr/>
          <a:lstStyle/>
          <a:p>
            <a:r>
              <a:rPr lang="ar-SA" dirty="0" smtClean="0"/>
              <a:t>خدمات أمن المعلومات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500" b="1" dirty="0" smtClean="0"/>
              <a:t>الأعمال تحتاج الى خدمات (أو طلبات) معينة بخصوص أمن أصول تقنية المعلومات ومنها: </a:t>
            </a:r>
          </a:p>
          <a:p>
            <a:pPr rtl="1"/>
            <a:r>
              <a:rPr lang="ar-SA" sz="2500" dirty="0" smtClean="0"/>
              <a:t>1- </a:t>
            </a:r>
            <a:r>
              <a:rPr lang="ar-SA" sz="2500" b="1" dirty="0" smtClean="0"/>
              <a:t>سرية </a:t>
            </a:r>
            <a:r>
              <a:rPr lang="ar-SA" sz="2500" b="1" dirty="0"/>
              <a:t>المعلومات (</a:t>
            </a:r>
            <a:r>
              <a:rPr lang="en-US" sz="2500" b="1" dirty="0"/>
              <a:t> </a:t>
            </a:r>
            <a:r>
              <a:rPr lang="en-US" sz="2500" b="1" dirty="0" smtClean="0"/>
              <a:t> :(</a:t>
            </a:r>
            <a:r>
              <a:rPr lang="en-US" sz="2500" b="1" dirty="0"/>
              <a:t>Data </a:t>
            </a:r>
            <a:r>
              <a:rPr lang="en-US" sz="2500" b="1" dirty="0" smtClean="0"/>
              <a:t>Confidentially</a:t>
            </a:r>
            <a:r>
              <a:rPr lang="ar-SA" sz="2500" dirty="0" smtClean="0"/>
              <a:t>حماية </a:t>
            </a:r>
            <a:r>
              <a:rPr lang="ar-SA" sz="2500" dirty="0"/>
              <a:t>سرية المعلومات </a:t>
            </a:r>
            <a:r>
              <a:rPr lang="ar-SA" sz="2500" dirty="0" smtClean="0"/>
              <a:t>من الغير المصرح لهم مثل</a:t>
            </a:r>
            <a:r>
              <a:rPr lang="ar-SA" sz="2500" dirty="0"/>
              <a:t>: </a:t>
            </a:r>
            <a:r>
              <a:rPr lang="ar-SA" sz="2500" dirty="0" smtClean="0"/>
              <a:t>منع كشف</a:t>
            </a:r>
            <a:r>
              <a:rPr lang="ar-SA" sz="2500" dirty="0" smtClean="0"/>
              <a:t> </a:t>
            </a:r>
            <a:r>
              <a:rPr lang="ar-SA" sz="2500" dirty="0"/>
              <a:t>المعلومات </a:t>
            </a:r>
            <a:r>
              <a:rPr lang="ar-SA" sz="2500" dirty="0" smtClean="0"/>
              <a:t>الشخصية أو المالية لغير المصرح لهم</a:t>
            </a:r>
          </a:p>
          <a:p>
            <a:pPr rtl="1"/>
            <a:r>
              <a:rPr lang="ar-SA" sz="2500" dirty="0"/>
              <a:t> </a:t>
            </a:r>
            <a:r>
              <a:rPr lang="ar-SA" sz="2500" dirty="0" smtClean="0"/>
              <a:t>    الخدمات الحكومية تحتاج الى سرية المعلومات </a:t>
            </a:r>
            <a:endParaRPr lang="ar-SA" sz="2500" dirty="0" smtClean="0"/>
          </a:p>
          <a:p>
            <a:pPr rtl="1"/>
            <a:r>
              <a:rPr lang="ar-SA" sz="2500" dirty="0" smtClean="0"/>
              <a:t>2- </a:t>
            </a:r>
            <a:r>
              <a:rPr lang="ar-SA" sz="2500" b="1" dirty="0"/>
              <a:t>سلامة المعلومات (</a:t>
            </a:r>
            <a:r>
              <a:rPr lang="en-US" sz="2500" b="1" dirty="0"/>
              <a:t> (Data </a:t>
            </a:r>
            <a:r>
              <a:rPr lang="en-US" sz="2500" b="1" dirty="0" smtClean="0"/>
              <a:t>Integrity</a:t>
            </a:r>
            <a:r>
              <a:rPr lang="ar-SA" sz="2500" dirty="0" smtClean="0"/>
              <a:t>: </a:t>
            </a:r>
            <a:r>
              <a:rPr lang="ar-SA" sz="2500" dirty="0" smtClean="0"/>
              <a:t>هي منع غير المصرح لهم من تغيير أو تخريب المعلومات والأصول والتأكد من دقتها. مثل حماية </a:t>
            </a:r>
            <a:r>
              <a:rPr lang="ar-SA" sz="2500" dirty="0" smtClean="0"/>
              <a:t>بيانات المرتبات ودرجات الطلبة من التعديل</a:t>
            </a:r>
            <a:endParaRPr lang="ar-SA" sz="2500" dirty="0"/>
          </a:p>
          <a:p>
            <a:pPr marL="0" indent="0" rtl="1"/>
            <a:r>
              <a:rPr lang="ar-SA" sz="2500" dirty="0" smtClean="0"/>
              <a:t>3- </a:t>
            </a:r>
            <a:r>
              <a:rPr lang="ar-SA" sz="2500" b="1" dirty="0" smtClean="0"/>
              <a:t>ضمان الوصول </a:t>
            </a:r>
            <a:r>
              <a:rPr lang="en-US" sz="2500" b="1" dirty="0" smtClean="0"/>
              <a:t>(Availability) </a:t>
            </a:r>
            <a:r>
              <a:rPr lang="ar-SA" sz="2500" b="1" dirty="0" smtClean="0"/>
              <a:t>: </a:t>
            </a:r>
            <a:r>
              <a:rPr lang="ar-SA" sz="2500" dirty="0" smtClean="0"/>
              <a:t>ضمان قدرة المستخدمين الشرعيين من الدخول على النظام ومنع المخترقين من الوصول الى النظام أو </a:t>
            </a:r>
            <a:r>
              <a:rPr lang="ar-SA" sz="2500" dirty="0" smtClean="0"/>
              <a:t>تخريب. مثل ضمان الوصول </a:t>
            </a:r>
            <a:r>
              <a:rPr lang="ar-SA" sz="2500" dirty="0" err="1" smtClean="0"/>
              <a:t>للبانر</a:t>
            </a:r>
            <a:r>
              <a:rPr lang="ar-SA" sz="2500" dirty="0" smtClean="0"/>
              <a:t> </a:t>
            </a:r>
            <a:r>
              <a:rPr lang="ar-SA" sz="2500" dirty="0" err="1" smtClean="0"/>
              <a:t>وبلاكبورد</a:t>
            </a:r>
            <a:r>
              <a:rPr lang="ar-SA" sz="2500" dirty="0" smtClean="0"/>
              <a:t>  </a:t>
            </a:r>
            <a:endParaRPr lang="ar-SA" sz="2500" dirty="0" smtClean="0"/>
          </a:p>
          <a:p>
            <a:pPr marL="0" indent="0" rtl="1"/>
            <a:r>
              <a:rPr lang="ar-SA" sz="2500" dirty="0" smtClean="0"/>
              <a:t>4</a:t>
            </a:r>
            <a:r>
              <a:rPr lang="ar-SA" sz="2500" b="1" dirty="0"/>
              <a:t>-</a:t>
            </a:r>
            <a:r>
              <a:rPr lang="ar-SA" sz="2500" b="1" dirty="0" smtClean="0"/>
              <a:t> </a:t>
            </a:r>
            <a:r>
              <a:rPr lang="ar-SA" sz="2500" b="1" dirty="0" smtClean="0"/>
              <a:t>التوثيق: </a:t>
            </a:r>
            <a:r>
              <a:rPr lang="ar-SA" sz="2500" dirty="0" smtClean="0"/>
              <a:t>التحقق من شخصية الفرد أو الخادم أو الجهاز </a:t>
            </a:r>
            <a:endParaRPr lang="en-US" sz="2500" dirty="0" smtClean="0"/>
          </a:p>
          <a:p>
            <a:pPr marL="0" indent="0" rtl="1"/>
            <a:r>
              <a:rPr lang="ar-SA" sz="2500" b="1" dirty="0" smtClean="0"/>
              <a:t>5- عدم الإنكار </a:t>
            </a:r>
            <a:r>
              <a:rPr lang="en-US" sz="2500" b="1" dirty="0" smtClean="0"/>
              <a:t>Non-repudiation</a:t>
            </a:r>
            <a:r>
              <a:rPr lang="ar-SA" sz="2500" b="1" dirty="0" smtClean="0"/>
              <a:t>: </a:t>
            </a:r>
            <a:r>
              <a:rPr lang="ar-SA" sz="2500" dirty="0" smtClean="0"/>
              <a:t>نظام يجعل الفرد لا يستطيع إنكار إرساله أو استقباله لمعاملة أو رسالة معينة. مثل عدم إنكار الشراء </a:t>
            </a:r>
            <a:r>
              <a:rPr lang="ar-SA" sz="2500" dirty="0" err="1" smtClean="0"/>
              <a:t>الالكترونى</a:t>
            </a:r>
            <a:r>
              <a:rPr lang="ar-SA" sz="2500" dirty="0" smtClean="0"/>
              <a:t> </a:t>
            </a:r>
            <a:endParaRPr lang="ar-SA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82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وسائل</a:t>
            </a:r>
            <a:r>
              <a:rPr lang="ar-SA" dirty="0" smtClean="0"/>
              <a:t> أمن المعلومات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marL="514350" indent="-514350" rtl="1">
              <a:spcBef>
                <a:spcPts val="300"/>
              </a:spcBef>
              <a:buFont typeface="+mj-lt"/>
              <a:buAutoNum type="arabicPeriod"/>
            </a:pPr>
            <a:r>
              <a:rPr lang="ar-SA" sz="2500" b="1" dirty="0" smtClean="0"/>
              <a:t>وسائل مادية: </a:t>
            </a:r>
            <a:r>
              <a:rPr lang="ar-SA" sz="2500" dirty="0" smtClean="0"/>
              <a:t>الحراس والأسوار </a:t>
            </a:r>
            <a:r>
              <a:rPr lang="ar-SA" sz="2500" dirty="0"/>
              <a:t>والأبواب والأقفال </a:t>
            </a:r>
            <a:r>
              <a:rPr lang="ar-SA" sz="2500" dirty="0" smtClean="0"/>
              <a:t>وطفاية الحريق، وأجهزة الإنذار، ومولد </a:t>
            </a:r>
            <a:r>
              <a:rPr lang="ar-SA" sz="2500" dirty="0" err="1" smtClean="0"/>
              <a:t>كهربائى</a:t>
            </a:r>
            <a:r>
              <a:rPr lang="ar-SA" sz="2500" dirty="0" smtClean="0"/>
              <a:t> احتياطي.</a:t>
            </a:r>
          </a:p>
          <a:p>
            <a:pPr marL="514350" indent="-514350" rtl="1">
              <a:spcBef>
                <a:spcPts val="300"/>
              </a:spcBef>
              <a:buFont typeface="+mj-lt"/>
              <a:buAutoNum type="arabicPeriod"/>
            </a:pPr>
            <a:r>
              <a:rPr lang="ar-SA" sz="2500" b="1" dirty="0" smtClean="0"/>
              <a:t>وسائل </a:t>
            </a:r>
            <a:r>
              <a:rPr lang="ar-SA" sz="2500" b="1" dirty="0" smtClean="0"/>
              <a:t>إدارية: </a:t>
            </a:r>
            <a:r>
              <a:rPr lang="ar-SA" sz="2500" dirty="0" smtClean="0"/>
              <a:t>مثل سياسة </a:t>
            </a:r>
            <a:r>
              <a:rPr lang="ar-SA" sz="2500" dirty="0" smtClean="0"/>
              <a:t>أمن </a:t>
            </a:r>
            <a:r>
              <a:rPr lang="ar-SA" sz="2500" dirty="0" smtClean="0"/>
              <a:t>المعلومات، سياسة الخصوصية، وخطة التعامل مع الكوارث، والنسخ الاحتياطية، والتوعية </a:t>
            </a:r>
            <a:r>
              <a:rPr lang="ar-SA" sz="2500" dirty="0"/>
              <a:t>الأمنية </a:t>
            </a:r>
            <a:r>
              <a:rPr lang="ar-SA" sz="2500" dirty="0" smtClean="0"/>
              <a:t>والتدريب، وتدقيق أمن المعلومات</a:t>
            </a:r>
            <a:endParaRPr lang="ar-SA" sz="2500" dirty="0"/>
          </a:p>
          <a:p>
            <a:pPr marL="514350" indent="-514350" rtl="1">
              <a:spcBef>
                <a:spcPts val="300"/>
              </a:spcBef>
              <a:buFont typeface="+mj-lt"/>
              <a:buAutoNum type="arabicPeriod"/>
            </a:pPr>
            <a:r>
              <a:rPr lang="ar-SA" sz="2500" b="1" dirty="0" smtClean="0"/>
              <a:t>وسائل فنية</a:t>
            </a:r>
            <a:r>
              <a:rPr lang="ar-SA" sz="2500" b="1" dirty="0" smtClean="0"/>
              <a:t>: </a:t>
            </a:r>
            <a:r>
              <a:rPr lang="ar-SA" sz="2500" dirty="0" smtClean="0"/>
              <a:t>مثل التشفير</a:t>
            </a:r>
            <a:r>
              <a:rPr lang="ar-SA" sz="2500" dirty="0" smtClean="0"/>
              <a:t>، وسائل التوثيق، </a:t>
            </a:r>
            <a:r>
              <a:rPr lang="ar-SA" sz="2500" dirty="0" smtClean="0"/>
              <a:t>التحكم في الدخول، وسائل منع </a:t>
            </a:r>
            <a:r>
              <a:rPr lang="ar-SA" sz="2500" dirty="0" smtClean="0"/>
              <a:t>المخترقين، </a:t>
            </a:r>
            <a:r>
              <a:rPr lang="ar-SA" sz="2500" dirty="0"/>
              <a:t>برامج مكافحة الفيروسات، والجدران </a:t>
            </a:r>
            <a:r>
              <a:rPr lang="ar-SA" sz="2500" dirty="0" smtClean="0"/>
              <a:t>النارية، وكاميرات المراقبة .</a:t>
            </a:r>
            <a:endParaRPr lang="ar-SA" sz="2500" dirty="0"/>
          </a:p>
          <a:p>
            <a:pPr marL="514350" indent="-514350" rtl="1">
              <a:spcBef>
                <a:spcPts val="300"/>
              </a:spcBef>
              <a:buFont typeface="+mj-lt"/>
              <a:buAutoNum type="arabicPeriod"/>
            </a:pPr>
            <a:r>
              <a:rPr lang="ar-SA" sz="2500" b="1" dirty="0" smtClean="0"/>
              <a:t>ضوابط قانونية وأخلاقية: </a:t>
            </a:r>
            <a:r>
              <a:rPr lang="ar-SA" sz="2500" dirty="0" smtClean="0"/>
              <a:t>مثل قوانين </a:t>
            </a:r>
            <a:r>
              <a:rPr lang="ar-SA" sz="2500" dirty="0"/>
              <a:t>الخصوصية </a:t>
            </a:r>
            <a:r>
              <a:rPr lang="ar-SA" sz="2500" dirty="0" smtClean="0"/>
              <a:t>وقوانين الجرائم الالكترونية والقيم السائدة في المنظمة والمجتمع 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500" b="1" dirty="0" smtClean="0"/>
              <a:t>مقارنة الأدوات: </a:t>
            </a:r>
            <a:r>
              <a:rPr lang="ar-SA" sz="2500" dirty="0" smtClean="0"/>
              <a:t>من حيث السعر وإمكانياتها، والدعم الفني وتوافقها مع البرمجيات الأخرى. فعلى سبيل المثال، </a:t>
            </a:r>
            <a:r>
              <a:rPr lang="en-US" sz="2800" dirty="0"/>
              <a:t>MacAfee, </a:t>
            </a:r>
            <a:r>
              <a:rPr lang="en-US" sz="2800" dirty="0" smtClean="0"/>
              <a:t>Norton</a:t>
            </a:r>
            <a:r>
              <a:rPr lang="ar-SA" sz="2800" dirty="0" smtClean="0"/>
              <a:t> برامج تجارية بينما </a:t>
            </a:r>
            <a:r>
              <a:rPr lang="en-US" sz="2800" dirty="0" smtClean="0"/>
              <a:t>  </a:t>
            </a:r>
            <a:r>
              <a:rPr lang="en-US" sz="2800" dirty="0"/>
              <a:t>AVG, </a:t>
            </a:r>
            <a:r>
              <a:rPr lang="en-US" sz="2800" dirty="0" smtClean="0"/>
              <a:t>AVAST</a:t>
            </a:r>
            <a:r>
              <a:rPr lang="ar-SA" sz="2800" dirty="0" smtClean="0"/>
              <a:t>مجانية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500" dirty="0"/>
              <a:t>النقطة الأضعف في أمن المعلومات هي الأفراد سواء كانوا زبائن أو </a:t>
            </a:r>
            <a:r>
              <a:rPr lang="ar-SA" sz="2500" dirty="0" smtClean="0"/>
              <a:t>موظفين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مستوى أمن المعلومات هو مستوى أضعف نقطة </a:t>
            </a:r>
            <a:r>
              <a:rPr lang="ar-SA" sz="2400" dirty="0" smtClean="0"/>
              <a:t>لأن القراصنة تستغلها</a:t>
            </a:r>
            <a:endParaRPr lang="ar-SA" sz="2400" dirty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ar-SA" sz="2500" dirty="0"/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ar-SA" sz="2800" dirty="0"/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ar-SA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754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/>
              <a:t>1. وسائل </a:t>
            </a:r>
            <a:r>
              <a:rPr lang="ar-SA" sz="3600" dirty="0" smtClean="0"/>
              <a:t>التوثيق </a:t>
            </a:r>
            <a:r>
              <a:rPr lang="en-US" dirty="0" smtClean="0"/>
              <a:t>Authentication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40560"/>
          </a:xfrm>
        </p:spPr>
        <p:txBody>
          <a:bodyPr/>
          <a:lstStyle/>
          <a:p>
            <a:pPr rtl="1"/>
            <a:r>
              <a:rPr lang="ar-SA" sz="2400" dirty="0"/>
              <a:t> </a:t>
            </a:r>
            <a:r>
              <a:rPr lang="ar-SA" sz="2400" b="1" dirty="0"/>
              <a:t>وسائل التوثيق: </a:t>
            </a:r>
            <a:r>
              <a:rPr lang="ar-SA" sz="2400" dirty="0"/>
              <a:t>للتحقق من أصل رسالة معينة أو برنامج معين أو هوية المستخدم. </a:t>
            </a:r>
          </a:p>
          <a:p>
            <a:pPr marL="457200" indent="-457200" rtl="1">
              <a:buAutoNum type="arabicPeriod"/>
            </a:pPr>
            <a:r>
              <a:rPr lang="ar-SA" sz="2400" b="1" dirty="0" smtClean="0"/>
              <a:t>مواصفات </a:t>
            </a:r>
            <a:r>
              <a:rPr lang="ar-SA" sz="2400" b="1" dirty="0"/>
              <a:t>المستخدم: </a:t>
            </a:r>
            <a:r>
              <a:rPr lang="ar-SA" sz="2400" dirty="0" smtClean="0"/>
              <a:t>بصمة </a:t>
            </a:r>
            <a:r>
              <a:rPr lang="ar-SA" sz="2400" dirty="0" smtClean="0"/>
              <a:t>الأصبع، الحمض النووي، التوقيع، بصمة الصوت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 smtClean="0"/>
              <a:t>غير </a:t>
            </a:r>
            <a:r>
              <a:rPr lang="ar-SA" sz="2000" dirty="0"/>
              <a:t>مقبولة من المجتمع وهى بطيئة ومكلفة وتحتاج الى أجهزة خاصة </a:t>
            </a:r>
            <a:r>
              <a:rPr lang="ar-SA" sz="2000" dirty="0"/>
              <a:t> </a:t>
            </a:r>
            <a:r>
              <a:rPr lang="ar-SA" sz="2000" dirty="0" smtClean="0"/>
              <a:t>وقاعدة بيانات</a:t>
            </a:r>
            <a:endParaRPr lang="ar-SA" sz="2000" dirty="0"/>
          </a:p>
          <a:p>
            <a:pPr marL="457200" indent="-457200" rtl="1">
              <a:buAutoNum type="arabicPeriod"/>
            </a:pPr>
            <a:r>
              <a:rPr lang="ar-SA" sz="2400" b="1" dirty="0" smtClean="0"/>
              <a:t>أشياء </a:t>
            </a:r>
            <a:r>
              <a:rPr lang="ar-SA" sz="2400" b="1" dirty="0"/>
              <a:t>يملكها: </a:t>
            </a:r>
            <a:r>
              <a:rPr lang="ar-SA" sz="2400" dirty="0" smtClean="0"/>
              <a:t>مثل بطاقة الهوية وبطاقة الصراف أو </a:t>
            </a:r>
            <a:r>
              <a:rPr lang="ar-SA" sz="2400" dirty="0"/>
              <a:t>شريحة خاصة أو </a:t>
            </a:r>
            <a:r>
              <a:rPr lang="ar-SA" sz="2400" dirty="0" smtClean="0"/>
              <a:t>المفتاح.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/>
              <a:t>مكلفة بالمقارنة بكلمة المرور وقد تضيع أو تتلف أو تسرق </a:t>
            </a:r>
            <a:r>
              <a:rPr lang="ar-SA" sz="2000" dirty="0" smtClean="0"/>
              <a:t> </a:t>
            </a:r>
          </a:p>
          <a:p>
            <a:pPr marL="457200" indent="-457200" rtl="1">
              <a:buFont typeface="+mj-lt"/>
              <a:buAutoNum type="arabicPeriod" startAt="3"/>
            </a:pPr>
            <a:r>
              <a:rPr lang="ar-SA" sz="2400" b="1" dirty="0" smtClean="0"/>
              <a:t>أشياء يعرفها: </a:t>
            </a:r>
            <a:r>
              <a:rPr lang="ar-SA" sz="2400" dirty="0" smtClean="0"/>
              <a:t>مثل كلمة </a:t>
            </a:r>
            <a:r>
              <a:rPr lang="ar-SA" sz="2400" dirty="0"/>
              <a:t>المرور</a:t>
            </a:r>
            <a:r>
              <a:rPr lang="ar-SA" sz="2400" dirty="0" smtClean="0"/>
              <a:t>، والرمز السرى </a:t>
            </a:r>
            <a:r>
              <a:rPr lang="ar-SA" sz="2400" dirty="0"/>
              <a:t>أو إجابة سؤال </a:t>
            </a:r>
            <a:r>
              <a:rPr lang="ar-SA" sz="2400" dirty="0" smtClean="0"/>
              <a:t>معين. </a:t>
            </a:r>
            <a:endParaRPr lang="ar-SA" sz="2400" dirty="0" smtClean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سياسة كلمة المرور: </a:t>
            </a:r>
            <a:r>
              <a:rPr lang="ar-SA" sz="2000" dirty="0" smtClean="0"/>
              <a:t>ينصح </a:t>
            </a:r>
            <a:r>
              <a:rPr lang="ar-SA" sz="2000" dirty="0"/>
              <a:t>بتغييرها </a:t>
            </a:r>
            <a:r>
              <a:rPr lang="ar-SA" sz="2000" dirty="0" smtClean="0"/>
              <a:t>كل فترة</a:t>
            </a:r>
            <a:r>
              <a:rPr lang="ar-SA" sz="2000" dirty="0" smtClean="0"/>
              <a:t> وألا </a:t>
            </a:r>
            <a:r>
              <a:rPr lang="ar-SA" sz="2000" dirty="0"/>
              <a:t>تقل عن 8 حروف وتشمل </a:t>
            </a:r>
            <a:r>
              <a:rPr lang="ar-SA" sz="2000" dirty="0" smtClean="0"/>
              <a:t>أرقام وحروف ورموز، وعدم استخدام كلمة مرور واحدة لأكثر من حساب، وعدم كتابتها على ورقة.  </a:t>
            </a:r>
            <a:endParaRPr lang="ar-SA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>
                <a:solidFill>
                  <a:srgbClr val="FF0000"/>
                </a:solidFill>
              </a:rPr>
              <a:t>وسائل التوثيق تقدم خدمات أمن المعلومات الثلاثة: سرية وسلامة وضمان الوصول للمعلومات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الشهادة </a:t>
            </a:r>
            <a:r>
              <a:rPr lang="ar-SA" sz="2400" b="1" dirty="0"/>
              <a:t>الرقمية </a:t>
            </a:r>
            <a:r>
              <a:rPr lang="en-US" altLang="ar-SA" sz="2400" dirty="0"/>
              <a:t>digital certificate </a:t>
            </a:r>
            <a:r>
              <a:rPr lang="ar-SA" altLang="ar-SA" sz="2400" dirty="0"/>
              <a:t> </a:t>
            </a:r>
            <a:r>
              <a:rPr lang="ar-SA" sz="2400" dirty="0"/>
              <a:t>هي </a:t>
            </a:r>
            <a:r>
              <a:rPr lang="ar-SA" sz="2400" dirty="0" smtClean="0"/>
              <a:t>محتوى </a:t>
            </a:r>
            <a:r>
              <a:rPr lang="ar-SA" sz="2400" dirty="0" err="1" smtClean="0"/>
              <a:t>رقمى</a:t>
            </a:r>
            <a:r>
              <a:rPr lang="ar-SA" sz="2400" dirty="0" smtClean="0"/>
              <a:t> </a:t>
            </a:r>
            <a:r>
              <a:rPr lang="ar-SA" sz="2400" dirty="0"/>
              <a:t>ملحق </a:t>
            </a:r>
            <a:r>
              <a:rPr lang="ar-SA" sz="2400" dirty="0" err="1"/>
              <a:t>فى</a:t>
            </a:r>
            <a:r>
              <a:rPr lang="ar-SA" sz="2400" dirty="0"/>
              <a:t> صفحة الويب بهدف التحقق من هوية المرسل أو الخادم أو الحاسب </a:t>
            </a:r>
            <a:r>
              <a:rPr lang="ar-SA" sz="2400" dirty="0" smtClean="0"/>
              <a:t>الذى </a:t>
            </a:r>
            <a:r>
              <a:rPr lang="ar-SA" sz="2400" dirty="0"/>
              <a:t>أرسل الرسالة.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/>
              <a:t>التوقيع الإلكتروني </a:t>
            </a:r>
            <a:r>
              <a:rPr lang="ar-SA" sz="2400" dirty="0"/>
              <a:t>هو وسيلة إلكترونية للتحقق من هوية الشخص صاحب الرسالة أو المعاملة. </a:t>
            </a:r>
          </a:p>
          <a:p>
            <a:pPr rtl="1"/>
            <a:endParaRPr lang="ar-SA" dirty="0" smtClean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9039" y="1225539"/>
            <a:ext cx="1980421" cy="269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09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2. التشفير (1)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lvl="0" rtl="1"/>
            <a:r>
              <a:rPr lang="ar-SA" sz="2600" dirty="0" smtClean="0"/>
              <a:t>الانترنت غير آمنة ولذلك يجب تشفير البيانات التي يرسلها الزبون أو الشركة كل منهما للآخر. </a:t>
            </a:r>
            <a:endParaRPr lang="ar-SA" sz="2600" dirty="0" smtClean="0"/>
          </a:p>
          <a:p>
            <a:pPr lvl="0" rtl="1"/>
            <a:r>
              <a:rPr lang="ar-SA" sz="2600" dirty="0" smtClean="0"/>
              <a:t>1. </a:t>
            </a:r>
            <a:r>
              <a:rPr lang="ar-SA" sz="2600" dirty="0" smtClean="0"/>
              <a:t> </a:t>
            </a:r>
            <a:r>
              <a:rPr lang="ar-SA" sz="2600" dirty="0" smtClean="0"/>
              <a:t>أشهر بروتوكول </a:t>
            </a:r>
            <a:r>
              <a:rPr lang="ar-SA" sz="2600" dirty="0"/>
              <a:t>على الإطلاق يستخدم </a:t>
            </a:r>
            <a:r>
              <a:rPr lang="ar-SA" sz="2600" dirty="0" smtClean="0"/>
              <a:t>لتأمين التجارة </a:t>
            </a:r>
            <a:r>
              <a:rPr lang="ar-SA" sz="2600" dirty="0"/>
              <a:t>الإلكترونية </a:t>
            </a:r>
            <a:r>
              <a:rPr lang="ar-SA" sz="2600" dirty="0" smtClean="0"/>
              <a:t>هو</a:t>
            </a:r>
            <a:r>
              <a:rPr lang="en-US" sz="2600" dirty="0" smtClean="0"/>
              <a:t>(SSL) </a:t>
            </a:r>
            <a:r>
              <a:rPr lang="en-US" sz="2600" dirty="0"/>
              <a:t>Secure Socket Layer </a:t>
            </a:r>
          </a:p>
          <a:p>
            <a:pPr lvl="0" rtl="1"/>
            <a:r>
              <a:rPr lang="ar-SA" sz="2600" dirty="0" smtClean="0"/>
              <a:t>متخصص </a:t>
            </a:r>
            <a:r>
              <a:rPr lang="ar-SA" sz="2600" dirty="0"/>
              <a:t>في تأمين نقل البيانات بين </a:t>
            </a:r>
            <a:r>
              <a:rPr lang="ar-SA" sz="2600" dirty="0" smtClean="0"/>
              <a:t>متصفحي الانترنت ويقدم:</a:t>
            </a:r>
            <a:endParaRPr lang="en-US" sz="2600" dirty="0"/>
          </a:p>
          <a:p>
            <a:pPr marL="914400" lvl="1" indent="-457200" rtl="1">
              <a:buFont typeface="Wingdings" panose="05000000000000000000" pitchFamily="2" charset="2"/>
              <a:buChar char="Ø"/>
            </a:pPr>
            <a:r>
              <a:rPr lang="ar-SA" sz="2600" dirty="0" smtClean="0"/>
              <a:t>تشفير الرسالة وتوفير سريتها </a:t>
            </a:r>
          </a:p>
          <a:p>
            <a:pPr marL="914400" lvl="1" indent="-457200" rtl="1">
              <a:buFont typeface="Wingdings" panose="05000000000000000000" pitchFamily="2" charset="2"/>
              <a:buChar char="Ø"/>
            </a:pPr>
            <a:r>
              <a:rPr lang="ar-SA" sz="2600" dirty="0" smtClean="0"/>
              <a:t>حماية الرسالة من التغيير والتعديل </a:t>
            </a:r>
          </a:p>
          <a:p>
            <a:pPr marL="914400" lvl="1" indent="-457200" rtl="1">
              <a:buFont typeface="Wingdings" panose="05000000000000000000" pitchFamily="2" charset="2"/>
              <a:buChar char="Ø"/>
            </a:pPr>
            <a:r>
              <a:rPr lang="ar-SA" sz="2600" dirty="0" smtClean="0"/>
              <a:t>توثيق  </a:t>
            </a:r>
            <a:r>
              <a:rPr lang="ar-SA" sz="2600" dirty="0"/>
              <a:t>شخصية </a:t>
            </a:r>
            <a:r>
              <a:rPr lang="ar-SA" sz="2600" dirty="0" smtClean="0"/>
              <a:t>المستخدمين </a:t>
            </a:r>
            <a:r>
              <a:rPr lang="ar-SA" sz="2600" dirty="0" smtClean="0"/>
              <a:t>عن طريق التوقيع الكتروني</a:t>
            </a:r>
          </a:p>
          <a:p>
            <a:pPr marL="914400" lvl="1" indent="-457200" rtl="1">
              <a:buFont typeface="Wingdings" panose="05000000000000000000" pitchFamily="2" charset="2"/>
              <a:buChar char="Ø"/>
            </a:pPr>
            <a:r>
              <a:rPr lang="ar-SA" sz="2600" dirty="0" smtClean="0"/>
              <a:t>أهم استخداماته </a:t>
            </a:r>
            <a:r>
              <a:rPr lang="ar-SA" sz="2600" dirty="0" err="1" smtClean="0"/>
              <a:t>فى</a:t>
            </a:r>
            <a:r>
              <a:rPr lang="ar-SA" sz="2600" dirty="0" smtClean="0"/>
              <a:t> تأمين تجارة التجزئة </a:t>
            </a:r>
            <a:r>
              <a:rPr lang="en-US" sz="2600" dirty="0" smtClean="0"/>
              <a:t>B2C</a:t>
            </a:r>
            <a:endParaRPr lang="ar-SA" sz="2600" dirty="0" smtClean="0"/>
          </a:p>
          <a:p>
            <a:pPr marL="914400" lvl="1" indent="-457200" rtl="1">
              <a:buFont typeface="Wingdings" panose="05000000000000000000" pitchFamily="2" charset="2"/>
              <a:buChar char="Ø"/>
            </a:pPr>
            <a:r>
              <a:rPr lang="ar-SA" sz="2600" dirty="0" smtClean="0"/>
              <a:t>يوفر التوثيق، وسرية البيانات، وسلامتها، وعدم القدرة على الانكار </a:t>
            </a:r>
            <a:endParaRPr lang="ar-SA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63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756" y="524447"/>
            <a:ext cx="8915400" cy="778098"/>
          </a:xfrm>
        </p:spPr>
        <p:txBody>
          <a:bodyPr/>
          <a:lstStyle/>
          <a:p>
            <a:r>
              <a:rPr lang="ar-SA" dirty="0" smtClean="0"/>
              <a:t> </a:t>
            </a:r>
            <a:r>
              <a:rPr lang="ar-SA" sz="3600" dirty="0" smtClean="0"/>
              <a:t>2. التشفير 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marL="0" indent="0" rtl="1"/>
            <a:r>
              <a:rPr lang="ar-SA" sz="2800" dirty="0" smtClean="0"/>
              <a:t>2- </a:t>
            </a:r>
            <a:r>
              <a:rPr lang="en-US" sz="2800" dirty="0" smtClean="0"/>
              <a:t> </a:t>
            </a:r>
            <a:r>
              <a:rPr lang="en-US" sz="2800" dirty="0" smtClean="0"/>
              <a:t>IPsec</a:t>
            </a:r>
            <a:r>
              <a:rPr lang="ar-SA" sz="2800" dirty="0" smtClean="0"/>
              <a:t>وهو يستخدم في إنشاء</a:t>
            </a:r>
            <a:r>
              <a:rPr lang="en-US" sz="2800" dirty="0" smtClean="0"/>
              <a:t>VPN  </a:t>
            </a:r>
            <a:r>
              <a:rPr lang="ar-SA" sz="2800" dirty="0" smtClean="0"/>
              <a:t> الشبكات </a:t>
            </a:r>
            <a:r>
              <a:rPr lang="ar-SA" sz="2800" dirty="0"/>
              <a:t>الافتراضية الخاصة.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فهو يوفر اتصال آمن بين </a:t>
            </a:r>
            <a:r>
              <a:rPr lang="ar-SA" sz="2800" dirty="0"/>
              <a:t>نقطتين على </a:t>
            </a:r>
            <a:r>
              <a:rPr lang="ar-SA" sz="2800" dirty="0" smtClean="0"/>
              <a:t>الشبكة حيث يقوم بالتحقق من المستخدم وكذلك تشفير الرسالة</a:t>
            </a:r>
            <a:endParaRPr lang="ar-SA" sz="28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كم أنه لا </a:t>
            </a:r>
            <a:r>
              <a:rPr lang="ar-SA" sz="2800" dirty="0"/>
              <a:t>يسمح بأي نوع من الفلاتر بين النقطتين </a:t>
            </a:r>
            <a:r>
              <a:rPr lang="ar-SA" sz="2800" dirty="0" smtClean="0"/>
              <a:t>المتصلتين </a:t>
            </a:r>
            <a:r>
              <a:rPr lang="ar-SA" sz="2800" dirty="0"/>
              <a:t>بمعنى أنه </a:t>
            </a:r>
            <a:r>
              <a:rPr lang="ar-SA" sz="2800" dirty="0" smtClean="0"/>
              <a:t>لا يمكن </a:t>
            </a:r>
            <a:r>
              <a:rPr lang="ar-SA" sz="2800" dirty="0"/>
              <a:t>استخدامه مع وجود </a:t>
            </a:r>
            <a:r>
              <a:rPr lang="ar-SA" sz="2800" dirty="0" smtClean="0"/>
              <a:t>جدران النار </a:t>
            </a:r>
            <a:r>
              <a:rPr lang="ar-SA" sz="2800" dirty="0"/>
              <a:t>في طريقه.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وغالبا ما يستخدم في </a:t>
            </a:r>
            <a:r>
              <a:rPr lang="ar-SA" sz="2800" dirty="0"/>
              <a:t>الحالات التالية: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dirty="0"/>
              <a:t>	</a:t>
            </a:r>
            <a:r>
              <a:rPr lang="ar-SA" dirty="0" smtClean="0"/>
              <a:t>لتأمين المعاملات بين </a:t>
            </a:r>
            <a:r>
              <a:rPr lang="ar-SA" dirty="0"/>
              <a:t>المؤسسات المالية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dirty="0"/>
              <a:t>	ويستخدم في </a:t>
            </a:r>
            <a:r>
              <a:rPr lang="ar-SA" dirty="0" smtClean="0"/>
              <a:t>تأمين تجارة </a:t>
            </a:r>
            <a:r>
              <a:rPr lang="ar-SA" dirty="0"/>
              <a:t>الأعمال </a:t>
            </a:r>
            <a:r>
              <a:rPr lang="en-US" dirty="0"/>
              <a:t>B2B 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en-US" dirty="0"/>
              <a:t>	</a:t>
            </a:r>
            <a:r>
              <a:rPr lang="ar-SA" dirty="0" smtClean="0"/>
              <a:t>في تأمين المعاملات بين المؤسسة وفروعها</a:t>
            </a:r>
            <a:r>
              <a:rPr lang="ar-SA" dirty="0"/>
              <a:t>.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dirty="0"/>
              <a:t>	بين </a:t>
            </a:r>
            <a:r>
              <a:rPr lang="ar-SA" dirty="0" smtClean="0"/>
              <a:t>أجهزة </a:t>
            </a:r>
            <a:r>
              <a:rPr lang="ar-SA" dirty="0"/>
              <a:t>العاملين </a:t>
            </a:r>
            <a:r>
              <a:rPr lang="ar-SA" dirty="0" smtClean="0"/>
              <a:t>والزبائن والموردين</a:t>
            </a:r>
            <a:endParaRPr lang="ar-SA" dirty="0"/>
          </a:p>
          <a:p>
            <a:pPr rtl="1"/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94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6" y="227013"/>
            <a:ext cx="9426252" cy="1143000"/>
          </a:xfrm>
        </p:spPr>
        <p:txBody>
          <a:bodyPr/>
          <a:lstStyle/>
          <a:p>
            <a:pPr rtl="1"/>
            <a:r>
              <a:rPr lang="ar-SA" dirty="0" smtClean="0"/>
              <a:t>3. أنظمة اكتشاف المخترقين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370014"/>
            <a:ext cx="9849544" cy="4986336"/>
          </a:xfrm>
        </p:spPr>
        <p:txBody>
          <a:bodyPr/>
          <a:lstStyle/>
          <a:p>
            <a:pPr rtl="1"/>
            <a:r>
              <a:rPr lang="en-US" sz="2400" dirty="0" smtClean="0"/>
              <a:t>•</a:t>
            </a:r>
            <a:r>
              <a:rPr lang="ar-SA" sz="2400" dirty="0" smtClean="0"/>
              <a:t> هي </a:t>
            </a:r>
            <a:r>
              <a:rPr lang="ar-SA" sz="2400" dirty="0"/>
              <a:t>أنظمة وبرامج لكشف </a:t>
            </a:r>
            <a:r>
              <a:rPr lang="ar-SA" sz="2400" dirty="0" smtClean="0"/>
              <a:t>المتسللين </a:t>
            </a:r>
            <a:r>
              <a:rPr lang="ar-SA" sz="2400" dirty="0"/>
              <a:t>الغير مصرح لهم </a:t>
            </a:r>
            <a:r>
              <a:rPr lang="ar-SA" sz="2400" dirty="0" smtClean="0"/>
              <a:t>بالدخول</a:t>
            </a:r>
            <a:endParaRPr lang="ar-SA" sz="2400" dirty="0"/>
          </a:p>
          <a:p>
            <a:pPr rtl="1"/>
            <a:r>
              <a:rPr lang="ar-SA" sz="2400" b="1" dirty="0" smtClean="0"/>
              <a:t>أهم </a:t>
            </a:r>
            <a:r>
              <a:rPr lang="ar-SA" sz="2400" b="1" dirty="0" smtClean="0"/>
              <a:t>وسائل</a:t>
            </a:r>
            <a:r>
              <a:rPr lang="ar-SA" sz="2400" b="1" dirty="0" smtClean="0"/>
              <a:t> </a:t>
            </a:r>
            <a:r>
              <a:rPr lang="ar-SA" sz="2400" b="1" dirty="0" err="1"/>
              <a:t>إ</a:t>
            </a:r>
            <a:r>
              <a:rPr lang="ar-SA" sz="2400" b="1" dirty="0" err="1" smtClean="0"/>
              <a:t>كتشاف</a:t>
            </a:r>
            <a:r>
              <a:rPr lang="ar-SA" sz="2400" b="1" dirty="0" smtClean="0"/>
              <a:t> </a:t>
            </a:r>
            <a:r>
              <a:rPr lang="ar-SA" sz="2400" b="1" dirty="0" smtClean="0"/>
              <a:t>المخترقين:</a:t>
            </a:r>
            <a:endParaRPr lang="ar-SA" sz="2400" b="1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en-US" sz="2400" b="1" dirty="0"/>
              <a:t>Log </a:t>
            </a:r>
            <a:r>
              <a:rPr lang="en-US" sz="2400" b="1" dirty="0" smtClean="0"/>
              <a:t>files</a:t>
            </a:r>
            <a:r>
              <a:rPr lang="ar-SA" sz="2400" b="1" dirty="0" smtClean="0"/>
              <a:t> ملف تسجيل الأنشطة</a:t>
            </a:r>
            <a:r>
              <a:rPr lang="en-US" sz="2400" b="1" dirty="0" smtClean="0"/>
              <a:t> </a:t>
            </a:r>
            <a:r>
              <a:rPr lang="en-US" sz="2400" dirty="0" smtClean="0"/>
              <a:t>:</a:t>
            </a:r>
            <a:r>
              <a:rPr lang="ar-SA" sz="2400" dirty="0" smtClean="0"/>
              <a:t>هو ملف يسجل كل الأنشطة التي تتم </a:t>
            </a:r>
            <a:r>
              <a:rPr lang="ar-SA" sz="2400" dirty="0" smtClean="0"/>
              <a:t>من خلال </a:t>
            </a:r>
            <a:r>
              <a:rPr lang="ar-SA" sz="2400" dirty="0" smtClean="0"/>
              <a:t>نظام التشغيل</a:t>
            </a:r>
            <a:endParaRPr lang="en-US" sz="24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en-US" sz="2400" b="1" dirty="0"/>
              <a:t>Audit </a:t>
            </a:r>
            <a:r>
              <a:rPr lang="en-US" sz="2400" b="1" dirty="0" smtClean="0"/>
              <a:t>Trail</a:t>
            </a:r>
            <a:r>
              <a:rPr lang="ar-SA" sz="2400" b="1" dirty="0"/>
              <a:t> </a:t>
            </a:r>
            <a:r>
              <a:rPr lang="ar-SA" sz="2400" b="1" dirty="0" smtClean="0"/>
              <a:t>ملفات المراجعة والتدقيق</a:t>
            </a:r>
            <a:r>
              <a:rPr lang="ar-SA" sz="2400" dirty="0"/>
              <a:t>: هي ملفات ت</a:t>
            </a:r>
            <a:r>
              <a:rPr lang="ar-SA" sz="2400" dirty="0" smtClean="0"/>
              <a:t>حفظ </a:t>
            </a:r>
            <a:r>
              <a:rPr lang="ar-SA" sz="2400" dirty="0"/>
              <a:t>بيانات عن </a:t>
            </a:r>
            <a:r>
              <a:rPr lang="ar-SA" sz="2400" dirty="0" smtClean="0"/>
              <a:t>التغييرات </a:t>
            </a:r>
            <a:r>
              <a:rPr lang="ar-SA" sz="2400" dirty="0"/>
              <a:t>التي </a:t>
            </a:r>
            <a:r>
              <a:rPr lang="ar-SA" sz="2400" dirty="0" smtClean="0"/>
              <a:t>يجريها </a:t>
            </a:r>
            <a:r>
              <a:rPr lang="ar-SA" sz="2400" dirty="0"/>
              <a:t>المستخدمون </a:t>
            </a:r>
            <a:r>
              <a:rPr lang="ar-SA" sz="2400" dirty="0" smtClean="0"/>
              <a:t>في </a:t>
            </a:r>
            <a:r>
              <a:rPr lang="ar-SA" sz="2400" dirty="0"/>
              <a:t>الملفات </a:t>
            </a:r>
            <a:r>
              <a:rPr lang="ar-SA" sz="2400" dirty="0" smtClean="0"/>
              <a:t>والبرامج بما فيها تفاصيل </a:t>
            </a:r>
            <a:r>
              <a:rPr lang="ar-SA" sz="2400" dirty="0"/>
              <a:t>التغيير </a:t>
            </a:r>
            <a:r>
              <a:rPr lang="ar-SA" sz="2400" dirty="0" smtClean="0"/>
              <a:t>واسم </a:t>
            </a:r>
            <a:r>
              <a:rPr lang="ar-SA" sz="2400" dirty="0"/>
              <a:t>المستخدم وتاريخ ووقت </a:t>
            </a:r>
            <a:r>
              <a:rPr lang="ar-SA" sz="2400" dirty="0" smtClean="0"/>
              <a:t>التغيير. تعتبر </a:t>
            </a:r>
            <a:r>
              <a:rPr lang="ar-SA" sz="2400" dirty="0"/>
              <a:t>افضل طريقة </a:t>
            </a:r>
            <a:r>
              <a:rPr lang="ar-SA" sz="2400" dirty="0" smtClean="0"/>
              <a:t>لاكتشاف </a:t>
            </a:r>
            <a:r>
              <a:rPr lang="ar-SA" sz="2400" dirty="0"/>
              <a:t>تلاعب الموظفين المصرح لهم بالعمل على هذه النظم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400" b="1" dirty="0" smtClean="0"/>
              <a:t>آنية </a:t>
            </a:r>
            <a:r>
              <a:rPr lang="ar-SA" sz="2400" b="1" dirty="0"/>
              <a:t>العسل </a:t>
            </a:r>
            <a:r>
              <a:rPr lang="en-US" sz="2400" b="1" dirty="0"/>
              <a:t>Honey-pots </a:t>
            </a:r>
            <a:r>
              <a:rPr lang="ar-SA" sz="2400" dirty="0" smtClean="0"/>
              <a:t> </a:t>
            </a:r>
            <a:r>
              <a:rPr lang="ar-SA" sz="2400" dirty="0"/>
              <a:t>: يتم استخدام بعض الحيل والخدع لاستدراج الدخلاء </a:t>
            </a:r>
            <a:r>
              <a:rPr lang="ar-SA" sz="2400" dirty="0" smtClean="0"/>
              <a:t>مثل أن </a:t>
            </a:r>
            <a:r>
              <a:rPr lang="ar-SA" sz="2400" dirty="0"/>
              <a:t>يضع ملف باسم </a:t>
            </a:r>
            <a:r>
              <a:rPr lang="ar-SA" sz="2400" dirty="0" smtClean="0"/>
              <a:t>“</a:t>
            </a:r>
            <a:r>
              <a:rPr lang="ar-SA" sz="2400" dirty="0"/>
              <a:t>ك</a:t>
            </a:r>
            <a:r>
              <a:rPr lang="ar-SA" sz="2400" dirty="0" smtClean="0"/>
              <a:t>لمات </a:t>
            </a:r>
            <a:r>
              <a:rPr lang="ar-SA" sz="2400" dirty="0"/>
              <a:t>السر” في مكان مخفي على السيرفر لكن يمكن الوصول اليه وبالتالي يتم تسجيل </a:t>
            </a:r>
            <a:r>
              <a:rPr lang="ar-SA" sz="2400" dirty="0" err="1"/>
              <a:t>عناويين</a:t>
            </a:r>
            <a:r>
              <a:rPr lang="ar-SA" sz="2400" dirty="0"/>
              <a:t> </a:t>
            </a:r>
            <a:r>
              <a:rPr lang="en-US" sz="2400" dirty="0" smtClean="0"/>
              <a:t>IP</a:t>
            </a:r>
            <a:r>
              <a:rPr lang="ar-SA" sz="2400" dirty="0" smtClean="0"/>
              <a:t> </a:t>
            </a:r>
            <a:r>
              <a:rPr lang="ar-SA" sz="2400" dirty="0"/>
              <a:t>من يحاول سحب نسخة من هذا الملف سواء من الموظفين أو من الخارج وبالتالي يتم </a:t>
            </a:r>
            <a:r>
              <a:rPr lang="ar-SA" sz="2400" dirty="0" smtClean="0"/>
              <a:t>مراقبتهم. </a:t>
            </a:r>
            <a:endParaRPr lang="ar-SA" sz="2400" dirty="0" smtClean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أجهزة الإنذار وكاميرات المراقبة </a:t>
            </a:r>
            <a:endParaRPr lang="ar-SA" sz="2400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15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1. سياسة </a:t>
            </a:r>
            <a:r>
              <a:rPr lang="ar-SA" dirty="0" smtClean="0"/>
              <a:t>أمن المعلومات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300" b="1" dirty="0" smtClean="0"/>
              <a:t>سياسة أمن المعلومات: </a:t>
            </a:r>
            <a:r>
              <a:rPr lang="ar-SA" sz="2300" dirty="0" smtClean="0"/>
              <a:t>بيان </a:t>
            </a:r>
            <a:r>
              <a:rPr lang="ar-SA" sz="2300" dirty="0"/>
              <a:t>رسمي ي</a:t>
            </a:r>
            <a:r>
              <a:rPr lang="ar-SA" sz="2300" dirty="0" smtClean="0"/>
              <a:t>حدد قواعد وإجراءات وأدوات لحماية أصول المنظمة ومسؤوليات الأفراد، وما يجب حمايته ولماذا، ويحدد السلوك المقبول ومعلومات الاتصال.   </a:t>
            </a:r>
          </a:p>
          <a:p>
            <a:pPr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ويجب إشراك المدراء وأخصائي نظم المعلومات والمستخدمين والقانونيين</a:t>
            </a:r>
            <a:r>
              <a:rPr lang="en-US" sz="2300" dirty="0" smtClean="0"/>
              <a:t> </a:t>
            </a:r>
            <a:r>
              <a:rPr lang="ar-SA" sz="2300" dirty="0" smtClean="0"/>
              <a:t>والإدارة </a:t>
            </a:r>
            <a:r>
              <a:rPr lang="ar-SA" sz="2300" dirty="0" smtClean="0"/>
              <a:t>العليا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300" dirty="0" smtClean="0"/>
              <a:t>  </a:t>
            </a:r>
            <a:r>
              <a:rPr lang="ar-SA" sz="2300" b="1" dirty="0" smtClean="0"/>
              <a:t>مراحل تصميمها: </a:t>
            </a:r>
            <a:r>
              <a:rPr lang="ar-SA" sz="2300" dirty="0" smtClean="0"/>
              <a:t>تحليل المخاطر، صياغة السياسة، الموافقة عليها، التوعية، تنفيذها، تقييمها</a:t>
            </a:r>
          </a:p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300" b="1" dirty="0" smtClean="0"/>
              <a:t>محتوياتها: </a:t>
            </a:r>
            <a:r>
              <a:rPr lang="ar-SA" sz="2300" dirty="0" smtClean="0"/>
              <a:t>الأمن المادي، </a:t>
            </a:r>
            <a:r>
              <a:rPr lang="ar-SA" sz="2300" dirty="0" smtClean="0"/>
              <a:t>جلب الموظفين </a:t>
            </a:r>
            <a:r>
              <a:rPr lang="ar-SA" sz="2300" dirty="0" smtClean="0"/>
              <a:t>والاستغناء </a:t>
            </a:r>
            <a:r>
              <a:rPr lang="ar-SA" sz="2300" dirty="0" smtClean="0"/>
              <a:t>عنهم، </a:t>
            </a:r>
            <a:r>
              <a:rPr lang="ar-SA" sz="2300" dirty="0" smtClean="0"/>
              <a:t>حماية البيانات، أمن الاتصالات، أمن الأجهزة والبرمجيات، الدعم الفني، </a:t>
            </a:r>
            <a:r>
              <a:rPr lang="ar-SA" sz="2300" dirty="0" smtClean="0"/>
              <a:t>الخصوصية</a:t>
            </a:r>
            <a:r>
              <a:rPr lang="ar-SA" sz="2300" dirty="0" smtClean="0"/>
              <a:t>، الوصول للنظم، المساءلة والعقوبات، الإبلاغ </a:t>
            </a:r>
            <a:r>
              <a:rPr lang="ar-SA" sz="2300" dirty="0"/>
              <a:t>عن </a:t>
            </a:r>
            <a:r>
              <a:rPr lang="ar-SA" sz="2300" dirty="0" smtClean="0"/>
              <a:t>الانتهاكات</a:t>
            </a:r>
          </a:p>
          <a:p>
            <a:pPr marL="40005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300" b="1" dirty="0" smtClean="0"/>
              <a:t>سياسة الاستغناء عن الموظفين: </a:t>
            </a:r>
            <a:r>
              <a:rPr lang="ar-SA" sz="2300" dirty="0" smtClean="0"/>
              <a:t>إزالة اسمه </a:t>
            </a:r>
            <a:r>
              <a:rPr lang="ar-SA" sz="2300" dirty="0"/>
              <a:t>من قائمة </a:t>
            </a:r>
            <a:r>
              <a:rPr lang="ar-SA" sz="2300" dirty="0" smtClean="0"/>
              <a:t>المصرح لهم بالوصول، وإبلاغ الحرس والأطراف الأخرى، إلغاء حساباتهم، استعادة الأصول منهم</a:t>
            </a:r>
          </a:p>
          <a:p>
            <a:pPr marL="40005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300" b="1" dirty="0" smtClean="0"/>
              <a:t>سياسة النسخ الاحتياطية: </a:t>
            </a:r>
            <a:r>
              <a:rPr lang="ar-SA" sz="2300" dirty="0" smtClean="0"/>
              <a:t>تحدث دورياً، وتشفر، وتخزن بعيدا عن موقع العمل، </a:t>
            </a:r>
            <a:r>
              <a:rPr lang="ar-SA" sz="2300" dirty="0" smtClean="0"/>
              <a:t>ويتم </a:t>
            </a:r>
            <a:r>
              <a:rPr lang="ar-SA" sz="2300" dirty="0" err="1" smtClean="0"/>
              <a:t>إختبارها</a:t>
            </a:r>
            <a:endParaRPr lang="ar-SA" sz="2300" dirty="0" smtClean="0"/>
          </a:p>
          <a:p>
            <a:pPr marL="40005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300" b="1" dirty="0" smtClean="0"/>
              <a:t>سياسة الجدار الناري: </a:t>
            </a:r>
            <a:r>
              <a:rPr lang="ar-SA" sz="2300" dirty="0" smtClean="0"/>
              <a:t>التأكد من أنه يعمل، غلق النوافذ الغير مستخدمة، منع المواقع المشبوهة، حمايته بمضاد للفيروسات، وتخصيص جهاز له، واستخدام جدار ناري للحاسبات والخوادم والشبكة </a:t>
            </a:r>
          </a:p>
          <a:p>
            <a:pPr marL="40005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300" b="1" dirty="0" smtClean="0"/>
              <a:t>سياسة الانترنت: </a:t>
            </a:r>
            <a:r>
              <a:rPr lang="ar-SA" sz="2300" dirty="0" smtClean="0"/>
              <a:t>ت</a:t>
            </a:r>
            <a:r>
              <a:rPr lang="ar-SA" sz="2300" dirty="0" smtClean="0"/>
              <a:t>ستخدم </a:t>
            </a:r>
            <a:r>
              <a:rPr lang="ar-SA" sz="2300" dirty="0" smtClean="0"/>
              <a:t>فقط لأغراض العمل، عدم زيارة مواقع مشبوهة، </a:t>
            </a:r>
            <a:r>
              <a:rPr lang="ar-SA" sz="2300" dirty="0" smtClean="0"/>
              <a:t>استخدام </a:t>
            </a:r>
            <a:r>
              <a:rPr lang="ar-SA" sz="2300" dirty="0" smtClean="0"/>
              <a:t>شخصي معقول</a:t>
            </a:r>
            <a:r>
              <a:rPr lang="ar-SA" sz="2300" dirty="0"/>
              <a:t/>
            </a:r>
            <a:br>
              <a:rPr lang="ar-SA" sz="2300" dirty="0"/>
            </a:b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تحديد التهديدات الأمنية للأصول وتحليلها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655772"/>
              </p:ext>
            </p:extLst>
          </p:nvPr>
        </p:nvGraphicFramePr>
        <p:xfrm>
          <a:off x="164095" y="1417639"/>
          <a:ext cx="9721157" cy="3474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37055"/>
                <a:gridCol w="1040848"/>
                <a:gridCol w="2265475"/>
                <a:gridCol w="1418950"/>
                <a:gridCol w="1104022"/>
                <a:gridCol w="1028057"/>
                <a:gridCol w="1026750"/>
              </a:tblGrid>
              <a:tr h="397342"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الأصل</a:t>
                      </a:r>
                      <a:r>
                        <a:rPr lang="ar-SA" sz="2200" baseline="0" dirty="0" smtClean="0"/>
                        <a:t> 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التهديد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وسائل الحماية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احتمال حدوثه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العواقب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المستوى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الأولوية</a:t>
                      </a:r>
                      <a:endParaRPr lang="ar-SA" sz="2200" dirty="0"/>
                    </a:p>
                  </a:txBody>
                  <a:tcPr/>
                </a:tc>
              </a:tr>
              <a:tr h="709539"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الموجه 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هجمات قراصنة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وسائل منع المخترقين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محتمل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متوسطة 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مرتفع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1</a:t>
                      </a:r>
                      <a:endParaRPr lang="ar-SA" sz="2200" dirty="0"/>
                    </a:p>
                  </a:txBody>
                  <a:tcPr/>
                </a:tc>
              </a:tr>
              <a:tr h="709539"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الخادم 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حرائق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خطة التعامل</a:t>
                      </a:r>
                      <a:r>
                        <a:rPr lang="ar-SA" sz="2200" baseline="0" dirty="0" smtClean="0"/>
                        <a:t> مع الكوارث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غير محتمل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عالية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مرتفع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2</a:t>
                      </a:r>
                      <a:endParaRPr lang="ar-SA" sz="2200" dirty="0"/>
                    </a:p>
                  </a:txBody>
                  <a:tcPr/>
                </a:tc>
              </a:tr>
              <a:tr h="709539"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الانترنت الأرضي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انقطاع الوصلة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شبكة </a:t>
                      </a:r>
                      <a:r>
                        <a:rPr lang="ar-SA" sz="2200" dirty="0" err="1" smtClean="0"/>
                        <a:t>واى</a:t>
                      </a:r>
                      <a:r>
                        <a:rPr lang="ar-SA" sz="2200" dirty="0" smtClean="0"/>
                        <a:t> </a:t>
                      </a:r>
                      <a:r>
                        <a:rPr lang="ar-SA" sz="2200" dirty="0" err="1" smtClean="0"/>
                        <a:t>فاى</a:t>
                      </a:r>
                      <a:r>
                        <a:rPr lang="ar-SA" sz="2200" dirty="0" smtClean="0"/>
                        <a:t> 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غير محتمل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عالية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مرتفع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2</a:t>
                      </a:r>
                      <a:endParaRPr lang="ar-SA" sz="2200" dirty="0"/>
                    </a:p>
                  </a:txBody>
                  <a:tcPr/>
                </a:tc>
              </a:tr>
              <a:tr h="709539">
                <a:tc>
                  <a:txBody>
                    <a:bodyPr/>
                    <a:lstStyle/>
                    <a:p>
                      <a:pPr algn="just" rtl="1"/>
                      <a:r>
                        <a:rPr lang="ar-SA" sz="2200" baseline="0" dirty="0" smtClean="0"/>
                        <a:t>الخبراء</a:t>
                      </a:r>
                      <a:r>
                        <a:rPr lang="ar-SA" sz="2200" dirty="0" smtClean="0"/>
                        <a:t> 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ترك العمل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إعداد بدائل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محتمل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عالية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متوسط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200" dirty="0" smtClean="0"/>
                        <a:t>1</a:t>
                      </a:r>
                      <a:endParaRPr lang="ar-SA" sz="2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4685" y="5205646"/>
            <a:ext cx="988525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2400" b="1" dirty="0" smtClean="0"/>
              <a:t>طريقة البدائية: </a:t>
            </a:r>
            <a:r>
              <a:rPr lang="ar-SA" sz="2400" dirty="0" smtClean="0"/>
              <a:t>إتباع المعايير والإجراءات  وأفضل الممارسات المتبعة في الصناعات المماثلة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الطريقة الغير رسمية: </a:t>
            </a:r>
            <a:r>
              <a:rPr lang="ar-SA" sz="2400" dirty="0" smtClean="0"/>
              <a:t>تتم بواسطة المتخصصين والخبراء داخل المؤسسة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الطريقة الرسمية: </a:t>
            </a:r>
            <a:r>
              <a:rPr lang="ar-SA" sz="2400" dirty="0" smtClean="0"/>
              <a:t>الاستعانة بشركات متخصصة في هذا المجال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575497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410700" cy="1143000"/>
          </a:xfrm>
        </p:spPr>
        <p:txBody>
          <a:bodyPr/>
          <a:lstStyle/>
          <a:p>
            <a:r>
              <a:rPr lang="ar-SA" dirty="0" smtClean="0"/>
              <a:t>2. خطة </a:t>
            </a:r>
            <a:r>
              <a:rPr lang="ar-SA" dirty="0"/>
              <a:t>استمرارية الأعمال والتعافي من الكوارث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الكارثة:</a:t>
            </a:r>
            <a:r>
              <a:rPr lang="ar-SA" sz="2400" dirty="0" smtClean="0"/>
              <a:t> هي حدث غير متوقع قد يعطل الأنظمة والخدمات أو يدمر الأصول والأجهزة ويكون له تأثير طويل المدى على المؤسسة.</a:t>
            </a:r>
          </a:p>
          <a:p>
            <a:pPr lvl="1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400" dirty="0"/>
              <a:t>مثل تعطل الموقع، </a:t>
            </a:r>
            <a:r>
              <a:rPr lang="ar-SA" sz="2400" dirty="0" smtClean="0"/>
              <a:t>زلزال يدمر المنشأة، </a:t>
            </a:r>
            <a:r>
              <a:rPr lang="ar-SA" sz="2400" dirty="0"/>
              <a:t>فقدان ملف مهم، حريق، ديدان </a:t>
            </a:r>
            <a:r>
              <a:rPr lang="ar-SA" sz="2400" dirty="0" smtClean="0"/>
              <a:t>خبيثة، انقطاع الكهرباء </a:t>
            </a:r>
          </a:p>
          <a:p>
            <a:pPr marL="342900" lvl="1" indent="-342900" rtl="1">
              <a:spcBef>
                <a:spcPts val="300"/>
              </a:spcBef>
              <a:buFont typeface="Arial" pitchFamily="34" charset="0"/>
              <a:buChar char="•"/>
            </a:pPr>
            <a:r>
              <a:rPr lang="ar-SA" sz="2400" b="1" dirty="0"/>
              <a:t>خطة استمرارية </a:t>
            </a:r>
            <a:r>
              <a:rPr lang="ar-SA" sz="2400" b="1" dirty="0" smtClean="0"/>
              <a:t>الأعمال</a:t>
            </a:r>
            <a:r>
              <a:rPr lang="ar-SA" sz="2400" b="1" dirty="0"/>
              <a:t>: </a:t>
            </a:r>
            <a:r>
              <a:rPr lang="ar-SA" sz="2400" dirty="0"/>
              <a:t>هي خطة </a:t>
            </a:r>
            <a:r>
              <a:rPr lang="ar-SA" sz="2400" dirty="0"/>
              <a:t>تحدد الأنظمة </a:t>
            </a:r>
            <a:r>
              <a:rPr lang="ar-SA" sz="2400" dirty="0" smtClean="0"/>
              <a:t>والإجراءات والاحتياطات اللازمة </a:t>
            </a:r>
            <a:r>
              <a:rPr lang="ar-SA" sz="2400" dirty="0"/>
              <a:t>لمنع </a:t>
            </a:r>
            <a:r>
              <a:rPr lang="ar-SA" sz="2400" dirty="0" smtClean="0"/>
              <a:t>الكوارث </a:t>
            </a:r>
            <a:r>
              <a:rPr lang="ar-SA" sz="2400" dirty="0"/>
              <a:t>المختلفة والتعامل معها والتعافي منها سواء كانت طبيعية أو بشرية أو متعلقة بالبرمجيات الخبيثة. </a:t>
            </a:r>
            <a:endParaRPr lang="ar-SA" sz="2400" dirty="0" smtClean="0"/>
          </a:p>
          <a:p>
            <a:pPr marL="0" indent="0" rtl="1">
              <a:spcBef>
                <a:spcPts val="0"/>
              </a:spcBef>
            </a:pPr>
            <a:r>
              <a:rPr lang="ar-SA" sz="2400" b="1" dirty="0" smtClean="0"/>
              <a:t>مراحلها كالآتي: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dirty="0" smtClean="0"/>
              <a:t>تكوين الفريق المسؤول عن التخطيط والتنفيذ 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dirty="0" smtClean="0"/>
              <a:t>تقييم </a:t>
            </a:r>
            <a:r>
              <a:rPr lang="ar-SA" sz="2400" dirty="0"/>
              <a:t>المخاطر ووضع </a:t>
            </a:r>
            <a:r>
              <a:rPr lang="ar-SA" sz="2400" dirty="0" smtClean="0"/>
              <a:t>الأولويات للأصول الواجب 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dirty="0" smtClean="0"/>
              <a:t>وضع </a:t>
            </a:r>
            <a:r>
              <a:rPr lang="ar-SA" sz="2400" dirty="0"/>
              <a:t>استراتيجيات </a:t>
            </a:r>
            <a:r>
              <a:rPr lang="ar-SA" sz="2400" dirty="0" smtClean="0"/>
              <a:t>لاستمرارية الوظائف الحرجة 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dirty="0" smtClean="0"/>
              <a:t>شراء وتخزين الأدوات المطلوبة ومراجعة الخطة  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dirty="0" smtClean="0"/>
              <a:t>وضع </a:t>
            </a:r>
            <a:r>
              <a:rPr lang="ar-SA" sz="2400" dirty="0"/>
              <a:t>معايير </a:t>
            </a:r>
            <a:r>
              <a:rPr lang="ar-SA" sz="2400" dirty="0" smtClean="0"/>
              <a:t>وإجراءات لضمان نجاح الخطة 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dirty="0" smtClean="0"/>
              <a:t>تنفيذ الخطة عن حدوث الكارثة </a:t>
            </a:r>
            <a:r>
              <a:rPr lang="ar-SA" sz="2400" dirty="0"/>
              <a:t/>
            </a:r>
            <a:br>
              <a:rPr lang="ar-SA" sz="2400" dirty="0"/>
            </a:br>
            <a:endParaRPr lang="en-US" sz="2400" dirty="0"/>
          </a:p>
          <a:p>
            <a:pPr>
              <a:spcBef>
                <a:spcPts val="300"/>
              </a:spcBef>
            </a:pPr>
            <a:endParaRPr lang="ar-SA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629017"/>
            <a:ext cx="4376936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التعافي من كارثة فقدان ملف مهم يتطلب نسخة احتياطية منه، والتعامل مع الحريق يتطلب طفاية حريق ورقم هاتف إدارة الدفاع المدني أما التعافي من الحريق فيتطلب التأمين على المباني والأجهزة.</a:t>
            </a:r>
          </a:p>
          <a:p>
            <a:r>
              <a:rPr lang="ar-SA" sz="2200" b="1" dirty="0" smtClean="0"/>
              <a:t>سؤال: ما هي خطة التعامل مع الفيضانات وانقطاع الكهرباء؟   </a:t>
            </a:r>
            <a:endParaRPr lang="ar-SA" sz="2200" b="1" dirty="0"/>
          </a:p>
        </p:txBody>
      </p:sp>
    </p:spTree>
    <p:extLst>
      <p:ext uri="{BB962C8B-B14F-4D97-AF65-F5344CB8AC3E}">
        <p14:creationId xmlns:p14="http://schemas.microsoft.com/office/powerpoint/2010/main" val="105597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/>
              <a:t>خصائص خاصة بالموقع </a:t>
            </a:r>
            <a:r>
              <a:rPr lang="ar-SA" b="1" dirty="0" smtClean="0"/>
              <a:t>الإلكتروني 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819674"/>
          </a:xfrm>
        </p:spPr>
        <p:txBody>
          <a:bodyPr/>
          <a:lstStyle/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يستخدم</a:t>
            </a:r>
            <a:r>
              <a:rPr lang="ar-SA" sz="2400" dirty="0" smtClean="0"/>
              <a:t> </a:t>
            </a:r>
            <a:r>
              <a:rPr lang="ar-SA" sz="2400" dirty="0" smtClean="0"/>
              <a:t>نظام لقياس السمعة </a:t>
            </a:r>
            <a:r>
              <a:rPr lang="en-US" sz="2400" dirty="0" smtClean="0"/>
              <a:t>reputation system</a:t>
            </a:r>
            <a:r>
              <a:rPr lang="ar-SA" sz="2400" dirty="0" smtClean="0"/>
              <a:t> كما هو متبع في </a:t>
            </a:r>
            <a:r>
              <a:rPr lang="en-US" sz="2400" dirty="0" smtClean="0"/>
              <a:t>eBay</a:t>
            </a:r>
            <a:r>
              <a:rPr lang="ar-SA" sz="2400" dirty="0" smtClean="0"/>
              <a:t> حيث </a:t>
            </a:r>
            <a:r>
              <a:rPr lang="ar-SA" sz="2400" dirty="0"/>
              <a:t>تزداد نسبة الثقة كلما قلت الشكاوى ضد الشخص أو الشركة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عليه </a:t>
            </a:r>
            <a:r>
              <a:rPr lang="ar-SA" sz="2400" dirty="0" err="1" smtClean="0"/>
              <a:t>اللوجو</a:t>
            </a:r>
            <a:r>
              <a:rPr lang="ar-SA" sz="2400" dirty="0" smtClean="0"/>
              <a:t> والعلامة </a:t>
            </a:r>
            <a:r>
              <a:rPr lang="ar-SA" sz="2400" dirty="0"/>
              <a:t>التجارية والرابط </a:t>
            </a:r>
            <a:r>
              <a:rPr lang="en-US" sz="2400" dirty="0" smtClean="0"/>
              <a:t>URL</a:t>
            </a:r>
            <a:r>
              <a:rPr lang="ar-SA" sz="2400" dirty="0" smtClean="0"/>
              <a:t> الخاص بالشركة </a:t>
            </a:r>
            <a:endParaRPr lang="ar-SA" sz="2400" dirty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من السهل تصفح </a:t>
            </a:r>
            <a:r>
              <a:rPr lang="ar-SA" sz="2400" dirty="0"/>
              <a:t>الموقع وجودة الصور والمحتوى وتناسق الألوان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يوفر معلومات اتصال وإرشادات وأسئلة شائعة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يوفر عروض خاصة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يوفر خدمة التسجيل في الموقع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يضع علامة الهيئة التي تعتمد أمن المعلومات لموقعك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يستخدم تكنولوجيا حديثة وسرعة </a:t>
            </a:r>
            <a:r>
              <a:rPr lang="ar-SA" sz="2400" dirty="0" smtClean="0"/>
              <a:t>استجابة الموقع </a:t>
            </a:r>
            <a:endParaRPr lang="ar-SA" sz="2400" dirty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يوضح ويشرح </a:t>
            </a:r>
            <a:r>
              <a:rPr lang="ar-SA" sz="2400" dirty="0"/>
              <a:t>سياسة الخصوصية  </a:t>
            </a:r>
            <a:endParaRPr lang="ar-SA" sz="2400" dirty="0" smtClean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ي</a:t>
            </a:r>
            <a:r>
              <a:rPr lang="ar-SA" sz="2400" dirty="0" smtClean="0"/>
              <a:t>شفر </a:t>
            </a:r>
            <a:r>
              <a:rPr lang="ar-SA" sz="2400" dirty="0"/>
              <a:t>المعلومات </a:t>
            </a:r>
            <a:r>
              <a:rPr lang="ar-SA" sz="2400" dirty="0" smtClean="0"/>
              <a:t>باستخدام </a:t>
            </a:r>
            <a:r>
              <a:rPr lang="ar-SA" sz="2400" dirty="0"/>
              <a:t>بروتوكول </a:t>
            </a:r>
            <a:r>
              <a:rPr lang="en-US" sz="2400" dirty="0"/>
              <a:t>https</a:t>
            </a:r>
            <a:r>
              <a:rPr lang="ar-SA" sz="2400" dirty="0"/>
              <a:t> </a:t>
            </a:r>
            <a:r>
              <a:rPr lang="ar-SA" sz="2400" dirty="0" smtClean="0"/>
              <a:t>وعليه </a:t>
            </a:r>
            <a:r>
              <a:rPr lang="ar-SA" sz="2400" dirty="0"/>
              <a:t>صورة القفل، </a:t>
            </a:r>
            <a:r>
              <a:rPr lang="ar-SA" sz="2400" dirty="0" smtClean="0"/>
              <a:t>لكن هذا البروتوكول بطيء</a:t>
            </a:r>
            <a:endParaRPr lang="ar-SA" sz="2400" dirty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8960"/>
            <a:ext cx="25431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07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نصائح خاصة بأمن المعلومات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800" dirty="0"/>
              <a:t>1</a:t>
            </a:r>
            <a:r>
              <a:rPr lang="ar-SA" sz="2400" dirty="0"/>
              <a:t>- </a:t>
            </a:r>
            <a:r>
              <a:rPr lang="ar-SA" sz="2400" dirty="0" smtClean="0"/>
              <a:t>استخدم</a:t>
            </a:r>
            <a:r>
              <a:rPr lang="ar-SA" sz="2400" dirty="0" smtClean="0"/>
              <a:t> البطاقة </a:t>
            </a:r>
            <a:r>
              <a:rPr lang="ar-SA" sz="2400" dirty="0"/>
              <a:t>الائتمانية التي يتم شحنها بقيمة </a:t>
            </a:r>
            <a:r>
              <a:rPr lang="ar-SA" sz="2400" dirty="0" smtClean="0"/>
              <a:t>المشتريات.</a:t>
            </a:r>
            <a:endParaRPr lang="ar-SA" sz="2400" dirty="0"/>
          </a:p>
          <a:p>
            <a:pPr rtl="1"/>
            <a:r>
              <a:rPr lang="ar-SA" sz="2400" dirty="0" smtClean="0"/>
              <a:t>2- </a:t>
            </a:r>
            <a:r>
              <a:rPr lang="ar-SA" sz="2400" dirty="0" smtClean="0"/>
              <a:t>استخدم الجهاز </a:t>
            </a:r>
            <a:r>
              <a:rPr lang="ar-SA" sz="2400" dirty="0"/>
              <a:t>الخاص </a:t>
            </a:r>
            <a:r>
              <a:rPr lang="ar-SA" sz="2400" dirty="0" smtClean="0"/>
              <a:t>بك وتجنب </a:t>
            </a:r>
            <a:r>
              <a:rPr lang="ar-SA" sz="2400" dirty="0" smtClean="0"/>
              <a:t>الشبكات </a:t>
            </a:r>
            <a:r>
              <a:rPr lang="ar-SA" sz="2400" dirty="0" smtClean="0"/>
              <a:t>العامة خاصة شبكات اللاسلكي</a:t>
            </a:r>
            <a:r>
              <a:rPr lang="en-US" sz="2400" dirty="0" smtClean="0"/>
              <a:t>.</a:t>
            </a:r>
            <a:endParaRPr lang="ar-SA" sz="2400" dirty="0"/>
          </a:p>
          <a:p>
            <a:pPr rtl="1"/>
            <a:r>
              <a:rPr lang="ar-SA" sz="2400" dirty="0" smtClean="0"/>
              <a:t>3</a:t>
            </a:r>
            <a:r>
              <a:rPr lang="ar-SA" sz="2400" dirty="0"/>
              <a:t>-</a:t>
            </a:r>
            <a:r>
              <a:rPr lang="ar-SA" sz="2400" dirty="0" smtClean="0"/>
              <a:t> </a:t>
            </a:r>
            <a:r>
              <a:rPr lang="ar-SA" sz="2400" dirty="0" smtClean="0"/>
              <a:t>حدث</a:t>
            </a:r>
            <a:r>
              <a:rPr lang="ar-SA" sz="2400" dirty="0" smtClean="0"/>
              <a:t> </a:t>
            </a:r>
            <a:r>
              <a:rPr lang="ar-SA" sz="2400" dirty="0"/>
              <a:t>برامج مكافحة </a:t>
            </a:r>
            <a:r>
              <a:rPr lang="ar-SA" sz="2400" dirty="0" smtClean="0"/>
              <a:t>الفيروسات باستمرار </a:t>
            </a:r>
            <a:endParaRPr lang="ar-SA" sz="2400" dirty="0"/>
          </a:p>
          <a:p>
            <a:pPr rtl="1"/>
            <a:r>
              <a:rPr lang="ar-SA" sz="2400" dirty="0"/>
              <a:t>4</a:t>
            </a:r>
            <a:r>
              <a:rPr lang="ar-SA" sz="2400" dirty="0" smtClean="0"/>
              <a:t>- </a:t>
            </a:r>
            <a:r>
              <a:rPr lang="ar-SA" sz="2400" dirty="0"/>
              <a:t>تجنب </a:t>
            </a:r>
            <a:r>
              <a:rPr lang="ar-SA" sz="2400" dirty="0" smtClean="0"/>
              <a:t>فتح الرسائل الالكترونية من المجهولين والدخول </a:t>
            </a:r>
            <a:r>
              <a:rPr lang="ar-SA" sz="2400" dirty="0"/>
              <a:t>إلى الروابط الموجودة </a:t>
            </a:r>
            <a:r>
              <a:rPr lang="ar-SA" sz="2400" dirty="0" smtClean="0"/>
              <a:t>فيها.</a:t>
            </a:r>
            <a:endParaRPr lang="ar-SA" sz="2400" dirty="0" smtClean="0"/>
          </a:p>
          <a:p>
            <a:pPr rtl="1"/>
            <a:r>
              <a:rPr lang="ar-SA" sz="2400" dirty="0" smtClean="0"/>
              <a:t>5- احرص على التعامل </a:t>
            </a:r>
            <a:r>
              <a:rPr lang="ar-SA" sz="2400" dirty="0"/>
              <a:t>مع المواقع الإلكترونية المشهورة </a:t>
            </a:r>
            <a:r>
              <a:rPr lang="ar-SA" sz="2400" dirty="0" smtClean="0"/>
              <a:t>والمعروفة.</a:t>
            </a:r>
            <a:endParaRPr lang="ar-SA" sz="2400" dirty="0"/>
          </a:p>
          <a:p>
            <a:pPr rtl="1"/>
            <a:r>
              <a:rPr lang="ar-SA" sz="2400" dirty="0" smtClean="0"/>
              <a:t>6- تابع مصروفاتك </a:t>
            </a:r>
            <a:r>
              <a:rPr lang="ar-SA" sz="2400" dirty="0"/>
              <a:t>ومراجعة </a:t>
            </a:r>
            <a:r>
              <a:rPr lang="ar-SA" sz="2400" dirty="0" smtClean="0"/>
              <a:t>حساباتك </a:t>
            </a:r>
            <a:r>
              <a:rPr lang="ar-SA" sz="2400" dirty="0"/>
              <a:t>البنكية بصورة </a:t>
            </a:r>
            <a:r>
              <a:rPr lang="ar-SA" sz="2400" dirty="0" smtClean="0"/>
              <a:t>دورية</a:t>
            </a:r>
          </a:p>
          <a:p>
            <a:pPr rtl="1"/>
            <a:r>
              <a:rPr lang="ar-SA" sz="2400" dirty="0" smtClean="0"/>
              <a:t>7- تجنب نشر معلومات شخصية على مواقع التواصل الاجتماعي</a:t>
            </a:r>
          </a:p>
          <a:p>
            <a:pPr rtl="1"/>
            <a:r>
              <a:rPr lang="ar-SA" sz="2400" dirty="0" smtClean="0"/>
              <a:t>8- افحص الملفات ضد الفيروسات قبل تنزيلها </a:t>
            </a:r>
          </a:p>
          <a:p>
            <a:pPr rtl="1"/>
            <a:r>
              <a:rPr lang="ar-SA" sz="2400" dirty="0" smtClean="0"/>
              <a:t>9- تجنب البرامج الغير أصلية ولا تنزل البرامج الا من مواقعها الأصلية </a:t>
            </a:r>
          </a:p>
          <a:p>
            <a:pPr rtl="1"/>
            <a:r>
              <a:rPr lang="ar-SA" sz="2400" dirty="0" smtClean="0"/>
              <a:t>10- تأكد من وجود نسخ احتياطية من الملفات والبرامج المهمة </a:t>
            </a:r>
            <a:endParaRPr lang="en-US" sz="2400" dirty="0"/>
          </a:p>
          <a:p>
            <a:pPr rtl="1"/>
            <a:endParaRPr lang="en-US" sz="2800" dirty="0" smtClean="0"/>
          </a:p>
          <a:p>
            <a:pPr rtl="1"/>
            <a:endParaRPr lang="ar-SA" sz="2800" dirty="0" smtClean="0"/>
          </a:p>
          <a:p>
            <a:pPr rtl="1"/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3201500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دوافع القراصنة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القراصنة: </a:t>
            </a:r>
            <a:r>
              <a:rPr lang="ar-SA" sz="2400" dirty="0" smtClean="0"/>
              <a:t>هم أشخاص يخترقون أنظمة الحاسوب مستغلين ثغرات معينة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دوافع القراصنة: </a:t>
            </a:r>
          </a:p>
          <a:p>
            <a:pPr marL="457200" indent="-457200" rtl="1">
              <a:buFont typeface="Wingdings" panose="05000000000000000000" pitchFamily="2" charset="2"/>
              <a:buChar char="Ø"/>
            </a:pPr>
            <a:r>
              <a:rPr lang="ar-SA" sz="2400" b="1" dirty="0"/>
              <a:t>ا</a:t>
            </a:r>
            <a:r>
              <a:rPr lang="ar-SA" sz="2400" b="1" dirty="0" smtClean="0"/>
              <a:t>لتجسس الصناعي: </a:t>
            </a:r>
            <a:r>
              <a:rPr lang="ar-SA" sz="2400" dirty="0" smtClean="0"/>
              <a:t>بعض الشركات تؤجر القراصنة لسرقة أسرار الشركات المنافسة</a:t>
            </a:r>
          </a:p>
          <a:p>
            <a:pPr marL="457200" indent="-457200" rtl="1">
              <a:buFont typeface="Wingdings" panose="05000000000000000000" pitchFamily="2" charset="2"/>
              <a:buChar char="Ø"/>
            </a:pPr>
            <a:r>
              <a:rPr lang="ar-SA" sz="2400" b="1" dirty="0"/>
              <a:t>ا</a:t>
            </a:r>
            <a:r>
              <a:rPr lang="ar-SA" sz="2400" b="1" dirty="0" smtClean="0"/>
              <a:t>لدفاع عن الدولة: </a:t>
            </a:r>
            <a:r>
              <a:rPr lang="ar-SA" sz="2400" dirty="0" smtClean="0"/>
              <a:t>بعض الدول كونت جيوشاً من القراصنة للدفاع عن بنيتها الالكترونية أو لمهاجمة دول أخرى ( السيطرة على البحر ثم الجو ثم الفضاء الإلكتروني)</a:t>
            </a:r>
          </a:p>
          <a:p>
            <a:pPr marL="457200" indent="-457200" rtl="1">
              <a:buFont typeface="Wingdings" panose="05000000000000000000" pitchFamily="2" charset="2"/>
              <a:buChar char="Ø"/>
            </a:pPr>
            <a:r>
              <a:rPr lang="ar-SA" sz="2400" b="1" dirty="0" smtClean="0"/>
              <a:t>للتعلم </a:t>
            </a:r>
            <a:r>
              <a:rPr lang="ar-SA" sz="2400" b="1" dirty="0" err="1" smtClean="0"/>
              <a:t>والتحدى</a:t>
            </a:r>
            <a:r>
              <a:rPr lang="ar-SA" sz="2400" b="1" dirty="0" smtClean="0"/>
              <a:t>: </a:t>
            </a:r>
            <a:r>
              <a:rPr lang="ar-SA" sz="2400" dirty="0" smtClean="0"/>
              <a:t>لتحدى شركة أو هيئة معينة أو للمتعة وإثبات الذات و تجربة فكرة معينة </a:t>
            </a:r>
          </a:p>
          <a:p>
            <a:pPr marL="457200" indent="-457200" rtl="1">
              <a:buFont typeface="Wingdings" panose="05000000000000000000" pitchFamily="2" charset="2"/>
              <a:buChar char="Ø"/>
            </a:pPr>
            <a:r>
              <a:rPr lang="ar-SA" sz="2400" b="1" dirty="0" smtClean="0"/>
              <a:t>أسباب أخلاقية: </a:t>
            </a:r>
            <a:r>
              <a:rPr lang="ar-SA" sz="2400" dirty="0"/>
              <a:t>تؤجره الشركات </a:t>
            </a:r>
            <a:r>
              <a:rPr lang="ar-SA" sz="2400" dirty="0" smtClean="0"/>
              <a:t>لاختراق </a:t>
            </a:r>
            <a:r>
              <a:rPr lang="ar-SA" sz="2400" dirty="0"/>
              <a:t>النظام لاكتشاف أماكن الضعف فيه</a:t>
            </a:r>
          </a:p>
          <a:p>
            <a:pPr marL="457200" indent="-457200" rtl="1">
              <a:buFont typeface="Wingdings" panose="05000000000000000000" pitchFamily="2" charset="2"/>
              <a:buChar char="Ø"/>
            </a:pPr>
            <a:r>
              <a:rPr lang="ar-SA" sz="2400" b="1" dirty="0" smtClean="0"/>
              <a:t>السرقة: </a:t>
            </a:r>
            <a:r>
              <a:rPr lang="ar-SA" sz="2400" dirty="0" smtClean="0"/>
              <a:t>سرقة هوية الأفراد وأموالهم </a:t>
            </a:r>
          </a:p>
          <a:p>
            <a:pPr marL="457200" indent="-457200" rtl="1">
              <a:buFont typeface="Wingdings" panose="05000000000000000000" pitchFamily="2" charset="2"/>
              <a:buChar char="Ø"/>
            </a:pPr>
            <a:r>
              <a:rPr lang="ar-SA" sz="2400" b="1" dirty="0" smtClean="0"/>
              <a:t>الإرهاب</a:t>
            </a:r>
            <a:r>
              <a:rPr lang="ar-SA" sz="2400" b="1" dirty="0"/>
              <a:t>: </a:t>
            </a:r>
            <a:r>
              <a:rPr lang="ar-SA" sz="2400" dirty="0"/>
              <a:t>دوافعهم التعصب </a:t>
            </a:r>
            <a:r>
              <a:rPr lang="ar-SA" sz="2400" dirty="0" smtClean="0"/>
              <a:t>الدين </a:t>
            </a:r>
            <a:r>
              <a:rPr lang="ar-SA" sz="2400" dirty="0"/>
              <a:t>أو </a:t>
            </a:r>
            <a:r>
              <a:rPr lang="ar-SA" sz="2400" dirty="0" smtClean="0"/>
              <a:t>المذهب </a:t>
            </a:r>
          </a:p>
          <a:p>
            <a:pPr marL="457200" indent="-457200" rtl="1">
              <a:buFont typeface="Wingdings" panose="05000000000000000000" pitchFamily="2" charset="2"/>
              <a:buChar char="Ø"/>
            </a:pPr>
            <a:r>
              <a:rPr lang="ar-SA" sz="2400" b="1" dirty="0"/>
              <a:t>الثأر: </a:t>
            </a:r>
            <a:r>
              <a:rPr lang="ar-SA" sz="2400" dirty="0"/>
              <a:t>الثأر من شخص أو شركة أو دولة </a:t>
            </a:r>
          </a:p>
          <a:p>
            <a:pPr marL="0" indent="0" rtl="1"/>
            <a:endParaRPr lang="ar-SA" sz="2400" dirty="0"/>
          </a:p>
          <a:p>
            <a:pPr marL="0" indent="0" rtl="1"/>
            <a:r>
              <a:rPr lang="ar-SA" sz="2400" dirty="0" smtClean="0"/>
              <a:t> </a:t>
            </a:r>
          </a:p>
          <a:p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592431"/>
            <a:ext cx="4592960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1. «من يسيطر على البحر يسيطر على العالم»</a:t>
            </a:r>
          </a:p>
          <a:p>
            <a:r>
              <a:rPr lang="ar-SA" sz="2200" dirty="0" smtClean="0"/>
              <a:t>2. «من يسيطر على الفضاء يسيطر على العالم»</a:t>
            </a:r>
          </a:p>
          <a:p>
            <a:r>
              <a:rPr lang="ar-SA" sz="2200" dirty="0" smtClean="0"/>
              <a:t>3. «من يسيطر على الفضاء </a:t>
            </a:r>
            <a:r>
              <a:rPr lang="ar-SA" sz="2200" dirty="0" err="1" smtClean="0"/>
              <a:t>الالكترونى</a:t>
            </a:r>
            <a:r>
              <a:rPr lang="ar-SA" sz="2200" dirty="0" smtClean="0"/>
              <a:t> يسيطر على العالم»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3916589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16865</TotalTime>
  <Words>2293</Words>
  <Application>Microsoft Office PowerPoint</Application>
  <PresentationFormat>A4 Paper (210x297 mm)</PresentationFormat>
  <Paragraphs>245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أهداف المحاضرة </vt:lpstr>
      <vt:lpstr>مقدمة </vt:lpstr>
      <vt:lpstr>أهمية تأمين الأعمال الإلكترونية </vt:lpstr>
      <vt:lpstr>إدارة أمن المعلومات </vt:lpstr>
      <vt:lpstr>التهديدات والهجمات </vt:lpstr>
      <vt:lpstr>التهديدات والهجمات </vt:lpstr>
      <vt:lpstr>خدمات أمن المعلومات</vt:lpstr>
      <vt:lpstr>وسائل أمن المعلومات </vt:lpstr>
      <vt:lpstr>1. وسائل التوثيق Authentication</vt:lpstr>
      <vt:lpstr>2. التشفير (1)</vt:lpstr>
      <vt:lpstr> 2. التشفير (2)</vt:lpstr>
      <vt:lpstr>3. أنظمة اكتشاف المخترقين</vt:lpstr>
      <vt:lpstr>1. سياسة أمن المعلومات</vt:lpstr>
      <vt:lpstr>تحديد التهديدات الأمنية للأصول وتحليلها</vt:lpstr>
      <vt:lpstr>2. خطة استمرارية الأعمال والتعافي من الكوارث</vt:lpstr>
      <vt:lpstr>خصائص خاصة بالموقع الإلكتروني </vt:lpstr>
      <vt:lpstr>نصائح خاصة بأمن المعلومات</vt:lpstr>
      <vt:lpstr>دوافع القراصنة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abdelnasser abdelaal</cp:lastModifiedBy>
  <cp:revision>565</cp:revision>
  <dcterms:created xsi:type="dcterms:W3CDTF">2014-02-23T07:16:21Z</dcterms:created>
  <dcterms:modified xsi:type="dcterms:W3CDTF">2016-03-09T05:30:32Z</dcterms:modified>
</cp:coreProperties>
</file>