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8.jpg" ContentType="image/gif"/>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310" r:id="rId3"/>
    <p:sldId id="391" r:id="rId4"/>
    <p:sldId id="403" r:id="rId5"/>
    <p:sldId id="404" r:id="rId6"/>
    <p:sldId id="405" r:id="rId7"/>
    <p:sldId id="406" r:id="rId8"/>
    <p:sldId id="407" r:id="rId9"/>
    <p:sldId id="427" r:id="rId10"/>
    <p:sldId id="411" r:id="rId11"/>
    <p:sldId id="414" r:id="rId12"/>
    <p:sldId id="416" r:id="rId13"/>
    <p:sldId id="418" r:id="rId14"/>
    <p:sldId id="421" r:id="rId15"/>
    <p:sldId id="426" r:id="rId16"/>
    <p:sldId id="425" r:id="rId17"/>
    <p:sldId id="422" r:id="rId18"/>
    <p:sldId id="410" r:id="rId19"/>
    <p:sldId id="409" r:id="rId20"/>
    <p:sldId id="266" r:id="rId21"/>
    <p:sldId id="423" r:id="rId22"/>
    <p:sldId id="424" r:id="rId23"/>
    <p:sldId id="388"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38" autoAdjust="0"/>
    <p:restoredTop sz="94664" autoAdjust="0"/>
  </p:normalViewPr>
  <p:slideViewPr>
    <p:cSldViewPr>
      <p:cViewPr varScale="1">
        <p:scale>
          <a:sx n="116" d="100"/>
          <a:sy n="116" d="100"/>
        </p:scale>
        <p:origin x="1620"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945E06-C760-488E-BEC4-B88B9EA33E98}" type="doc">
      <dgm:prSet loTypeId="urn:microsoft.com/office/officeart/2005/8/layout/chevron1" loCatId="process" qsTypeId="urn:microsoft.com/office/officeart/2005/8/quickstyle/simple4" qsCatId="simple" csTypeId="urn:microsoft.com/office/officeart/2005/8/colors/accent1_2" csCatId="accent1" phldr="1"/>
      <dgm:spPr/>
    </dgm:pt>
    <dgm:pt modelId="{D3585001-354C-4FB9-A8DE-225C39A9619C}">
      <dgm:prSet phldrT="[Text]"/>
      <dgm:spPr/>
      <dgm:t>
        <a:bodyPr/>
        <a:lstStyle/>
        <a:p>
          <a:r>
            <a:rPr lang="ar-SA" dirty="0" smtClean="0"/>
            <a:t>الشركة</a:t>
          </a:r>
          <a:endParaRPr lang="en-US" dirty="0"/>
        </a:p>
      </dgm:t>
    </dgm:pt>
    <dgm:pt modelId="{346B4938-E9E7-4FA6-BCE2-E35FF8B83B3A}" type="parTrans" cxnId="{E57E4F08-1423-4C45-8849-0C6CDD329C1E}">
      <dgm:prSet/>
      <dgm:spPr/>
      <dgm:t>
        <a:bodyPr/>
        <a:lstStyle/>
        <a:p>
          <a:endParaRPr lang="en-US"/>
        </a:p>
      </dgm:t>
    </dgm:pt>
    <dgm:pt modelId="{291B7879-3222-412A-A293-90D90B6E90D4}" type="sibTrans" cxnId="{E57E4F08-1423-4C45-8849-0C6CDD329C1E}">
      <dgm:prSet/>
      <dgm:spPr/>
      <dgm:t>
        <a:bodyPr/>
        <a:lstStyle/>
        <a:p>
          <a:endParaRPr lang="en-US"/>
        </a:p>
      </dgm:t>
    </dgm:pt>
    <dgm:pt modelId="{D907D7E2-E77B-4566-90D8-A58F72256752}">
      <dgm:prSet phldrT="[Text]"/>
      <dgm:spPr/>
      <dgm:t>
        <a:bodyPr/>
        <a:lstStyle/>
        <a:p>
          <a:r>
            <a:rPr lang="ar-SA" dirty="0" smtClean="0"/>
            <a:t>المستخدم</a:t>
          </a:r>
          <a:endParaRPr lang="en-US" dirty="0"/>
        </a:p>
      </dgm:t>
    </dgm:pt>
    <dgm:pt modelId="{1D6B1EC7-06F3-4891-B6C1-F75A7C1E921E}" type="parTrans" cxnId="{04759783-8DED-43B4-A98B-7B80C7F25AE8}">
      <dgm:prSet/>
      <dgm:spPr/>
      <dgm:t>
        <a:bodyPr/>
        <a:lstStyle/>
        <a:p>
          <a:endParaRPr lang="en-US"/>
        </a:p>
      </dgm:t>
    </dgm:pt>
    <dgm:pt modelId="{F390C3DF-F3F7-4ECA-9CE0-3D1E73F07B53}" type="sibTrans" cxnId="{04759783-8DED-43B4-A98B-7B80C7F25AE8}">
      <dgm:prSet/>
      <dgm:spPr/>
      <dgm:t>
        <a:bodyPr/>
        <a:lstStyle/>
        <a:p>
          <a:endParaRPr lang="en-US"/>
        </a:p>
      </dgm:t>
    </dgm:pt>
    <dgm:pt modelId="{9D2237E6-2D12-4BE8-96E6-6DA11A8A911B}">
      <dgm:prSet phldrT="[Text]"/>
      <dgm:spPr/>
      <dgm:t>
        <a:bodyPr/>
        <a:lstStyle/>
        <a:p>
          <a:r>
            <a:rPr lang="ar-SA" dirty="0" smtClean="0"/>
            <a:t>تاجر الجملة</a:t>
          </a:r>
          <a:endParaRPr lang="en-US" dirty="0"/>
        </a:p>
      </dgm:t>
    </dgm:pt>
    <dgm:pt modelId="{AC6785C9-6A10-447D-B0F3-94A5AD4F75A6}" type="parTrans" cxnId="{D157F8A2-BFE3-43D0-BFFF-BB9FBE54E6C3}">
      <dgm:prSet/>
      <dgm:spPr/>
      <dgm:t>
        <a:bodyPr/>
        <a:lstStyle/>
        <a:p>
          <a:endParaRPr lang="en-US"/>
        </a:p>
      </dgm:t>
    </dgm:pt>
    <dgm:pt modelId="{07A5A208-D492-4C91-8BA2-EA1853C2D293}" type="sibTrans" cxnId="{D157F8A2-BFE3-43D0-BFFF-BB9FBE54E6C3}">
      <dgm:prSet/>
      <dgm:spPr/>
      <dgm:t>
        <a:bodyPr/>
        <a:lstStyle/>
        <a:p>
          <a:endParaRPr lang="en-US"/>
        </a:p>
      </dgm:t>
    </dgm:pt>
    <dgm:pt modelId="{A4682F73-2BB8-4254-9399-E78E080C761B}">
      <dgm:prSet phldrT="[Text]"/>
      <dgm:spPr/>
      <dgm:t>
        <a:bodyPr/>
        <a:lstStyle/>
        <a:p>
          <a:r>
            <a:rPr lang="ar-SA" dirty="0" smtClean="0"/>
            <a:t>تاجر التجزئة</a:t>
          </a:r>
          <a:endParaRPr lang="en-US" dirty="0"/>
        </a:p>
      </dgm:t>
    </dgm:pt>
    <dgm:pt modelId="{E810D2B6-66E1-4A06-AF62-912916792064}" type="parTrans" cxnId="{1C2C01BA-B252-454A-A694-FC46D5BB720B}">
      <dgm:prSet/>
      <dgm:spPr/>
      <dgm:t>
        <a:bodyPr/>
        <a:lstStyle/>
        <a:p>
          <a:endParaRPr lang="en-US"/>
        </a:p>
      </dgm:t>
    </dgm:pt>
    <dgm:pt modelId="{E7024A98-247B-4ADF-BF51-F2F44AA51581}" type="sibTrans" cxnId="{1C2C01BA-B252-454A-A694-FC46D5BB720B}">
      <dgm:prSet/>
      <dgm:spPr/>
      <dgm:t>
        <a:bodyPr/>
        <a:lstStyle/>
        <a:p>
          <a:endParaRPr lang="en-US"/>
        </a:p>
      </dgm:t>
    </dgm:pt>
    <dgm:pt modelId="{106A671E-3748-4DA8-B4C7-8A83894E47A2}" type="pres">
      <dgm:prSet presAssocID="{F9945E06-C760-488E-BEC4-B88B9EA33E98}" presName="Name0" presStyleCnt="0">
        <dgm:presLayoutVars>
          <dgm:dir/>
          <dgm:animLvl val="lvl"/>
          <dgm:resizeHandles val="exact"/>
        </dgm:presLayoutVars>
      </dgm:prSet>
      <dgm:spPr/>
    </dgm:pt>
    <dgm:pt modelId="{D757870A-DDF7-4247-A438-387F6CD84AEC}" type="pres">
      <dgm:prSet presAssocID="{D3585001-354C-4FB9-A8DE-225C39A9619C}" presName="parTxOnly" presStyleLbl="node1" presStyleIdx="0" presStyleCnt="4">
        <dgm:presLayoutVars>
          <dgm:chMax val="0"/>
          <dgm:chPref val="0"/>
          <dgm:bulletEnabled val="1"/>
        </dgm:presLayoutVars>
      </dgm:prSet>
      <dgm:spPr/>
      <dgm:t>
        <a:bodyPr/>
        <a:lstStyle/>
        <a:p>
          <a:endParaRPr lang="en-US"/>
        </a:p>
      </dgm:t>
    </dgm:pt>
    <dgm:pt modelId="{C1F59EFF-60B3-4680-A792-86AE9E2DA774}" type="pres">
      <dgm:prSet presAssocID="{291B7879-3222-412A-A293-90D90B6E90D4}" presName="parTxOnlySpace" presStyleCnt="0"/>
      <dgm:spPr/>
    </dgm:pt>
    <dgm:pt modelId="{07D738F1-CC37-4AA2-9AF2-8EDCED9D3F72}" type="pres">
      <dgm:prSet presAssocID="{9D2237E6-2D12-4BE8-96E6-6DA11A8A911B}" presName="parTxOnly" presStyleLbl="node1" presStyleIdx="1" presStyleCnt="4">
        <dgm:presLayoutVars>
          <dgm:chMax val="0"/>
          <dgm:chPref val="0"/>
          <dgm:bulletEnabled val="1"/>
        </dgm:presLayoutVars>
      </dgm:prSet>
      <dgm:spPr/>
      <dgm:t>
        <a:bodyPr/>
        <a:lstStyle/>
        <a:p>
          <a:endParaRPr lang="en-US"/>
        </a:p>
      </dgm:t>
    </dgm:pt>
    <dgm:pt modelId="{3173D960-305A-466F-8C76-C293C0CBD4DD}" type="pres">
      <dgm:prSet presAssocID="{07A5A208-D492-4C91-8BA2-EA1853C2D293}" presName="parTxOnlySpace" presStyleCnt="0"/>
      <dgm:spPr/>
    </dgm:pt>
    <dgm:pt modelId="{CE2B1E6B-9C7C-4CC3-8250-EA26059BFD6E}" type="pres">
      <dgm:prSet presAssocID="{A4682F73-2BB8-4254-9399-E78E080C761B}" presName="parTxOnly" presStyleLbl="node1" presStyleIdx="2" presStyleCnt="4">
        <dgm:presLayoutVars>
          <dgm:chMax val="0"/>
          <dgm:chPref val="0"/>
          <dgm:bulletEnabled val="1"/>
        </dgm:presLayoutVars>
      </dgm:prSet>
      <dgm:spPr/>
      <dgm:t>
        <a:bodyPr/>
        <a:lstStyle/>
        <a:p>
          <a:endParaRPr lang="en-US"/>
        </a:p>
      </dgm:t>
    </dgm:pt>
    <dgm:pt modelId="{988BA7CA-7A29-46DD-BFBC-53EAD84C8E04}" type="pres">
      <dgm:prSet presAssocID="{E7024A98-247B-4ADF-BF51-F2F44AA51581}" presName="parTxOnlySpace" presStyleCnt="0"/>
      <dgm:spPr/>
    </dgm:pt>
    <dgm:pt modelId="{C069547F-2961-42B9-BD36-1E11F4F32683}" type="pres">
      <dgm:prSet presAssocID="{D907D7E2-E77B-4566-90D8-A58F72256752}" presName="parTxOnly" presStyleLbl="node1" presStyleIdx="3" presStyleCnt="4">
        <dgm:presLayoutVars>
          <dgm:chMax val="0"/>
          <dgm:chPref val="0"/>
          <dgm:bulletEnabled val="1"/>
        </dgm:presLayoutVars>
      </dgm:prSet>
      <dgm:spPr/>
      <dgm:t>
        <a:bodyPr/>
        <a:lstStyle/>
        <a:p>
          <a:endParaRPr lang="en-US"/>
        </a:p>
      </dgm:t>
    </dgm:pt>
  </dgm:ptLst>
  <dgm:cxnLst>
    <dgm:cxn modelId="{04759783-8DED-43B4-A98B-7B80C7F25AE8}" srcId="{F9945E06-C760-488E-BEC4-B88B9EA33E98}" destId="{D907D7E2-E77B-4566-90D8-A58F72256752}" srcOrd="3" destOrd="0" parTransId="{1D6B1EC7-06F3-4891-B6C1-F75A7C1E921E}" sibTransId="{F390C3DF-F3F7-4ECA-9CE0-3D1E73F07B53}"/>
    <dgm:cxn modelId="{07E6D807-487B-4E74-B794-942F1537899F}" type="presOf" srcId="{D3585001-354C-4FB9-A8DE-225C39A9619C}" destId="{D757870A-DDF7-4247-A438-387F6CD84AEC}" srcOrd="0" destOrd="0" presId="urn:microsoft.com/office/officeart/2005/8/layout/chevron1"/>
    <dgm:cxn modelId="{E57E4F08-1423-4C45-8849-0C6CDD329C1E}" srcId="{F9945E06-C760-488E-BEC4-B88B9EA33E98}" destId="{D3585001-354C-4FB9-A8DE-225C39A9619C}" srcOrd="0" destOrd="0" parTransId="{346B4938-E9E7-4FA6-BCE2-E35FF8B83B3A}" sibTransId="{291B7879-3222-412A-A293-90D90B6E90D4}"/>
    <dgm:cxn modelId="{2475EEA4-3F7D-4912-9B59-8CD53201F9CC}" type="presOf" srcId="{D907D7E2-E77B-4566-90D8-A58F72256752}" destId="{C069547F-2961-42B9-BD36-1E11F4F32683}" srcOrd="0" destOrd="0" presId="urn:microsoft.com/office/officeart/2005/8/layout/chevron1"/>
    <dgm:cxn modelId="{8A0174B6-3578-4443-AC11-41FD03C87F00}" type="presOf" srcId="{A4682F73-2BB8-4254-9399-E78E080C761B}" destId="{CE2B1E6B-9C7C-4CC3-8250-EA26059BFD6E}" srcOrd="0" destOrd="0" presId="urn:microsoft.com/office/officeart/2005/8/layout/chevron1"/>
    <dgm:cxn modelId="{3CDB25FC-965A-43A4-947D-3C0F21A0128C}" type="presOf" srcId="{F9945E06-C760-488E-BEC4-B88B9EA33E98}" destId="{106A671E-3748-4DA8-B4C7-8A83894E47A2}" srcOrd="0" destOrd="0" presId="urn:microsoft.com/office/officeart/2005/8/layout/chevron1"/>
    <dgm:cxn modelId="{1C2C01BA-B252-454A-A694-FC46D5BB720B}" srcId="{F9945E06-C760-488E-BEC4-B88B9EA33E98}" destId="{A4682F73-2BB8-4254-9399-E78E080C761B}" srcOrd="2" destOrd="0" parTransId="{E810D2B6-66E1-4A06-AF62-912916792064}" sibTransId="{E7024A98-247B-4ADF-BF51-F2F44AA51581}"/>
    <dgm:cxn modelId="{4200FE74-039E-4A30-8150-02F0943219EA}" type="presOf" srcId="{9D2237E6-2D12-4BE8-96E6-6DA11A8A911B}" destId="{07D738F1-CC37-4AA2-9AF2-8EDCED9D3F72}" srcOrd="0" destOrd="0" presId="urn:microsoft.com/office/officeart/2005/8/layout/chevron1"/>
    <dgm:cxn modelId="{D157F8A2-BFE3-43D0-BFFF-BB9FBE54E6C3}" srcId="{F9945E06-C760-488E-BEC4-B88B9EA33E98}" destId="{9D2237E6-2D12-4BE8-96E6-6DA11A8A911B}" srcOrd="1" destOrd="0" parTransId="{AC6785C9-6A10-447D-B0F3-94A5AD4F75A6}" sibTransId="{07A5A208-D492-4C91-8BA2-EA1853C2D293}"/>
    <dgm:cxn modelId="{AFB9A93E-AE62-4743-AFD1-9843CD6F70BD}" type="presParOf" srcId="{106A671E-3748-4DA8-B4C7-8A83894E47A2}" destId="{D757870A-DDF7-4247-A438-387F6CD84AEC}" srcOrd="0" destOrd="0" presId="urn:microsoft.com/office/officeart/2005/8/layout/chevron1"/>
    <dgm:cxn modelId="{F319BAD9-9942-47E3-9D23-0478F3AD86C7}" type="presParOf" srcId="{106A671E-3748-4DA8-B4C7-8A83894E47A2}" destId="{C1F59EFF-60B3-4680-A792-86AE9E2DA774}" srcOrd="1" destOrd="0" presId="urn:microsoft.com/office/officeart/2005/8/layout/chevron1"/>
    <dgm:cxn modelId="{B9A0C552-ED91-485B-8CE2-B1E0E12C6A0D}" type="presParOf" srcId="{106A671E-3748-4DA8-B4C7-8A83894E47A2}" destId="{07D738F1-CC37-4AA2-9AF2-8EDCED9D3F72}" srcOrd="2" destOrd="0" presId="urn:microsoft.com/office/officeart/2005/8/layout/chevron1"/>
    <dgm:cxn modelId="{0CAF9D97-164A-49C3-AEE0-2D177D50E48B}" type="presParOf" srcId="{106A671E-3748-4DA8-B4C7-8A83894E47A2}" destId="{3173D960-305A-466F-8C76-C293C0CBD4DD}" srcOrd="3" destOrd="0" presId="urn:microsoft.com/office/officeart/2005/8/layout/chevron1"/>
    <dgm:cxn modelId="{B8E0025D-12DA-438D-B2DF-F427808F8F6F}" type="presParOf" srcId="{106A671E-3748-4DA8-B4C7-8A83894E47A2}" destId="{CE2B1E6B-9C7C-4CC3-8250-EA26059BFD6E}" srcOrd="4" destOrd="0" presId="urn:microsoft.com/office/officeart/2005/8/layout/chevron1"/>
    <dgm:cxn modelId="{9517BEEC-042B-4ECB-9237-B47906BEE67C}" type="presParOf" srcId="{106A671E-3748-4DA8-B4C7-8A83894E47A2}" destId="{988BA7CA-7A29-46DD-BFBC-53EAD84C8E04}" srcOrd="5" destOrd="0" presId="urn:microsoft.com/office/officeart/2005/8/layout/chevron1"/>
    <dgm:cxn modelId="{4B9FA512-B170-40EE-AE39-45343B317F92}" type="presParOf" srcId="{106A671E-3748-4DA8-B4C7-8A83894E47A2}" destId="{C069547F-2961-42B9-BD36-1E11F4F32683}"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2DDF4566-0182-4846-B96E-F98B97E6E418}" type="datetimeFigureOut">
              <a:rPr lang="ar-SA" smtClean="0"/>
              <a:t>11/07/36</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6FC9E8BB-27D7-44A7-9967-637ED1B7EB9B}" type="slidenum">
              <a:rPr lang="ar-SA" smtClean="0"/>
              <a:t>‹#›</a:t>
            </a:fld>
            <a:endParaRPr lang="ar-SA"/>
          </a:p>
        </p:txBody>
      </p:sp>
    </p:spTree>
    <p:extLst>
      <p:ext uri="{BB962C8B-B14F-4D97-AF65-F5344CB8AC3E}">
        <p14:creationId xmlns:p14="http://schemas.microsoft.com/office/powerpoint/2010/main" val="537084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4/29/2015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3</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487547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4</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494531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5</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29723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6</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182119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7</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19399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8</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34326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10</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02256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11</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28660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12</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31130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13</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573221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14</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754378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16</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350228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17</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32220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18</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832992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19</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134632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D1DFB276-7E3A-40E5-A42B-5B20B36CD714}" type="slidenum">
              <a:rPr lang="ar-SA" smtClean="0"/>
              <a:pPr/>
              <a:t>22</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1420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23</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53182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safebuyers.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thredup.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u-exchange.com/" TargetMode="External"/><Relationship Id="rId4" Type="http://schemas.openxmlformats.org/officeDocument/2006/relationships/hyperlink" Target="http://www.swap.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عبدالناصر عبدالعال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الثانية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708295" y="3717032"/>
            <a:ext cx="9172128"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التجارة الإلكترونية</a:t>
            </a:r>
          </a:p>
          <a:p>
            <a:pPr rtl="1" eaLnBrk="1" fontAlgn="auto" hangingPunct="1">
              <a:spcBef>
                <a:spcPct val="0"/>
              </a:spcBef>
              <a:spcAft>
                <a:spcPts val="0"/>
              </a:spcAft>
              <a:defRPr/>
            </a:pP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E-commerce </a:t>
            </a: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4664"/>
            <a:ext cx="8915400" cy="1012974"/>
          </a:xfrm>
        </p:spPr>
        <p:txBody>
          <a:bodyPr/>
          <a:lstStyle/>
          <a:p>
            <a:pPr rtl="1"/>
            <a:r>
              <a:rPr lang="ar-SA" sz="4000" dirty="0" smtClean="0">
                <a:effectLst>
                  <a:outerShdw blurRad="38100" dist="38100" dir="2700000" algn="tl">
                    <a:srgbClr val="000000">
                      <a:alpha val="43137"/>
                    </a:srgbClr>
                  </a:outerShdw>
                </a:effectLst>
              </a:rPr>
              <a:t>تجارة التجزئة الإلكترونية </a:t>
            </a:r>
            <a:r>
              <a:rPr lang="en-US" sz="4000" dirty="0" smtClean="0">
                <a:effectLst>
                  <a:outerShdw blurRad="38100" dist="38100" dir="2700000" algn="tl">
                    <a:srgbClr val="000000">
                      <a:alpha val="43137"/>
                    </a:srgbClr>
                  </a:outerShdw>
                </a:effectLst>
              </a:rPr>
              <a:t>Electronic Retailing</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4" name="Content Placeholder 3"/>
          <p:cNvSpPr>
            <a:spLocks noGrp="1"/>
          </p:cNvSpPr>
          <p:nvPr>
            <p:ph idx="1"/>
          </p:nvPr>
        </p:nvSpPr>
        <p:spPr>
          <a:xfrm>
            <a:off x="0" y="1417638"/>
            <a:ext cx="9906000" cy="4938712"/>
          </a:xfrm>
        </p:spPr>
        <p:txBody>
          <a:bodyPr/>
          <a:lstStyle/>
          <a:p>
            <a:pPr rtl="1">
              <a:buFont typeface="Arial" panose="020B0604020202020204" pitchFamily="34" charset="0"/>
              <a:buChar char="•"/>
            </a:pPr>
            <a:r>
              <a:rPr lang="ar-SA" sz="2800" dirty="0"/>
              <a:t>يقصد بها </a:t>
            </a:r>
            <a:r>
              <a:rPr lang="ar-SA" sz="2800" dirty="0" smtClean="0"/>
              <a:t>عمليات بيع وشراء السلع والخدمات  التي تكون </a:t>
            </a:r>
            <a:r>
              <a:rPr lang="ar-SA" sz="2800" dirty="0"/>
              <a:t>بين المصنع أو تاجر الجملة </a:t>
            </a:r>
            <a:r>
              <a:rPr lang="ar-SA" sz="2800" dirty="0" smtClean="0"/>
              <a:t>أو المستهلك النهائي والتي تتم عن طريق الإنترنت. </a:t>
            </a:r>
          </a:p>
          <a:p>
            <a:pPr rtl="1">
              <a:buFont typeface="Arial" panose="020B0604020202020204" pitchFamily="34" charset="0"/>
              <a:buChar char="•"/>
            </a:pPr>
            <a:r>
              <a:rPr lang="ar-SA" sz="2800" dirty="0" smtClean="0"/>
              <a:t>تشمل أنشطة تجارة التجزئة جميع </a:t>
            </a:r>
            <a:r>
              <a:rPr lang="ar-SA" sz="2800" dirty="0"/>
              <a:t>الأنشطة المشتركة </a:t>
            </a:r>
            <a:r>
              <a:rPr lang="ar-SA" sz="2800" dirty="0" smtClean="0"/>
              <a:t>من البيع</a:t>
            </a:r>
            <a:r>
              <a:rPr lang="ar-SA" sz="2800" dirty="0"/>
              <a:t>، </a:t>
            </a:r>
            <a:r>
              <a:rPr lang="ar-SA" sz="2800" dirty="0" smtClean="0"/>
              <a:t>والتأجير</a:t>
            </a:r>
            <a:r>
              <a:rPr lang="ar-SA" sz="2800" dirty="0"/>
              <a:t>، وتوفير </a:t>
            </a:r>
            <a:r>
              <a:rPr lang="ar-SA" sz="2800" dirty="0" smtClean="0"/>
              <a:t>السلع، </a:t>
            </a:r>
            <a:r>
              <a:rPr lang="ar-SA" sz="2800" dirty="0"/>
              <a:t>والخدمات </a:t>
            </a:r>
            <a:r>
              <a:rPr lang="ar-SA" sz="2800" dirty="0" smtClean="0"/>
              <a:t>للعملاء. لأغراض </a:t>
            </a:r>
            <a:r>
              <a:rPr lang="ar-SA" sz="2800" dirty="0"/>
              <a:t>شخصية أو عائلية أو الاستخدام المنزلي. </a:t>
            </a:r>
          </a:p>
          <a:p>
            <a:pPr marL="457200" indent="-457200" rtl="1">
              <a:buFont typeface="Arial" panose="020B0604020202020204" pitchFamily="34" charset="0"/>
              <a:buChar char="•"/>
            </a:pPr>
            <a:r>
              <a:rPr lang="ar-SA" sz="2800" dirty="0" smtClean="0"/>
              <a:t>يتيح البيع </a:t>
            </a:r>
            <a:r>
              <a:rPr lang="ar-SA" sz="2800" dirty="0"/>
              <a:t>بالتجزئة على </a:t>
            </a:r>
            <a:r>
              <a:rPr lang="ar-SA" sz="2800" dirty="0" smtClean="0"/>
              <a:t>الإنترنت للمستهلكين: البحث عن، وتقييم، </a:t>
            </a:r>
            <a:r>
              <a:rPr lang="ar-SA" sz="2800" dirty="0"/>
              <a:t>وترتيب </a:t>
            </a:r>
            <a:r>
              <a:rPr lang="ar-SA" sz="2800" dirty="0" smtClean="0"/>
              <a:t>المنتجات. ويتسم بالشخصنة.</a:t>
            </a:r>
          </a:p>
          <a:p>
            <a:pPr marL="457200" indent="-457200" rtl="1">
              <a:buFont typeface="Arial" panose="020B0604020202020204" pitchFamily="34" charset="0"/>
              <a:buChar char="•"/>
            </a:pPr>
            <a:r>
              <a:rPr lang="ar-SA" sz="2800" dirty="0"/>
              <a:t>وتشير الإحصائيات إلى أن حجم </a:t>
            </a:r>
            <a:r>
              <a:rPr lang="ar-SA" sz="2800" dirty="0" smtClean="0"/>
              <a:t>مبيعات تجارة </a:t>
            </a:r>
            <a:r>
              <a:rPr lang="ar-SA" sz="2800" dirty="0"/>
              <a:t>التجزئة الإلكترونية </a:t>
            </a:r>
            <a:r>
              <a:rPr lang="ar-SA" sz="2800" dirty="0" smtClean="0"/>
              <a:t>حوالى 1.3 تريليون دولار عام 2014 بزيادة 22% عن عام 2013.</a:t>
            </a:r>
          </a:p>
          <a:p>
            <a:pPr marL="457200" indent="-457200" rtl="1">
              <a:buFont typeface="Arial" panose="020B0604020202020204" pitchFamily="34" charset="0"/>
              <a:buChar char="•"/>
            </a:pPr>
            <a:r>
              <a:rPr lang="ar-SA" sz="2800" dirty="0" smtClean="0"/>
              <a:t>وصلت 15 مليار دولار في الدول العربية في عام 2014 منها 4.3 مليار في المملكة</a:t>
            </a:r>
            <a:endParaRPr lang="ar-SA" sz="2800" dirty="0"/>
          </a:p>
          <a:p>
            <a:pPr marL="457200" indent="-457200" rtl="1">
              <a:buFont typeface="Arial" panose="020B0604020202020204" pitchFamily="34" charset="0"/>
              <a:buChar char="•"/>
            </a:pPr>
            <a:endParaRPr lang="ar-SA" sz="2800" dirty="0"/>
          </a:p>
        </p:txBody>
      </p:sp>
    </p:spTree>
    <p:extLst>
      <p:ext uri="{BB962C8B-B14F-4D97-AF65-F5344CB8AC3E}">
        <p14:creationId xmlns:p14="http://schemas.microsoft.com/office/powerpoint/2010/main" val="166432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rtl="1"/>
            <a:r>
              <a:rPr lang="ar-SA" b="1" dirty="0" smtClean="0"/>
              <a:t>نماذج تجارة التجزئة الإلكترونية</a:t>
            </a:r>
            <a:endParaRPr lang="en-US" dirty="0" smtClean="0">
              <a:cs typeface="Times New Roman" pitchFamily="18" charset="0"/>
            </a:endParaRPr>
          </a:p>
        </p:txBody>
      </p:sp>
      <p:sp>
        <p:nvSpPr>
          <p:cNvPr id="15363" name="Rectangle 3"/>
          <p:cNvSpPr>
            <a:spLocks noGrp="1" noRot="1" noChangeArrowheads="1"/>
          </p:cNvSpPr>
          <p:nvPr>
            <p:ph idx="1"/>
          </p:nvPr>
        </p:nvSpPr>
        <p:spPr>
          <a:xfrm>
            <a:off x="3368824" y="1340768"/>
            <a:ext cx="6264696" cy="4785395"/>
          </a:xfrm>
          <a:noFill/>
        </p:spPr>
        <p:txBody>
          <a:bodyPr/>
          <a:lstStyle/>
          <a:p>
            <a:pPr marL="609600" indent="-609600" rtl="1">
              <a:lnSpc>
                <a:spcPct val="90000"/>
              </a:lnSpc>
              <a:defRPr/>
            </a:pPr>
            <a:endParaRPr lang="ar-SA" sz="2800" b="1" dirty="0"/>
          </a:p>
          <a:p>
            <a:pPr marL="0" lvl="1" indent="0" rtl="1">
              <a:lnSpc>
                <a:spcPct val="90000"/>
              </a:lnSpc>
              <a:defRPr/>
            </a:pPr>
            <a:r>
              <a:rPr lang="ar-SA" sz="2400" b="1" dirty="0"/>
              <a:t>1- </a:t>
            </a:r>
            <a:r>
              <a:rPr lang="ar-SA" sz="2400" b="1" dirty="0" smtClean="0"/>
              <a:t>الشراء عن </a:t>
            </a:r>
            <a:r>
              <a:rPr lang="ar-SA" sz="2400" b="1" dirty="0"/>
              <a:t>طريق </a:t>
            </a:r>
            <a:r>
              <a:rPr lang="ar-SA" sz="2400" b="1" dirty="0" smtClean="0"/>
              <a:t>البريد </a:t>
            </a:r>
            <a:r>
              <a:rPr lang="en-US" sz="2400" b="1" dirty="0" smtClean="0"/>
              <a:t>Mail-order</a:t>
            </a:r>
            <a:r>
              <a:rPr lang="ar-SA" sz="2400" b="1" dirty="0" smtClean="0"/>
              <a:t/>
            </a:r>
            <a:br>
              <a:rPr lang="ar-SA" sz="2400" b="1" dirty="0" smtClean="0"/>
            </a:br>
            <a:r>
              <a:rPr lang="ar-SA" sz="2400" dirty="0" smtClean="0"/>
              <a:t>يضع المشتري طلبه عن طريق المكالمات الهاتفية أو عن طريق موقع الإنترنت، ويتم تسليم المنتجات إلى العملاء عن طريق البريد حسب العنوان الذي يحدده المستهلك.</a:t>
            </a:r>
          </a:p>
          <a:p>
            <a:pPr marL="0" lvl="1" indent="0" rtl="1">
              <a:lnSpc>
                <a:spcPct val="90000"/>
              </a:lnSpc>
              <a:defRPr/>
            </a:pPr>
            <a:r>
              <a:rPr lang="ar-SA" sz="2400" dirty="0"/>
              <a:t>يحدث على نطاق واسع بدون وسطاء بين المصنعين </a:t>
            </a:r>
            <a:r>
              <a:rPr lang="ar-SA" sz="2400" dirty="0" smtClean="0"/>
              <a:t>والمشترين.</a:t>
            </a:r>
          </a:p>
          <a:p>
            <a:pPr marL="0" lvl="1" indent="0" rtl="1">
              <a:lnSpc>
                <a:spcPct val="90000"/>
              </a:lnSpc>
              <a:defRPr/>
            </a:pPr>
            <a:r>
              <a:rPr lang="ar-SA" sz="2400" dirty="0"/>
              <a:t>هذا النموذج غالبا ما يتبع نظام التسويق المباشر </a:t>
            </a:r>
            <a:r>
              <a:rPr lang="en-US" sz="2400" dirty="0"/>
              <a:t>Direct Marketing</a:t>
            </a:r>
            <a:r>
              <a:rPr lang="ar-SA" sz="2400" dirty="0"/>
              <a:t> حيث يتواصل المصنع أو الشركة أو الجمعيات الخيرية مباشرة مع الزبائن عن طريق رسائل الجوال والبريد </a:t>
            </a:r>
            <a:r>
              <a:rPr lang="ar-SA" sz="2400" dirty="0" smtClean="0"/>
              <a:t>الإلكتروني </a:t>
            </a:r>
            <a:r>
              <a:rPr lang="ar-SA" sz="2400" dirty="0"/>
              <a:t>والاعلانات الالكترونية وغيرها. </a:t>
            </a:r>
            <a:endParaRPr lang="ar-SA" sz="2400" dirty="0" smtClean="0"/>
          </a:p>
          <a:p>
            <a:pPr marL="0" lvl="1" indent="0" rtl="1">
              <a:lnSpc>
                <a:spcPct val="90000"/>
              </a:lnSpc>
              <a:defRPr/>
            </a:pPr>
            <a:r>
              <a:rPr lang="ar-SA" sz="2400" dirty="0" smtClean="0"/>
              <a:t>هذا النموذج يحتاج الى نظام بريد </a:t>
            </a:r>
            <a:r>
              <a:rPr lang="ar-SA" sz="2400" dirty="0" err="1" smtClean="0"/>
              <a:t>عالى</a:t>
            </a:r>
            <a:r>
              <a:rPr lang="ar-SA" sz="2400" dirty="0" smtClean="0"/>
              <a:t> الجودة</a:t>
            </a:r>
            <a:endParaRPr lang="ar-SA" sz="2400" dirty="0"/>
          </a:p>
          <a:p>
            <a:pPr marL="0" lvl="1" indent="0" rtl="1">
              <a:lnSpc>
                <a:spcPct val="90000"/>
              </a:lnSpc>
              <a:defRPr/>
            </a:pPr>
            <a:endParaRPr lang="ar-SA"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472" y="2062956"/>
            <a:ext cx="2895600" cy="3600450"/>
          </a:xfrm>
          <a:prstGeom prst="rect">
            <a:avLst/>
          </a:prstGeom>
        </p:spPr>
      </p:pic>
    </p:spTree>
    <p:extLst>
      <p:ext uri="{BB962C8B-B14F-4D97-AF65-F5344CB8AC3E}">
        <p14:creationId xmlns:p14="http://schemas.microsoft.com/office/powerpoint/2010/main" val="167163698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457" y="2924944"/>
            <a:ext cx="4732527" cy="2821682"/>
          </a:xfrm>
          <a:prstGeom prst="rect">
            <a:avLst/>
          </a:prstGeom>
        </p:spPr>
      </p:pic>
      <p:sp>
        <p:nvSpPr>
          <p:cNvPr id="15362" name="Rectangle 2"/>
          <p:cNvSpPr>
            <a:spLocks noGrp="1" noRot="1" noChangeArrowheads="1"/>
          </p:cNvSpPr>
          <p:nvPr>
            <p:ph type="title"/>
          </p:nvPr>
        </p:nvSpPr>
        <p:spPr>
          <a:noFill/>
        </p:spPr>
        <p:txBody>
          <a:bodyPr>
            <a:normAutofit/>
          </a:bodyPr>
          <a:lstStyle/>
          <a:p>
            <a:pPr rtl="1"/>
            <a:r>
              <a:rPr lang="ar-SA" b="1" dirty="0"/>
              <a:t>نماذج تجارة التجزئة الإلكترونية</a:t>
            </a:r>
            <a:endParaRPr lang="en-US" dirty="0" smtClean="0">
              <a:cs typeface="Times New Roman" pitchFamily="18" charset="0"/>
            </a:endParaRPr>
          </a:p>
        </p:txBody>
      </p:sp>
      <p:sp>
        <p:nvSpPr>
          <p:cNvPr id="15363" name="Rectangle 3"/>
          <p:cNvSpPr>
            <a:spLocks noGrp="1" noRot="1" noChangeArrowheads="1"/>
          </p:cNvSpPr>
          <p:nvPr>
            <p:ph idx="1"/>
          </p:nvPr>
        </p:nvSpPr>
        <p:spPr>
          <a:xfrm>
            <a:off x="3944888" y="1600200"/>
            <a:ext cx="5465812" cy="4525963"/>
          </a:xfrm>
          <a:noFill/>
        </p:spPr>
        <p:txBody>
          <a:bodyPr/>
          <a:lstStyle/>
          <a:p>
            <a:pPr marL="0" indent="0" rtl="1">
              <a:lnSpc>
                <a:spcPct val="90000"/>
              </a:lnSpc>
              <a:defRPr/>
            </a:pPr>
            <a:r>
              <a:rPr lang="ar-SA" sz="2400" b="1" dirty="0" smtClean="0"/>
              <a:t>2. البيع المباشر عن طريق المصنع:</a:t>
            </a:r>
          </a:p>
          <a:p>
            <a:pPr rtl="1">
              <a:lnSpc>
                <a:spcPct val="90000"/>
              </a:lnSpc>
              <a:buFont typeface="Arial" panose="020B0604020202020204" pitchFamily="34" charset="0"/>
              <a:buChar char="•"/>
              <a:defRPr/>
            </a:pPr>
            <a:r>
              <a:rPr lang="ar-SA" sz="2400" dirty="0" smtClean="0"/>
              <a:t>حيث يقوم المصنع بالبيع للزبائن مباشرة عن طريق الانترنت</a:t>
            </a:r>
          </a:p>
          <a:p>
            <a:pPr rtl="1">
              <a:lnSpc>
                <a:spcPct val="90000"/>
              </a:lnSpc>
              <a:buFont typeface="Arial" panose="020B0604020202020204" pitchFamily="34" charset="0"/>
              <a:buChar char="•"/>
              <a:defRPr/>
            </a:pPr>
            <a:r>
              <a:rPr lang="ar-SA" sz="2400" dirty="0" smtClean="0"/>
              <a:t>يمكن المنتج من </a:t>
            </a:r>
            <a:r>
              <a:rPr lang="ar-SA" sz="2400" dirty="0"/>
              <a:t>فهم </a:t>
            </a:r>
            <a:r>
              <a:rPr lang="ar-SA" sz="2400" dirty="0" smtClean="0"/>
              <a:t>أسواقهم بشكل عن طريق الاتصال </a:t>
            </a:r>
            <a:r>
              <a:rPr lang="ar-SA" sz="2400" dirty="0"/>
              <a:t>المباشر </a:t>
            </a:r>
            <a:r>
              <a:rPr lang="ar-SA" sz="2400" dirty="0" smtClean="0"/>
              <a:t>مع المستهلكين.</a:t>
            </a:r>
          </a:p>
          <a:p>
            <a:pPr rtl="1">
              <a:lnSpc>
                <a:spcPct val="90000"/>
              </a:lnSpc>
              <a:buFont typeface="Arial" panose="020B0604020202020204" pitchFamily="34" charset="0"/>
              <a:buChar char="•"/>
              <a:defRPr/>
            </a:pPr>
            <a:r>
              <a:rPr lang="ar-SA" sz="2400" dirty="0" smtClean="0"/>
              <a:t>يمكن للمستهلكين الحصول </a:t>
            </a:r>
            <a:r>
              <a:rPr lang="ar-SA" sz="2400" dirty="0"/>
              <a:t>على قدر </a:t>
            </a:r>
            <a:r>
              <a:rPr lang="ar-SA" sz="2400" dirty="0" smtClean="0"/>
              <a:t>كبير من </a:t>
            </a:r>
            <a:r>
              <a:rPr lang="ar-SA" sz="2400" dirty="0"/>
              <a:t>المعلومات عن المنتجات من خلال علاقتهم المباشرة </a:t>
            </a:r>
            <a:r>
              <a:rPr lang="ar-SA" sz="2400" dirty="0" smtClean="0"/>
              <a:t>للمصنعين.</a:t>
            </a:r>
          </a:p>
          <a:p>
            <a:pPr rtl="1">
              <a:lnSpc>
                <a:spcPct val="90000"/>
              </a:lnSpc>
              <a:buFont typeface="Arial" panose="020B0604020202020204" pitchFamily="34" charset="0"/>
              <a:buChar char="•"/>
              <a:defRPr/>
            </a:pPr>
            <a:r>
              <a:rPr lang="ar-SA" sz="2400" dirty="0" smtClean="0"/>
              <a:t>يولد ما يعرف بالمخازن الخاوية </a:t>
            </a:r>
            <a:r>
              <a:rPr lang="en-US" sz="2400" dirty="0" smtClean="0"/>
              <a:t>stockless inventory </a:t>
            </a:r>
            <a:endParaRPr lang="ar-SA" sz="2400" dirty="0" smtClean="0"/>
          </a:p>
          <a:p>
            <a:pPr rtl="1">
              <a:lnSpc>
                <a:spcPct val="90000"/>
              </a:lnSpc>
              <a:buFont typeface="Arial" panose="020B0604020202020204" pitchFamily="34" charset="0"/>
              <a:buChar char="•"/>
              <a:defRPr/>
            </a:pPr>
            <a:r>
              <a:rPr lang="ar-SA" sz="2400" dirty="0" smtClean="0"/>
              <a:t>مثال: شركة </a:t>
            </a:r>
            <a:r>
              <a:rPr lang="ar-SA" sz="2400" dirty="0" err="1" smtClean="0"/>
              <a:t>سونى</a:t>
            </a:r>
            <a:r>
              <a:rPr lang="ar-SA" sz="2400" dirty="0" smtClean="0"/>
              <a:t> وديل للكمبيوتر </a:t>
            </a:r>
            <a:r>
              <a:rPr lang="en-US" sz="2400" dirty="0" smtClean="0"/>
              <a:t>Del Computers</a:t>
            </a:r>
            <a:endParaRPr lang="ar-SA" sz="2400" dirty="0" smtClean="0"/>
          </a:p>
        </p:txBody>
      </p:sp>
    </p:spTree>
    <p:extLst>
      <p:ext uri="{BB962C8B-B14F-4D97-AF65-F5344CB8AC3E}">
        <p14:creationId xmlns:p14="http://schemas.microsoft.com/office/powerpoint/2010/main" val="1260712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rtl="1"/>
            <a:r>
              <a:rPr lang="ar-SA" b="1" dirty="0"/>
              <a:t>نماذج تجارة التجزئة الإلكترونية</a:t>
            </a:r>
            <a:endParaRPr lang="en-US" dirty="0" smtClean="0">
              <a:cs typeface="Times New Roman" pitchFamily="18" charset="0"/>
            </a:endParaRPr>
          </a:p>
        </p:txBody>
      </p:sp>
      <p:sp>
        <p:nvSpPr>
          <p:cNvPr id="15363" name="Rectangle 3"/>
          <p:cNvSpPr>
            <a:spLocks noGrp="1" noRot="1" noChangeArrowheads="1"/>
          </p:cNvSpPr>
          <p:nvPr>
            <p:ph idx="1"/>
          </p:nvPr>
        </p:nvSpPr>
        <p:spPr>
          <a:xfrm>
            <a:off x="3800872" y="1988840"/>
            <a:ext cx="6105128" cy="3644942"/>
          </a:xfrm>
          <a:noFill/>
        </p:spPr>
        <p:txBody>
          <a:bodyPr/>
          <a:lstStyle/>
          <a:p>
            <a:pPr marL="0" indent="0" rtl="1">
              <a:lnSpc>
                <a:spcPct val="90000"/>
              </a:lnSpc>
              <a:defRPr/>
            </a:pPr>
            <a:r>
              <a:rPr lang="ar-SA" sz="2400" b="1" dirty="0" smtClean="0"/>
              <a:t>3- تجارة </a:t>
            </a:r>
            <a:r>
              <a:rPr lang="ar-SA" sz="2400" b="1" dirty="0"/>
              <a:t>تجزئة الكترونية </a:t>
            </a:r>
            <a:r>
              <a:rPr lang="ar-SA" sz="2400" b="1" dirty="0" smtClean="0"/>
              <a:t>خالصة </a:t>
            </a:r>
            <a:r>
              <a:rPr lang="en-US" sz="2400" b="1" dirty="0" smtClean="0"/>
              <a:t> Pure-play</a:t>
            </a:r>
            <a:r>
              <a:rPr lang="ar-SA" sz="2400" b="1" dirty="0" smtClean="0"/>
              <a:t> </a:t>
            </a:r>
          </a:p>
          <a:p>
            <a:pPr marL="0" indent="0" rtl="1">
              <a:lnSpc>
                <a:spcPct val="90000"/>
              </a:lnSpc>
              <a:defRPr/>
            </a:pPr>
            <a:r>
              <a:rPr lang="ar-SA" sz="2400" dirty="0" smtClean="0"/>
              <a:t>هي الشركات التي تبيع بشكل مباشر للمستهلكين عن طريق الإنترنت دون أن تحتفظ بقنوات بيع تقليدية. </a:t>
            </a:r>
            <a:r>
              <a:rPr lang="ar-SA" sz="2400" dirty="0"/>
              <a:t>ت</a:t>
            </a:r>
            <a:r>
              <a:rPr lang="ar-SA" sz="2400" dirty="0" smtClean="0"/>
              <a:t>ساهم </a:t>
            </a:r>
            <a:r>
              <a:rPr lang="ar-SA" sz="2400" dirty="0"/>
              <a:t>في رفع </a:t>
            </a:r>
            <a:r>
              <a:rPr lang="ar-SA" sz="2400" dirty="0" smtClean="0"/>
              <a:t>الأرباح وتقليل </a:t>
            </a:r>
            <a:r>
              <a:rPr lang="ar-SA" sz="2400" dirty="0"/>
              <a:t>النفقات مثل مساحات التخزين والعرض وتوفير رواتب العمال </a:t>
            </a:r>
            <a:r>
              <a:rPr lang="ar-SA" sz="2400" dirty="0" smtClean="0"/>
              <a:t>وما </a:t>
            </a:r>
            <a:r>
              <a:rPr lang="ar-SA" sz="2400" dirty="0"/>
              <a:t>إلى </a:t>
            </a:r>
            <a:r>
              <a:rPr lang="ar-SA" sz="2400" dirty="0" smtClean="0"/>
              <a:t>ذلك.</a:t>
            </a:r>
          </a:p>
          <a:p>
            <a:pPr marL="0" indent="0" rtl="1">
              <a:lnSpc>
                <a:spcPct val="90000"/>
              </a:lnSpc>
              <a:defRPr/>
            </a:pPr>
            <a:r>
              <a:rPr lang="ar-SA" sz="2400" dirty="0" smtClean="0"/>
              <a:t>تناسب الصناعات الصغيرة والمتوسطة وتقلل عوائق الدخول في الصناعة</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32856"/>
            <a:ext cx="3384376" cy="3221740"/>
          </a:xfrm>
          <a:prstGeom prst="rect">
            <a:avLst/>
          </a:prstGeom>
        </p:spPr>
      </p:pic>
    </p:spTree>
    <p:extLst>
      <p:ext uri="{BB962C8B-B14F-4D97-AF65-F5344CB8AC3E}">
        <p14:creationId xmlns:p14="http://schemas.microsoft.com/office/powerpoint/2010/main" val="95585888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rtl="1"/>
            <a:r>
              <a:rPr lang="ar-SA" b="1" dirty="0"/>
              <a:t>نماذج تجارة التجزئة الإلكترونية</a:t>
            </a:r>
            <a:endParaRPr lang="en-US" dirty="0" smtClean="0">
              <a:cs typeface="Times New Roman" pitchFamily="18" charset="0"/>
            </a:endParaRPr>
          </a:p>
        </p:txBody>
      </p:sp>
      <p:sp>
        <p:nvSpPr>
          <p:cNvPr id="15363" name="Rectangle 3"/>
          <p:cNvSpPr>
            <a:spLocks noGrp="1" noRot="1" noChangeArrowheads="1"/>
          </p:cNvSpPr>
          <p:nvPr>
            <p:ph idx="1"/>
          </p:nvPr>
        </p:nvSpPr>
        <p:spPr>
          <a:noFill/>
        </p:spPr>
        <p:txBody>
          <a:bodyPr/>
          <a:lstStyle/>
          <a:p>
            <a:pPr marL="0" indent="0" rtl="1">
              <a:lnSpc>
                <a:spcPct val="90000"/>
              </a:lnSpc>
              <a:defRPr/>
            </a:pPr>
            <a:r>
              <a:rPr lang="ar-SA" sz="2400" b="1" dirty="0" smtClean="0"/>
              <a:t>4- نموذج الطوب والنقرات </a:t>
            </a:r>
            <a:r>
              <a:rPr lang="en-US" sz="2400" b="1" dirty="0" smtClean="0"/>
              <a:t>Bricks </a:t>
            </a:r>
            <a:r>
              <a:rPr lang="en-US" sz="2400" b="1" dirty="0"/>
              <a:t>and clicks</a:t>
            </a:r>
            <a:r>
              <a:rPr lang="en-US" sz="2400" dirty="0"/>
              <a:t> </a:t>
            </a:r>
            <a:r>
              <a:rPr lang="en-US" sz="2400" b="1" dirty="0" smtClean="0"/>
              <a:t>retailers</a:t>
            </a:r>
            <a:endParaRPr lang="ar-SA" sz="2400" b="1" dirty="0"/>
          </a:p>
          <a:p>
            <a:pPr rtl="1">
              <a:lnSpc>
                <a:spcPct val="90000"/>
              </a:lnSpc>
              <a:buFont typeface="Arial" panose="020B0604020202020204" pitchFamily="34" charset="0"/>
              <a:buChar char="•"/>
              <a:defRPr/>
            </a:pPr>
            <a:r>
              <a:rPr lang="ar-SA" sz="2400" dirty="0" smtClean="0"/>
              <a:t>هم </a:t>
            </a:r>
            <a:r>
              <a:rPr lang="ar-SA" sz="2400" dirty="0"/>
              <a:t>تجار التجزئة الذي </a:t>
            </a:r>
            <a:r>
              <a:rPr lang="ar-SA" sz="2400" dirty="0" smtClean="0"/>
              <a:t>يبيعون  </a:t>
            </a:r>
            <a:r>
              <a:rPr lang="ar-SA" sz="2400" dirty="0" err="1" smtClean="0"/>
              <a:t>فى</a:t>
            </a:r>
            <a:r>
              <a:rPr lang="ar-SA" sz="2400" dirty="0" smtClean="0"/>
              <a:t> </a:t>
            </a:r>
            <a:r>
              <a:rPr lang="ar-SA" sz="2400" dirty="0"/>
              <a:t>الأسواق التقليدية </a:t>
            </a:r>
            <a:r>
              <a:rPr lang="ar-SA" sz="2400" dirty="0" smtClean="0"/>
              <a:t>وكذلك الأسواق الإلكترونية. أو على الأقل يقدمون خدمات ما بعد البيع عن طريق الانترنت أو التليفون. ومثال على ذلك مكتبة جرير وول مارت. غير مناسب في تجارة السيارات والأثاث. </a:t>
            </a:r>
            <a:endParaRPr lang="ar-SA" sz="2400" dirty="0"/>
          </a:p>
        </p:txBody>
      </p:sp>
      <p:pic>
        <p:nvPicPr>
          <p:cNvPr id="2" name="Picture 1"/>
          <p:cNvPicPr>
            <a:picLocks noChangeAspect="1"/>
          </p:cNvPicPr>
          <p:nvPr/>
        </p:nvPicPr>
        <p:blipFill>
          <a:blip r:embed="rId3"/>
          <a:stretch>
            <a:fillRect/>
          </a:stretch>
        </p:blipFill>
        <p:spPr>
          <a:xfrm>
            <a:off x="4808985" y="3702127"/>
            <a:ext cx="3384376" cy="242403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886" y="3702127"/>
            <a:ext cx="3367010" cy="2424034"/>
          </a:xfrm>
          <a:prstGeom prst="rect">
            <a:avLst/>
          </a:prstGeom>
        </p:spPr>
      </p:pic>
    </p:spTree>
    <p:extLst>
      <p:ext uri="{BB962C8B-B14F-4D97-AF65-F5344CB8AC3E}">
        <p14:creationId xmlns:p14="http://schemas.microsoft.com/office/powerpoint/2010/main" val="104077238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rtl="1"/>
            <a:r>
              <a:rPr lang="ar-SA" b="1" dirty="0"/>
              <a:t>نماذج تجارة التجزئة الإلكترونية</a:t>
            </a:r>
            <a:endParaRPr lang="en-US" dirty="0" smtClean="0">
              <a:cs typeface="Times New Roman" pitchFamily="18" charset="0"/>
            </a:endParaRPr>
          </a:p>
        </p:txBody>
      </p:sp>
      <p:sp>
        <p:nvSpPr>
          <p:cNvPr id="15363" name="Rectangle 3"/>
          <p:cNvSpPr>
            <a:spLocks noGrp="1" noRot="1" noChangeArrowheads="1"/>
          </p:cNvSpPr>
          <p:nvPr>
            <p:ph idx="1"/>
          </p:nvPr>
        </p:nvSpPr>
        <p:spPr>
          <a:xfrm>
            <a:off x="0" y="1417638"/>
            <a:ext cx="9259888" cy="4665117"/>
          </a:xfrm>
          <a:noFill/>
        </p:spPr>
        <p:txBody>
          <a:bodyPr/>
          <a:lstStyle/>
          <a:p>
            <a:pPr marL="0" indent="0" rtl="1">
              <a:lnSpc>
                <a:spcPct val="90000"/>
              </a:lnSpc>
              <a:defRPr/>
            </a:pPr>
            <a:r>
              <a:rPr lang="ar-SA" sz="2400" b="1" dirty="0" smtClean="0"/>
              <a:t>5- مراكز التسوق </a:t>
            </a:r>
            <a:r>
              <a:rPr lang="en-US" sz="2400" b="1" dirty="0" smtClean="0"/>
              <a:t>e-malls</a:t>
            </a:r>
            <a:endParaRPr lang="ar-SA" sz="2400" b="1" dirty="0"/>
          </a:p>
          <a:p>
            <a:pPr rtl="1">
              <a:lnSpc>
                <a:spcPct val="90000"/>
              </a:lnSpc>
              <a:buFont typeface="Arial" panose="020B0604020202020204" pitchFamily="34" charset="0"/>
              <a:buChar char="•"/>
              <a:defRPr/>
            </a:pPr>
            <a:r>
              <a:rPr lang="ar-SA" sz="2400" dirty="0" smtClean="0"/>
              <a:t>عبارة </a:t>
            </a:r>
            <a:r>
              <a:rPr lang="ar-SA" sz="2400" dirty="0"/>
              <a:t>عن </a:t>
            </a:r>
            <a:r>
              <a:rPr lang="ar-SA" sz="2400" dirty="0" smtClean="0"/>
              <a:t>مراكز </a:t>
            </a:r>
            <a:r>
              <a:rPr lang="ar-SA" sz="2400" dirty="0"/>
              <a:t>تسوق </a:t>
            </a:r>
            <a:r>
              <a:rPr lang="ar-SA" sz="2400" dirty="0" smtClean="0"/>
              <a:t>إلكترونية ضخمة يوجد فيها </a:t>
            </a:r>
            <a:r>
              <a:rPr lang="ar-SA" sz="2400" dirty="0"/>
              <a:t>العديد من المتاجر </a:t>
            </a:r>
            <a:r>
              <a:rPr lang="ar-SA" sz="2400" dirty="0" smtClean="0"/>
              <a:t>الإلكترونية، </a:t>
            </a:r>
            <a:r>
              <a:rPr lang="ar-SA" sz="2400" dirty="0"/>
              <a:t>قد يصل عددها إلى عشرات </a:t>
            </a:r>
            <a:r>
              <a:rPr lang="ar-SA" sz="2400" dirty="0" smtClean="0"/>
              <a:t>الآلاف. </a:t>
            </a:r>
          </a:p>
          <a:p>
            <a:pPr rtl="1">
              <a:lnSpc>
                <a:spcPct val="90000"/>
              </a:lnSpc>
              <a:buFont typeface="Arial" panose="020B0604020202020204" pitchFamily="34" charset="0"/>
              <a:buChar char="•"/>
              <a:defRPr/>
            </a:pPr>
            <a:r>
              <a:rPr lang="ar-SA" sz="2400" dirty="0" smtClean="0"/>
              <a:t>تحتاج الى محرك بحث قوى يمكن المستهلكين من العثور على المنتجات بسهولة، ونظام لترتيب طريقة الشحن ودفع التكلفة.</a:t>
            </a:r>
          </a:p>
          <a:p>
            <a:pPr rtl="1">
              <a:lnSpc>
                <a:spcPct val="90000"/>
              </a:lnSpc>
              <a:buFont typeface="Arial" panose="020B0604020202020204" pitchFamily="34" charset="0"/>
              <a:buChar char="•"/>
              <a:defRPr/>
            </a:pPr>
            <a:r>
              <a:rPr lang="ar-SA" sz="2400" dirty="0" smtClean="0"/>
              <a:t>تستخدم سلة تسوق واحدة داخل المتاجر المختلفة داخل المركز التجاري، ويتم الدفع والشحن مرة واحدة لعدد من المنتجات قيما يعرف بــحزم المنتجات </a:t>
            </a:r>
            <a:r>
              <a:rPr lang="en-US" sz="2400" dirty="0" smtClean="0"/>
              <a:t> product bundling</a:t>
            </a:r>
            <a:r>
              <a:rPr lang="ar-SA" sz="2400" dirty="0" smtClean="0"/>
              <a:t>.</a:t>
            </a:r>
          </a:p>
          <a:p>
            <a:pPr rtl="1">
              <a:lnSpc>
                <a:spcPct val="90000"/>
              </a:lnSpc>
              <a:buFont typeface="Arial" panose="020B0604020202020204" pitchFamily="34" charset="0"/>
              <a:buChar char="•"/>
              <a:defRPr/>
            </a:pPr>
            <a:r>
              <a:rPr lang="ar-SA" sz="2400" dirty="0" smtClean="0"/>
              <a:t>الأداء السيء لبعضها قد يضر بسمعة الأخرى. </a:t>
            </a:r>
          </a:p>
          <a:p>
            <a:pPr rtl="1">
              <a:lnSpc>
                <a:spcPct val="90000"/>
              </a:lnSpc>
              <a:buFont typeface="Arial" panose="020B0604020202020204" pitchFamily="34" charset="0"/>
              <a:buChar char="•"/>
              <a:defRPr/>
            </a:pPr>
            <a:r>
              <a:rPr lang="ar-SA" sz="2400" dirty="0" smtClean="0"/>
              <a:t>من أمثلتها: متجر ياهوو </a:t>
            </a:r>
            <a:r>
              <a:rPr lang="en-US" sz="2400" dirty="0"/>
              <a:t>smallbusiness.yahoo.com/merchant</a:t>
            </a:r>
            <a:r>
              <a:rPr lang="en-US" sz="2400" dirty="0" smtClean="0"/>
              <a:t> </a:t>
            </a:r>
            <a:r>
              <a:rPr lang="ar-SA" sz="2400" dirty="0" smtClean="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6856" y="5373216"/>
            <a:ext cx="2592288" cy="347181"/>
          </a:xfrm>
          <a:prstGeom prst="rect">
            <a:avLst/>
          </a:prstGeom>
        </p:spPr>
      </p:pic>
    </p:spTree>
    <p:extLst>
      <p:ext uri="{BB962C8B-B14F-4D97-AF65-F5344CB8AC3E}">
        <p14:creationId xmlns:p14="http://schemas.microsoft.com/office/powerpoint/2010/main" val="128580900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dirty="0" smtClean="0"/>
              <a:t>الشراء الإلكتروني </a:t>
            </a:r>
            <a:r>
              <a:rPr lang="en-GB" altLang="ar-SA" dirty="0"/>
              <a:t>E-procurement</a:t>
            </a:r>
            <a:endParaRPr lang="ar-SA" dirty="0"/>
          </a:p>
        </p:txBody>
      </p:sp>
      <p:sp>
        <p:nvSpPr>
          <p:cNvPr id="3" name="Content Placeholder 2"/>
          <p:cNvSpPr>
            <a:spLocks noGrp="1"/>
          </p:cNvSpPr>
          <p:nvPr>
            <p:ph idx="1"/>
          </p:nvPr>
        </p:nvSpPr>
        <p:spPr>
          <a:xfrm>
            <a:off x="495300" y="1340768"/>
            <a:ext cx="9138220" cy="4896544"/>
          </a:xfrm>
        </p:spPr>
        <p:txBody>
          <a:bodyPr/>
          <a:lstStyle/>
          <a:p>
            <a:pPr marL="571500" indent="-571500"/>
            <a:r>
              <a:rPr lang="ar-SA" altLang="ar-SA" sz="2800" dirty="0" smtClean="0"/>
              <a:t>عناصر الشراء الإلكتروني:</a:t>
            </a:r>
          </a:p>
          <a:p>
            <a:pPr marL="457200" indent="-457200" rtl="1">
              <a:buFont typeface="+mj-lt"/>
              <a:buAutoNum type="arabicParenR"/>
            </a:pPr>
            <a:r>
              <a:rPr lang="ar-SA" sz="2400" dirty="0" smtClean="0"/>
              <a:t>طلب الحصول على معلومات.</a:t>
            </a:r>
          </a:p>
          <a:p>
            <a:pPr marL="457200" indent="-457200" rtl="1">
              <a:buFont typeface="+mj-lt"/>
              <a:buAutoNum type="arabicParenR"/>
            </a:pPr>
            <a:r>
              <a:rPr lang="ar-SA" sz="2400" dirty="0" smtClean="0"/>
              <a:t>طلب الحصول على عروض.</a:t>
            </a:r>
          </a:p>
          <a:p>
            <a:pPr marL="457200" indent="-457200" rtl="1">
              <a:buFont typeface="+mj-lt"/>
              <a:buAutoNum type="arabicParenR"/>
            </a:pPr>
            <a:r>
              <a:rPr lang="ar-SA" sz="2400" dirty="0" smtClean="0"/>
              <a:t>طلب الحصول على تسعيرة.</a:t>
            </a:r>
          </a:p>
          <a:p>
            <a:pPr marL="457200" indent="-457200" rtl="1">
              <a:buFont typeface="+mj-lt"/>
              <a:buAutoNum type="arabicParenR"/>
            </a:pPr>
            <a:r>
              <a:rPr lang="ar-SA" sz="2400" dirty="0" smtClean="0"/>
              <a:t>التأكد من تكامل أوامر الشراء ومتابعتها.</a:t>
            </a:r>
          </a:p>
          <a:p>
            <a:pPr marL="457200" indent="-457200" rtl="1">
              <a:buFont typeface="+mj-lt"/>
              <a:buAutoNum type="arabicParenR"/>
            </a:pPr>
            <a:r>
              <a:rPr lang="ar-SA" altLang="ar-SA" sz="2400" dirty="0" smtClean="0"/>
              <a:t>الدفع الإلكتروني</a:t>
            </a:r>
            <a:endParaRPr lang="en-US" altLang="ar-SA" sz="2400" dirty="0" smtClean="0"/>
          </a:p>
          <a:p>
            <a:pPr marL="571500" indent="-571500" rtl="1">
              <a:buFont typeface="Arial" panose="020B0604020202020204" pitchFamily="34" charset="0"/>
              <a:buChar char="•"/>
            </a:pPr>
            <a:r>
              <a:rPr lang="en-GB" altLang="ar-SA" dirty="0" smtClean="0"/>
              <a:t>5 rights</a:t>
            </a:r>
            <a:r>
              <a:rPr lang="en-US" altLang="ar-SA" dirty="0" smtClean="0"/>
              <a:t> </a:t>
            </a:r>
            <a:r>
              <a:rPr lang="ar-SA" altLang="ar-SA" dirty="0" smtClean="0"/>
              <a:t>:</a:t>
            </a:r>
            <a:r>
              <a:rPr lang="ar-SA" altLang="ar-SA" b="1" dirty="0" smtClean="0"/>
              <a:t> </a:t>
            </a:r>
            <a:r>
              <a:rPr lang="ar-SA" sz="2400" dirty="0"/>
              <a:t>شراء الكمية المناسبة بالسعر المناسب من لمكان المناسب وبالجودة المناسبة على أن تسلم في الوقت </a:t>
            </a:r>
            <a:r>
              <a:rPr lang="ar-SA" sz="2400" dirty="0" smtClean="0"/>
              <a:t>المناسب.</a:t>
            </a:r>
          </a:p>
          <a:p>
            <a:pPr marL="571500" indent="-571500" rtl="1">
              <a:buFont typeface="Arial" panose="020B0604020202020204" pitchFamily="34" charset="0"/>
              <a:buChar char="•"/>
            </a:pPr>
            <a:r>
              <a:rPr lang="ar-SA" sz="2400" dirty="0"/>
              <a:t>موقع </a:t>
            </a:r>
            <a:r>
              <a:rPr lang="ar-SA" sz="2400" dirty="0" err="1"/>
              <a:t>Arabia</a:t>
            </a:r>
            <a:r>
              <a:rPr lang="ar-SA" sz="2400" dirty="0"/>
              <a:t> فهو يقدم خدمة تطوير البرامج التي تساعد الشركات على تنظيم عملية </a:t>
            </a:r>
            <a:r>
              <a:rPr lang="ar-SA" sz="2400" dirty="0" smtClean="0"/>
              <a:t>المشتريات. </a:t>
            </a:r>
            <a:r>
              <a:rPr lang="ar-SA" sz="2400" dirty="0"/>
              <a:t>فالموقع يستخدم نمط التعاملات </a:t>
            </a:r>
            <a:r>
              <a:rPr lang="ar-SA" sz="2400" dirty="0" smtClean="0"/>
              <a:t>B</a:t>
            </a:r>
            <a:r>
              <a:rPr lang="en-US" sz="2400" dirty="0" smtClean="0"/>
              <a:t>2</a:t>
            </a:r>
            <a:r>
              <a:rPr lang="ar-SA" sz="2400" dirty="0" smtClean="0"/>
              <a:t>B </a:t>
            </a:r>
            <a:r>
              <a:rPr lang="ar-SA" sz="2400" dirty="0"/>
              <a:t>ويعتمد في دخله على رسوم التسجيل </a:t>
            </a:r>
            <a:r>
              <a:rPr lang="ar-SA" sz="2400" dirty="0" smtClean="0"/>
              <a:t>والتراخيص</a:t>
            </a:r>
            <a:r>
              <a:rPr lang="ar-SA" sz="2400" dirty="0"/>
              <a:t>.</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1062059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المزادات الإلكترونية </a:t>
            </a:r>
            <a:r>
              <a:rPr lang="en-US" dirty="0" smtClean="0">
                <a:effectLst>
                  <a:outerShdw blurRad="38100" dist="38100" dir="2700000" algn="tl">
                    <a:srgbClr val="000000">
                      <a:alpha val="43137"/>
                    </a:srgbClr>
                  </a:outerShdw>
                </a:effectLst>
              </a:rPr>
              <a:t>e-Auction</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6456" y="1600200"/>
            <a:ext cx="9354244" cy="4525963"/>
          </a:xfrm>
        </p:spPr>
        <p:txBody>
          <a:bodyPr/>
          <a:lstStyle/>
          <a:p>
            <a:pPr rtl="1">
              <a:buFont typeface="Arial" pitchFamily="34" charset="0"/>
              <a:buChar char="•"/>
            </a:pPr>
            <a:r>
              <a:rPr lang="ar-SA" sz="2800" dirty="0"/>
              <a:t>هي آلية للسوق موجودة منذ زمن قديم، وحتى وقتنا الحاضر، وتطورت لتستخدم في السوق الإلكتروني، ومواقع البيع المباشر. </a:t>
            </a:r>
            <a:endParaRPr lang="en-US" sz="2800" dirty="0"/>
          </a:p>
          <a:p>
            <a:pPr rtl="1">
              <a:buFont typeface="Arial" pitchFamily="34" charset="0"/>
              <a:buChar char="•"/>
            </a:pPr>
            <a:r>
              <a:rPr lang="ar-SA" sz="2800" dirty="0"/>
              <a:t>تتم المزادات بأن يقوم البائع بعرض منتج أو سلعة أو خدمة للبيع، ويقوم المشترون بتقديم عروض شراء </a:t>
            </a:r>
            <a:r>
              <a:rPr lang="en-US" sz="2800" dirty="0"/>
              <a:t>bids</a:t>
            </a:r>
            <a:r>
              <a:rPr lang="ar-SA" sz="2800" dirty="0"/>
              <a:t>، ومع مرور الوقت يرتفع سعر المنتج، ويتم البيع لأعلى سعر. </a:t>
            </a:r>
          </a:p>
          <a:p>
            <a:pPr rtl="1">
              <a:buFont typeface="Arial" pitchFamily="34" charset="0"/>
              <a:buChar char="•"/>
            </a:pPr>
            <a:r>
              <a:rPr lang="ar-SA" sz="2800" dirty="0"/>
              <a:t>عيوب المزادات التقليدية: لا توفر الخصوصية، والسرعة، وتكلفة الوساطة</a:t>
            </a:r>
          </a:p>
          <a:p>
            <a:pPr rtl="1">
              <a:buFont typeface="Arial" pitchFamily="34" charset="0"/>
              <a:buChar char="•"/>
            </a:pPr>
            <a:r>
              <a:rPr lang="ar-SA" sz="2800" dirty="0"/>
              <a:t>المزادات الإلكترونية تعمل بنفس الطريقة ولكن على مواقع إلكترونية </a:t>
            </a:r>
          </a:p>
          <a:p>
            <a:pPr rtl="1">
              <a:buFont typeface="Arial" pitchFamily="34" charset="0"/>
              <a:buChar char="•"/>
            </a:pPr>
            <a:endParaRPr lang="en-US" sz="28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44587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المزادات</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7" name="Content Placeholder 3"/>
          <p:cNvSpPr txBox="1">
            <a:spLocks/>
          </p:cNvSpPr>
          <p:nvPr/>
        </p:nvSpPr>
        <p:spPr bwMode="auto">
          <a:xfrm>
            <a:off x="128464" y="1417638"/>
            <a:ext cx="9777536"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r>
              <a:rPr lang="ar-SA" sz="2400" b="1" dirty="0" smtClean="0"/>
              <a:t>1- بائع </a:t>
            </a:r>
            <a:r>
              <a:rPr lang="ar-SA" sz="2400" b="1" dirty="0"/>
              <a:t>واحد / مشتري </a:t>
            </a:r>
            <a:r>
              <a:rPr lang="ar-SA" sz="2400" b="1" dirty="0" smtClean="0"/>
              <a:t>واحد</a:t>
            </a:r>
            <a:r>
              <a:rPr lang="en-US" sz="2400" b="1" dirty="0" smtClean="0"/>
              <a:t>:</a:t>
            </a:r>
            <a:endParaRPr lang="ar-SA" sz="2400" b="1" dirty="0" smtClean="0"/>
          </a:p>
          <a:p>
            <a:pPr lvl="0" indent="0" rtl="1"/>
            <a:r>
              <a:rPr lang="ar-SA" sz="2400" dirty="0" smtClean="0"/>
              <a:t>عبارة عن مزاد على منتج معين لفترة محددة، حيث يعرض المشتري المحتمل سعر، إذا كان السعر غير مناسب للبائع يتغير المشتري بمشتري محتمل آخر.</a:t>
            </a:r>
          </a:p>
          <a:p>
            <a:pPr lvl="0" rtl="1"/>
            <a:r>
              <a:rPr lang="ar-SA" sz="2400" b="1" dirty="0"/>
              <a:t>2- بائع واحد / عدة </a:t>
            </a:r>
            <a:r>
              <a:rPr lang="ar-SA" sz="2400" b="1" dirty="0" smtClean="0"/>
              <a:t>مشترون:</a:t>
            </a:r>
            <a:endParaRPr lang="en-US" sz="2400" dirty="0"/>
          </a:p>
          <a:p>
            <a:pPr lvl="0" rtl="1"/>
            <a:r>
              <a:rPr lang="ar-SA" sz="2400" dirty="0"/>
              <a:t>عبارة عن مزاد يكون به بائع واحد وعدة مشترون محتملون، وتوجد عدة أمثلة من هذا النوع: </a:t>
            </a:r>
          </a:p>
          <a:p>
            <a:pPr lvl="0" rtl="1">
              <a:buAutoNum type="arabic1Minus"/>
            </a:pPr>
            <a:r>
              <a:rPr lang="ar-SA" sz="2400" b="1" u="sng" dirty="0"/>
              <a:t>المزاد </a:t>
            </a:r>
            <a:r>
              <a:rPr lang="ar-SA" sz="2400" b="1" u="sng" dirty="0" smtClean="0"/>
              <a:t>الإنجليزي</a:t>
            </a:r>
            <a:endParaRPr lang="ar-SA" sz="2400" b="1" u="sng" dirty="0"/>
          </a:p>
          <a:p>
            <a:pPr marL="0" lvl="0" indent="0" rtl="1"/>
            <a:r>
              <a:rPr lang="ar-SA" sz="2400" dirty="0"/>
              <a:t>وهو أن يقوم البائع بعرض منتج واحد في وقت المزاد وتتم المنافسة بين المشترون المحتملون عليه حتى يباع بأعلى سعر، ومن ثم يقوم بعرض منتج آخر غيره بعد بيع المنتج الأول. </a:t>
            </a:r>
            <a:endParaRPr lang="en-US" sz="2400" dirty="0"/>
          </a:p>
          <a:p>
            <a:pPr lvl="0" rtl="1"/>
            <a:r>
              <a:rPr lang="ar-SA" sz="2400" b="1" u="sng" dirty="0"/>
              <a:t>ب- مزاد </a:t>
            </a:r>
            <a:r>
              <a:rPr lang="ar-SA" sz="2400" b="1" u="sng" dirty="0" err="1"/>
              <a:t>يانكي</a:t>
            </a:r>
            <a:r>
              <a:rPr lang="ar-SA" sz="2400" b="1" u="sng" dirty="0"/>
              <a:t> </a:t>
            </a:r>
            <a:endParaRPr lang="ar-SA" sz="2400" b="1" u="sng" dirty="0" smtClean="0"/>
          </a:p>
          <a:p>
            <a:pPr lvl="0" rtl="1"/>
            <a:r>
              <a:rPr lang="ar-SA" sz="2400" dirty="0" smtClean="0"/>
              <a:t>هي </a:t>
            </a:r>
            <a:r>
              <a:rPr lang="ar-SA" sz="2400" dirty="0"/>
              <a:t>نفس المزاد الإنجليزي لكن الفرق بينهما هو أن مزاد </a:t>
            </a:r>
            <a:r>
              <a:rPr lang="ar-SA" sz="2400" dirty="0" err="1"/>
              <a:t>يانكي</a:t>
            </a:r>
            <a:r>
              <a:rPr lang="ar-SA" sz="2400" dirty="0"/>
              <a:t> يتم على نفس فئة المنتج وبكميات كبيرة، مثل / سيارات فقط، حاسبات آلية فقط. </a:t>
            </a:r>
            <a:endParaRPr lang="en-US" sz="2400" dirty="0"/>
          </a:p>
          <a:p>
            <a:pPr lvl="0" indent="0" rtl="1"/>
            <a:endParaRPr lang="ar-SA" sz="2400" dirty="0" smtClean="0"/>
          </a:p>
        </p:txBody>
      </p:sp>
    </p:spTree>
    <p:extLst>
      <p:ext uri="{BB962C8B-B14F-4D97-AF65-F5344CB8AC3E}">
        <p14:creationId xmlns:p14="http://schemas.microsoft.com/office/powerpoint/2010/main" val="133551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المزادات</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7" name="Content Placeholder 3"/>
          <p:cNvSpPr txBox="1">
            <a:spLocks/>
          </p:cNvSpPr>
          <p:nvPr/>
        </p:nvSpPr>
        <p:spPr bwMode="auto">
          <a:xfrm>
            <a:off x="0" y="1417638"/>
            <a:ext cx="94107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r>
              <a:rPr lang="ar-SA" sz="2400" b="1" dirty="0" smtClean="0"/>
              <a:t>3- مشتري واحد / عدة باعة </a:t>
            </a:r>
            <a:r>
              <a:rPr lang="en-US" sz="2400" b="1" dirty="0" smtClean="0"/>
              <a:t>:</a:t>
            </a:r>
            <a:endParaRPr lang="en-US" sz="2400" dirty="0" smtClean="0"/>
          </a:p>
          <a:p>
            <a:pPr marL="628650" indent="-285750" rtl="1">
              <a:buFont typeface="Arial" panose="020B0604020202020204" pitchFamily="34" charset="0"/>
              <a:buChar char="•"/>
            </a:pPr>
            <a:r>
              <a:rPr lang="ar-SA" sz="2400" dirty="0" smtClean="0"/>
              <a:t>ينتشر هذا النوع من المزادات في المنافسات والمناقصات الحكومية.</a:t>
            </a:r>
          </a:p>
          <a:p>
            <a:pPr marL="628650" indent="-285750" rtl="1">
              <a:buFont typeface="Arial" panose="020B0604020202020204" pitchFamily="34" charset="0"/>
              <a:buChar char="•"/>
            </a:pPr>
            <a:r>
              <a:rPr lang="ar-SA" sz="2400" dirty="0" smtClean="0"/>
              <a:t>يسمى هذا النوع بالمزاد المتجه إلى الأسفل </a:t>
            </a:r>
            <a:r>
              <a:rPr lang="en-US" sz="2400" dirty="0" smtClean="0"/>
              <a:t>Reverse Auction</a:t>
            </a:r>
            <a:r>
              <a:rPr lang="ar-SA" sz="2400" dirty="0" smtClean="0"/>
              <a:t> حيث </a:t>
            </a:r>
            <a:r>
              <a:rPr lang="ar-SA" sz="2400" dirty="0"/>
              <a:t>يعرض المشترى مواصفات السلعة ويتنافس البائعون على تقديم أقل الأسعار. هي مزادات مفتوحة توفر فرصة للشركات الصغيرة لكن يمكن أن تكون قلة الأسعار على حساب </a:t>
            </a:r>
            <a:r>
              <a:rPr lang="ar-SA" sz="2400" dirty="0" smtClean="0"/>
              <a:t>الجودة</a:t>
            </a:r>
          </a:p>
          <a:p>
            <a:pPr lvl="0" rtl="1"/>
            <a:r>
              <a:rPr lang="ar-SA" sz="2400" b="1" dirty="0" smtClean="0"/>
              <a:t>4-عدة باعة / عدة مشترون:</a:t>
            </a:r>
          </a:p>
          <a:p>
            <a:pPr lvl="0" rtl="1">
              <a:buFont typeface="Arial" panose="020B0604020202020204" pitchFamily="34" charset="0"/>
              <a:buChar char="•"/>
            </a:pPr>
            <a:r>
              <a:rPr lang="ar-SA" sz="2400" b="1" dirty="0" smtClean="0"/>
              <a:t> </a:t>
            </a:r>
            <a:r>
              <a:rPr lang="ar-SA" sz="2400" dirty="0" smtClean="0"/>
              <a:t>أفضل </a:t>
            </a:r>
            <a:r>
              <a:rPr lang="ar-SA" sz="2400" dirty="0"/>
              <a:t>مثال على هذا النوع من المزادات هو سوق الأسهم (البورصة) حيث يوجد آلاف الباعة وآلاف المشترون في الوقت ذاته. </a:t>
            </a:r>
          </a:p>
          <a:p>
            <a:pPr rtl="1">
              <a:buFont typeface="Arial" panose="020B0604020202020204" pitchFamily="34" charset="0"/>
              <a:buChar char="•"/>
            </a:pPr>
            <a:r>
              <a:rPr lang="ar-SA" sz="2400" dirty="0"/>
              <a:t>يتم في هذا النوع من المزادات عمل مفاضلة </a:t>
            </a:r>
            <a:r>
              <a:rPr lang="en-US" sz="2400" dirty="0"/>
              <a:t>Matching</a:t>
            </a:r>
            <a:r>
              <a:rPr lang="ar-SA" sz="2400" dirty="0"/>
              <a:t> لأفضل سعر مع أفضل عرض مقدم حتى تتم عملية البيع. </a:t>
            </a:r>
            <a:endParaRPr lang="en-US" sz="2400" dirty="0"/>
          </a:p>
          <a:p>
            <a:pPr marL="628650" indent="-285750" rtl="1">
              <a:buFont typeface="Arial" panose="020B0604020202020204" pitchFamily="34" charset="0"/>
              <a:buChar char="•"/>
            </a:pPr>
            <a:endParaRPr lang="ar-SA" sz="2400" dirty="0" smtClean="0"/>
          </a:p>
          <a:p>
            <a:pPr marL="628650" indent="-285750" rtl="1">
              <a:buFont typeface="Arial" panose="020B0604020202020204" pitchFamily="34" charset="0"/>
              <a:buChar char="•"/>
            </a:pPr>
            <a:endParaRPr lang="en-US" sz="2400" dirty="0"/>
          </a:p>
        </p:txBody>
      </p:sp>
    </p:spTree>
    <p:extLst>
      <p:ext uri="{BB962C8B-B14F-4D97-AF65-F5344CB8AC3E}">
        <p14:creationId xmlns:p14="http://schemas.microsoft.com/office/powerpoint/2010/main" val="3831072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فوائد المزادات الإلكترونية</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7" name="Content Placeholder 3"/>
          <p:cNvSpPr txBox="1">
            <a:spLocks/>
          </p:cNvSpPr>
          <p:nvPr/>
        </p:nvSpPr>
        <p:spPr bwMode="auto">
          <a:xfrm>
            <a:off x="0" y="1417638"/>
            <a:ext cx="9409285" cy="473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r>
              <a:rPr lang="ar-SA" sz="2400" b="1" dirty="0" smtClean="0"/>
              <a:t>فوائد للباعة: </a:t>
            </a:r>
            <a:r>
              <a:rPr lang="ar-SA" sz="2400" dirty="0" smtClean="0"/>
              <a:t>توفير الوقت والجهد وتصريف المنتجات وتوفير أعلى سعر</a:t>
            </a:r>
          </a:p>
          <a:p>
            <a:pPr rtl="1"/>
            <a:r>
              <a:rPr lang="ar-SA" sz="2400" b="1" dirty="0"/>
              <a:t>فوائد للمشترين: </a:t>
            </a:r>
            <a:r>
              <a:rPr lang="ar-SA" sz="2400" dirty="0"/>
              <a:t>الحصول على منتجات متميزة بأسعار جيدة، التسلية، ويوفر </a:t>
            </a:r>
            <a:r>
              <a:rPr lang="ar-SA" sz="2400" dirty="0" smtClean="0"/>
              <a:t>الخصوصية</a:t>
            </a:r>
            <a:endParaRPr lang="ar-SA" sz="2400" dirty="0"/>
          </a:p>
          <a:p>
            <a:pPr lvl="0" rtl="1"/>
            <a:r>
              <a:rPr lang="ar-SA" sz="2400" b="1" dirty="0"/>
              <a:t>فوائد لملاك المزادات</a:t>
            </a:r>
            <a:r>
              <a:rPr lang="ar-SA" sz="2400" b="1" dirty="0" smtClean="0"/>
              <a:t>:</a:t>
            </a:r>
            <a:endParaRPr lang="ar-SA" sz="2400" dirty="0"/>
          </a:p>
          <a:p>
            <a:pPr lvl="0" rtl="1"/>
            <a:r>
              <a:rPr lang="ar-SA" sz="2400" dirty="0"/>
              <a:t>1- </a:t>
            </a:r>
            <a:r>
              <a:rPr lang="ar-SA" sz="2400" b="1" dirty="0"/>
              <a:t>تكرار عملية البيع والشراء</a:t>
            </a:r>
            <a:r>
              <a:rPr lang="ar-SA" sz="2400" dirty="0"/>
              <a:t>، مما يعود بفائدة على صاحب الموقع الذي يستفيد من كل من البائع والمشتري عن طريق العمولات. </a:t>
            </a:r>
            <a:endParaRPr lang="en-US" sz="2400" dirty="0"/>
          </a:p>
          <a:p>
            <a:pPr lvl="0" rtl="1"/>
            <a:r>
              <a:rPr lang="ar-SA" sz="2400" dirty="0"/>
              <a:t>2- </a:t>
            </a:r>
            <a:r>
              <a:rPr lang="ar-SA" sz="2400" b="1" dirty="0"/>
              <a:t>الالتصاق بالموقع </a:t>
            </a:r>
            <a:r>
              <a:rPr lang="en-US" sz="2400" b="1" dirty="0"/>
              <a:t>Sticking </a:t>
            </a:r>
            <a:r>
              <a:rPr lang="ar-SA" sz="2400" dirty="0"/>
              <a:t>، الزيارات المتكررة للموقع تزيد من </a:t>
            </a:r>
            <a:r>
              <a:rPr lang="ar-SA" sz="2400" dirty="0" smtClean="0"/>
              <a:t>شعبيته </a:t>
            </a:r>
            <a:r>
              <a:rPr lang="ar-SA" sz="2400" dirty="0"/>
              <a:t>ونجاحه</a:t>
            </a:r>
            <a:r>
              <a:rPr lang="ar-SA" sz="2400" dirty="0" smtClean="0"/>
              <a:t>.</a:t>
            </a:r>
          </a:p>
          <a:p>
            <a:pPr lvl="0" rtl="1"/>
            <a:r>
              <a:rPr lang="ar-SA" sz="2400" b="1" dirty="0"/>
              <a:t>3- يخلق فرص اقتصادية وتشغيلية</a:t>
            </a:r>
            <a:endParaRPr lang="en-US" sz="2400" b="1" dirty="0"/>
          </a:p>
          <a:p>
            <a:pPr rtl="1"/>
            <a:endParaRPr lang="ar-SA" sz="2400" dirty="0"/>
          </a:p>
          <a:p>
            <a:pPr lvl="0" rtl="1"/>
            <a:endParaRPr lang="ar-SA" sz="2400" dirty="0" smtClean="0"/>
          </a:p>
        </p:txBody>
      </p:sp>
    </p:spTree>
    <p:extLst>
      <p:ext uri="{BB962C8B-B14F-4D97-AF65-F5344CB8AC3E}">
        <p14:creationId xmlns:p14="http://schemas.microsoft.com/office/powerpoint/2010/main" val="1700649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أوجه القصور في المزادات الإلكترونية</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7" name="Content Placeholder 3"/>
          <p:cNvSpPr txBox="1">
            <a:spLocks/>
          </p:cNvSpPr>
          <p:nvPr/>
        </p:nvSpPr>
        <p:spPr bwMode="auto">
          <a:xfrm>
            <a:off x="0" y="1417639"/>
            <a:ext cx="9849544" cy="47051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r>
              <a:rPr lang="ar-SA" sz="2400" dirty="0" smtClean="0"/>
              <a:t>1</a:t>
            </a:r>
            <a:r>
              <a:rPr lang="ar-SA" sz="2000" dirty="0" smtClean="0"/>
              <a:t>- </a:t>
            </a:r>
            <a:r>
              <a:rPr lang="ar-SA" sz="2200" dirty="0" smtClean="0"/>
              <a:t>احتمالية </a:t>
            </a:r>
            <a:r>
              <a:rPr lang="ar-SA" sz="2200" dirty="0"/>
              <a:t>الغش </a:t>
            </a:r>
            <a:r>
              <a:rPr lang="ar-SA" sz="2200" dirty="0" smtClean="0"/>
              <a:t>والخداع. </a:t>
            </a:r>
            <a:endParaRPr lang="en-US" sz="2200" dirty="0"/>
          </a:p>
          <a:p>
            <a:pPr lvl="0" rtl="1"/>
            <a:r>
              <a:rPr lang="ar-SA" sz="2200" dirty="0" smtClean="0"/>
              <a:t>2- المشاركة </a:t>
            </a:r>
            <a:r>
              <a:rPr lang="ar-SA" sz="2200" dirty="0"/>
              <a:t>المحدودة من الباعة أو </a:t>
            </a:r>
            <a:r>
              <a:rPr lang="ar-SA" sz="2200" dirty="0" smtClean="0"/>
              <a:t>المشترون. </a:t>
            </a:r>
            <a:endParaRPr lang="en-US" sz="2200" dirty="0"/>
          </a:p>
          <a:p>
            <a:pPr lvl="0" rtl="1"/>
            <a:r>
              <a:rPr lang="ar-SA" sz="2200" dirty="0" smtClean="0"/>
              <a:t>3- انعدام الأمان، وخاصة في المزادات التي تتم بين الزبائن </a:t>
            </a:r>
            <a:r>
              <a:rPr lang="en-US" sz="2200" dirty="0" smtClean="0"/>
              <a:t>C2C</a:t>
            </a:r>
            <a:r>
              <a:rPr lang="ar-SA" sz="2200" dirty="0" smtClean="0"/>
              <a:t>. </a:t>
            </a:r>
            <a:endParaRPr lang="en-US" sz="2200" dirty="0"/>
          </a:p>
          <a:p>
            <a:pPr rtl="1"/>
            <a:r>
              <a:rPr lang="ar-SA" sz="2200" dirty="0" smtClean="0"/>
              <a:t>4- قد تطول </a:t>
            </a:r>
            <a:r>
              <a:rPr lang="ar-SA" sz="2200" dirty="0"/>
              <a:t>فترة </a:t>
            </a:r>
            <a:r>
              <a:rPr lang="ar-SA" sz="2200" dirty="0" smtClean="0"/>
              <a:t>المزايدة </a:t>
            </a:r>
            <a:r>
              <a:rPr lang="ar-SA" sz="2200" dirty="0"/>
              <a:t>بحيث يضطر المزايد على متابعة ومراقبة المزاد لفترة طويلة</a:t>
            </a:r>
            <a:r>
              <a:rPr lang="ar-SA" sz="2200" dirty="0" smtClean="0"/>
              <a:t>.</a:t>
            </a:r>
          </a:p>
          <a:p>
            <a:pPr rtl="1"/>
            <a:r>
              <a:rPr lang="ar-SA" sz="2200" dirty="0" smtClean="0"/>
              <a:t>5- مشكلة </a:t>
            </a:r>
            <a:r>
              <a:rPr lang="ar-SA" sz="2200" dirty="0"/>
              <a:t>الـ </a:t>
            </a:r>
            <a:r>
              <a:rPr lang="en-US" sz="2200" dirty="0"/>
              <a:t>snipping </a:t>
            </a:r>
            <a:r>
              <a:rPr lang="en-US" sz="2200" dirty="0" smtClean="0"/>
              <a:t> </a:t>
            </a:r>
            <a:r>
              <a:rPr lang="ar-SA" sz="2200" dirty="0" smtClean="0"/>
              <a:t>: وهي أن </a:t>
            </a:r>
            <a:r>
              <a:rPr lang="ar-SA" sz="2200" dirty="0"/>
              <a:t>ينتظر المزايد حتى اللحظة الأخيرة قبل </a:t>
            </a:r>
            <a:r>
              <a:rPr lang="ar-SA" sz="2200" dirty="0" smtClean="0"/>
              <a:t>انتهاء </a:t>
            </a:r>
            <a:r>
              <a:rPr lang="ar-SA" sz="2200" dirty="0"/>
              <a:t>مدة المزاد حتى يطرح قيمة </a:t>
            </a:r>
            <a:r>
              <a:rPr lang="ar-SA" sz="2200" dirty="0" smtClean="0"/>
              <a:t>عرضه.</a:t>
            </a:r>
          </a:p>
          <a:p>
            <a:pPr lvl="0" rtl="1"/>
            <a:r>
              <a:rPr lang="ar-SA" sz="2200" dirty="0" smtClean="0"/>
              <a:t>6- </a:t>
            </a:r>
            <a:r>
              <a:rPr lang="ar-SA" sz="2200" dirty="0"/>
              <a:t>محدودية الأنظمة والبرامج الحاسوبية في مجال </a:t>
            </a:r>
            <a:r>
              <a:rPr lang="ar-SA" sz="2200" dirty="0" smtClean="0"/>
              <a:t>المزادات، وتحتاج إلى مزيد من التطوير والتحديث.</a:t>
            </a:r>
          </a:p>
          <a:p>
            <a:pPr lvl="0" rtl="1"/>
            <a:r>
              <a:rPr lang="ar-SA" sz="2200" dirty="0" smtClean="0"/>
              <a:t>7- ضعف آليات فض المنازعات</a:t>
            </a:r>
            <a:endParaRPr lang="ar-SA" sz="2200" dirty="0"/>
          </a:p>
          <a:p>
            <a:pPr rtl="1"/>
            <a:endParaRPr lang="ar-SA" sz="2400" dirty="0"/>
          </a:p>
          <a:p>
            <a:pPr rtl="1"/>
            <a:r>
              <a:rPr lang="ar-SA" sz="2400" dirty="0"/>
              <a:t/>
            </a:r>
            <a:br>
              <a:rPr lang="ar-SA" sz="2400" dirty="0"/>
            </a:br>
            <a:endParaRPr lang="en-US" sz="2400" dirty="0"/>
          </a:p>
        </p:txBody>
      </p:sp>
    </p:spTree>
    <p:extLst>
      <p:ext uri="{BB962C8B-B14F-4D97-AF65-F5344CB8AC3E}">
        <p14:creationId xmlns:p14="http://schemas.microsoft.com/office/powerpoint/2010/main" val="2774070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عوامل نجاح المزادات الإلكترونية </a:t>
            </a:r>
            <a:endParaRPr lang="ar-SA" dirty="0"/>
          </a:p>
        </p:txBody>
      </p:sp>
      <p:sp>
        <p:nvSpPr>
          <p:cNvPr id="3" name="Content Placeholder 2"/>
          <p:cNvSpPr>
            <a:spLocks noGrp="1"/>
          </p:cNvSpPr>
          <p:nvPr>
            <p:ph idx="1"/>
          </p:nvPr>
        </p:nvSpPr>
        <p:spPr>
          <a:xfrm>
            <a:off x="495300" y="1417638"/>
            <a:ext cx="8915400" cy="4708525"/>
          </a:xfrm>
        </p:spPr>
        <p:txBody>
          <a:bodyPr/>
          <a:lstStyle/>
          <a:p>
            <a:pPr marL="457200" indent="-457200" rtl="1">
              <a:buFont typeface="Arial" panose="020B0604020202020204" pitchFamily="34" charset="0"/>
              <a:buChar char="•"/>
            </a:pPr>
            <a:r>
              <a:rPr lang="ar-SA" sz="2400" dirty="0" smtClean="0"/>
              <a:t>وجود آلية لدعوة الأفراد للمشاركة في المزاد</a:t>
            </a:r>
          </a:p>
          <a:p>
            <a:pPr marL="457200" indent="-457200" rtl="1">
              <a:buFont typeface="Arial" panose="020B0604020202020204" pitchFamily="34" charset="0"/>
              <a:buChar char="•"/>
            </a:pPr>
            <a:r>
              <a:rPr lang="ar-SA" sz="2400" dirty="0" smtClean="0"/>
              <a:t>وجود أنظمة </a:t>
            </a:r>
            <a:r>
              <a:rPr lang="ar-SA" sz="2400" dirty="0"/>
              <a:t>لتقييم السمعة حيث يقوم كل من المشتري والبائع بتقييم كل منهما الآخر ووضع ذلك التقييم أمام اسم البائع والمشتري في موقع المزاد كما يحدث في </a:t>
            </a:r>
            <a:r>
              <a:rPr lang="en-US" sz="2400" dirty="0"/>
              <a:t>EBay</a:t>
            </a:r>
            <a:r>
              <a:rPr lang="ar-SA" sz="2400" dirty="0"/>
              <a:t>. </a:t>
            </a:r>
          </a:p>
          <a:p>
            <a:pPr marL="457200" indent="-457200" rtl="1">
              <a:buFont typeface="Arial" panose="020B0604020202020204" pitchFamily="34" charset="0"/>
              <a:buChar char="•"/>
            </a:pPr>
            <a:r>
              <a:rPr lang="ar-SA" sz="2400" dirty="0" smtClean="0"/>
              <a:t>استخدام </a:t>
            </a:r>
            <a:r>
              <a:rPr lang="ar-SA" sz="2400" dirty="0"/>
              <a:t>وسيط الكتروني </a:t>
            </a:r>
            <a:r>
              <a:rPr lang="ar-SA" sz="2400" dirty="0" smtClean="0"/>
              <a:t>للاحتفاظ بالمبلغ وعدم دفعه حتى </a:t>
            </a:r>
            <a:r>
              <a:rPr lang="ar-SA" sz="2400" dirty="0"/>
              <a:t>يستلم المشتري البضاعة. ومن مثل</a:t>
            </a:r>
            <a:r>
              <a:rPr lang="en-US" sz="2400" dirty="0"/>
              <a:t> I-Escrow </a:t>
            </a:r>
            <a:r>
              <a:rPr lang="ar-SA" sz="2400" dirty="0"/>
              <a:t>و</a:t>
            </a:r>
            <a:r>
              <a:rPr lang="en-US" sz="2400" dirty="0">
                <a:hlinkClick r:id="rId2"/>
              </a:rPr>
              <a:t>www.safebuyers.com</a:t>
            </a:r>
            <a:r>
              <a:rPr lang="en-US" sz="2400" dirty="0"/>
              <a:t> </a:t>
            </a:r>
            <a:endParaRPr lang="ar-SA" sz="2400" dirty="0" smtClean="0"/>
          </a:p>
          <a:p>
            <a:pPr marL="457200" indent="-457200" rtl="1">
              <a:buFont typeface="Arial" panose="020B0604020202020204" pitchFamily="34" charset="0"/>
              <a:buChar char="•"/>
            </a:pPr>
            <a:r>
              <a:rPr lang="ar-SA" sz="2400" dirty="0" smtClean="0"/>
              <a:t>المتابعة والإشراف المستمر لأداء المزايدين</a:t>
            </a:r>
          </a:p>
          <a:p>
            <a:pPr marL="457200" indent="-457200" rtl="1">
              <a:buFont typeface="Arial" panose="020B0604020202020204" pitchFamily="34" charset="0"/>
              <a:buChar char="•"/>
            </a:pPr>
            <a:r>
              <a:rPr lang="ar-SA" sz="2400" dirty="0" smtClean="0"/>
              <a:t>توفير إرشادات ومعايير وبرامج تدريبية للجدد. </a:t>
            </a:r>
          </a:p>
          <a:p>
            <a:pPr marL="457200" indent="-457200" rtl="1">
              <a:buFont typeface="Arial" panose="020B0604020202020204" pitchFamily="34" charset="0"/>
              <a:buChar char="•"/>
            </a:pPr>
            <a:r>
              <a:rPr lang="ar-SA" sz="2400" dirty="0" smtClean="0"/>
              <a:t>تحديد السعر المقبول ووجود آلية للتواصل مع المزايدين حول الأسعار المعروضة ووقت انتهاء المزاد</a:t>
            </a:r>
          </a:p>
          <a:p>
            <a:pPr marL="457200" indent="-457200" rtl="1">
              <a:buFont typeface="Arial" panose="020B0604020202020204" pitchFamily="34" charset="0"/>
              <a:buChar char="•"/>
            </a:pPr>
            <a:endParaRPr lang="ar-SA"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2036273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fontAlgn="auto">
              <a:spcAft>
                <a:spcPts val="0"/>
              </a:spcAft>
              <a:defRPr/>
            </a:pPr>
            <a:r>
              <a:rPr lang="ar-SA" sz="4000" dirty="0">
                <a:effectLst>
                  <a:outerShdw blurRad="38100" dist="38100" dir="2700000" algn="tl">
                    <a:srgbClr val="000000">
                      <a:alpha val="43137"/>
                    </a:srgbClr>
                  </a:outerShdw>
                </a:effectLst>
              </a:rPr>
              <a:t>الدفع الإلكتروني </a:t>
            </a:r>
            <a:r>
              <a:rPr lang="en-US" sz="4000" dirty="0">
                <a:effectLst>
                  <a:outerShdw blurRad="38100" dist="38100" dir="2700000" algn="tl">
                    <a:srgbClr val="000000">
                      <a:alpha val="43137"/>
                    </a:srgbClr>
                  </a:outerShdw>
                </a:effectLst>
              </a:rPr>
              <a:t>E-payment</a:t>
            </a:r>
            <a:r>
              <a:rPr lang="ar-SA" sz="4000" dirty="0">
                <a:effectLst>
                  <a:outerShdw blurRad="38100" dist="38100" dir="2700000" algn="tl">
                    <a:srgbClr val="000000">
                      <a:alpha val="43137"/>
                    </a:srgbClr>
                  </a:outerShdw>
                </a:effectLst>
              </a:rPr>
              <a:t> </a:t>
            </a: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r>
            <a:b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Content Placeholder 3"/>
          <p:cNvSpPr>
            <a:spLocks noGrp="1"/>
          </p:cNvSpPr>
          <p:nvPr>
            <p:ph idx="1"/>
          </p:nvPr>
        </p:nvSpPr>
        <p:spPr>
          <a:xfrm>
            <a:off x="0" y="1417638"/>
            <a:ext cx="9906000" cy="4732337"/>
          </a:xfrm>
        </p:spPr>
        <p:txBody>
          <a:bodyPr/>
          <a:lstStyle/>
          <a:p>
            <a:pPr marL="0" indent="0" rtl="1"/>
            <a:r>
              <a:rPr lang="ar-SA" sz="2400" dirty="0" smtClean="0"/>
              <a:t>الدفع </a:t>
            </a:r>
            <a:r>
              <a:rPr lang="en-US" sz="2400" dirty="0" smtClean="0"/>
              <a:t>Payment</a:t>
            </a:r>
            <a:r>
              <a:rPr lang="ar-SA" sz="2400" dirty="0" smtClean="0"/>
              <a:t>: هو نقل الأموال من شخص لأخر أو من كيان قانوني لكيان آخر.</a:t>
            </a:r>
          </a:p>
          <a:p>
            <a:pPr marL="0" indent="0" rtl="1"/>
            <a:r>
              <a:rPr lang="ar-SA" sz="2400" b="1" dirty="0" smtClean="0"/>
              <a:t>طرق الدفع التقليدية: </a:t>
            </a:r>
            <a:r>
              <a:rPr lang="ar-SA" sz="2400" dirty="0" smtClean="0"/>
              <a:t>الدفع النقدي وبالشيكات والحوالات البنكية (</a:t>
            </a:r>
            <a:r>
              <a:rPr lang="ar-SA" sz="2400" dirty="0" err="1" smtClean="0"/>
              <a:t>ماهى</a:t>
            </a:r>
            <a:r>
              <a:rPr lang="ar-SA" sz="2400" dirty="0" smtClean="0"/>
              <a:t> عيوبها؟)</a:t>
            </a:r>
          </a:p>
          <a:p>
            <a:pPr marL="0" indent="0" rtl="1"/>
            <a:r>
              <a:rPr lang="ar-SA" sz="2400" b="1" dirty="0" smtClean="0"/>
              <a:t>طرق الدفع الإلكتروني: </a:t>
            </a:r>
          </a:p>
          <a:p>
            <a:pPr rtl="1">
              <a:buFont typeface="Wingdings" panose="05000000000000000000" pitchFamily="2" charset="2"/>
              <a:buChar char="Ø"/>
            </a:pPr>
            <a:r>
              <a:rPr lang="ar-SA" sz="2400" dirty="0" smtClean="0"/>
              <a:t>بطاقات الائتمان: يقوم طرف ثالث (</a:t>
            </a:r>
            <a:r>
              <a:rPr lang="ar-SA" sz="2400" dirty="0"/>
              <a:t>مثل </a:t>
            </a:r>
            <a:r>
              <a:rPr lang="en-US" sz="2400" dirty="0" smtClean="0"/>
              <a:t>PayPal.com</a:t>
            </a:r>
            <a:r>
              <a:rPr lang="ar-SA" sz="2400" dirty="0" smtClean="0"/>
              <a:t>) بالتحقق </a:t>
            </a:r>
            <a:r>
              <a:rPr lang="ar-SA" sz="2400" dirty="0"/>
              <a:t>من المشتريات وصلاحية بطاقة الائتمان</a:t>
            </a:r>
            <a:endParaRPr lang="ar-SA" sz="2400" dirty="0" smtClean="0"/>
          </a:p>
          <a:p>
            <a:pPr rtl="1">
              <a:buFont typeface="Wingdings" panose="05000000000000000000" pitchFamily="2" charset="2"/>
              <a:buChar char="Ø"/>
            </a:pPr>
            <a:r>
              <a:rPr lang="ar-SA" sz="2400" dirty="0" smtClean="0"/>
              <a:t>التحويلات الإلكترونية: تحويل الأموال من حساب لآخر أو دفع الفواتير والرسوم </a:t>
            </a:r>
          </a:p>
          <a:p>
            <a:pPr rtl="1">
              <a:buFont typeface="Wingdings" panose="05000000000000000000" pitchFamily="2" charset="2"/>
              <a:buChar char="Ø"/>
            </a:pPr>
            <a:r>
              <a:rPr lang="ar-SA" sz="2400" dirty="0" smtClean="0"/>
              <a:t>المحافظ الإلكترونية: جهاز يمكن الفرد من الشراء ودفع الفواتير والتحقق من هوية المستخدم </a:t>
            </a:r>
          </a:p>
          <a:p>
            <a:pPr rtl="1">
              <a:buFont typeface="Wingdings" panose="05000000000000000000" pitchFamily="2" charset="2"/>
              <a:buChar char="Ø"/>
            </a:pPr>
            <a:r>
              <a:rPr lang="ar-SA" sz="2400" dirty="0" smtClean="0"/>
              <a:t>النقود الرقمية: مثل </a:t>
            </a:r>
            <a:r>
              <a:rPr lang="ar-SA" sz="2400" dirty="0" err="1" smtClean="0"/>
              <a:t>بيتكوين</a:t>
            </a:r>
            <a:r>
              <a:rPr lang="ar-SA" sz="2400" dirty="0" smtClean="0"/>
              <a:t> </a:t>
            </a:r>
            <a:r>
              <a:rPr lang="en-US" sz="2400" dirty="0" smtClean="0"/>
              <a:t>bitcoin</a:t>
            </a:r>
            <a:r>
              <a:rPr lang="ar-SA" sz="2400" dirty="0" smtClean="0"/>
              <a:t> هي </a:t>
            </a:r>
            <a:r>
              <a:rPr lang="ar-SA" sz="2400" dirty="0"/>
              <a:t>عملة افتراضية تصلح </a:t>
            </a:r>
            <a:r>
              <a:rPr lang="ar-SA" sz="2400" dirty="0" smtClean="0"/>
              <a:t>للشبكات </a:t>
            </a:r>
            <a:r>
              <a:rPr lang="ar-SA" sz="2400" dirty="0"/>
              <a:t>الاجتماعية والألعاب </a:t>
            </a:r>
            <a:r>
              <a:rPr lang="ar-SA" sz="2400" dirty="0" smtClean="0"/>
              <a:t> </a:t>
            </a:r>
          </a:p>
          <a:p>
            <a:pPr marL="0" indent="0" rtl="1"/>
            <a:r>
              <a:rPr lang="ar-SA" sz="2400" b="1" dirty="0" smtClean="0"/>
              <a:t>الإيجابيات: </a:t>
            </a:r>
            <a:r>
              <a:rPr lang="ar-SA" sz="2400" dirty="0"/>
              <a:t>السرعة والمرونة و</a:t>
            </a:r>
            <a:r>
              <a:rPr lang="ar-SA" sz="2400" dirty="0" smtClean="0"/>
              <a:t>انخفاض </a:t>
            </a:r>
            <a:r>
              <a:rPr lang="ar-SA" sz="2400" dirty="0"/>
              <a:t>تكاليف </a:t>
            </a:r>
            <a:r>
              <a:rPr lang="ar-SA" sz="2400" dirty="0" smtClean="0"/>
              <a:t>المعاملات </a:t>
            </a:r>
            <a:endParaRPr lang="ar-SA" sz="2400" dirty="0"/>
          </a:p>
          <a:p>
            <a:pPr marL="0" indent="0" rtl="1"/>
            <a:r>
              <a:rPr lang="ar-SA" sz="2400" b="1" dirty="0" smtClean="0"/>
              <a:t>السلبيات: </a:t>
            </a:r>
            <a:r>
              <a:rPr lang="ar-SA" sz="2400" dirty="0" smtClean="0"/>
              <a:t>التعرض لمخاطر سرقة الهوية والمعلومات وانخفاض الثقة وضعف آليات فض المنازعات</a:t>
            </a:r>
            <a:endParaRPr lang="ar-SA" sz="2400" dirty="0"/>
          </a:p>
          <a:p>
            <a:pPr marL="0" indent="0" rtl="1"/>
            <a:endParaRPr lang="ar-SA" sz="2400" dirty="0" smtClean="0"/>
          </a:p>
          <a:p>
            <a:pPr marL="0" indent="0" rtl="1"/>
            <a:r>
              <a:rPr lang="ar-SA" sz="2400" dirty="0" smtClean="0"/>
              <a:t> </a:t>
            </a:r>
            <a:endParaRPr lang="ar-SA" sz="2400" dirty="0"/>
          </a:p>
          <a:p>
            <a:pPr rtl="1">
              <a:buFont typeface="Arial" panose="020B0604020202020204" pitchFamily="34" charset="0"/>
              <a:buChar char="•"/>
            </a:pPr>
            <a:endParaRPr lang="ar-SA" sz="2400" dirty="0" smtClean="0"/>
          </a:p>
        </p:txBody>
      </p:sp>
    </p:spTree>
    <p:extLst>
      <p:ext uri="{BB962C8B-B14F-4D97-AF65-F5344CB8AC3E}">
        <p14:creationId xmlns:p14="http://schemas.microsoft.com/office/powerpoint/2010/main" val="1298588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المقايضة الإلكترونية </a:t>
            </a:r>
            <a:r>
              <a:rPr lang="en-US" dirty="0" smtClean="0">
                <a:effectLst>
                  <a:outerShdw blurRad="38100" dist="38100" dir="2700000" algn="tl">
                    <a:srgbClr val="000000">
                      <a:alpha val="43137"/>
                    </a:srgbClr>
                  </a:outerShdw>
                </a:effectLst>
              </a:rPr>
              <a:t>e-Bartering</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7" name="Content Placeholder 3"/>
          <p:cNvSpPr txBox="1">
            <a:spLocks/>
          </p:cNvSpPr>
          <p:nvPr/>
        </p:nvSpPr>
        <p:spPr bwMode="auto">
          <a:xfrm>
            <a:off x="56456" y="1417638"/>
            <a:ext cx="9937104" cy="4938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buFont typeface="Arial" panose="020B0604020202020204" pitchFamily="34" charset="0"/>
              <a:buChar char="•"/>
            </a:pPr>
            <a:r>
              <a:rPr lang="ar-SA" sz="2600" dirty="0" smtClean="0"/>
              <a:t>هي مواقع الكترونية لتسهيل مقايضة منتج بمنتج، أو خدمة بخدمة، أو منتج بقرض</a:t>
            </a:r>
          </a:p>
          <a:p>
            <a:pPr lvl="0" rtl="1">
              <a:buFont typeface="Arial" panose="020B0604020202020204" pitchFamily="34" charset="0"/>
              <a:buChar char="•"/>
            </a:pPr>
            <a:r>
              <a:rPr lang="ar-SA" sz="2600" dirty="0" smtClean="0"/>
              <a:t>تركز على الاقتصاد المحلى وتوفر تكاليف الشحن، وتمنع تسرب الثروة خارج المجتمع المحلى.</a:t>
            </a:r>
          </a:p>
          <a:p>
            <a:pPr lvl="0" rtl="1">
              <a:buFont typeface="Arial" panose="020B0604020202020204" pitchFamily="34" charset="0"/>
              <a:buChar char="•"/>
            </a:pPr>
            <a:r>
              <a:rPr lang="ar-SA" sz="2600" dirty="0" smtClean="0"/>
              <a:t>موقع </a:t>
            </a:r>
            <a:r>
              <a:rPr lang="ar-SA" sz="2600" dirty="0" err="1" smtClean="0"/>
              <a:t>بوانجو</a:t>
            </a:r>
            <a:r>
              <a:rPr lang="ar-SA" sz="2600" dirty="0" smtClean="0"/>
              <a:t> </a:t>
            </a:r>
            <a:r>
              <a:rPr lang="en-US" sz="2600" dirty="0" err="1" smtClean="0"/>
              <a:t>PawnGo</a:t>
            </a:r>
            <a:r>
              <a:rPr lang="ar-SA" sz="2600" dirty="0" smtClean="0"/>
              <a:t> يسهل مقايضة الذهب بقروض</a:t>
            </a:r>
          </a:p>
          <a:p>
            <a:pPr lvl="0" rtl="1">
              <a:buFont typeface="Arial" panose="020B0604020202020204" pitchFamily="34" charset="0"/>
              <a:buChar char="•"/>
            </a:pPr>
            <a:r>
              <a:rPr lang="ar-SA" sz="2600" dirty="0"/>
              <a:t>موقع </a:t>
            </a:r>
            <a:r>
              <a:rPr lang="ar-SA" sz="2600" dirty="0" err="1"/>
              <a:t>ثريدأب</a:t>
            </a:r>
            <a:r>
              <a:rPr lang="ar-SA" sz="2600" dirty="0"/>
              <a:t> </a:t>
            </a:r>
            <a:r>
              <a:rPr lang="en-US" sz="2600" dirty="0" err="1">
                <a:hlinkClick r:id="rId3"/>
              </a:rPr>
              <a:t>ThredUp</a:t>
            </a:r>
            <a:r>
              <a:rPr lang="en-US" sz="2600" dirty="0"/>
              <a:t> </a:t>
            </a:r>
            <a:r>
              <a:rPr lang="ar-SA" sz="2600" dirty="0" smtClean="0"/>
              <a:t> يسهل </a:t>
            </a:r>
            <a:r>
              <a:rPr lang="ar-SA" sz="2600" dirty="0"/>
              <a:t>مقايضة الملابس والألعاب والأجهزة </a:t>
            </a:r>
            <a:r>
              <a:rPr lang="ar-SA" sz="2600" dirty="0" smtClean="0"/>
              <a:t>المستعملة</a:t>
            </a:r>
          </a:p>
          <a:p>
            <a:pPr lvl="0" rtl="1">
              <a:buFont typeface="Arial" panose="020B0604020202020204" pitchFamily="34" charset="0"/>
              <a:buChar char="•"/>
            </a:pPr>
            <a:r>
              <a:rPr lang="ar-SA" sz="2600" dirty="0"/>
              <a:t>موقع ثواب</a:t>
            </a:r>
            <a:r>
              <a:rPr lang="en-US" sz="2600" dirty="0"/>
              <a:t> </a:t>
            </a:r>
            <a:r>
              <a:rPr lang="en-US" sz="2600" dirty="0">
                <a:hlinkClick r:id="rId4"/>
              </a:rPr>
              <a:t>Swap.com </a:t>
            </a:r>
            <a:r>
              <a:rPr lang="ar-SA" sz="2600" dirty="0"/>
              <a:t>يعتبر </a:t>
            </a:r>
            <a:r>
              <a:rPr lang="ar-SA" sz="2600" dirty="0" smtClean="0"/>
              <a:t>أكبر مواقع للمقايضة في العالم حيث وصل حجم أعضائها 1.2 مليون عضو</a:t>
            </a:r>
          </a:p>
          <a:p>
            <a:pPr lvl="0" rtl="1">
              <a:buFont typeface="Arial" panose="020B0604020202020204" pitchFamily="34" charset="0"/>
              <a:buChar char="•"/>
            </a:pPr>
            <a:r>
              <a:rPr lang="en-US" sz="2600" b="1" dirty="0">
                <a:hlinkClick r:id="rId5"/>
              </a:rPr>
              <a:t>U-Exchange</a:t>
            </a:r>
            <a:r>
              <a:rPr lang="en-US" sz="2600" b="1" dirty="0"/>
              <a:t> </a:t>
            </a:r>
            <a:r>
              <a:rPr lang="ar-SA" sz="2600" b="1" dirty="0" smtClean="0"/>
              <a:t> </a:t>
            </a:r>
            <a:r>
              <a:rPr lang="ar-SA" sz="2600" dirty="0"/>
              <a:t>يقايض خدمات مثل تقديم </a:t>
            </a:r>
            <a:r>
              <a:rPr lang="ar-SA" sz="2600" dirty="0" smtClean="0"/>
              <a:t>استشارات أو رعاية الأطفال مقابل </a:t>
            </a:r>
            <a:r>
              <a:rPr lang="ar-SA" sz="2600" dirty="0"/>
              <a:t>الإقامة في </a:t>
            </a:r>
            <a:r>
              <a:rPr lang="ar-SA" sz="2600" dirty="0" smtClean="0"/>
              <a:t>المنزل</a:t>
            </a:r>
            <a:endParaRPr lang="ar-SA" sz="2600" dirty="0"/>
          </a:p>
          <a:p>
            <a:pPr lvl="0" rtl="1">
              <a:buFont typeface="Arial" panose="020B0604020202020204" pitchFamily="34" charset="0"/>
              <a:buChar char="•"/>
            </a:pPr>
            <a:r>
              <a:rPr lang="en-US" sz="2600" b="1" dirty="0" smtClean="0"/>
              <a:t> </a:t>
            </a:r>
            <a:r>
              <a:rPr lang="en-US" sz="2600" b="1" dirty="0" err="1" smtClean="0"/>
              <a:t>CouchSurfing</a:t>
            </a:r>
            <a:r>
              <a:rPr lang="ar-SA" sz="2600" dirty="0" smtClean="0"/>
              <a:t>موقع تصفح الأرائك يسهل </a:t>
            </a:r>
            <a:r>
              <a:rPr lang="ar-SA" sz="2600" dirty="0"/>
              <a:t>مقايضة الأرائك أو تأجير </a:t>
            </a:r>
            <a:r>
              <a:rPr lang="ar-SA" sz="2600" dirty="0" smtClean="0"/>
              <a:t>الأرائك وبلغ عدد أعضائه 5.5 مليون عام 2014</a:t>
            </a:r>
            <a:endParaRPr lang="en-US" sz="2600" dirty="0"/>
          </a:p>
        </p:txBody>
      </p:sp>
    </p:spTree>
    <p:extLst>
      <p:ext uri="{BB962C8B-B14F-4D97-AF65-F5344CB8AC3E}">
        <p14:creationId xmlns:p14="http://schemas.microsoft.com/office/powerpoint/2010/main" val="271161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algn="r" rtl="1"/>
            <a:r>
              <a:rPr lang="ar-SA" b="1" dirty="0" smtClean="0"/>
              <a:t>أكثر السلع مبيعا على الإنترنت:</a:t>
            </a:r>
            <a:endParaRPr lang="en-US" dirty="0" smtClean="0">
              <a:cs typeface="Times New Roman" pitchFamily="18" charset="0"/>
            </a:endParaRPr>
          </a:p>
        </p:txBody>
      </p:sp>
      <p:sp>
        <p:nvSpPr>
          <p:cNvPr id="9" name="Content Placeholder 8"/>
          <p:cNvSpPr>
            <a:spLocks noGrp="1"/>
          </p:cNvSpPr>
          <p:nvPr>
            <p:ph sz="half" idx="13"/>
          </p:nvPr>
        </p:nvSpPr>
        <p:spPr/>
        <p:txBody>
          <a:bodyPr/>
          <a:lstStyle/>
          <a:p>
            <a:pPr marL="342900" indent="-457200">
              <a:buFont typeface="Arial" panose="020B0604020202020204" pitchFamily="34" charset="0"/>
              <a:buChar char="•"/>
            </a:pPr>
            <a:r>
              <a:rPr lang="ar-SA" dirty="0" smtClean="0"/>
              <a:t>التذاكر وحجوزات السفر</a:t>
            </a:r>
            <a:endParaRPr lang="en-US" dirty="0" smtClean="0"/>
          </a:p>
          <a:p>
            <a:pPr marL="342900" indent="-457200">
              <a:buFont typeface="Arial" panose="020B0604020202020204" pitchFamily="34" charset="0"/>
              <a:buChar char="•"/>
            </a:pPr>
            <a:r>
              <a:rPr lang="ar-SA" dirty="0" smtClean="0"/>
              <a:t>معدات وبرمجيات الكمبيوتر</a:t>
            </a:r>
          </a:p>
          <a:p>
            <a:pPr marL="342900" indent="-457200">
              <a:buFont typeface="Arial" panose="020B0604020202020204" pitchFamily="34" charset="0"/>
              <a:buChar char="•"/>
            </a:pPr>
            <a:r>
              <a:rPr lang="ar-SA" dirty="0" smtClean="0"/>
              <a:t>الأجهزة الإلكترونية</a:t>
            </a:r>
          </a:p>
          <a:p>
            <a:pPr marL="342900" indent="-457200">
              <a:buFont typeface="Arial" panose="020B0604020202020204" pitchFamily="34" charset="0"/>
              <a:buChar char="•"/>
            </a:pPr>
            <a:r>
              <a:rPr lang="ar-SA" dirty="0" smtClean="0"/>
              <a:t>الأدوات المكتبية</a:t>
            </a:r>
          </a:p>
          <a:p>
            <a:pPr marL="342900" indent="-457200">
              <a:buFont typeface="Arial" panose="020B0604020202020204" pitchFamily="34" charset="0"/>
              <a:buChar char="•"/>
            </a:pPr>
            <a:r>
              <a:rPr lang="ar-SA" dirty="0" smtClean="0"/>
              <a:t>البضائع الرياضية</a:t>
            </a:r>
          </a:p>
          <a:p>
            <a:pPr marL="342900" indent="-457200">
              <a:buFont typeface="Arial" panose="020B0604020202020204" pitchFamily="34" charset="0"/>
              <a:buChar char="•"/>
            </a:pPr>
            <a:r>
              <a:rPr lang="ar-SA" dirty="0" smtClean="0"/>
              <a:t>الكتب والموسيقى</a:t>
            </a:r>
          </a:p>
          <a:p>
            <a:pPr marL="342900" indent="-457200">
              <a:buFont typeface="Arial" panose="020B0604020202020204" pitchFamily="34" charset="0"/>
              <a:buChar char="•"/>
            </a:pPr>
            <a:r>
              <a:rPr lang="ar-SA" dirty="0" smtClean="0"/>
              <a:t>اللعب والدمى </a:t>
            </a:r>
          </a:p>
          <a:p>
            <a:pPr marL="342900" indent="-457200">
              <a:buFont typeface="Arial" panose="020B0604020202020204" pitchFamily="34" charset="0"/>
              <a:buChar char="•"/>
            </a:pPr>
            <a:endParaRPr lang="en-US" dirty="0"/>
          </a:p>
        </p:txBody>
      </p:sp>
      <p:sp>
        <p:nvSpPr>
          <p:cNvPr id="8" name="Content Placeholder 7"/>
          <p:cNvSpPr>
            <a:spLocks noGrp="1"/>
          </p:cNvSpPr>
          <p:nvPr>
            <p:ph sz="half" idx="1"/>
          </p:nvPr>
        </p:nvSpPr>
        <p:spPr/>
        <p:txBody>
          <a:bodyPr/>
          <a:lstStyle/>
          <a:p>
            <a:pPr marL="342900" indent="-457200">
              <a:buFont typeface="Arial" panose="020B0604020202020204" pitchFamily="34" charset="0"/>
              <a:buChar char="•"/>
            </a:pPr>
            <a:r>
              <a:rPr lang="ar-SA" dirty="0" smtClean="0"/>
              <a:t>أدوات الصحة والتجميل</a:t>
            </a:r>
          </a:p>
          <a:p>
            <a:pPr marL="342900" indent="-457200">
              <a:buFont typeface="Arial" panose="020B0604020202020204" pitchFamily="34" charset="0"/>
              <a:buChar char="•"/>
            </a:pPr>
            <a:r>
              <a:rPr lang="ar-SA" dirty="0" smtClean="0"/>
              <a:t>الملابس</a:t>
            </a:r>
          </a:p>
          <a:p>
            <a:pPr marL="342900" indent="-457200">
              <a:buFont typeface="Arial" panose="020B0604020202020204" pitchFamily="34" charset="0"/>
              <a:buChar char="•"/>
            </a:pPr>
            <a:r>
              <a:rPr lang="ar-SA" dirty="0" smtClean="0"/>
              <a:t>المجوهرات</a:t>
            </a:r>
          </a:p>
          <a:p>
            <a:pPr marL="342900" indent="-457200">
              <a:buFont typeface="Arial" panose="020B0604020202020204" pitchFamily="34" charset="0"/>
              <a:buChar char="•"/>
            </a:pPr>
            <a:r>
              <a:rPr lang="ar-SA" dirty="0" smtClean="0"/>
              <a:t>السيارات</a:t>
            </a:r>
          </a:p>
          <a:p>
            <a:pPr marL="342900" indent="-457200">
              <a:buFont typeface="Arial" panose="020B0604020202020204" pitchFamily="34" charset="0"/>
              <a:buChar char="•"/>
            </a:pPr>
            <a:r>
              <a:rPr lang="ar-SA" dirty="0" smtClean="0"/>
              <a:t>الخدمات</a:t>
            </a:r>
            <a:endParaRPr lang="en-US" dirty="0"/>
          </a:p>
        </p:txBody>
      </p:sp>
    </p:spTree>
    <p:extLst>
      <p:ext uri="{BB962C8B-B14F-4D97-AF65-F5344CB8AC3E}">
        <p14:creationId xmlns:p14="http://schemas.microsoft.com/office/powerpoint/2010/main" val="230372103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algn="r" rtl="1"/>
            <a:r>
              <a:rPr lang="ar-SA" b="1" dirty="0"/>
              <a:t>أسباب </a:t>
            </a:r>
            <a:r>
              <a:rPr lang="ar-SA" b="1" dirty="0" smtClean="0"/>
              <a:t>فشل </a:t>
            </a:r>
            <a:r>
              <a:rPr lang="ar-SA" b="1" dirty="0"/>
              <a:t>مواقع تجارة التجزئة </a:t>
            </a:r>
            <a:r>
              <a:rPr lang="ar-SA" b="1" dirty="0" smtClean="0"/>
              <a:t>الالكترونية</a:t>
            </a:r>
            <a:endParaRPr lang="en-US" dirty="0" smtClean="0">
              <a:cs typeface="Times New Roman" pitchFamily="18" charset="0"/>
            </a:endParaRPr>
          </a:p>
        </p:txBody>
      </p:sp>
      <p:sp>
        <p:nvSpPr>
          <p:cNvPr id="15363" name="Rectangle 3"/>
          <p:cNvSpPr>
            <a:spLocks noGrp="1" noRot="1" noChangeArrowheads="1"/>
          </p:cNvSpPr>
          <p:nvPr>
            <p:ph idx="1"/>
          </p:nvPr>
        </p:nvSpPr>
        <p:spPr>
          <a:xfrm>
            <a:off x="0" y="1417638"/>
            <a:ext cx="9410700" cy="4708525"/>
          </a:xfrm>
          <a:noFill/>
        </p:spPr>
        <p:txBody>
          <a:bodyPr/>
          <a:lstStyle/>
          <a:p>
            <a:pPr marL="609600" indent="-609600" rtl="1">
              <a:lnSpc>
                <a:spcPct val="90000"/>
              </a:lnSpc>
              <a:buFont typeface="Arial" charset="0"/>
              <a:buAutoNum type="arabicPeriod"/>
              <a:defRPr/>
            </a:pPr>
            <a:r>
              <a:rPr lang="ar-SA" sz="2600" dirty="0" smtClean="0"/>
              <a:t>الافتقار إلى </a:t>
            </a:r>
            <a:r>
              <a:rPr lang="ar-SA" sz="2600" dirty="0"/>
              <a:t>إستراتيجية عمل </a:t>
            </a:r>
            <a:r>
              <a:rPr lang="ar-SA" sz="2600" dirty="0" smtClean="0"/>
              <a:t>واضحة.</a:t>
            </a:r>
          </a:p>
          <a:p>
            <a:pPr marL="609600" indent="-609600" rtl="1">
              <a:lnSpc>
                <a:spcPct val="90000"/>
              </a:lnSpc>
              <a:buFont typeface="Arial" charset="0"/>
              <a:buAutoNum type="arabicPeriod"/>
              <a:defRPr/>
            </a:pPr>
            <a:r>
              <a:rPr lang="ar-SA" sz="2600" dirty="0" smtClean="0"/>
              <a:t>عدم الصبر</a:t>
            </a:r>
          </a:p>
          <a:p>
            <a:pPr marL="609600" indent="-609600" rtl="1">
              <a:lnSpc>
                <a:spcPct val="90000"/>
              </a:lnSpc>
              <a:buFont typeface="Arial" charset="0"/>
              <a:buAutoNum type="arabicPeriod"/>
              <a:defRPr/>
            </a:pPr>
            <a:r>
              <a:rPr lang="ar-SA" sz="2600" dirty="0" smtClean="0"/>
              <a:t>رداءة الموقع ( خيارات الدفع، سياسة الخصوصية، سهولة التصفح، معلومات </a:t>
            </a:r>
            <a:r>
              <a:rPr lang="ar-SA" sz="2600" dirty="0" err="1" smtClean="0"/>
              <a:t>الإتصال</a:t>
            </a:r>
            <a:r>
              <a:rPr lang="ar-SA" sz="2600" dirty="0" smtClean="0"/>
              <a:t>)</a:t>
            </a:r>
            <a:endParaRPr lang="ar-SA" sz="2600" dirty="0"/>
          </a:p>
          <a:p>
            <a:pPr marL="609600" indent="-609600" rtl="1">
              <a:lnSpc>
                <a:spcPct val="90000"/>
              </a:lnSpc>
              <a:buFont typeface="Arial" charset="0"/>
              <a:buAutoNum type="arabicPeriod"/>
              <a:defRPr/>
            </a:pPr>
            <a:r>
              <a:rPr lang="ar-SA" sz="2600" dirty="0"/>
              <a:t>الاعتقاد الخاطئ بإمكانية بيع أي شيء عبر </a:t>
            </a:r>
            <a:r>
              <a:rPr lang="ar-SA" sz="2600" dirty="0" smtClean="0"/>
              <a:t>الانترنت.</a:t>
            </a:r>
            <a:endParaRPr lang="ar-SA" sz="2600" dirty="0"/>
          </a:p>
          <a:p>
            <a:pPr marL="609600" indent="-609600" rtl="1">
              <a:lnSpc>
                <a:spcPct val="90000"/>
              </a:lnSpc>
              <a:buFont typeface="Arial" charset="0"/>
              <a:buAutoNum type="arabicPeriod"/>
              <a:defRPr/>
            </a:pPr>
            <a:r>
              <a:rPr lang="ar-SA" sz="2600" dirty="0"/>
              <a:t>الاعتقاد الخاطئ باستمرارية النمو في تجارة التجزئة بدون </a:t>
            </a:r>
            <a:r>
              <a:rPr lang="ar-SA" sz="2600" dirty="0" smtClean="0"/>
              <a:t>حدود.</a:t>
            </a:r>
            <a:endParaRPr lang="ar-SA" sz="2600" dirty="0"/>
          </a:p>
          <a:p>
            <a:pPr marL="609600" indent="-609600" rtl="1">
              <a:lnSpc>
                <a:spcPct val="90000"/>
              </a:lnSpc>
              <a:buFont typeface="Arial" charset="0"/>
              <a:buAutoNum type="arabicPeriod"/>
              <a:defRPr/>
            </a:pPr>
            <a:r>
              <a:rPr lang="ar-SA" sz="2600" dirty="0"/>
              <a:t>إهمال خدمة العملاء (الجوانب التسويقية</a:t>
            </a:r>
            <a:r>
              <a:rPr lang="ar-SA" sz="2600" dirty="0" smtClean="0"/>
              <a:t>).</a:t>
            </a:r>
            <a:endParaRPr lang="ar-SA" sz="2600" dirty="0"/>
          </a:p>
          <a:p>
            <a:pPr marL="609600" indent="-609600" rtl="1">
              <a:lnSpc>
                <a:spcPct val="90000"/>
              </a:lnSpc>
              <a:buFont typeface="Arial" charset="0"/>
              <a:buAutoNum type="arabicPeriod"/>
              <a:defRPr/>
            </a:pPr>
            <a:r>
              <a:rPr lang="ar-SA" sz="2600" dirty="0"/>
              <a:t>الفشل في </a:t>
            </a:r>
            <a:r>
              <a:rPr lang="ar-SA" sz="2600" dirty="0" smtClean="0"/>
              <a:t>إدارة المخزون والتحكم </a:t>
            </a:r>
            <a:r>
              <a:rPr lang="ar-SA" sz="2600" dirty="0"/>
              <a:t>في </a:t>
            </a:r>
            <a:r>
              <a:rPr lang="ar-SA" sz="2600" dirty="0" smtClean="0"/>
              <a:t>الإنفاق .</a:t>
            </a:r>
            <a:endParaRPr lang="ar-SA" sz="2600" dirty="0"/>
          </a:p>
          <a:p>
            <a:pPr marL="609600" indent="-609600" rtl="1">
              <a:lnSpc>
                <a:spcPct val="90000"/>
              </a:lnSpc>
              <a:buFont typeface="Arial" charset="0"/>
              <a:buAutoNum type="arabicPeriod"/>
              <a:defRPr/>
            </a:pPr>
            <a:r>
              <a:rPr lang="ar-SA" sz="2600" dirty="0"/>
              <a:t>الاعتقاد الخاطئ </a:t>
            </a:r>
            <a:r>
              <a:rPr lang="ar-SA" sz="2600" dirty="0" smtClean="0"/>
              <a:t>بأن الأعمال الالكترونية </a:t>
            </a:r>
            <a:r>
              <a:rPr lang="ar-SA" sz="2600" dirty="0"/>
              <a:t>في العالم الافتراضي </a:t>
            </a:r>
            <a:r>
              <a:rPr lang="ar-SA" sz="2600" dirty="0" smtClean="0"/>
              <a:t>تحتاج </a:t>
            </a:r>
            <a:r>
              <a:rPr lang="ar-SA" sz="2600" dirty="0"/>
              <a:t>فقط </a:t>
            </a:r>
            <a:r>
              <a:rPr lang="ar-SA" sz="2600" dirty="0" smtClean="0"/>
              <a:t>إلى </a:t>
            </a:r>
            <a:r>
              <a:rPr lang="ar-SA" sz="2600" dirty="0"/>
              <a:t>برمجيات جاهزة (الجوانب الإدارية</a:t>
            </a:r>
            <a:r>
              <a:rPr lang="ar-SA" sz="2600" dirty="0" smtClean="0"/>
              <a:t>).</a:t>
            </a:r>
            <a:endParaRPr lang="en-US" sz="2600" dirty="0"/>
          </a:p>
        </p:txBody>
      </p:sp>
    </p:spTree>
    <p:extLst>
      <p:ext uri="{BB962C8B-B14F-4D97-AF65-F5344CB8AC3E}">
        <p14:creationId xmlns:p14="http://schemas.microsoft.com/office/powerpoint/2010/main" val="404907996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056" y="620688"/>
            <a:ext cx="7924800" cy="4991100"/>
          </a:xfrm>
          <a:prstGeom prst="rect">
            <a:avLst/>
          </a:prstGeom>
        </p:spPr>
      </p:pic>
    </p:spTree>
    <p:extLst>
      <p:ext uri="{BB962C8B-B14F-4D97-AF65-F5344CB8AC3E}">
        <p14:creationId xmlns:p14="http://schemas.microsoft.com/office/powerpoint/2010/main" val="4158685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28800" y="228600"/>
            <a:ext cx="7498080" cy="990600"/>
          </a:xfrm>
        </p:spPr>
        <p:txBody>
          <a:bodyPr>
            <a:normAutofit/>
          </a:bodyPr>
          <a:lstStyle/>
          <a:p>
            <a:pPr algn="r" rtl="1"/>
            <a:r>
              <a:rPr lang="ar-SA" dirty="0" smtClean="0"/>
              <a:t>الإنترنت كقناة توزيع بالتجزئة:</a:t>
            </a:r>
            <a:endParaRPr lang="en-US" dirty="0"/>
          </a:p>
        </p:txBody>
      </p:sp>
      <p:graphicFrame>
        <p:nvGraphicFramePr>
          <p:cNvPr id="8" name="Content Placeholder 6"/>
          <p:cNvGraphicFramePr>
            <a:graphicFrameLocks/>
          </p:cNvGraphicFramePr>
          <p:nvPr>
            <p:extLst/>
          </p:nvPr>
        </p:nvGraphicFramePr>
        <p:xfrm>
          <a:off x="495300" y="2924944"/>
          <a:ext cx="8915400" cy="1296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87674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نموذج أعمال بطاقات الائتمان</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Credit Cards-Business Model</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grpSp>
        <p:nvGrpSpPr>
          <p:cNvPr id="22" name="Group 21"/>
          <p:cNvGrpSpPr/>
          <p:nvPr/>
        </p:nvGrpSpPr>
        <p:grpSpPr>
          <a:xfrm>
            <a:off x="1685486" y="1942118"/>
            <a:ext cx="7513680" cy="3597791"/>
            <a:chOff x="1685486" y="1942118"/>
            <a:chExt cx="7513680" cy="3597791"/>
          </a:xfrm>
        </p:grpSpPr>
        <p:sp>
          <p:nvSpPr>
            <p:cNvPr id="8" name="Oval 4"/>
            <p:cNvSpPr>
              <a:spLocks noChangeArrowheads="1"/>
            </p:cNvSpPr>
            <p:nvPr/>
          </p:nvSpPr>
          <p:spPr bwMode="auto">
            <a:xfrm>
              <a:off x="1990328" y="4513312"/>
              <a:ext cx="1371600" cy="9906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dirty="0" smtClean="0"/>
                <a:t>العميل</a:t>
              </a:r>
              <a:endParaRPr lang="en-US" dirty="0"/>
            </a:p>
          </p:txBody>
        </p:sp>
        <p:sp>
          <p:nvSpPr>
            <p:cNvPr id="9" name="Oval 5"/>
            <p:cNvSpPr>
              <a:spLocks noChangeArrowheads="1"/>
            </p:cNvSpPr>
            <p:nvPr/>
          </p:nvSpPr>
          <p:spPr bwMode="auto">
            <a:xfrm>
              <a:off x="1914128" y="2532112"/>
              <a:ext cx="1371600" cy="9906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dirty="0" smtClean="0"/>
                <a:t>عميل البنك</a:t>
              </a:r>
              <a:endParaRPr lang="en-US" dirty="0"/>
            </a:p>
          </p:txBody>
        </p:sp>
        <p:sp>
          <p:nvSpPr>
            <p:cNvPr id="10" name="Oval 6"/>
            <p:cNvSpPr>
              <a:spLocks noChangeArrowheads="1"/>
            </p:cNvSpPr>
            <p:nvPr/>
          </p:nvSpPr>
          <p:spPr bwMode="auto">
            <a:xfrm>
              <a:off x="6105128" y="4437112"/>
              <a:ext cx="1371600" cy="9906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dirty="0" smtClean="0"/>
                <a:t>المتجر</a:t>
              </a:r>
              <a:endParaRPr lang="en-US" dirty="0"/>
            </a:p>
          </p:txBody>
        </p:sp>
        <p:sp>
          <p:nvSpPr>
            <p:cNvPr id="11" name="Oval 7"/>
            <p:cNvSpPr>
              <a:spLocks noChangeArrowheads="1"/>
            </p:cNvSpPr>
            <p:nvPr/>
          </p:nvSpPr>
          <p:spPr bwMode="auto">
            <a:xfrm>
              <a:off x="4123928" y="2455912"/>
              <a:ext cx="1371600" cy="9906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dirty="0" smtClean="0"/>
                <a:t>Visa</a:t>
              </a:r>
              <a:endParaRPr lang="ar-SA" dirty="0" smtClean="0"/>
            </a:p>
            <a:p>
              <a:pPr algn="ctr"/>
              <a:r>
                <a:rPr lang="ar-SA" dirty="0" smtClean="0"/>
                <a:t>الطرف الثالث</a:t>
              </a:r>
              <a:endParaRPr lang="en-US" dirty="0"/>
            </a:p>
            <a:p>
              <a:pPr algn="ctr"/>
              <a:r>
                <a:rPr lang="en-US" dirty="0"/>
                <a:t>(3</a:t>
              </a:r>
              <a:r>
                <a:rPr lang="en-US" baseline="30000" dirty="0"/>
                <a:t>rd</a:t>
              </a:r>
              <a:r>
                <a:rPr lang="en-US" dirty="0"/>
                <a:t> Party)</a:t>
              </a:r>
            </a:p>
          </p:txBody>
        </p:sp>
        <p:cxnSp>
          <p:nvCxnSpPr>
            <p:cNvPr id="12" name="AutoShape 8"/>
            <p:cNvCxnSpPr>
              <a:cxnSpLocks noChangeShapeType="1"/>
              <a:stCxn id="8" idx="6"/>
              <a:endCxn id="10" idx="2"/>
            </p:cNvCxnSpPr>
            <p:nvPr/>
          </p:nvCxnSpPr>
          <p:spPr bwMode="auto">
            <a:xfrm flipV="1">
              <a:off x="3361928" y="4932412"/>
              <a:ext cx="2743200" cy="76200"/>
            </a:xfrm>
            <a:prstGeom prst="straightConnector1">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0"/>
            <p:cNvCxnSpPr>
              <a:cxnSpLocks noChangeShapeType="1"/>
              <a:stCxn id="20" idx="4"/>
              <a:endCxn id="10" idx="0"/>
            </p:cNvCxnSpPr>
            <p:nvPr/>
          </p:nvCxnSpPr>
          <p:spPr bwMode="auto">
            <a:xfrm>
              <a:off x="6790928" y="3522712"/>
              <a:ext cx="0" cy="914400"/>
            </a:xfrm>
            <a:prstGeom prst="straightConnector1">
              <a:avLst/>
            </a:prstGeom>
            <a:noFill/>
            <a:ln w="12700" cap="sq">
              <a:solidFill>
                <a:schemeClr val="tx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1"/>
            <p:cNvCxnSpPr>
              <a:cxnSpLocks noChangeShapeType="1"/>
              <a:stCxn id="9" idx="6"/>
              <a:endCxn id="11" idx="2"/>
            </p:cNvCxnSpPr>
            <p:nvPr/>
          </p:nvCxnSpPr>
          <p:spPr bwMode="auto">
            <a:xfrm flipV="1">
              <a:off x="3285728" y="2951212"/>
              <a:ext cx="838200" cy="76200"/>
            </a:xfrm>
            <a:prstGeom prst="straightConnector1">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2"/>
            <p:cNvCxnSpPr>
              <a:cxnSpLocks noChangeShapeType="1"/>
              <a:stCxn id="8" idx="0"/>
              <a:endCxn id="9" idx="4"/>
            </p:cNvCxnSpPr>
            <p:nvPr/>
          </p:nvCxnSpPr>
          <p:spPr bwMode="auto">
            <a:xfrm flipH="1" flipV="1">
              <a:off x="2599928" y="3522712"/>
              <a:ext cx="76200" cy="990600"/>
            </a:xfrm>
            <a:prstGeom prst="straightConnector1">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 Box 13"/>
            <p:cNvSpPr txBox="1">
              <a:spLocks noChangeArrowheads="1"/>
            </p:cNvSpPr>
            <p:nvPr/>
          </p:nvSpPr>
          <p:spPr bwMode="auto">
            <a:xfrm>
              <a:off x="4409618" y="5170577"/>
              <a:ext cx="8002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SA" dirty="0" smtClean="0"/>
                <a:t>1. الثمن</a:t>
              </a:r>
              <a:endParaRPr lang="en-US" dirty="0"/>
            </a:p>
          </p:txBody>
        </p:sp>
        <p:sp>
          <p:nvSpPr>
            <p:cNvPr id="17" name="Text Box 14"/>
            <p:cNvSpPr txBox="1">
              <a:spLocks noChangeArrowheads="1"/>
            </p:cNvSpPr>
            <p:nvPr/>
          </p:nvSpPr>
          <p:spPr bwMode="auto">
            <a:xfrm>
              <a:off x="7355392" y="3598912"/>
              <a:ext cx="18437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ar-SA" dirty="0" smtClean="0"/>
                <a:t>2. التحقق من صلاحية</a:t>
              </a:r>
              <a:br>
                <a:rPr lang="ar-SA" dirty="0" smtClean="0"/>
              </a:br>
              <a:r>
                <a:rPr lang="ar-SA" dirty="0" smtClean="0"/>
                <a:t>بطاقة الائتمان</a:t>
              </a:r>
              <a:endParaRPr lang="en-US" dirty="0"/>
            </a:p>
          </p:txBody>
        </p:sp>
        <p:sp>
          <p:nvSpPr>
            <p:cNvPr id="18" name="Text Box 15"/>
            <p:cNvSpPr txBox="1">
              <a:spLocks noChangeArrowheads="1"/>
            </p:cNvSpPr>
            <p:nvPr/>
          </p:nvSpPr>
          <p:spPr bwMode="auto">
            <a:xfrm>
              <a:off x="3846105" y="1942118"/>
              <a:ext cx="17748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SA" dirty="0"/>
                <a:t>3. التخليص / التسوية</a:t>
              </a:r>
              <a:endParaRPr lang="en-US" dirty="0"/>
            </a:p>
          </p:txBody>
        </p:sp>
        <p:sp>
          <p:nvSpPr>
            <p:cNvPr id="19" name="Text Box 16"/>
            <p:cNvSpPr txBox="1">
              <a:spLocks noChangeArrowheads="1"/>
            </p:cNvSpPr>
            <p:nvPr/>
          </p:nvSpPr>
          <p:spPr bwMode="auto">
            <a:xfrm>
              <a:off x="1685486" y="3827512"/>
              <a:ext cx="7922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SA" dirty="0" smtClean="0"/>
                <a:t>4. الدفع</a:t>
              </a:r>
              <a:endParaRPr lang="en-US" dirty="0"/>
            </a:p>
          </p:txBody>
        </p:sp>
        <p:sp>
          <p:nvSpPr>
            <p:cNvPr id="20" name="Oval 18"/>
            <p:cNvSpPr>
              <a:spLocks noChangeArrowheads="1"/>
            </p:cNvSpPr>
            <p:nvPr/>
          </p:nvSpPr>
          <p:spPr bwMode="auto">
            <a:xfrm>
              <a:off x="6105128" y="2532112"/>
              <a:ext cx="1371600" cy="9906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dirty="0" smtClean="0"/>
                <a:t>بنك البائع</a:t>
              </a:r>
              <a:endParaRPr lang="en-US" dirty="0"/>
            </a:p>
          </p:txBody>
        </p:sp>
        <p:cxnSp>
          <p:nvCxnSpPr>
            <p:cNvPr id="21" name="AutoShape 19"/>
            <p:cNvCxnSpPr>
              <a:cxnSpLocks noChangeShapeType="1"/>
              <a:stCxn id="11" idx="6"/>
              <a:endCxn id="20" idx="2"/>
            </p:cNvCxnSpPr>
            <p:nvPr/>
          </p:nvCxnSpPr>
          <p:spPr bwMode="auto">
            <a:xfrm>
              <a:off x="5495528" y="2951212"/>
              <a:ext cx="609600" cy="76200"/>
            </a:xfrm>
            <a:prstGeom prst="straightConnector1">
              <a:avLst/>
            </a:prstGeom>
            <a:noFill/>
            <a:ln w="12700" cap="sq">
              <a:solidFill>
                <a:schemeClr val="tx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457738818"/>
      </p:ext>
    </p:extLst>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Managemnt_Template2</Template>
  <TotalTime>10858</TotalTime>
  <Words>1399</Words>
  <Application>Microsoft Office PowerPoint</Application>
  <PresentationFormat>A4 Paper (210x297 mm)</PresentationFormat>
  <Paragraphs>191</Paragraphs>
  <Slides>23</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ae_AlMateen</vt:lpstr>
      <vt:lpstr>Arial</vt:lpstr>
      <vt:lpstr>AYM Wadiy S_U normal.</vt:lpstr>
      <vt:lpstr>Calibri</vt:lpstr>
      <vt:lpstr>Times New Roman</vt:lpstr>
      <vt:lpstr>Wingdings</vt:lpstr>
      <vt:lpstr>Office Theme</vt:lpstr>
      <vt:lpstr>PowerPoint Presentation</vt:lpstr>
      <vt:lpstr>المحاضرة الثانية عشر</vt:lpstr>
      <vt:lpstr>تجارة التجزئة الإلكترونية Electronic Retailing</vt:lpstr>
      <vt:lpstr>نماذج تجارة التجزئة الإلكترونية</vt:lpstr>
      <vt:lpstr>نماذج تجارة التجزئة الإلكترونية</vt:lpstr>
      <vt:lpstr>نماذج تجارة التجزئة الإلكترونية</vt:lpstr>
      <vt:lpstr>نماذج تجارة التجزئة الإلكترونية</vt:lpstr>
      <vt:lpstr>نماذج تجارة التجزئة الإلكترونية</vt:lpstr>
      <vt:lpstr>الشراء الإلكتروني E-procurement</vt:lpstr>
      <vt:lpstr>المزادات الإلكترونية e-Auction</vt:lpstr>
      <vt:lpstr>أنواع المزادات</vt:lpstr>
      <vt:lpstr>أنواع المزادات</vt:lpstr>
      <vt:lpstr>فوائد المزادات الإلكترونية</vt:lpstr>
      <vt:lpstr>أوجه القصور في المزادات الإلكترونية</vt:lpstr>
      <vt:lpstr>عوامل نجاح المزادات الإلكترونية </vt:lpstr>
      <vt:lpstr>الدفع الإلكتروني E-payment  </vt:lpstr>
      <vt:lpstr>المقايضة الإلكترونية e-Bartering</vt:lpstr>
      <vt:lpstr>أكثر السلع مبيعا على الإنترنت:</vt:lpstr>
      <vt:lpstr>أسباب فشل مواقع تجارة التجزئة الالكترونية</vt:lpstr>
      <vt:lpstr>PowerPoint Presentation</vt:lpstr>
      <vt:lpstr>PowerPoint Presentation</vt:lpstr>
      <vt:lpstr>الإنترنت كقناة توزيع بالتجزئة:</vt:lpstr>
      <vt:lpstr>نموذج أعمال بطاقات الائتمان Credit Cards-Business Model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Lab User</cp:lastModifiedBy>
  <cp:revision>408</cp:revision>
  <cp:lastPrinted>2015-03-22T08:34:21Z</cp:lastPrinted>
  <dcterms:created xsi:type="dcterms:W3CDTF">2014-02-23T07:16:21Z</dcterms:created>
  <dcterms:modified xsi:type="dcterms:W3CDTF">2015-04-29T04:39:15Z</dcterms:modified>
</cp:coreProperties>
</file>