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0" r:id="rId3"/>
    <p:sldId id="320" r:id="rId4"/>
    <p:sldId id="314" r:id="rId5"/>
    <p:sldId id="316" r:id="rId6"/>
    <p:sldId id="318" r:id="rId7"/>
    <p:sldId id="319" r:id="rId8"/>
    <p:sldId id="321" r:id="rId9"/>
    <p:sldId id="323" r:id="rId10"/>
    <p:sldId id="325" r:id="rId11"/>
    <p:sldId id="324" r:id="rId12"/>
    <p:sldId id="32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06" d="100"/>
          <a:sy n="106" d="100"/>
        </p:scale>
        <p:origin x="186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378904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خدمات الحكومة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E-government 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</a:t>
            </a:r>
            <a:r>
              <a:rPr lang="ar-SA" dirty="0" err="1" smtClean="0"/>
              <a:t>هى</a:t>
            </a:r>
            <a:r>
              <a:rPr lang="ar-SA" dirty="0" smtClean="0"/>
              <a:t> الحكومة الإلكترونية؟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الحكومة الالكترونية هي الخدمات الحكومية التي تقدم عن طريق الإنترنت وشبكات الجوال.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فهي </a:t>
            </a:r>
            <a:r>
              <a:rPr lang="ar-SA" sz="2800" dirty="0" smtClean="0"/>
              <a:t>تحسن أداء الحكومة وتحدث </a:t>
            </a:r>
            <a:r>
              <a:rPr lang="ar-SA" sz="2800" dirty="0"/>
              <a:t>طفرة في تواصل الحكومة مع المواطنين </a:t>
            </a:r>
            <a:r>
              <a:rPr lang="ar-SA" sz="2800" dirty="0" smtClean="0"/>
              <a:t>والعكس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وأهم أشكالها: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الخدمات التي تقدمها الحكومة للمواطنين </a:t>
            </a:r>
            <a:r>
              <a:rPr lang="en-US" sz="2400" dirty="0" smtClean="0"/>
              <a:t> G2C</a:t>
            </a:r>
            <a:r>
              <a:rPr lang="ar-SA" sz="2400" dirty="0" smtClean="0"/>
              <a:t>(خدمات أبشر </a:t>
            </a:r>
            <a:r>
              <a:rPr lang="ar-SA" sz="2400" smtClean="0"/>
              <a:t>وساهر </a:t>
            </a:r>
            <a:r>
              <a:rPr lang="ar-SA" sz="2400" smtClean="0"/>
              <a:t>ويسر والتراخيص </a:t>
            </a:r>
            <a:r>
              <a:rPr lang="ar-SA" sz="2400" dirty="0" smtClean="0"/>
              <a:t>وغيرها)</a:t>
            </a:r>
            <a:endParaRPr lang="en-US" sz="2400" dirty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الخدمات </a:t>
            </a:r>
            <a:r>
              <a:rPr lang="ar-SA" sz="2400" dirty="0"/>
              <a:t>المتبادلة بين الحكومة والأعمال (الشركات والمؤسسات التجارية) وتعرف اختصارا ب </a:t>
            </a:r>
            <a:r>
              <a:rPr lang="en-US" sz="2400" dirty="0" smtClean="0"/>
              <a:t>G2B</a:t>
            </a:r>
            <a:r>
              <a:rPr lang="ar-SA" sz="2400" dirty="0"/>
              <a:t> (التراخيص </a:t>
            </a:r>
            <a:r>
              <a:rPr lang="ar-SA" sz="2400" dirty="0" smtClean="0"/>
              <a:t>والمناقصات، وتبادل المعلومات)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الخدمات والمعلومات التي يقدمها المواطنون للحكومة </a:t>
            </a:r>
            <a:r>
              <a:rPr lang="en-US" sz="2400" dirty="0" smtClean="0"/>
              <a:t>C2G</a:t>
            </a:r>
            <a:r>
              <a:rPr lang="ar-SA" sz="2400" dirty="0" smtClean="0"/>
              <a:t> ومنها الضرائب والشكاوى </a:t>
            </a:r>
            <a:r>
              <a:rPr lang="ar-SA" sz="2400" dirty="0" err="1" smtClean="0"/>
              <a:t>والإقتراحات</a:t>
            </a:r>
            <a:endParaRPr lang="en-US" sz="2400" dirty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الخدمات </a:t>
            </a:r>
            <a:r>
              <a:rPr lang="ar-SA" sz="2400" dirty="0"/>
              <a:t>المتبادلة بين مؤسسات الحكومة بين بعضها البعض وتعرف ب </a:t>
            </a:r>
            <a:r>
              <a:rPr lang="en-US" sz="2400" dirty="0" smtClean="0"/>
              <a:t>G2G</a:t>
            </a:r>
            <a:r>
              <a:rPr lang="ar-SA" sz="2400" dirty="0" smtClean="0"/>
              <a:t> الخدمات </a:t>
            </a:r>
            <a:r>
              <a:rPr lang="ar-SA" sz="2400" dirty="0"/>
              <a:t>المتبادلة بين الحكومة وموظفيها وتعرف </a:t>
            </a:r>
            <a:r>
              <a:rPr lang="ar-SA" sz="2400" dirty="0" smtClean="0"/>
              <a:t>بـ </a:t>
            </a:r>
            <a:r>
              <a:rPr lang="en-US" sz="2400" dirty="0" smtClean="0"/>
              <a:t>G2E</a:t>
            </a:r>
            <a:r>
              <a:rPr lang="ar-SA" sz="2400" dirty="0" smtClean="0"/>
              <a:t> (تبادل المعلومات، التدريب، المرتبات)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2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لماذا نتحاج الى الحكومة الإلكترونية؟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 smtClean="0"/>
              <a:t>لاعتماد كثير من المواطنين على </a:t>
            </a:r>
            <a:r>
              <a:rPr lang="ar-SA" sz="2600" dirty="0"/>
              <a:t>حكوماتهم في التوظيف والحصول على الخدمات الصحية والتعليمية والسكنية والاجتماعية </a:t>
            </a:r>
            <a:r>
              <a:rPr lang="ar-SA" sz="2600" dirty="0" smtClean="0"/>
              <a:t>والثقافية وغيرها</a:t>
            </a:r>
            <a:r>
              <a:rPr lang="ar-SA" sz="2600" dirty="0"/>
              <a:t>. 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 smtClean="0"/>
              <a:t>تتحكم كثير من الحكومات </a:t>
            </a:r>
            <a:r>
              <a:rPr lang="ar-SA" sz="2600" dirty="0"/>
              <a:t>في الموارد الاقتصادية السيادية، ما يزيد في دورها اقتصادياً واجتماعياً. 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/>
              <a:t>خدمات الحكومة الإلكترونية متاحة من أي مكان 24 ساعة 7 أيام في الأسبوع </a:t>
            </a:r>
            <a:r>
              <a:rPr lang="ar-SA" sz="2600" dirty="0" smtClean="0"/>
              <a:t>(اطلع على موقع </a:t>
            </a:r>
            <a:r>
              <a:rPr lang="ar-SA" sz="2600" dirty="0"/>
              <a:t>الحكومة الإلكترونية السعودية)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/>
              <a:t>لأنها تعوض نقص البنى التحتية ( طرق، صحف، مدارس، مستشفيات، وسائل الترفيه) في المناطق النائية. 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 smtClean="0"/>
              <a:t>لدورها في تحقيق الشفافية واللامركزية والقضاء على المحسوبية والبيروقراطية وزيادة المنافسة عالمياً.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SA" sz="2600" dirty="0" smtClean="0"/>
              <a:t>لتحقيق الرفاهية الاقتصادية والارتقاء </a:t>
            </a:r>
            <a:r>
              <a:rPr lang="ar-SA" sz="2600" dirty="0"/>
              <a:t>بنوعية </a:t>
            </a:r>
            <a:r>
              <a:rPr lang="ar-SA" sz="2600" dirty="0" smtClean="0"/>
              <a:t>الحياة، وتوفير </a:t>
            </a:r>
            <a:r>
              <a:rPr lang="ar-SA" sz="2600" dirty="0"/>
              <a:t>الوقت والجهد والتكاليف</a:t>
            </a:r>
            <a:r>
              <a:rPr lang="ar-SA" sz="26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3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لماذا </a:t>
            </a:r>
            <a:r>
              <a:rPr lang="ar-SA" dirty="0" smtClean="0"/>
              <a:t>نحتاج </a:t>
            </a:r>
            <a:r>
              <a:rPr lang="ar-SA" dirty="0"/>
              <a:t>الى الحكومة الإلكترونية؟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1070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لربط مفاصل الدولة </a:t>
            </a:r>
            <a:r>
              <a:rPr lang="ar-SA" sz="2400" dirty="0"/>
              <a:t>المترامية </a:t>
            </a: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لتحقيق «الاندماج المجتمعي» أي دمج </a:t>
            </a:r>
            <a:r>
              <a:rPr lang="ar-SA" sz="2400" dirty="0"/>
              <a:t>الأقليات وقاطني المناطق النائية في المجتمع والحياة العامة </a:t>
            </a:r>
            <a:r>
              <a:rPr lang="en-US" sz="2400" dirty="0"/>
              <a:t>Social </a:t>
            </a:r>
            <a:r>
              <a:rPr lang="en-US" sz="2400" dirty="0" smtClean="0"/>
              <a:t>Inclusion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لتقليل الفجوة بين فئات المجتمع وتمكين المرأة وتحقيق العدالة الرقمية 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لتقليل </a:t>
            </a:r>
            <a:r>
              <a:rPr lang="ar-SA" sz="2400" dirty="0"/>
              <a:t>استخدام الأوراق والمستندات </a:t>
            </a:r>
            <a:r>
              <a:rPr lang="ar-SA" sz="2400" dirty="0" smtClean="0"/>
              <a:t>والمواد الأخرى مثل وقود السيارات </a:t>
            </a:r>
            <a:endParaRPr lang="ar-SA" sz="2400" dirty="0"/>
          </a:p>
          <a:p>
            <a:pPr rtl="1"/>
            <a:r>
              <a:rPr lang="ar-SA" sz="2400" dirty="0"/>
              <a:t>•	توفير </a:t>
            </a:r>
            <a:r>
              <a:rPr lang="ar-SA" sz="2400" dirty="0" smtClean="0"/>
              <a:t>التكاليف الإدارية والوقت </a:t>
            </a:r>
            <a:r>
              <a:rPr lang="ar-SA" sz="2400" dirty="0"/>
              <a:t>والجهد الازم في تعبئة الاستمارات والانتظار لتخليصها </a:t>
            </a:r>
          </a:p>
          <a:p>
            <a:pPr rtl="1"/>
            <a:r>
              <a:rPr lang="ar-SA" sz="2400" dirty="0"/>
              <a:t>•	توفير نافذة واحدة لإنهاء المعاملة من دون المرور على عدة دوائر </a:t>
            </a:r>
          </a:p>
          <a:p>
            <a:pPr rtl="1"/>
            <a:r>
              <a:rPr lang="ar-SA" sz="2400" dirty="0"/>
              <a:t>•	توفير المعلومات عن </a:t>
            </a:r>
            <a:r>
              <a:rPr lang="ar-SA" sz="2400" dirty="0" smtClean="0"/>
              <a:t>الفرص الاستثمارية والدوائر </a:t>
            </a:r>
            <a:r>
              <a:rPr lang="ar-SA" sz="2400" dirty="0"/>
              <a:t>المختصة والمستندات اللازمة </a:t>
            </a:r>
            <a:r>
              <a:rPr lang="ar-SA" sz="2400" dirty="0" smtClean="0"/>
              <a:t>لتشجيع الاستثمار وإنهاء </a:t>
            </a:r>
            <a:r>
              <a:rPr lang="ar-SA" sz="2400" dirty="0"/>
              <a:t>خدمة أو تخليص معاملة معينة</a:t>
            </a:r>
          </a:p>
          <a:p>
            <a:pPr rtl="1"/>
            <a:r>
              <a:rPr lang="ar-SA" sz="2400" dirty="0"/>
              <a:t>•	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التعليم الإلكتروني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504" y="1340768"/>
            <a:ext cx="9906000" cy="4945681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من أهم خدمات الحكومة الإلكترونية ويقصد به استخدام تكنولوجيا المعلومات في التعليم والتدريب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التعليم عن بعد يعنى التعلم بعيداً عن المكان التقليدي للمعلم والكتاب والمعامل.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وتضم </a:t>
            </a:r>
            <a:r>
              <a:rPr lang="ar-SA" sz="2400" dirty="0"/>
              <a:t>تطبيقاته التعلم عبر الوب وتعلم بالحاسوب وغرف التدريس الافتراضية </a:t>
            </a:r>
            <a:r>
              <a:rPr lang="ar-SA" sz="2400" dirty="0" smtClean="0"/>
              <a:t>والمنتديات الطلابية والمحتوى الرقمي (مثل ويكيبيديا) والبرامج المفتوحة المصدر ونظم المعلومات التعليمية مثل بلاك.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يوجد مئات الآلاف من مقاطع الفيديو التعليمية والمواد الدراسية الكاملة على يوتيوب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يوجد في المكتبة السعودية الرقمية أكثر من </a:t>
            </a:r>
            <a:r>
              <a:rPr lang="ar-SA" sz="2400" b="1" dirty="0" smtClean="0"/>
              <a:t>310</a:t>
            </a:r>
            <a:r>
              <a:rPr lang="ar-SA" sz="2400" dirty="0" smtClean="0"/>
              <a:t> ألف </a:t>
            </a:r>
            <a:r>
              <a:rPr lang="ar-SA" sz="2400" dirty="0"/>
              <a:t>كتاب في التخصصات </a:t>
            </a:r>
            <a:r>
              <a:rPr lang="ar-SA" sz="2400" dirty="0" smtClean="0"/>
              <a:t>المختل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يوجد </a:t>
            </a:r>
            <a:r>
              <a:rPr lang="ar-SA" sz="2400" dirty="0"/>
              <a:t>100</a:t>
            </a:r>
            <a:r>
              <a:rPr lang="ar-SA" sz="2400" dirty="0" smtClean="0"/>
              <a:t> </a:t>
            </a:r>
            <a:r>
              <a:rPr lang="ar-SA" sz="2400" dirty="0"/>
              <a:t>ألف طالب وطالبة في برنامج الانتساب </a:t>
            </a:r>
            <a:r>
              <a:rPr lang="ar-SA" sz="2400" dirty="0" smtClean="0"/>
              <a:t>بجامعة الملك فبصل يخدمهم 146 </a:t>
            </a:r>
            <a:r>
              <a:rPr lang="ar-SA" sz="2400" dirty="0"/>
              <a:t>مركزاً موزعة على كل مناطق المملكة </a:t>
            </a:r>
            <a:r>
              <a:rPr lang="ar-SA" sz="2400" dirty="0" smtClean="0"/>
              <a:t>وخارجها.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يوفر التكاليف بأشكالها ويعطى فرصة العلم أثناء العمل ويمكن لقاطني المناطق النائية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لكنه غير مناسب لتخصصات مثل الطب ويحتاج الى مهارات وبنية شبكية وقد يكون المحتوى غير مناسب لبعض الفئات.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ar-SA" sz="2400" dirty="0" smtClean="0"/>
              <a:t>شبكة «</a:t>
            </a:r>
            <a:r>
              <a:rPr lang="ar-SA" sz="2400" dirty="0" err="1" smtClean="0"/>
              <a:t>علمنى</a:t>
            </a:r>
            <a:r>
              <a:rPr lang="ar-SA" sz="2400" dirty="0" smtClean="0"/>
              <a:t>» الأردنية ربطت طلبة الجامعات والمدارس ومكنتهم من تبادل الخبرات والمعارف  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25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نظم المعلومات الصحية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8755" y="1340768"/>
            <a:ext cx="6157245" cy="488600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أصبح لنظم المعلومات دور كبير في الطب وإدارة المستشفيات وحفظ واسترجاع وتبادل المعلومات الصحية.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شبكة «إير </a:t>
            </a:r>
            <a:r>
              <a:rPr lang="ar-SA" sz="2400" dirty="0" err="1" smtClean="0"/>
              <a:t>جالدى</a:t>
            </a:r>
            <a:r>
              <a:rPr lang="ar-SA" sz="2400" dirty="0" smtClean="0"/>
              <a:t>» الهندية تعالج أكثر من 500 ألف مريض سنويا عن طريق الفيديو كونفرانس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مايو كلينيك الأمريكي أنشأ منتدى لمرضاه على الإنترنت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الصيدليات الرقمية </a:t>
            </a:r>
            <a:r>
              <a:rPr lang="en-US" sz="2400" dirty="0"/>
              <a:t>Online pharmacies</a:t>
            </a:r>
            <a:r>
              <a:rPr lang="ar-SA" sz="2400" dirty="0" smtClean="0"/>
              <a:t> تقدم خدماتها على الإنترنت والتسليم عن طريق البريد.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كفاءة الجراح الروبوت 10 أضعاف كفاءة الجراح التقليدي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عشرات البرامج لمحاكات العمليات الجراحية   ومنها </a:t>
            </a:r>
            <a:r>
              <a:rPr lang="en-US" sz="2400" dirty="0"/>
              <a:t>Arm Surgery 2</a:t>
            </a:r>
            <a:r>
              <a:rPr lang="ar-SA" sz="2400" dirty="0"/>
              <a:t> </a:t>
            </a:r>
            <a:r>
              <a:rPr lang="ar-SA" sz="2400" dirty="0" smtClean="0"/>
              <a:t>لتعليم </a:t>
            </a:r>
            <a:r>
              <a:rPr lang="ar-SA" sz="2400" dirty="0"/>
              <a:t>الأطفال العمليات </a:t>
            </a:r>
            <a:r>
              <a:rPr lang="ar-SA" sz="2400" dirty="0" smtClean="0"/>
              <a:t>الجراحية </a:t>
            </a:r>
            <a:endParaRPr lang="ar-SA" sz="2400" dirty="0"/>
          </a:p>
          <a:p>
            <a:pPr rtl="1"/>
            <a:r>
              <a:rPr lang="en-US" sz="1600" dirty="0" smtClean="0"/>
              <a:t>http://www.learn4good.com/games/simulation/doctor-hospital-games-for-kids.htm</a:t>
            </a:r>
            <a:endParaRPr lang="ar-S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568" y="692695"/>
            <a:ext cx="3908323" cy="5760641"/>
          </a:xfrm>
          <a:prstGeom prst="rect">
            <a:avLst/>
          </a:prstGeom>
        </p:spPr>
      </p:pic>
      <p:pic>
        <p:nvPicPr>
          <p:cNvPr id="1025" name="Picture 1" descr="50px-Mergefrom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hopping cart ic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005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97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 أودية التكنولوجية </a:t>
            </a:r>
            <a:r>
              <a:rPr lang="en-US" dirty="0" smtClean="0"/>
              <a:t>Technology Parks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تهدف الى توطين التقنية وتحقيق </a:t>
            </a:r>
            <a:r>
              <a:rPr lang="ar-SA" sz="2000" dirty="0"/>
              <a:t>التنمية </a:t>
            </a:r>
            <a:r>
              <a:rPr lang="ar-SA" sz="2000" dirty="0" smtClean="0"/>
              <a:t>الاقتصادية والالتحاق </a:t>
            </a:r>
            <a:r>
              <a:rPr lang="ar-SA" sz="2000" dirty="0"/>
              <a:t>بركب التقدم. </a:t>
            </a:r>
            <a:r>
              <a:rPr lang="ar-SA" sz="2000" dirty="0" smtClean="0"/>
              <a:t>يوجد </a:t>
            </a:r>
            <a:r>
              <a:rPr lang="ar-SA" sz="2000" dirty="0" err="1" smtClean="0"/>
              <a:t>فى</a:t>
            </a:r>
            <a:r>
              <a:rPr lang="ar-SA" sz="2000" dirty="0" smtClean="0"/>
              <a:t> </a:t>
            </a:r>
            <a:r>
              <a:rPr lang="ar-SA" sz="2000" dirty="0"/>
              <a:t>الولايات المتحدة </a:t>
            </a:r>
            <a:r>
              <a:rPr lang="ar-SA" sz="2000" dirty="0" smtClean="0"/>
              <a:t>72 أشهرها </a:t>
            </a:r>
            <a:r>
              <a:rPr lang="ar-SA" sz="2000" dirty="0"/>
              <a:t>وادى السيليكون. ويوجد 5 </a:t>
            </a:r>
            <a:r>
              <a:rPr lang="ar-SA" sz="2000" dirty="0" err="1"/>
              <a:t>فى</a:t>
            </a:r>
            <a:r>
              <a:rPr lang="ar-SA" sz="2000" dirty="0"/>
              <a:t> كوريا الجنوبية </a:t>
            </a:r>
            <a:r>
              <a:rPr lang="ar-SA" sz="2000" dirty="0" smtClean="0"/>
              <a:t>و5 </a:t>
            </a:r>
            <a:r>
              <a:rPr lang="ar-SA" sz="2000" dirty="0" err="1"/>
              <a:t>فى</a:t>
            </a:r>
            <a:r>
              <a:rPr lang="ar-SA" sz="2000" dirty="0"/>
              <a:t> ماليزيا و23 </a:t>
            </a:r>
            <a:r>
              <a:rPr lang="ar-SA" sz="2000" dirty="0" err="1"/>
              <a:t>فى</a:t>
            </a:r>
            <a:r>
              <a:rPr lang="ar-SA" sz="2000" dirty="0"/>
              <a:t> اليابان و80 </a:t>
            </a:r>
            <a:r>
              <a:rPr lang="ar-SA" sz="2000" dirty="0" err="1"/>
              <a:t>فى</a:t>
            </a:r>
            <a:r>
              <a:rPr lang="ar-SA" sz="2000" dirty="0"/>
              <a:t> الصين و13 </a:t>
            </a:r>
            <a:r>
              <a:rPr lang="ar-SA" sz="2000" dirty="0" err="1"/>
              <a:t>فى</a:t>
            </a:r>
            <a:r>
              <a:rPr lang="ar-SA" sz="2000" dirty="0"/>
              <a:t> كندا. </a:t>
            </a:r>
            <a:r>
              <a:rPr lang="ar-SA" sz="2000" dirty="0" smtClean="0"/>
              <a:t>وفى </a:t>
            </a:r>
            <a:r>
              <a:rPr lang="ar-SA" sz="2000" dirty="0"/>
              <a:t>فنلندا 30 وادى للتكنولوجيا ومركز للتميز مرتبطة بــ20 جامعة بالرغم من أن مساحتها تبلغ حوالى ثلث مساحة مصر وسكانها يزيدون قليلاً عن 5 مليون نسمة </a:t>
            </a:r>
            <a:r>
              <a:rPr lang="ar-SA" sz="2000" dirty="0" err="1"/>
              <a:t>أى</a:t>
            </a:r>
            <a:r>
              <a:rPr lang="ar-SA" sz="2000" dirty="0"/>
              <a:t> </a:t>
            </a:r>
            <a:r>
              <a:rPr lang="ar-SA" sz="2000" dirty="0" smtClean="0"/>
              <a:t> </a:t>
            </a:r>
            <a:r>
              <a:rPr lang="ar-SA" sz="2000" dirty="0"/>
              <a:t>6 </a:t>
            </a:r>
            <a:r>
              <a:rPr lang="ar-SA" sz="2000" dirty="0" smtClean="0"/>
              <a:t>% من </a:t>
            </a:r>
            <a:r>
              <a:rPr lang="ar-SA" sz="2000" dirty="0"/>
              <a:t>سكان مصر</a:t>
            </a:r>
            <a:r>
              <a:rPr lang="ar-SA" sz="20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/>
              <a:t>مدينة الملك عبدالعزيز للعلوم والتكنولوجيا و مدينة المعرفة الاقتصادية أشهرها في المملكة 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OM" sz="2000" b="1" dirty="0" smtClean="0"/>
              <a:t>متطلبات </a:t>
            </a:r>
            <a:r>
              <a:rPr lang="ar-SA" sz="2000" b="1" dirty="0" smtClean="0"/>
              <a:t>نجاح</a:t>
            </a:r>
            <a:r>
              <a:rPr lang="ar-OM" sz="2000" b="1" dirty="0" smtClean="0"/>
              <a:t> </a:t>
            </a:r>
            <a:r>
              <a:rPr lang="ar-OM" sz="2000" b="1" dirty="0"/>
              <a:t>وادى </a:t>
            </a:r>
            <a:r>
              <a:rPr lang="ar-OM" sz="2000" b="1" dirty="0" smtClean="0"/>
              <a:t>للتكنولوجيا</a:t>
            </a:r>
            <a:r>
              <a:rPr lang="ar-SA" sz="2000" b="1" dirty="0" smtClean="0"/>
              <a:t>:</a:t>
            </a:r>
            <a:r>
              <a:rPr lang="ar-SA" sz="2000" dirty="0" smtClean="0"/>
              <a:t> توفير الإنترنت والبنية الأساسية وعوامل الجذب السكاني وبرامج التدريب وتشجيع الاستثمار وعشاق التكنولوجيا والمبتكرين وتوفر القيادة والشراكة مع القطع الخاص وربطه بالجامعات.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تحتاج الدول العربية إلى الاستثمار في أودية التكنولوجيا لاستغلال الفوائض المالية وطاقات الشباب والتغلب على مشكلة ندرة الموارد الطبيعية ولا سيما المياه والمراعي والغابات </a:t>
            </a:r>
          </a:p>
          <a:p>
            <a:r>
              <a:rPr lang="ar-SA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808893"/>
              </p:ext>
            </p:extLst>
          </p:nvPr>
        </p:nvGraphicFramePr>
        <p:xfrm>
          <a:off x="495300" y="4509120"/>
          <a:ext cx="8460656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30328"/>
                <a:gridCol w="4230328"/>
              </a:tblGrid>
              <a:tr h="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المدن الصناعية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أودية التكنولوجيا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العمالة ورأس المال والمواد الخام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المعرفة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قديمة وتقليدية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تركز على إنتاج منتج جديد أو تطوير المنتجات الحالية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غير مرتبطة بالجامعات ومراكز البحث العلمي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الشركات مرتبطة بالجامعات ومراكز البحث </a:t>
                      </a:r>
                      <a:r>
                        <a:rPr lang="ar-SA" dirty="0" err="1" smtClean="0"/>
                        <a:t>العلمى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804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استخدام تقنية المعلومات في التنمية </a:t>
            </a:r>
            <a:r>
              <a:rPr lang="en-US" dirty="0" smtClean="0"/>
              <a:t>IT4D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422615"/>
            <a:ext cx="10200562" cy="50155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يشير الى استخدام تقنية المعلومات في تحقيق التنمية الاجتماعية والاقتصادية. وأهم أبعاده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محاربة الفقر</a:t>
            </a:r>
            <a:r>
              <a:rPr lang="ar-SA" sz="2400" dirty="0" smtClean="0"/>
              <a:t>: التدريب، دعم المشروعات الصغيرة، </a:t>
            </a:r>
            <a:r>
              <a:rPr lang="ar-SA" sz="2400" dirty="0" err="1" smtClean="0"/>
              <a:t>وكوبونات</a:t>
            </a:r>
            <a:r>
              <a:rPr lang="ar-SA" sz="2400" dirty="0" smtClean="0"/>
              <a:t> الدعم الذكية وأتممه نظم الضمان الاجتماعي (مثل برنامج ساند السعودي، وبطاقات توزيع الوقود المدعم في مصر)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تنمية الريف: </a:t>
            </a:r>
            <a:r>
              <a:rPr lang="ar-SA" sz="2400" dirty="0" smtClean="0"/>
              <a:t>أخبار الطقس، وإدارة موارد المياه وتوفير معلومات عن أسعار المنتجات الزراعية، والمعاملات البنكية والتجارة والحكومة الالكترونية والتعليم عن بعد.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b="1" dirty="0" smtClean="0"/>
              <a:t>تنمية المجتمع المحلى: </a:t>
            </a:r>
            <a:r>
              <a:rPr lang="ar-SA" sz="2400" dirty="0" smtClean="0"/>
              <a:t>مواقع إنترنت، برامج تدريب، ومراكز الاتصال المحلية </a:t>
            </a:r>
            <a:r>
              <a:rPr lang="en-US" sz="2400" dirty="0" smtClean="0"/>
              <a:t> Community centers</a:t>
            </a:r>
            <a:r>
              <a:rPr lang="ar-SA" sz="2400" dirty="0" smtClean="0"/>
              <a:t> وبناء شبكات لاسلكي وقناة تليفزيونية وراديو لخدمة المجتمع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تمكين المرأة ودعم ذوى الاحتياجات الخاصة</a:t>
            </a:r>
            <a:r>
              <a:rPr lang="ar-SA" sz="2400" dirty="0" smtClean="0"/>
              <a:t>: برامج ومبادرات ومنتديات لدعم المرأة والأمومة والطفولة ومساعدة ذوى </a:t>
            </a:r>
            <a:r>
              <a:rPr lang="ar-SA" sz="2400" dirty="0"/>
              <a:t>الاحتياجات </a:t>
            </a:r>
            <a:r>
              <a:rPr lang="ar-SA" sz="2400" dirty="0" smtClean="0"/>
              <a:t>الخاصة </a:t>
            </a:r>
            <a:r>
              <a:rPr lang="en-US" sz="2400" dirty="0" smtClean="0"/>
              <a:t> </a:t>
            </a:r>
            <a:r>
              <a:rPr lang="en-US" sz="2400" b="1" dirty="0"/>
              <a:t>Assistive </a:t>
            </a:r>
            <a:r>
              <a:rPr lang="en-US" sz="2400" b="1" dirty="0" smtClean="0"/>
              <a:t>technology</a:t>
            </a:r>
            <a:r>
              <a:rPr lang="ar-SA" sz="2400" b="1" dirty="0" smtClean="0"/>
              <a:t> 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دعم اللاجئين وضحايا الكوارث: </a:t>
            </a:r>
            <a:r>
              <a:rPr lang="ar-SA" sz="2400" dirty="0" smtClean="0"/>
              <a:t>شبكات الانترنت والجوال وخرائط جوجل ونظم الإنظار المبكر والحاسبات تستخدم على نطاق واسع في برامج الإغاثة.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المنظمات غير الهادفة للربح </a:t>
            </a:r>
            <a:r>
              <a:rPr lang="en-US" sz="2400" dirty="0"/>
              <a:t>Nonprofit </a:t>
            </a:r>
            <a:r>
              <a:rPr lang="en-US" sz="2400" dirty="0" smtClean="0"/>
              <a:t>e-Business</a:t>
            </a:r>
            <a:r>
              <a:rPr lang="ar-SA" sz="2400" b="1" dirty="0" smtClean="0"/>
              <a:t>: </a:t>
            </a:r>
            <a:r>
              <a:rPr lang="ar-SA" sz="2400" dirty="0" smtClean="0"/>
              <a:t> وسائل التواصل الاجتماعي ويوتيوب والمواقع الإلكترونية    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تقييم الأمم المتحدة للحكومات الإلكترونية العربية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50931" y="1340771"/>
          <a:ext cx="9255069" cy="510032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00765"/>
                <a:gridCol w="2337830"/>
                <a:gridCol w="2328575"/>
                <a:gridCol w="2187899"/>
              </a:tblGrid>
              <a:tr h="72141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الدولة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ترتيب2014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 2012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مقدار التغيير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4272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البحرين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18 </a:t>
                      </a: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07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الامارات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السعودية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  ↑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عمان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الكويت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14   ↑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تونس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   ↑ 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مصر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28↑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المغرب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 ↑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لبنان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ليبيا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499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اليمن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65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عوامل نجاح الحكومة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8916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</a:t>
            </a:r>
            <a:r>
              <a:rPr lang="ar-SA" sz="3000" dirty="0" smtClean="0"/>
              <a:t>التوعية والطلب على الخدمات ووجود </a:t>
            </a:r>
            <a:r>
              <a:rPr lang="ar-SA" sz="3000" dirty="0"/>
              <a:t>قطاعات اقتصادية رائدة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رؤية أو استراتيجية </a:t>
            </a:r>
            <a:r>
              <a:rPr lang="ar-SA" sz="3000" dirty="0" smtClean="0"/>
              <a:t>ورقابة فعالة على جودة الخدمات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توفر </a:t>
            </a:r>
            <a:r>
              <a:rPr lang="ar-SA" sz="3000" dirty="0" smtClean="0"/>
              <a:t>خدمة </a:t>
            </a:r>
            <a:r>
              <a:rPr lang="ar-SA" sz="3000" dirty="0"/>
              <a:t>الإنترنت السريع والجوال بأسعار ميسرة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النجاح في إدارة التغيير ( إعادة هيكلة الوزارات والجامعات والخدمات الحكومية)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توفير التمويل </a:t>
            </a:r>
            <a:r>
              <a:rPr lang="ar-SA" sz="3000" dirty="0" smtClean="0"/>
              <a:t>الكافي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ارتفاع الجاهزية الإلكترونية المتمثلة في عدد الحاسبات والجوالات وخطوط الهاتف ومهارات الحاسوب والمحتوى والتطبيقات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الرغبة السياسية وتأييد نخبة المجتمع ورجال الأعمال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52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70992"/>
          </a:xfrm>
        </p:spPr>
        <p:txBody>
          <a:bodyPr/>
          <a:lstStyle/>
          <a:p>
            <a:pPr algn="l" rtl="1"/>
            <a:r>
              <a:rPr lang="ar-SA" dirty="0" smtClean="0"/>
              <a:t>الابتكارات المفتوحة </a:t>
            </a:r>
            <a:r>
              <a:rPr lang="en-US" dirty="0" smtClean="0"/>
              <a:t>Open Innovations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417638"/>
            <a:ext cx="10065568" cy="2443409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المفتوحة </a:t>
            </a:r>
            <a:r>
              <a:rPr lang="ar-SA" sz="2200" dirty="0" smtClean="0"/>
              <a:t>تعنى أن الشركة تستخدم أفكارها الداخلية وأفكار من الخارج في تطوير منتجاتها. </a:t>
            </a:r>
            <a:r>
              <a:rPr lang="ar-SA" sz="2200" dirty="0"/>
              <a:t>أي مشاركة أكثر من شركة ( وربما الأفراد) في تطوير </a:t>
            </a:r>
            <a:r>
              <a:rPr lang="ar-SA" sz="2200" dirty="0" smtClean="0"/>
              <a:t>المنتج. أهمها البرامج والشبكات والأجهزة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المغلقة: </a:t>
            </a:r>
            <a:r>
              <a:rPr lang="ar-SA" sz="2200" dirty="0" smtClean="0"/>
              <a:t>التكنولوجيا اخترعت وأنتجت وأحضرت للسوق بواسطة الشركة المبتكرة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مزايا الابتكارات المفتوحة:</a:t>
            </a:r>
            <a:r>
              <a:rPr lang="ar-SA" sz="2200" dirty="0" smtClean="0"/>
              <a:t> تبادل المعرفة وتقلل تكاليف البحث والتطوير والأسعار وتحسن الفرص التسويقية</a:t>
            </a:r>
          </a:p>
          <a:p>
            <a:r>
              <a:rPr lang="ar-SA" sz="2400" b="1" dirty="0" smtClean="0"/>
              <a:t>عيوبها: </a:t>
            </a:r>
            <a:r>
              <a:rPr lang="ar-SA" sz="2400" dirty="0" smtClean="0"/>
              <a:t>احتمال النزاع على حقوق الملكية الفكرية وفقدان الشركة لمزاياها التنافسية 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36" y="3429001"/>
            <a:ext cx="3992212" cy="2812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968" y="3501008"/>
            <a:ext cx="4032448" cy="31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5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11418</TotalTime>
  <Words>1079</Words>
  <Application>Microsoft Office PowerPoint</Application>
  <PresentationFormat>A4 Paper (210x297 mm)</PresentationFormat>
  <Paragraphs>156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الثالثة عشر</vt:lpstr>
      <vt:lpstr>ما هى الحكومة الإلكترونية؟  </vt:lpstr>
      <vt:lpstr>لماذا نتحاج الى الحكومة الإلكترونية؟</vt:lpstr>
      <vt:lpstr>لماذا نحتاج الى الحكومة الإلكترونية؟</vt:lpstr>
      <vt:lpstr>التعليم الإلكتروني </vt:lpstr>
      <vt:lpstr>نظم المعلومات الصحية </vt:lpstr>
      <vt:lpstr> أودية التكنولوجية Technology Parks </vt:lpstr>
      <vt:lpstr>استخدام تقنية المعلومات في التنمية IT4D </vt:lpstr>
      <vt:lpstr>تقييم الأمم المتحدة للحكومات الإلكترونية العربية </vt:lpstr>
      <vt:lpstr>عوامل نجاح الحكومة الإلكترونية</vt:lpstr>
      <vt:lpstr>الابتكارات المفتوحة Open Innovations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Bassim Ali Yoseif Alsabbgh</cp:lastModifiedBy>
  <cp:revision>456</cp:revision>
  <dcterms:created xsi:type="dcterms:W3CDTF">2014-02-23T07:16:21Z</dcterms:created>
  <dcterms:modified xsi:type="dcterms:W3CDTF">2015-04-07T07:35:29Z</dcterms:modified>
</cp:coreProperties>
</file>