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10" r:id="rId3"/>
    <p:sldId id="364" r:id="rId4"/>
    <p:sldId id="337" r:id="rId5"/>
    <p:sldId id="335" r:id="rId6"/>
    <p:sldId id="342" r:id="rId7"/>
    <p:sldId id="362" r:id="rId8"/>
    <p:sldId id="360" r:id="rId9"/>
    <p:sldId id="361" r:id="rId10"/>
    <p:sldId id="363" r:id="rId11"/>
    <p:sldId id="353" r:id="rId12"/>
    <p:sldId id="355" r:id="rId13"/>
    <p:sldId id="359" r:id="rId14"/>
    <p:sldId id="317" r:id="rId15"/>
    <p:sldId id="357" r:id="rId16"/>
    <p:sldId id="349" r:id="rId17"/>
    <p:sldId id="343" r:id="rId18"/>
    <p:sldId id="338" r:id="rId19"/>
    <p:sldId id="339" r:id="rId20"/>
    <p:sldId id="350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38" autoAdjust="0"/>
    <p:restoredTop sz="94692" autoAdjust="0"/>
  </p:normalViewPr>
  <p:slideViewPr>
    <p:cSldViewPr>
      <p:cViewPr>
        <p:scale>
          <a:sx n="108" d="100"/>
          <a:sy n="108" d="100"/>
        </p:scale>
        <p:origin x="-90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037326D-59EB-463D-AF78-357BE5649EFB}" type="datetimeFigureOut">
              <a:rPr lang="ar-SA" smtClean="0"/>
              <a:t>14/07/39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1B336A-C25D-4DCD-BDEF-CB1AED6D34D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0408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721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51E4D-274C-4D2E-95C5-769366CF3DAC}" type="slidenum">
              <a:rPr lang="ar-SA" smtClean="0"/>
              <a:pPr/>
              <a:t>5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8783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81ECE7E-5E43-4E4E-99F0-628E50F999B4}" type="slidenum">
              <a:rPr lang="ar-SA" altLang="ar-SA" smtClean="0"/>
              <a:pPr/>
              <a:t>7</a:t>
            </a:fld>
            <a:endParaRPr lang="en-US" altLang="ar-SA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SA" altLang="ar-SA" smtClean="0"/>
          </a:p>
        </p:txBody>
      </p:sp>
    </p:spTree>
    <p:extLst>
      <p:ext uri="{BB962C8B-B14F-4D97-AF65-F5344CB8AC3E}">
        <p14:creationId xmlns:p14="http://schemas.microsoft.com/office/powerpoint/2010/main" val="393206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</a:t>
            </a:r>
          </a:p>
          <a:p>
            <a:r>
              <a:rPr lang="en-US" dirty="0" smtClean="0"/>
              <a:t>https://shoppingonlinesaudi.com/best-shopping-sites-in-saudi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67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866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37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36953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lectronic_no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uress.com/city/%D8%B9%D9%86%D9%8A%D8%B2%D8%A9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107950" y="2971800"/>
            <a:ext cx="5349106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 الإدارية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جامعة الملك فيصل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16496" y="4099599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مقدمة لإدارة الاعمال الالكترونية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أهداف التعلم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b="1" dirty="0" smtClean="0"/>
              <a:t>بنهاية هذه المحاضرة يكون الطالب: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على معرفة بالمفاهيم الأساسية للإعمال الالكترونية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يستطيع التفرقة بين التجارة الالكترونية والأعمال الإلكترونية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mtClean="0"/>
              <a:t>مدرك لأشكال </a:t>
            </a:r>
            <a:r>
              <a:rPr lang="ar-SA" dirty="0" smtClean="0"/>
              <a:t>الأعمال الإلكترونية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مستوعب لأساسيات التجارة المتعلقة بالمكان والتجارة الاجتماعية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على معرفة بريادة الأعمال الاجتماعية الالكترونية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معرفة بمستقبل الأعمال الإلكترونية في المملكة  </a:t>
            </a:r>
          </a:p>
          <a:p>
            <a:pPr rtl="1"/>
            <a:endParaRPr lang="ar-SA" dirty="0" smtClean="0"/>
          </a:p>
          <a:p>
            <a:pPr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1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456" y="1371601"/>
            <a:ext cx="9849544" cy="5009727"/>
          </a:xfrm>
        </p:spPr>
        <p:txBody>
          <a:bodyPr/>
          <a:lstStyle/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الأعمال الإلكترونية: </a:t>
            </a:r>
            <a:r>
              <a:rPr lang="ar-SA" sz="2400" dirty="0"/>
              <a:t>هي توظيف تقنية المعلومات في كافة أنشطة المنظمة الداخلية والخارجية.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dirty="0"/>
              <a:t> </a:t>
            </a:r>
            <a:r>
              <a:rPr lang="ar-SA" sz="2400" b="1" dirty="0"/>
              <a:t>التجارة الالكترونية: </a:t>
            </a:r>
            <a:r>
              <a:rPr lang="ar-SA" sz="2400" dirty="0"/>
              <a:t>هي تبادل السلع والخدمات والمعلومات والأموال والمواد الخام عبر تقنية المعلومات والاتصالات. تشمل تعاملات المنظمة مع أصحاب المصلحة الخارجيين (الموردين والوسطاء، والشركاء، والعملاء</a:t>
            </a:r>
            <a:r>
              <a:rPr lang="ar-SA" sz="2400" dirty="0" smtClean="0"/>
              <a:t>)</a:t>
            </a:r>
            <a:endParaRPr lang="ar-SA" sz="2600" dirty="0" smtClean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600" dirty="0" smtClean="0"/>
              <a:t>التجارة الالكترونية تشمل عمليات البيع والشراء وعمليات ما قبل البيع وقبل الشراء.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600" b="1" dirty="0" smtClean="0"/>
              <a:t>تقسيمات </a:t>
            </a:r>
            <a:r>
              <a:rPr lang="ar-SA" sz="2600" b="1" dirty="0"/>
              <a:t>التجارة </a:t>
            </a:r>
            <a:r>
              <a:rPr lang="ar-SA" sz="2600" b="1" dirty="0" smtClean="0"/>
              <a:t>الإلكترونية:</a:t>
            </a:r>
          </a:p>
          <a:p>
            <a:pPr marL="857250" lvl="1" indent="-457200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200" b="1" dirty="0" smtClean="0"/>
              <a:t> جانب الشراء: </a:t>
            </a:r>
            <a:r>
              <a:rPr lang="ar-SA" sz="2200" dirty="0" smtClean="0"/>
              <a:t>يمثله قسم المشتريات حيث يشترى مستلزمات الإنتاج والمواد الخام إلكترونياً</a:t>
            </a:r>
          </a:p>
          <a:p>
            <a:pPr marL="857250" lvl="1" indent="-457200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200" b="1" dirty="0" smtClean="0"/>
              <a:t>جانب البيع: </a:t>
            </a:r>
            <a:r>
              <a:rPr lang="ar-SA" sz="2200" dirty="0" smtClean="0"/>
              <a:t> يشمل توصيل السلعة أو الخدمة إلكترونياً للعميل أو الوسطاء أو تجار التجزئة والجملة.</a:t>
            </a:r>
          </a:p>
          <a:p>
            <a:pPr marL="857250" lvl="1" indent="-457200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200" dirty="0" smtClean="0"/>
              <a:t>البيع مباشرة للعميل تسمى تجارة الكترونية مباشرة يتم فيها «إلغاء الوسطاء»</a:t>
            </a:r>
          </a:p>
          <a:p>
            <a:pPr marL="857250" lvl="1" indent="-457200" rtl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ar-SA" sz="2200" dirty="0" smtClean="0"/>
              <a:t> تشمل عمليات البحث عن المنتج وتبادل البيانات وإرسال الطلبات والدفع إلكترونياً وإرسال الفواتير.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600" b="1" dirty="0" smtClean="0"/>
              <a:t>التجارة الالكترونية الخالصة: </a:t>
            </a:r>
            <a:r>
              <a:rPr lang="ar-SA" sz="2600" dirty="0" smtClean="0"/>
              <a:t>المنتج أو الخدمة الكرتوني، والعمليات والتوزيع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600" b="1" dirty="0"/>
              <a:t>التجارة الالكترونية </a:t>
            </a:r>
            <a:r>
              <a:rPr lang="ar-SA" sz="2600" b="1" dirty="0" smtClean="0"/>
              <a:t>الغير خالصة: </a:t>
            </a:r>
            <a:r>
              <a:rPr lang="ar-SA" sz="2600" dirty="0" smtClean="0"/>
              <a:t>إما الإنتاج أو العمليات أو التوزيع يتم بالطريقة التقليدية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756" y="16808"/>
            <a:ext cx="8915400" cy="1251952"/>
          </a:xfrm>
        </p:spPr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علاقة </a:t>
            </a: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الاعمال الالكترونية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بالتجارة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79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3291" y="205059"/>
            <a:ext cx="8915400" cy="1143000"/>
          </a:xfrm>
          <a:noFill/>
        </p:spPr>
        <p:txBody>
          <a:bodyPr/>
          <a:lstStyle/>
          <a:p>
            <a:pPr algn="ctr" eaLnBrk="1" hangingPunct="1"/>
            <a:r>
              <a:rPr lang="ar-SA" sz="3250" dirty="0" smtClean="0"/>
              <a:t>أشكال </a:t>
            </a:r>
            <a:r>
              <a:rPr lang="ar-SA" sz="3250" dirty="0"/>
              <a:t>الاعمال </a:t>
            </a:r>
            <a:r>
              <a:rPr lang="ar-SA" sz="3250" dirty="0" smtClean="0"/>
              <a:t>الالكترونية</a:t>
            </a:r>
            <a:endParaRPr lang="en-US" sz="325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16496" y="980728"/>
            <a:ext cx="9273480" cy="537027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SA" dirty="0" smtClean="0"/>
              <a:t>		</a:t>
            </a:r>
          </a:p>
          <a:p>
            <a:pPr eaLnBrk="1" hangingPunct="1">
              <a:buFont typeface="Arial" charset="0"/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</a:t>
            </a:r>
            <a:r>
              <a:rPr lang="ar-SA" dirty="0" smtClean="0">
                <a:solidFill>
                  <a:srgbClr val="FF0000"/>
                </a:solidFill>
              </a:rPr>
              <a:t>الأعمال الالكترونية 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23479" y="2356976"/>
            <a:ext cx="633397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 flipV="1">
            <a:off x="4880991" y="2004850"/>
            <a:ext cx="13965" cy="3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6766520" y="2356977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 flipV="1">
            <a:off x="5303836" y="3209878"/>
            <a:ext cx="2025428" cy="188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7329264" y="3209879"/>
            <a:ext cx="0" cy="233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2"/>
          <p:cNvSpPr>
            <a:spLocks noChangeShapeType="1"/>
          </p:cNvSpPr>
          <p:nvPr/>
        </p:nvSpPr>
        <p:spPr bwMode="auto">
          <a:xfrm>
            <a:off x="5303836" y="3222619"/>
            <a:ext cx="0" cy="30553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13"/>
          <p:cNvSpPr>
            <a:spLocks noChangeShapeType="1"/>
          </p:cNvSpPr>
          <p:nvPr/>
        </p:nvSpPr>
        <p:spPr bwMode="auto">
          <a:xfrm flipH="1">
            <a:off x="5367258" y="3995077"/>
            <a:ext cx="528" cy="2202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 flipH="1">
            <a:off x="4654954" y="4170566"/>
            <a:ext cx="16381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4664077" y="4223306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5368456" y="4170566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293056" y="4170566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5367258" y="2709103"/>
            <a:ext cx="2250038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</a:t>
            </a:r>
            <a:r>
              <a:rPr lang="ar-SA" dirty="0" smtClean="0"/>
              <a:t>الالكترونية الخاصة </a:t>
            </a:r>
            <a:endParaRPr lang="en-US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7968357" y="2752630"/>
            <a:ext cx="1784648" cy="369332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غير التجارية</a:t>
            </a:r>
            <a:endParaRPr lang="en-US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4400045" y="3634992"/>
            <a:ext cx="152072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التجارة الالكترونية</a:t>
            </a:r>
            <a:endParaRPr lang="en-US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4133950" y="4456768"/>
            <a:ext cx="26154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B2B      </a:t>
            </a:r>
            <a:r>
              <a:rPr lang="en-US" dirty="0"/>
              <a:t>B2C   </a:t>
            </a:r>
            <a:r>
              <a:rPr lang="en-US" dirty="0" smtClean="0"/>
              <a:t>     C2C</a:t>
            </a:r>
            <a:endParaRPr lang="en-US" dirty="0"/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6766520" y="3000609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>
            <a:off x="2729309" y="2356977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 flipH="1">
            <a:off x="1559422" y="3235360"/>
            <a:ext cx="2574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7"/>
          <p:cNvSpPr>
            <a:spLocks noChangeShapeType="1"/>
          </p:cNvSpPr>
          <p:nvPr/>
        </p:nvSpPr>
        <p:spPr bwMode="auto">
          <a:xfrm>
            <a:off x="1559422" y="3235360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8"/>
          <p:cNvSpPr>
            <a:spLocks noChangeShapeType="1"/>
          </p:cNvSpPr>
          <p:nvPr/>
        </p:nvSpPr>
        <p:spPr bwMode="auto">
          <a:xfrm>
            <a:off x="2320429" y="3235360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29"/>
          <p:cNvSpPr>
            <a:spLocks noChangeShapeType="1"/>
          </p:cNvSpPr>
          <p:nvPr/>
        </p:nvSpPr>
        <p:spPr bwMode="auto">
          <a:xfrm>
            <a:off x="3139480" y="3235360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Text Box 31"/>
          <p:cNvSpPr txBox="1">
            <a:spLocks noChangeArrowheads="1"/>
          </p:cNvSpPr>
          <p:nvPr/>
        </p:nvSpPr>
        <p:spPr bwMode="auto">
          <a:xfrm>
            <a:off x="1749075" y="2683466"/>
            <a:ext cx="168726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الحكومة الالكترونية</a:t>
            </a:r>
            <a:endParaRPr lang="en-US" dirty="0"/>
          </a:p>
        </p:txBody>
      </p:sp>
      <p:sp>
        <p:nvSpPr>
          <p:cNvPr id="4122" name="Line 32"/>
          <p:cNvSpPr>
            <a:spLocks noChangeShapeType="1"/>
          </p:cNvSpPr>
          <p:nvPr/>
        </p:nvSpPr>
        <p:spPr bwMode="auto">
          <a:xfrm>
            <a:off x="2729309" y="3000609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Text Box 33"/>
          <p:cNvSpPr txBox="1">
            <a:spLocks noChangeArrowheads="1"/>
          </p:cNvSpPr>
          <p:nvPr/>
        </p:nvSpPr>
        <p:spPr bwMode="auto">
          <a:xfrm>
            <a:off x="763356" y="3651543"/>
            <a:ext cx="3582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B2G </a:t>
            </a:r>
            <a:r>
              <a:rPr lang="en-US" dirty="0" smtClean="0"/>
              <a:t>      </a:t>
            </a:r>
            <a:r>
              <a:rPr lang="en-US" dirty="0"/>
              <a:t>G2G   </a:t>
            </a:r>
            <a:r>
              <a:rPr lang="en-US" dirty="0" smtClean="0"/>
              <a:t>  C2G      G2B</a:t>
            </a:r>
            <a:endParaRPr lang="en-US" dirty="0"/>
          </a:p>
        </p:txBody>
      </p:sp>
      <p:sp>
        <p:nvSpPr>
          <p:cNvPr id="4124" name="Line 35"/>
          <p:cNvSpPr>
            <a:spLocks noChangeShapeType="1"/>
          </p:cNvSpPr>
          <p:nvPr/>
        </p:nvSpPr>
        <p:spPr bwMode="auto">
          <a:xfrm>
            <a:off x="4133950" y="3235360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Box 20"/>
          <p:cNvSpPr txBox="1">
            <a:spLocks noChangeArrowheads="1"/>
          </p:cNvSpPr>
          <p:nvPr/>
        </p:nvSpPr>
        <p:spPr bwMode="auto">
          <a:xfrm>
            <a:off x="6360507" y="3583198"/>
            <a:ext cx="1707557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 smtClean="0"/>
              <a:t>العمليات الداخلية</a:t>
            </a:r>
            <a:endParaRPr lang="en-US" dirty="0"/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 flipH="1" flipV="1">
            <a:off x="9057452" y="2356975"/>
            <a:ext cx="2" cy="3521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15449" y="4456768"/>
            <a:ext cx="17281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 E2E   B2E  </a:t>
            </a:r>
            <a:endParaRPr lang="ar-SA" dirty="0"/>
          </a:p>
        </p:txBody>
      </p:sp>
      <p:sp>
        <p:nvSpPr>
          <p:cNvPr id="4" name="TextBox 3"/>
          <p:cNvSpPr txBox="1"/>
          <p:nvPr/>
        </p:nvSpPr>
        <p:spPr>
          <a:xfrm>
            <a:off x="6293056" y="5049952"/>
            <a:ext cx="2980424" cy="369332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dirty="0" smtClean="0"/>
              <a:t>أقسام الإنتاج والموارد البشرية والمالية </a:t>
            </a:r>
            <a:endParaRPr lang="ar-SA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681192" y="4219363"/>
            <a:ext cx="1386872" cy="26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041232" y="4232916"/>
            <a:ext cx="0" cy="259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689304" y="4245732"/>
            <a:ext cx="0" cy="321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0" idx="2"/>
          </p:cNvCxnSpPr>
          <p:nvPr/>
        </p:nvCxnSpPr>
        <p:spPr>
          <a:xfrm flipH="1">
            <a:off x="7214285" y="3952530"/>
            <a:ext cx="1" cy="293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374628" y="3952530"/>
            <a:ext cx="12710" cy="1082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12840" y="5049952"/>
            <a:ext cx="2533159" cy="369332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dirty="0" smtClean="0"/>
              <a:t>أقسام البيع والمشتريات </a:t>
            </a:r>
            <a:endParaRPr lang="ar-SA" dirty="0"/>
          </a:p>
        </p:txBody>
      </p:sp>
      <p:cxnSp>
        <p:nvCxnSpPr>
          <p:cNvPr id="21" name="Straight Arrow Connector 20"/>
          <p:cNvCxnSpPr>
            <a:stCxn id="4113" idx="2"/>
          </p:cNvCxnSpPr>
          <p:nvPr/>
        </p:nvCxnSpPr>
        <p:spPr>
          <a:xfrm>
            <a:off x="5160407" y="4004324"/>
            <a:ext cx="33798" cy="1031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91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أشكال الاعمال </a:t>
            </a:r>
            <a:r>
              <a:rPr lang="ar-SA" dirty="0" smtClean="0"/>
              <a:t>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15007"/>
            <a:ext cx="9906000" cy="4994313"/>
          </a:xfrm>
        </p:spPr>
        <p:txBody>
          <a:bodyPr/>
          <a:lstStyle/>
          <a:p>
            <a:pPr marL="360000" indent="-3600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JO" altLang="ar-SA" sz="2400" b="1" dirty="0" smtClean="0"/>
              <a:t>من </a:t>
            </a:r>
            <a:r>
              <a:rPr lang="ar-JO" altLang="ar-SA" sz="2400" b="1" dirty="0"/>
              <a:t>أعمال إلى </a:t>
            </a:r>
            <a:r>
              <a:rPr lang="ar-JO" altLang="ar-SA" sz="2400" b="1" dirty="0" smtClean="0"/>
              <a:t>مستهلك</a:t>
            </a:r>
            <a:r>
              <a:rPr lang="en-US" altLang="ar-SA" sz="2400" b="1" dirty="0" smtClean="0"/>
              <a:t> (</a:t>
            </a:r>
            <a:r>
              <a:rPr lang="en-US" altLang="ar-SA" sz="2400" b="1" dirty="0"/>
              <a:t>B2C)   </a:t>
            </a:r>
            <a:r>
              <a:rPr lang="ar-SA" altLang="ar-SA" sz="2400" dirty="0" smtClean="0"/>
              <a:t>:</a:t>
            </a:r>
            <a:r>
              <a:rPr lang="ar-JO" altLang="ar-SA" sz="2400" dirty="0" smtClean="0"/>
              <a:t> </a:t>
            </a:r>
            <a:r>
              <a:rPr lang="ar-SA" altLang="ar-SA" sz="2400" dirty="0" smtClean="0"/>
              <a:t>مثل </a:t>
            </a:r>
            <a:r>
              <a:rPr lang="ar-JO" altLang="ar-SA" sz="2400" dirty="0" smtClean="0"/>
              <a:t>تجارة التجزئة</a:t>
            </a:r>
            <a:r>
              <a:rPr lang="ar-SA" altLang="ar-SA" sz="2400" dirty="0" smtClean="0"/>
              <a:t> الإلكترونية (مواقع </a:t>
            </a:r>
            <a:r>
              <a:rPr lang="ar-SA" altLang="ar-SA" sz="2400" dirty="0" err="1" smtClean="0"/>
              <a:t>إكسترا</a:t>
            </a:r>
            <a:r>
              <a:rPr lang="ar-SA" altLang="ar-SA" sz="2400" dirty="0" smtClean="0"/>
              <a:t> وجرير) وخدمة العملاء، الصيرفة الالكترونية. تركز على أذواق واتجاهات العملاء والنمو السريع</a:t>
            </a:r>
            <a:endParaRPr lang="ar-JO" altLang="ar-SA" sz="2400" dirty="0"/>
          </a:p>
          <a:p>
            <a:pPr marL="360000" indent="-3600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JO" altLang="ar-SA" sz="2400" b="1" dirty="0" smtClean="0"/>
              <a:t>من </a:t>
            </a:r>
            <a:r>
              <a:rPr lang="ar-JO" altLang="ar-SA" sz="2400" b="1" dirty="0"/>
              <a:t>اعمال الى أعمال </a:t>
            </a:r>
            <a:r>
              <a:rPr lang="en-US" altLang="ar-SA" sz="2400" b="1" dirty="0" smtClean="0"/>
              <a:t>(B2B</a:t>
            </a:r>
            <a:r>
              <a:rPr lang="en-US" altLang="ar-SA" sz="2400" b="1" dirty="0"/>
              <a:t>) </a:t>
            </a:r>
            <a:r>
              <a:rPr lang="ar-SA" altLang="ar-SA" sz="2400" b="1" dirty="0" smtClean="0"/>
              <a:t>:</a:t>
            </a:r>
            <a:r>
              <a:rPr lang="ar-SA" altLang="ar-SA" sz="2400" b="1" dirty="0"/>
              <a:t> </a:t>
            </a:r>
            <a:r>
              <a:rPr lang="ar-SA" altLang="ar-SA" sz="2400" dirty="0" smtClean="0"/>
              <a:t>مثل </a:t>
            </a:r>
            <a:r>
              <a:rPr lang="ar-SA" altLang="ar-SA" sz="2400" dirty="0"/>
              <a:t>العمليات التي تتم بين المصانع </a:t>
            </a:r>
            <a:r>
              <a:rPr lang="ar-SA" altLang="ar-SA" sz="2400" dirty="0" smtClean="0"/>
              <a:t>وشركات البيع بالجملة والتجزئة، العمليات التي تتم بين الشركة والموردين والوسطاء والشركاء. وحجمها أكبر من </a:t>
            </a:r>
            <a:r>
              <a:rPr lang="en-US" altLang="ar-SA" sz="2400" b="1" dirty="0" smtClean="0"/>
              <a:t>B2C</a:t>
            </a:r>
            <a:r>
              <a:rPr lang="ar-SA" altLang="ar-SA" sz="2400" b="1" dirty="0" smtClean="0"/>
              <a:t>. </a:t>
            </a:r>
            <a:r>
              <a:rPr lang="ar-SA" altLang="ar-SA" sz="2400" dirty="0"/>
              <a:t>أشهر المواقع موقع «على بابا» لتجارة الجملة</a:t>
            </a:r>
            <a:endParaRPr lang="en-US" altLang="ar-SA" sz="2400" dirty="0"/>
          </a:p>
          <a:p>
            <a:pPr marL="360000" indent="-3600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JO" altLang="ar-SA" sz="2400" b="1" dirty="0" smtClean="0"/>
              <a:t>من </a:t>
            </a:r>
            <a:r>
              <a:rPr lang="ar-JO" altLang="ar-SA" sz="2400" b="1" dirty="0"/>
              <a:t>مستهلك إلى </a:t>
            </a:r>
            <a:r>
              <a:rPr lang="ar-JO" altLang="ar-SA" sz="2400" b="1" dirty="0" smtClean="0"/>
              <a:t>مستهلك</a:t>
            </a:r>
            <a:r>
              <a:rPr lang="en-US" altLang="ar-SA" sz="2400" b="1" dirty="0" smtClean="0"/>
              <a:t> : (C2C)</a:t>
            </a:r>
            <a:r>
              <a:rPr lang="en-US" altLang="ar-SA" sz="2400" dirty="0" smtClean="0"/>
              <a:t> </a:t>
            </a:r>
            <a:r>
              <a:rPr lang="ar-SA" altLang="ar-SA" sz="2400" dirty="0" smtClean="0"/>
              <a:t>تشمل المزادات الإلكترونية مثل </a:t>
            </a:r>
            <a:r>
              <a:rPr lang="ar-SA" altLang="ar-SA" sz="2400" dirty="0" err="1" smtClean="0"/>
              <a:t>إيباى</a:t>
            </a:r>
            <a:r>
              <a:rPr lang="ar-SA" altLang="ar-SA" sz="2400" dirty="0" smtClean="0"/>
              <a:t> </a:t>
            </a:r>
            <a:r>
              <a:rPr lang="en-US" altLang="ar-SA" sz="2400" dirty="0" smtClean="0"/>
              <a:t>e-bay</a:t>
            </a:r>
            <a:r>
              <a:rPr lang="ar-SA" altLang="ar-SA" sz="2400" dirty="0" smtClean="0"/>
              <a:t>، موقع الحراج، البيع على الشبكات الاجتماعية، مقاطع يوتيوب وفيس بوك وويكيبيديا. هي محرك للعمل الخيرى وتشجع المشروعات الصغيرة لكن يصعب جمع الضرائب منها  لأنه ضمن الاقتصاد غير الرسمي.  </a:t>
            </a:r>
          </a:p>
          <a:p>
            <a:pPr marL="360000" indent="-3600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altLang="ar-SA" sz="2400" b="1" dirty="0" smtClean="0"/>
              <a:t>من </a:t>
            </a:r>
            <a:r>
              <a:rPr lang="ar-SA" altLang="ar-SA" sz="2400" b="1" dirty="0"/>
              <a:t>الحكومة الى </a:t>
            </a:r>
            <a:r>
              <a:rPr lang="ar-SA" altLang="ar-SA" sz="2400" b="1" dirty="0" smtClean="0"/>
              <a:t>المستهلك </a:t>
            </a:r>
            <a:r>
              <a:rPr lang="en-US" altLang="ar-SA" sz="2400" b="1" dirty="0"/>
              <a:t>(G2C)</a:t>
            </a:r>
            <a:r>
              <a:rPr lang="ar-SA" altLang="ar-SA" sz="2400" b="1" dirty="0" smtClean="0"/>
              <a:t> : </a:t>
            </a:r>
            <a:r>
              <a:rPr lang="ar-SA" sz="2400" dirty="0" smtClean="0"/>
              <a:t>مثل </a:t>
            </a:r>
            <a:r>
              <a:rPr lang="ar-SA" sz="2400" dirty="0"/>
              <a:t>عملية دفع الضرائب </a:t>
            </a:r>
            <a:r>
              <a:rPr lang="ar-SA" sz="2400" dirty="0" smtClean="0"/>
              <a:t>والذكاة الكترونيا </a:t>
            </a:r>
            <a:r>
              <a:rPr lang="ar-SA" sz="2400" dirty="0"/>
              <a:t>وكافة الخدمات الحكومية مثل تراخيص السيارات ورخص القيادة والتأشيرات والجمارك </a:t>
            </a:r>
            <a:r>
              <a:rPr lang="ar-SA" sz="2400" dirty="0" smtClean="0"/>
              <a:t>والتعليم عن بعد وخدمات الحج الالكترونية وغيرها. هذه الخدمات تعتبر أدوات تستخدمها الدولة </a:t>
            </a:r>
            <a:r>
              <a:rPr lang="ar-SA" sz="2400" dirty="0"/>
              <a:t>ل</a:t>
            </a:r>
            <a:r>
              <a:rPr lang="ar-SA" sz="2400" dirty="0" smtClean="0"/>
              <a:t>تحقيق التنمية الاقتصادية والاجتماعية ومحاربة الفقر والبطالة.</a:t>
            </a:r>
          </a:p>
          <a:p>
            <a:pPr marL="360000" indent="-3600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من الموظف للموظف (</a:t>
            </a:r>
            <a:r>
              <a:rPr lang="en-US" sz="2400" b="1" dirty="0" smtClean="0"/>
              <a:t>E2E</a:t>
            </a:r>
            <a:r>
              <a:rPr lang="ar-EG" sz="2400" b="1" dirty="0" smtClean="0"/>
              <a:t>): </a:t>
            </a:r>
            <a:r>
              <a:rPr lang="ar-EG" sz="2400" dirty="0" smtClean="0"/>
              <a:t>المعاملات الداخلية والتعاون وتبادل المعلومات بين الموظفيين 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77971" y="548680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3839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92338"/>
            <a:ext cx="8915400" cy="1012974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69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تطبيقات </a:t>
            </a:r>
            <a:r>
              <a:rPr lang="ar-SA" sz="3692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جديدة للأعمال الإلكترونية</a:t>
            </a:r>
            <a:endParaRPr lang="en-US" sz="3692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78300"/>
          </a:xfrm>
        </p:spPr>
        <p:txBody>
          <a:bodyPr rtlCol="0">
            <a:noAutofit/>
          </a:bodyPr>
          <a:lstStyle/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المستشفيات </a:t>
            </a:r>
            <a:r>
              <a:rPr lang="ar-SA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الذكية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 الأجهزة سوف تقلل الاعتماد على الطبيب والممرضة</a:t>
            </a:r>
          </a:p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المراعى</a:t>
            </a:r>
            <a:r>
              <a:rPr lang="ar-SA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الذكية: 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قواعد </a:t>
            </a:r>
            <a:r>
              <a:rPr lang="ar-SA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البيانات 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ونظم انذار وتقنية تحديد المواقع وتحديد الهوية بالراديو </a:t>
            </a:r>
            <a:r>
              <a:rPr 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RFID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سوف تستخدم على نطاق واسع في </a:t>
            </a:r>
            <a:r>
              <a:rPr lang="ar-SA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الرعى</a:t>
            </a:r>
            <a:endParaRPr lang="ar-SA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المصايد الذكية</a:t>
            </a:r>
            <a:r>
              <a:rPr lang="ar-SA" sz="2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 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أجهزة استشعار تحدد تحركات أفواج الأسماك والأحياء البحرية وحجمها وأماكن </a:t>
            </a:r>
            <a:r>
              <a:rPr lang="ar-SA" sz="2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تكاثرها وغيرها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.</a:t>
            </a:r>
          </a:p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البيوت الذكية</a:t>
            </a:r>
            <a:r>
              <a:rPr lang="ar-SA" sz="2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 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الأجهزة المنزلية والأبواب والتكييف والاضاءة مرتبطة بالسيارة والجوال وغيرها بحيث تعمل ذاتياً</a:t>
            </a:r>
          </a:p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المصانع الذكية</a:t>
            </a:r>
            <a:r>
              <a:rPr lang="ar-SA" sz="2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 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عمليات التصنيع ومراقبته وغيرها ستتم الكترونيا </a:t>
            </a:r>
          </a:p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رقمنة</a:t>
            </a:r>
            <a:r>
              <a:rPr lang="ar-SA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الروائح </a:t>
            </a:r>
            <a:r>
              <a:rPr 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hlinkClick r:id="rId3" tooltip="Electronic nose"/>
              </a:rPr>
              <a:t>Electronic 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hlinkClick r:id="rId3" tooltip="Electronic nose"/>
              </a:rPr>
              <a:t>nose</a:t>
            </a:r>
            <a:r>
              <a:rPr lang="ar-SA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سيفتح آفاق واسعة</a:t>
            </a:r>
            <a:endParaRPr lang="ar-SA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كل انسان سوف يكون مجهز بفريق </a:t>
            </a:r>
            <a:r>
              <a:rPr lang="ar-SA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الكترونى</a:t>
            </a: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يعمل صالحه</a:t>
            </a:r>
          </a:p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كل انسان سوف يكون له معلم خاص به 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cognitive tutor</a:t>
            </a:r>
          </a:p>
          <a:p>
            <a:pPr marL="457200" indent="-457200" rtl="1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ar-SA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الروبوتات والسيارات الذكية والثلاجة الذكية أصبحوا زبائن </a:t>
            </a:r>
            <a:endParaRPr lang="ar-SA" sz="2500" dirty="0">
              <a:cs typeface="+mn-cs"/>
            </a:endParaRPr>
          </a:p>
        </p:txBody>
      </p:sp>
      <p:pic>
        <p:nvPicPr>
          <p:cNvPr id="4198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9608"/>
            <a:ext cx="2386013" cy="231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33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/>
              <a:t>التجارة المتعلقة بالمكان </a:t>
            </a:r>
            <a:r>
              <a:rPr lang="en-US" dirty="0" smtClean="0"/>
              <a:t>l-Commerce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849544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b="1" dirty="0" smtClean="0"/>
              <a:t>الأعمال المتعلقة بالمكان </a:t>
            </a:r>
            <a:r>
              <a:rPr lang="en-US" sz="2600" b="1" dirty="0" smtClean="0"/>
              <a:t>l-commerce</a:t>
            </a:r>
            <a:r>
              <a:rPr lang="ar-SA" sz="2600" b="1" dirty="0" smtClean="0"/>
              <a:t>: </a:t>
            </a:r>
            <a:r>
              <a:rPr lang="ar-SA" sz="2600" dirty="0" smtClean="0"/>
              <a:t>عبقرية المكان مهمة حيث تضيف قيمة للمطاعم ومراكز التسوق وصناعة وبيع الأثاث والمدارس والمستشفيات والمطارات وغيرها.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المكان مهم للوصول للأسواق والعمالة والشركاء والمواد الخام ومصادر المياه والطاقة وفرص الترفيه والتسهيلات وطرق المواصلات والمناخ الطيب وتجنب الكوارث الطبيعية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b="1" dirty="0" smtClean="0"/>
              <a:t>تكنولوجيا المكان: </a:t>
            </a:r>
            <a:r>
              <a:rPr lang="ar-SA" sz="2600" dirty="0" smtClean="0"/>
              <a:t>تقنية الاستشعار والأقمار الصناعية ونظم المعلومات الجغرافية ونظام تحديد المواقع العالمي (</a:t>
            </a:r>
            <a:r>
              <a:rPr lang="en-US" sz="2600" dirty="0" smtClean="0"/>
              <a:t>GPS</a:t>
            </a:r>
            <a:r>
              <a:rPr lang="ar-SA" sz="2600" dirty="0" smtClean="0"/>
              <a:t>) وتقنية التعرف بالهوية</a:t>
            </a:r>
            <a:r>
              <a:rPr lang="en-US" sz="2600" dirty="0" smtClean="0"/>
              <a:t>(RFID)</a:t>
            </a:r>
            <a:r>
              <a:rPr lang="ar-SA" sz="2600" dirty="0" smtClean="0"/>
              <a:t>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«المكان ثم المكان ثم المكان) </a:t>
            </a:r>
            <a:r>
              <a:rPr lang="en-US" sz="2600" i="1" dirty="0" smtClean="0"/>
              <a:t> Jae Young Lee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يمكنها تحديد مواقع المحلات وتحديد الاتجاهات والمسافة والوقت اللازم للصول للمكان.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b="1" dirty="0" smtClean="0"/>
              <a:t>شركة </a:t>
            </a:r>
            <a:r>
              <a:rPr lang="en-US" sz="2600" dirty="0" smtClean="0"/>
              <a:t>Foursquare</a:t>
            </a:r>
            <a:r>
              <a:rPr lang="ar-SA" sz="2600" dirty="0" smtClean="0"/>
              <a:t>: تساعد الزبائن في العثور على أفضل المطاعم، والمتاجر، والمعالم السياحية عن طريق تزكيات الزبائن والأصدقاء. عدد زبائنها نحو 75 مليون فرد. </a:t>
            </a:r>
            <a:endParaRPr lang="en-US" sz="2600" dirty="0" smtClean="0"/>
          </a:p>
          <a:p>
            <a:pPr rtl="1"/>
            <a:endParaRPr lang="en-US" sz="2400" dirty="0"/>
          </a:p>
          <a:p>
            <a:pPr rtl="1"/>
            <a:r>
              <a:rPr lang="ar-SA" sz="2400" dirty="0"/>
              <a:t> </a:t>
            </a:r>
            <a:endParaRPr lang="en-US" sz="2400" dirty="0"/>
          </a:p>
          <a:p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276872"/>
            <a:ext cx="4464496" cy="36933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dirty="0" smtClean="0"/>
              <a:t>ما هو أنسب مكان لبناء وادى للطاقة المتجددة في السعودية؟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5278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/>
              <a:t>التجارة الاجتماعية </a:t>
            </a:r>
            <a:r>
              <a:rPr lang="en-US" dirty="0" smtClean="0"/>
              <a:t>s-Commerce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906000" cy="5087590"/>
          </a:xfrm>
        </p:spPr>
        <p:txBody>
          <a:bodyPr/>
          <a:lstStyle/>
          <a:p>
            <a:pPr algn="just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dirty="0" smtClean="0"/>
              <a:t>استخدام شبكات التواصل الاجتماعي في الأعمال ولاسيما الدعاية والاعلان والبيع وخدمة العملاء</a:t>
            </a:r>
          </a:p>
          <a:p>
            <a:pPr algn="just" rtl="1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عناصر التجارة الاجتماعية (</a:t>
            </a:r>
            <a:r>
              <a:rPr lang="en-US" sz="2400" b="1" dirty="0" smtClean="0"/>
              <a:t>6C</a:t>
            </a:r>
            <a:r>
              <a:rPr lang="ar-SA" sz="2400" b="1" dirty="0" smtClean="0"/>
              <a:t>):</a:t>
            </a:r>
          </a:p>
          <a:p>
            <a:pPr marL="457200" indent="-457200" algn="just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 smtClean="0"/>
              <a:t>المحتوى (</a:t>
            </a:r>
            <a:r>
              <a:rPr lang="en-US" sz="2400" b="1" dirty="0" smtClean="0"/>
              <a:t>Content</a:t>
            </a:r>
            <a:r>
              <a:rPr lang="ar-SA" sz="2400" b="1" dirty="0" smtClean="0"/>
              <a:t>): </a:t>
            </a:r>
            <a:r>
              <a:rPr lang="ar-SA" sz="2400" dirty="0" smtClean="0"/>
              <a:t>نشر صور ورسائل ومقاطع قيمة وجذابة وتراعى الخصوصية الثقافية. </a:t>
            </a:r>
          </a:p>
          <a:p>
            <a:pPr marL="457200" indent="-457200" algn="just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 smtClean="0"/>
              <a:t>المجتمع (</a:t>
            </a:r>
            <a:r>
              <a:rPr lang="en-US" sz="2400" b="1" dirty="0" smtClean="0"/>
              <a:t>community</a:t>
            </a:r>
            <a:r>
              <a:rPr lang="ar-SA" sz="2400" b="1" dirty="0" smtClean="0"/>
              <a:t>): </a:t>
            </a:r>
            <a:r>
              <a:rPr lang="ar-SA" sz="2400" dirty="0" smtClean="0"/>
              <a:t>تحول أصحاب المصلحة الى مجتمع من  خلال التعليقات والردود.</a:t>
            </a:r>
            <a:endParaRPr lang="ar-SA" sz="2400" dirty="0"/>
          </a:p>
          <a:p>
            <a:pPr marL="457200" indent="-457200" algn="just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/>
              <a:t>التجارة </a:t>
            </a:r>
            <a:r>
              <a:rPr lang="ar-SA" sz="2400" b="1" dirty="0" smtClean="0"/>
              <a:t>(</a:t>
            </a:r>
            <a:r>
              <a:rPr lang="en-US" sz="2400" b="1" dirty="0" smtClean="0"/>
              <a:t>commerce</a:t>
            </a:r>
            <a:r>
              <a:rPr lang="ar-SA" sz="2400" b="1" dirty="0" smtClean="0"/>
              <a:t>): </a:t>
            </a:r>
            <a:r>
              <a:rPr lang="ar-SA" sz="2400" dirty="0" smtClean="0"/>
              <a:t>الشبكات الاجتماعية تدعم تجارة</a:t>
            </a:r>
            <a:r>
              <a:rPr lang="en-US" sz="2400" dirty="0" smtClean="0"/>
              <a:t> B2C </a:t>
            </a:r>
            <a:r>
              <a:rPr lang="ar-SA" sz="2400" dirty="0" smtClean="0"/>
              <a:t>و</a:t>
            </a:r>
            <a:r>
              <a:rPr lang="en-US" sz="2400" dirty="0" smtClean="0"/>
              <a:t>B2B</a:t>
            </a:r>
            <a:r>
              <a:rPr lang="ar-SA" sz="2400" dirty="0" smtClean="0"/>
              <a:t> ومعاملات </a:t>
            </a:r>
            <a:r>
              <a:rPr lang="en-US" sz="2400" dirty="0" smtClean="0"/>
              <a:t>C2C</a:t>
            </a:r>
            <a:r>
              <a:rPr lang="ar-SA" sz="2400" dirty="0" smtClean="0"/>
              <a:t> خاصة.</a:t>
            </a:r>
            <a:endParaRPr lang="ar-SA" sz="2400" dirty="0"/>
          </a:p>
          <a:p>
            <a:pPr marL="457200" indent="-457200" algn="just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/>
              <a:t>السياق </a:t>
            </a:r>
            <a:r>
              <a:rPr lang="ar-SA" sz="2400" b="1" dirty="0" smtClean="0"/>
              <a:t>(</a:t>
            </a:r>
            <a:r>
              <a:rPr lang="en-US" sz="2400" b="1" dirty="0" smtClean="0"/>
              <a:t>Context</a:t>
            </a:r>
            <a:r>
              <a:rPr lang="ar-SA" sz="2400" b="1" dirty="0" smtClean="0"/>
              <a:t>): </a:t>
            </a:r>
            <a:r>
              <a:rPr lang="ar-SA" sz="2400" dirty="0" smtClean="0"/>
              <a:t>تساعد أصحاب المصلحة على قنص الفرص وتجنب المخاطر عن طريق تتبع الأحداث والتغيرات الاقتصادية والاجتماعية والسياسية المحلية.</a:t>
            </a:r>
            <a:endParaRPr lang="ar-SA" sz="2400" dirty="0"/>
          </a:p>
          <a:p>
            <a:pPr marL="457200" indent="-457200" algn="just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/>
              <a:t>الاتصال </a:t>
            </a:r>
            <a:r>
              <a:rPr lang="ar-SA" sz="2400" b="1" dirty="0" smtClean="0"/>
              <a:t>(</a:t>
            </a:r>
            <a:r>
              <a:rPr lang="en-US" sz="2400" b="1" dirty="0" smtClean="0"/>
              <a:t>communication</a:t>
            </a:r>
            <a:r>
              <a:rPr lang="ar-SA" sz="2400" b="1" dirty="0" smtClean="0"/>
              <a:t>): </a:t>
            </a:r>
            <a:r>
              <a:rPr lang="ar-SA" sz="2400" dirty="0" smtClean="0"/>
              <a:t>وسيلة للتواصل مع العملاء والموردين والشركاء والمجتمع.</a:t>
            </a:r>
            <a:endParaRPr lang="ar-SA" sz="2400" dirty="0"/>
          </a:p>
          <a:p>
            <a:pPr marL="457200" indent="-457200" algn="just" rtl="1">
              <a:spcBef>
                <a:spcPts val="200"/>
              </a:spcBef>
              <a:buFont typeface="+mj-lt"/>
              <a:buAutoNum type="arabicPeriod"/>
            </a:pPr>
            <a:r>
              <a:rPr lang="ar-SA" sz="2400" b="1" dirty="0"/>
              <a:t>المحادثة </a:t>
            </a:r>
            <a:r>
              <a:rPr lang="ar-SA" sz="2400" b="1" dirty="0" smtClean="0"/>
              <a:t>(</a:t>
            </a:r>
            <a:r>
              <a:rPr lang="en-US" sz="2400" b="1" dirty="0" smtClean="0"/>
              <a:t>Conversation</a:t>
            </a:r>
            <a:r>
              <a:rPr lang="ar-SA" sz="2400" b="1" dirty="0" smtClean="0"/>
              <a:t>): </a:t>
            </a:r>
            <a:r>
              <a:rPr lang="ar-SA" sz="2400" dirty="0"/>
              <a:t>يمكن </a:t>
            </a:r>
            <a:r>
              <a:rPr lang="ar-SA" sz="2400" dirty="0" smtClean="0"/>
              <a:t>إجراء </a:t>
            </a:r>
            <a:r>
              <a:rPr lang="ar-SA" sz="2400" dirty="0"/>
              <a:t>محادثات مباشرة مع فرق </a:t>
            </a:r>
            <a:r>
              <a:rPr lang="ar-SA" sz="2400" dirty="0" smtClean="0"/>
              <a:t>البيع وخدمة العملاء مما يساعد على التعرف على مشاكل المنتج وكذلك تفاصيل أكثر عن احتياجات العملاء </a:t>
            </a:r>
          </a:p>
          <a:p>
            <a:pPr marL="0" indent="0" algn="just" rtl="1">
              <a:spcBef>
                <a:spcPts val="200"/>
              </a:spcBef>
            </a:pPr>
            <a:r>
              <a:rPr lang="ar-SA" sz="2400" b="1" dirty="0" smtClean="0"/>
              <a:t>فوائدها: </a:t>
            </a:r>
            <a:r>
              <a:rPr lang="ar-SA" sz="2400" dirty="0" smtClean="0"/>
              <a:t>تزيد معدل التحويل، سرعة الاتصال الجماعي، تقوى العلامة التجارية وترتيبها على محركات البحث، تحسن خبرة العميل وتشركه في الإنتاج والتسويق وخدمة العملاء وتطوير المنتج</a:t>
            </a:r>
          </a:p>
          <a:p>
            <a:pPr rtl="1"/>
            <a:r>
              <a:rPr lang="ar-SA" sz="2400" b="1" dirty="0"/>
              <a:t>قياس </a:t>
            </a:r>
            <a:r>
              <a:rPr lang="ar-SA" sz="2400" b="1" dirty="0" smtClean="0"/>
              <a:t>النجاح:</a:t>
            </a:r>
            <a:r>
              <a:rPr lang="ar-SA" sz="2400" dirty="0" smtClean="0"/>
              <a:t> </a:t>
            </a:r>
            <a:r>
              <a:rPr lang="ar-SA" sz="2400" dirty="0"/>
              <a:t>العائد على </a:t>
            </a:r>
            <a:r>
              <a:rPr lang="ar-SA" sz="2400" dirty="0" smtClean="0"/>
              <a:t>الاستثمار </a:t>
            </a:r>
            <a:r>
              <a:rPr lang="ar-SA" sz="2400" dirty="0"/>
              <a:t>وتأثيرها على </a:t>
            </a:r>
            <a:r>
              <a:rPr lang="ar-SA" sz="2400" dirty="0" smtClean="0"/>
              <a:t>السمعة والعلامة التجارية ومعدل التحويل  </a:t>
            </a:r>
            <a:endParaRPr lang="en-US" sz="2400" dirty="0"/>
          </a:p>
          <a:p>
            <a:pPr rtl="1"/>
            <a:r>
              <a:rPr lang="ar-SA" sz="2400" dirty="0"/>
              <a:t> </a:t>
            </a:r>
            <a:endParaRPr lang="en-US" sz="2400" dirty="0"/>
          </a:p>
          <a:p>
            <a:pPr marL="0" indent="0" algn="just" rtl="1">
              <a:spcBef>
                <a:spcPts val="200"/>
              </a:spcBef>
            </a:pPr>
            <a:r>
              <a:rPr lang="ar-SA" sz="2400" dirty="0" smtClean="0"/>
              <a:t> 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49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أشهر مواقع التجارة الالكترونية السعودية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794769"/>
            <a:ext cx="8915400" cy="3677345"/>
          </a:xfrm>
        </p:spPr>
        <p:txBody>
          <a:bodyPr/>
          <a:lstStyle/>
          <a:p>
            <a:pPr marL="371475" indent="-371475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658155"/>
              </p:ext>
            </p:extLst>
          </p:nvPr>
        </p:nvGraphicFramePr>
        <p:xfrm>
          <a:off x="272481" y="1344928"/>
          <a:ext cx="9000999" cy="484251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44528"/>
                <a:gridCol w="2035614"/>
                <a:gridCol w="2469797"/>
                <a:gridCol w="2251060"/>
              </a:tblGrid>
              <a:tr h="97145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SA" sz="2200" dirty="0" smtClean="0"/>
                        <a:t>مواقع تسوق عامه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200" dirty="0" smtClean="0"/>
                        <a:t>ازياء و </a:t>
                      </a:r>
                      <a:r>
                        <a:rPr lang="ar-SA" sz="2200" dirty="0" err="1" smtClean="0"/>
                        <a:t>اكسسوارات</a:t>
                      </a:r>
                      <a:r>
                        <a:rPr lang="ar-SA" sz="2200" dirty="0" smtClean="0"/>
                        <a:t> </a:t>
                      </a:r>
                      <a:endParaRPr lang="ar-SA" sz="22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SA" sz="2200" dirty="0" smtClean="0"/>
                        <a:t>عطورات و مستحضرات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SA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ملابس و متعلقات الامهات و الاطفال</a:t>
                      </a:r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endParaRPr lang="ar-SA" sz="2200" dirty="0"/>
                    </a:p>
                  </a:txBody>
                  <a:tcPr marL="74295" marR="74295" marT="37148" marB="37148"/>
                </a:tc>
              </a:tr>
              <a:tr h="3308781">
                <a:tc>
                  <a:txBody>
                    <a:bodyPr/>
                    <a:lstStyle/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WADI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SOUQ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NOON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LETSTANGO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XCITE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GEARBEST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MENAKART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ar-SA" sz="22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VOGACLOSET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TEXMART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BASICXX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MODANISA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EASTESSENCE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OUNASS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NASS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ZAFUL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NAMSHI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SHEIN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NEWCHIC</a:t>
                      </a:r>
                      <a:endParaRPr lang="ar-SA" sz="22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OUNASS BEAUTY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FOREO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FRAGRNCEX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STRAWBERRY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GOLDENSCNT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COSME DE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SKIN STORE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WOJOOH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 smtClean="0"/>
                        <a:t>LOCCITANE</a:t>
                      </a:r>
                      <a:endParaRPr lang="ar-SA" sz="22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MAMAS &amp; PAPAS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PATPAT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POPREAL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MUMZ WORLD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2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SPRII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en-US" sz="2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54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الأعمال الالكترونية الغير هادفة للربح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5112568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b="1" dirty="0" smtClean="0"/>
              <a:t>رؤية 2030 تهدف الى حشد مليون متطوع بحلول عام 2030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EG" sz="2600" b="1" dirty="0" smtClean="0"/>
              <a:t>القطاع </a:t>
            </a:r>
            <a:r>
              <a:rPr lang="ar-EG" sz="2600" b="1" dirty="0"/>
              <a:t>الغير </a:t>
            </a:r>
            <a:r>
              <a:rPr lang="ar-EG" sz="2600" b="1" dirty="0" smtClean="0"/>
              <a:t>ربحي: </a:t>
            </a:r>
            <a:r>
              <a:rPr lang="ar-EG" sz="2600" dirty="0"/>
              <a:t>منظمات وأفراد ينتجون سلع وخدمات </a:t>
            </a:r>
            <a:r>
              <a:rPr lang="ar-EG" sz="2600" dirty="0" smtClean="0"/>
              <a:t>اجتماعية </a:t>
            </a:r>
            <a:r>
              <a:rPr lang="ar-EG" sz="2600" dirty="0"/>
              <a:t>لصالح المجتمع وليس بهدف الربح. أحياناً يسمى القطاع الثالث بعد القطاع </a:t>
            </a:r>
            <a:r>
              <a:rPr lang="ar-EG" sz="2600" dirty="0" smtClean="0"/>
              <a:t>الحكومي </a:t>
            </a:r>
            <a:r>
              <a:rPr lang="ar-EG" sz="2600" dirty="0"/>
              <a:t>والقطاع الخاص. </a:t>
            </a:r>
            <a:endParaRPr lang="en-US" sz="26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EG" sz="2600" b="1" dirty="0"/>
              <a:t>الريادة </a:t>
            </a:r>
            <a:r>
              <a:rPr lang="ar-EG" sz="2600" b="1" dirty="0" smtClean="0"/>
              <a:t>الاجتماعية </a:t>
            </a:r>
            <a:r>
              <a:rPr lang="ar-EG" sz="2600" b="1" dirty="0"/>
              <a:t>الالكترونية: </a:t>
            </a:r>
            <a:r>
              <a:rPr lang="ar-EG" sz="2600" dirty="0"/>
              <a:t>مشروعات تسخر تقنية المعلومات لحل مشاكل </a:t>
            </a:r>
            <a:r>
              <a:rPr lang="ar-EG" sz="2600" dirty="0" smtClean="0"/>
              <a:t>اجتماعية </a:t>
            </a:r>
            <a:r>
              <a:rPr lang="ar-EG" sz="2600" dirty="0"/>
              <a:t>مثل الفقر والبطالة والرعاية الصحية وتمكين المرأة ومحو الأمية الرقمية وغيرها. </a:t>
            </a:r>
            <a:endParaRPr lang="ar-SA" sz="2600" dirty="0" smtClean="0"/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EG" sz="2600" dirty="0" smtClean="0"/>
              <a:t>بعضها </a:t>
            </a:r>
            <a:r>
              <a:rPr lang="ar-EG" sz="2600" dirty="0"/>
              <a:t>يوزان بين الأهداف </a:t>
            </a:r>
            <a:r>
              <a:rPr lang="ar-EG" sz="2600" dirty="0" smtClean="0"/>
              <a:t>الاجتماعية </a:t>
            </a:r>
            <a:r>
              <a:rPr lang="ar-EG" sz="2600" dirty="0"/>
              <a:t>وهدف تحقيق الربح مثل منتدى فتكات وموقع الحراج ومنتديات الانتساب وشبكات </a:t>
            </a:r>
            <a:r>
              <a:rPr lang="ar-EG" sz="2600" dirty="0" smtClean="0"/>
              <a:t>اللاسلكي الاجتماعية </a:t>
            </a:r>
            <a:r>
              <a:rPr lang="ar-EG" sz="2600" dirty="0"/>
              <a:t>وغيرها. </a:t>
            </a:r>
            <a:endParaRPr lang="ar-EG" sz="2600" dirty="0" smtClean="0"/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EG" sz="2600" dirty="0" smtClean="0"/>
              <a:t>برامج تقدم نسخة بوظائف محدودة مجاناً مثل </a:t>
            </a:r>
            <a:r>
              <a:rPr lang="en-US" sz="2600" dirty="0" err="1" smtClean="0"/>
              <a:t>Avast</a:t>
            </a:r>
            <a:r>
              <a:rPr lang="en-US" sz="2600" dirty="0" smtClean="0"/>
              <a:t> </a:t>
            </a:r>
            <a:r>
              <a:rPr lang="ar-EG" sz="2600" dirty="0" smtClean="0"/>
              <a:t> و </a:t>
            </a:r>
            <a:r>
              <a:rPr lang="en-US" sz="2600" dirty="0" err="1" smtClean="0"/>
              <a:t>OpenDNs</a:t>
            </a:r>
            <a:endParaRPr lang="ar-SA" sz="26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3000" b="1" dirty="0" smtClean="0"/>
              <a:t>التطوع الإلكتروني</a:t>
            </a:r>
            <a:r>
              <a:rPr lang="en-US" sz="3000" b="1" dirty="0" smtClean="0"/>
              <a:t> </a:t>
            </a:r>
            <a:r>
              <a:rPr lang="ar-SA" sz="3000" b="1" dirty="0" smtClean="0"/>
              <a:t>: </a:t>
            </a:r>
            <a:r>
              <a:rPr lang="ar-SA" sz="3000" dirty="0" smtClean="0"/>
              <a:t>أشخاص يستخدمون الانترنت في أعمال تطوعية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600" b="1" dirty="0" smtClean="0"/>
              <a:t>تشمل: </a:t>
            </a:r>
            <a:r>
              <a:rPr lang="ar-SA" sz="2600" dirty="0" smtClean="0"/>
              <a:t>مشاريع ويكيبيديا وتطوير البرمجيات مفتوحة المصدر، وانشاء صفحات ومواقع وتقديم الاستشارات والتعليم </a:t>
            </a:r>
            <a:endParaRPr lang="ar-SA" sz="2600" dirty="0"/>
          </a:p>
          <a:p>
            <a:pPr rtl="1"/>
            <a:r>
              <a:rPr lang="ar-SA" sz="2600" b="1" dirty="0" smtClean="0"/>
              <a:t> </a:t>
            </a:r>
            <a:endParaRPr lang="ar-SA" sz="2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1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78098"/>
          </a:xfrm>
        </p:spPr>
        <p:txBody>
          <a:bodyPr/>
          <a:lstStyle/>
          <a:p>
            <a:pPr algn="ctr"/>
            <a:r>
              <a:rPr lang="ar-SA" dirty="0" smtClean="0"/>
              <a:t>المؤسسات الخيرية السعودية </a:t>
            </a:r>
            <a:endParaRPr lang="ar-S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81102" y="945111"/>
            <a:ext cx="5005545" cy="5303614"/>
          </a:xfrm>
        </p:spPr>
        <p:txBody>
          <a:bodyPr/>
          <a:lstStyle/>
          <a:p>
            <a:pPr rtl="1">
              <a:spcBef>
                <a:spcPts val="400"/>
              </a:spcBef>
            </a:pPr>
            <a:r>
              <a:rPr lang="ar-SA" dirty="0"/>
              <a:t>أوقاف سليمان بن عبد العزيز الراجحي</a:t>
            </a:r>
          </a:p>
          <a:p>
            <a:pPr rtl="1">
              <a:spcBef>
                <a:spcPts val="400"/>
              </a:spcBef>
            </a:pPr>
            <a:r>
              <a:rPr lang="ar-SA" dirty="0" smtClean="0"/>
              <a:t>جمعية رعاية </a:t>
            </a:r>
            <a:r>
              <a:rPr lang="ar-SA" dirty="0"/>
              <a:t>الأيتام بالمنطقة الشرقية (بناء)</a:t>
            </a:r>
          </a:p>
          <a:p>
            <a:pPr rtl="1">
              <a:spcBef>
                <a:spcPts val="400"/>
              </a:spcBef>
            </a:pPr>
            <a:r>
              <a:rPr lang="ar-SA" dirty="0" smtClean="0"/>
              <a:t>جمعية رعاية </a:t>
            </a:r>
            <a:r>
              <a:rPr lang="ar-SA" dirty="0"/>
              <a:t>الأيتام بمنطقة الرياض (إنسان)</a:t>
            </a:r>
          </a:p>
          <a:p>
            <a:pPr rtl="1">
              <a:spcBef>
                <a:spcPts val="400"/>
              </a:spcBef>
            </a:pPr>
            <a:r>
              <a:rPr lang="ar-SA" dirty="0" smtClean="0"/>
              <a:t>جمعية </a:t>
            </a:r>
            <a:r>
              <a:rPr lang="ar-SA" dirty="0"/>
              <a:t>الأطفال </a:t>
            </a:r>
            <a:r>
              <a:rPr lang="ar-SA" dirty="0" smtClean="0"/>
              <a:t>المعوقين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جمعية زهرة</a:t>
            </a:r>
          </a:p>
          <a:p>
            <a:pPr rtl="1">
              <a:spcBef>
                <a:spcPts val="400"/>
              </a:spcBef>
            </a:pPr>
            <a:r>
              <a:rPr lang="ar-SA" dirty="0" err="1"/>
              <a:t>حكايا</a:t>
            </a:r>
            <a:r>
              <a:rPr lang="ar-SA" dirty="0"/>
              <a:t> </a:t>
            </a:r>
            <a:r>
              <a:rPr lang="ar-SA" dirty="0" smtClean="0"/>
              <a:t>مسك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جمعية البر </a:t>
            </a:r>
            <a:r>
              <a:rPr lang="ar-SA" dirty="0" smtClean="0"/>
              <a:t>بالأحساء</a:t>
            </a:r>
            <a:endParaRPr lang="ar-SA" dirty="0"/>
          </a:p>
          <a:p>
            <a:pPr rtl="1">
              <a:spcBef>
                <a:spcPts val="400"/>
              </a:spcBef>
            </a:pPr>
            <a:r>
              <a:rPr lang="ar-SA" dirty="0"/>
              <a:t>مركز الملك سلمان </a:t>
            </a:r>
            <a:r>
              <a:rPr lang="ar-SA" dirty="0" smtClean="0"/>
              <a:t>للشباب</a:t>
            </a:r>
            <a:endParaRPr lang="ar-SA" dirty="0"/>
          </a:p>
          <a:p>
            <a:pPr rtl="1">
              <a:spcBef>
                <a:spcPts val="400"/>
              </a:spcBef>
            </a:pPr>
            <a:r>
              <a:rPr lang="ar-SA" dirty="0"/>
              <a:t>جمعية الأمير عبد المجيد للمعوقين</a:t>
            </a:r>
          </a:p>
          <a:p>
            <a:pPr rtl="1">
              <a:spcBef>
                <a:spcPts val="400"/>
              </a:spcBef>
            </a:pPr>
            <a:r>
              <a:rPr lang="ar-SA" dirty="0" smtClean="0"/>
              <a:t>جمعية </a:t>
            </a:r>
            <a:r>
              <a:rPr lang="ar-SA" dirty="0"/>
              <a:t>النهضة النسائية الخيرية</a:t>
            </a:r>
          </a:p>
          <a:p>
            <a:pPr rtl="1">
              <a:spcBef>
                <a:spcPts val="400"/>
              </a:spcBef>
            </a:pPr>
            <a:r>
              <a:rPr lang="ar-SA" dirty="0" smtClean="0"/>
              <a:t>شركة </a:t>
            </a:r>
            <a:r>
              <a:rPr lang="ar-SA" dirty="0"/>
              <a:t>أوقاف سليمان بن عبد العزيز الراجحي القابضة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مؤسسة الحرمين الخيرية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7895" y="1052736"/>
            <a:ext cx="5128105" cy="5195989"/>
          </a:xfrm>
        </p:spPr>
        <p:txBody>
          <a:bodyPr/>
          <a:lstStyle/>
          <a:p>
            <a:pPr rtl="1">
              <a:spcBef>
                <a:spcPts val="400"/>
              </a:spcBef>
            </a:pPr>
            <a:r>
              <a:rPr lang="ar-SA" dirty="0"/>
              <a:t>مؤسسة الملك خالد الخيرية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مؤسسة الملك عبد الله بن عبد العزيز لوالديه للإسكان التنموي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مؤسسة الملك فيصل الخيرية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مؤسسة الوليد بن طلال الخيرية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مؤسسة سلطان بن عبد العزيز آل سعود الخيرية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مؤسسة سليمان بن عبد العزيز الراجحي الخيرية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مؤسسة عبد العزيز بن باز الخيرية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مؤسسة محمد بن سلمان بن عبد العزيز الخيرية</a:t>
            </a:r>
          </a:p>
          <a:p>
            <a:pPr rtl="1">
              <a:spcBef>
                <a:spcPts val="400"/>
              </a:spcBef>
            </a:pPr>
            <a:r>
              <a:rPr lang="ar-SA" dirty="0" smtClean="0"/>
              <a:t>مركز </a:t>
            </a:r>
            <a:r>
              <a:rPr lang="ar-SA" dirty="0"/>
              <a:t>الملك فيصل للبحوث والدراسات الإسلامية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واحة الملك سلمان </a:t>
            </a:r>
            <a:r>
              <a:rPr lang="ar-SA" dirty="0" smtClean="0"/>
              <a:t>الاجتماعية</a:t>
            </a:r>
          </a:p>
          <a:p>
            <a:pPr rtl="1">
              <a:spcBef>
                <a:spcPts val="400"/>
              </a:spcBef>
            </a:pPr>
            <a:r>
              <a:rPr lang="ar-SA" dirty="0"/>
              <a:t>الجمعية السعودية الخيرية لمرضى الإيدز</a:t>
            </a:r>
          </a:p>
          <a:p>
            <a:pPr marL="0" indent="0" rtl="1">
              <a:spcBef>
                <a:spcPts val="400"/>
              </a:spcBef>
              <a:buNone/>
            </a:pPr>
            <a:endParaRPr lang="ar-SA" dirty="0"/>
          </a:p>
          <a:p>
            <a:pPr rtl="1"/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8464" y="2708920"/>
            <a:ext cx="3024336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ما هو دور الأعمال الخيرية الالكترونية فى تحقيق رؤية 2030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79023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الأعمال الإلكترونية في وظائف الأعمال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938712"/>
          </a:xfrm>
        </p:spPr>
        <p:txBody>
          <a:bodyPr/>
          <a:lstStyle/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800" b="1" dirty="0" smtClean="0"/>
              <a:t>الإدارة: </a:t>
            </a:r>
            <a:r>
              <a:rPr lang="ar-SA" sz="2800" dirty="0" smtClean="0"/>
              <a:t>تمكن المدير من إدارة أكثر من مشروع وتقلل المستويات الإدارية فيما يعرف بالادارة المسطحة</a:t>
            </a:r>
            <a:r>
              <a:rPr lang="ar-EG" sz="2800" dirty="0" smtClean="0"/>
              <a:t>، ومراقبة الأداء وقياسة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800" b="1" dirty="0" smtClean="0"/>
              <a:t>الإنتاج والعمليات: </a:t>
            </a:r>
            <a:r>
              <a:rPr lang="ar-SA" sz="2800" dirty="0"/>
              <a:t>تستخدم فى </a:t>
            </a:r>
            <a:r>
              <a:rPr lang="ar-SA" sz="2800" dirty="0" smtClean="0"/>
              <a:t>شراء </a:t>
            </a:r>
            <a:r>
              <a:rPr lang="ar-SA" sz="2800" dirty="0"/>
              <a:t>مستلزمات الإنتاج وأتمته الإنتاج، وإدارة المشاريع، وتطوير وتصميم المنتج، </a:t>
            </a:r>
            <a:r>
              <a:rPr lang="ar-SA" sz="2800" dirty="0" smtClean="0"/>
              <a:t>والتواصل بين فرق العمل، وتحسين </a:t>
            </a:r>
            <a:r>
              <a:rPr lang="ar-SA" sz="2800" dirty="0"/>
              <a:t>الجودة وتقليل التكاليف وزيادة الإنتاج وتقصير دورته، وإدارة المخزون والأمن والسلامة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800" b="1" dirty="0" smtClean="0"/>
              <a:t>المالية </a:t>
            </a:r>
            <a:r>
              <a:rPr lang="ar-SA" sz="2800" b="1" dirty="0"/>
              <a:t>والمحاسبة: </a:t>
            </a:r>
            <a:r>
              <a:rPr lang="ar-SA" sz="2800" dirty="0"/>
              <a:t>جمع وتخزين وتوزيع البيانات والدفع الإلكتروني، والإدارة الإلكترونية للنقدية، </a:t>
            </a:r>
            <a:r>
              <a:rPr lang="ar-SA" sz="2800" dirty="0" smtClean="0"/>
              <a:t>وأتمته </a:t>
            </a:r>
            <a:r>
              <a:rPr lang="ar-SA" sz="2800" dirty="0"/>
              <a:t>المكتب الخلفي، المصرفية المنزلية، تداول الأسهم </a:t>
            </a:r>
            <a:r>
              <a:rPr lang="ar-SA" sz="2800" dirty="0" smtClean="0"/>
              <a:t>الإلكترونية، والتدقيق</a:t>
            </a:r>
            <a:endParaRPr lang="ar-SA" sz="2800" dirty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800" b="1" dirty="0" smtClean="0"/>
              <a:t>الموارد </a:t>
            </a:r>
            <a:r>
              <a:rPr lang="ar-SA" sz="2800" b="1" dirty="0"/>
              <a:t>البشرية: </a:t>
            </a:r>
            <a:r>
              <a:rPr lang="ar-SA" sz="2800" dirty="0"/>
              <a:t>نظم جلب وتوظيف الموظفين، ودفع المرتبات </a:t>
            </a:r>
            <a:r>
              <a:rPr lang="ar-SA" sz="2800" dirty="0" smtClean="0"/>
              <a:t>وقياس </a:t>
            </a:r>
            <a:r>
              <a:rPr lang="ar-SA" sz="2800" dirty="0"/>
              <a:t>الأداء، والتدريب وإدارة المعرفة، والتعلم عن </a:t>
            </a:r>
            <a:r>
              <a:rPr lang="ar-SA" sz="2800" dirty="0" smtClean="0"/>
              <a:t>بعد، والخدمة الذاتية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800" b="1" dirty="0"/>
              <a:t>البيع والتسويق</a:t>
            </a:r>
            <a:r>
              <a:rPr lang="ar-SA" sz="2800" dirty="0" smtClean="0"/>
              <a:t>: الغاء الوسطاء وإنشاء الوسطاء والبيع والتسويق الالكترونى </a:t>
            </a:r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1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الفوائد المحتملة لإدارة الأعمال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Group 8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6766342"/>
              </p:ext>
            </p:extLst>
          </p:nvPr>
        </p:nvGraphicFramePr>
        <p:xfrm>
          <a:off x="-3" y="1412776"/>
          <a:ext cx="9777538" cy="5348070"/>
        </p:xfrm>
        <a:graphic>
          <a:graphicData uri="http://schemas.openxmlformats.org/drawingml/2006/table">
            <a:tbl>
              <a:tblPr rtl="1"/>
              <a:tblGrid>
                <a:gridCol w="4888769"/>
                <a:gridCol w="4888769"/>
              </a:tblGrid>
              <a:tr h="64807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فوائد لأرباب الأعمال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المنافع التي يحصل عليها العملاء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5872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الإنتاجية والأرباح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  <a:defRPr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وفورات في التكلفة بكافة أنواعها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حضور عالمي ووصول للأسواق العالمية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وضع تنافسي أفضل وبناء شراكات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تفصيل السلع والخدمات حسب طلب العميل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تقصير سلاسل التوريد وإلغاء الوسطاء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فرص الابتكار والتعلم وتبادل المعرفة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الاستفادة من العميل في البيع وتطوير المنتج والتسويق وخدمة العملاء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التغلب على موانع الدخول للسوق (تراخيص، تكاليف ثابتة، بعد الموقع الجغرافي)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يمكنه الشراء من أي مكان وفى أي وقت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الحصول على خيارات وأذواق عالمية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توفير الوقت والجهد والموارد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جودة الخدمات ولاسيما الحكومية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الاستجابة السريعة للحاجات والأفضليات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تخفيضات هائلة </a:t>
                      </a:r>
                      <a:r>
                        <a:rPr kumimoji="0" lang="ar-S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فى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الأسعار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خدمات شخصية منفصلة حسب حاجة العميل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مهارات العملاء وخلق وظائف جديدة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تعطى العملاء القدرة على تبادل المعلومات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82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07737"/>
            <a:ext cx="8915400" cy="1143000"/>
          </a:xfrm>
        </p:spPr>
        <p:txBody>
          <a:bodyPr/>
          <a:lstStyle/>
          <a:p>
            <a:r>
              <a:rPr lang="ar-SA" dirty="0" smtClean="0"/>
              <a:t>الفوائد والخسائر الاجتماعية للأعمال الإلكترونية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906000" cy="4943574"/>
          </a:xfrm>
        </p:spPr>
        <p:txBody>
          <a:bodyPr/>
          <a:lstStyle/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 smtClean="0"/>
              <a:t> </a:t>
            </a:r>
            <a:r>
              <a:rPr lang="ar-SA" sz="2200" dirty="0" smtClean="0"/>
              <a:t>تمكن </a:t>
            </a:r>
            <a:r>
              <a:rPr lang="ar-SA" sz="2200" dirty="0"/>
              <a:t>الأفراد </a:t>
            </a:r>
            <a:r>
              <a:rPr lang="ar-SA" sz="2200" dirty="0" smtClean="0"/>
              <a:t>العمل من المنزل ما يمكنه الموازنة بين العمل ومسؤولياتهم الاجتماعية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 تقلل الاعتماد على السيارات في الأعمال والتسوق</a:t>
            </a:r>
            <a:r>
              <a:rPr lang="ar-SA" sz="2200" dirty="0"/>
              <a:t>، </a:t>
            </a:r>
            <a:r>
              <a:rPr lang="ar-SA" sz="2200" dirty="0" smtClean="0"/>
              <a:t>ما يخفض حركة </a:t>
            </a:r>
            <a:r>
              <a:rPr lang="ar-SA" sz="2200" dirty="0"/>
              <a:t>المرور </a:t>
            </a:r>
            <a:r>
              <a:rPr lang="ar-SA" sz="2200" dirty="0" smtClean="0"/>
              <a:t>والحوادث والتلوث</a:t>
            </a:r>
            <a:endParaRPr lang="ar-SA" sz="2200" dirty="0"/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تحارب الفقر عن طريق انخفاض الأسعار وتوفير موارد وفرص وخدمات مجانية للفقراء </a:t>
            </a:r>
            <a:endParaRPr lang="ar-SA" sz="2200" dirty="0"/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تحرك التنمية في دول العالم الثالث وتساعدها على اللحاق بالدولة المتقدمة </a:t>
            </a:r>
            <a:endParaRPr lang="ar-SA" sz="2200" dirty="0"/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تسهل </a:t>
            </a:r>
            <a:r>
              <a:rPr lang="ar-SA" sz="2200" dirty="0"/>
              <a:t>تقديم الخدمات العامة بتكلفة مخفضة، </a:t>
            </a:r>
            <a:r>
              <a:rPr lang="ar-SA" sz="2200" dirty="0" smtClean="0"/>
              <a:t>وفعالية أكبر وجودة أفضل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تبنى المنظمات وفرق العمل الافتراضية وتقلل الحاجة الى مكان والمواد الأولية </a:t>
            </a:r>
          </a:p>
          <a:p>
            <a:pPr marL="457200" indent="-457200"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sz="2200" dirty="0" smtClean="0"/>
              <a:t>أتمته الأعمال وغزو الروبوت أسواق العمل سيؤدى الى إختفاء 45% </a:t>
            </a:r>
            <a:r>
              <a:rPr lang="ar-SA" sz="2200" dirty="0"/>
              <a:t>من الوظائف في الولايات </a:t>
            </a:r>
            <a:r>
              <a:rPr lang="ar-SA" sz="2200" dirty="0" smtClean="0"/>
              <a:t>المتحدة منهم ساعي </a:t>
            </a:r>
            <a:r>
              <a:rPr lang="ar-SA" sz="2200" dirty="0"/>
              <a:t>البريد، عامل التحويلة، موظف الأرشيف، عامل محطات البنزين، رجال </a:t>
            </a:r>
            <a:r>
              <a:rPr lang="ar-SA" sz="2200" dirty="0" smtClean="0"/>
              <a:t>المرور والمترجمين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altLang="ar-SA" sz="2200" dirty="0" smtClean="0"/>
              <a:t>تشعل المنافسة مما </a:t>
            </a:r>
            <a:r>
              <a:rPr lang="ar-SA" altLang="ar-SA" sz="2200" dirty="0"/>
              <a:t>يقلل الأسعار </a:t>
            </a:r>
            <a:r>
              <a:rPr lang="ar-SA" altLang="ar-SA" sz="2200" dirty="0" smtClean="0"/>
              <a:t>ويؤدى الى إفلاس </a:t>
            </a:r>
            <a:r>
              <a:rPr lang="ar-SA" altLang="ar-SA" sz="2200" dirty="0"/>
              <a:t>كثير من الشركات</a:t>
            </a:r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altLang="ar-SA" sz="2200" dirty="0" smtClean="0"/>
              <a:t>تحتاج الى </a:t>
            </a:r>
            <a:r>
              <a:rPr lang="ar-SA" altLang="ar-SA" sz="2200" dirty="0"/>
              <a:t>سياسات ومداخل خلاقة في القيادة </a:t>
            </a:r>
            <a:r>
              <a:rPr lang="ar-SA" altLang="ar-SA" sz="2200" dirty="0" smtClean="0"/>
              <a:t>والإدارة مثل الإدارة المسطحة </a:t>
            </a:r>
            <a:endParaRPr lang="ar-SA" altLang="ar-SA" sz="2200" dirty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altLang="ar-SA" sz="2200" dirty="0"/>
              <a:t>تعاظم الاقتصاد الشبكي </a:t>
            </a:r>
            <a:r>
              <a:rPr lang="ar-SA" altLang="ar-SA" sz="2200" dirty="0" smtClean="0"/>
              <a:t>القائم </a:t>
            </a:r>
            <a:r>
              <a:rPr lang="ar-SA" altLang="ar-SA" sz="2200" dirty="0"/>
              <a:t>على الشراكة </a:t>
            </a:r>
            <a:r>
              <a:rPr lang="ar-SA" altLang="ar-SA" sz="2200" dirty="0" smtClean="0"/>
              <a:t>وزيادة تبادل المعرفة والابتكار وتنمية رأس المال البشرى </a:t>
            </a:r>
            <a:endParaRPr lang="ar-SA" altLang="ar-SA" sz="2200" dirty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altLang="ar-SA" sz="2200" dirty="0"/>
              <a:t>الحاجة الى العدالة في توزيع </a:t>
            </a:r>
            <a:r>
              <a:rPr lang="ar-SA" altLang="ar-SA" sz="2200" dirty="0" smtClean="0"/>
              <a:t>الأعباء والمنافع حيث تتركز الثروة لأصحاب المعرفة والمعلومات </a:t>
            </a:r>
            <a:endParaRPr lang="ar-SA" altLang="ar-SA" sz="2200" dirty="0"/>
          </a:p>
          <a:p>
            <a:pPr rt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SA" altLang="ar-SA" sz="2200" dirty="0" smtClean="0"/>
              <a:t>تحتاج الى </a:t>
            </a:r>
            <a:r>
              <a:rPr lang="ar-SA" altLang="ar-SA" sz="2200" dirty="0"/>
              <a:t>ذكاء اجتماعي </a:t>
            </a:r>
            <a:r>
              <a:rPr lang="en-US" altLang="ar-SA" sz="2200" dirty="0"/>
              <a:t>Social Intelligence</a:t>
            </a:r>
            <a:r>
              <a:rPr lang="ar-SA" altLang="ar-SA" sz="2200" dirty="0"/>
              <a:t> للعمل في بيئة متنوعة وعالمية </a:t>
            </a:r>
          </a:p>
          <a:p>
            <a:pPr marL="457200" indent="-457200" rtl="1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ar-S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5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456" y="1371600"/>
            <a:ext cx="9849544" cy="5009728"/>
          </a:xfrm>
        </p:spPr>
        <p:txBody>
          <a:bodyPr/>
          <a:lstStyle/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/>
              <a:t>مشكلة اللغة: </a:t>
            </a:r>
            <a:r>
              <a:rPr lang="ar-SA" sz="2400" dirty="0"/>
              <a:t>فمعظم المواقع الالكترونية تدعم لغة أو إثنين فقط </a:t>
            </a:r>
            <a:endParaRPr lang="ar-SA" sz="2400" b="1" dirty="0" smtClean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الفجوة الرقمية  </a:t>
            </a:r>
            <a:r>
              <a:rPr lang="en-US" sz="2400" b="1" dirty="0" smtClean="0"/>
              <a:t>Digital Divide</a:t>
            </a:r>
            <a:r>
              <a:rPr lang="ar-SA" sz="2400" b="1" dirty="0" smtClean="0"/>
              <a:t>: </a:t>
            </a:r>
            <a:r>
              <a:rPr lang="ar-SA" sz="2400" dirty="0" smtClean="0"/>
              <a:t>نسبة الذين لا يملكون حاسبات ولا اشتراك في الانترنت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ارتفاع التكاليف الثابتة: </a:t>
            </a:r>
            <a:r>
              <a:rPr lang="ar-SA" sz="2400" dirty="0" smtClean="0"/>
              <a:t>تحتاج الى شبكات وأجهزة وبرامج وتطبيقات وأخصائيين وتدريب</a:t>
            </a:r>
            <a:endParaRPr lang="ar-SA" sz="2400" dirty="0"/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العائد على الاستثمار: </a:t>
            </a:r>
            <a:r>
              <a:rPr lang="ar-SA" sz="2400" dirty="0" smtClean="0"/>
              <a:t>يجب أن تكون المنافع المتولدة عن الاستثمار فيها يفوق التكلفة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مشاكل الانترنت: </a:t>
            </a:r>
            <a:r>
              <a:rPr lang="ar-SA" sz="2400" dirty="0" smtClean="0"/>
              <a:t>انخفاض السرعة ورداءة أمن </a:t>
            </a:r>
            <a:r>
              <a:rPr lang="ar-SA" sz="2400" dirty="0"/>
              <a:t>المعلومات </a:t>
            </a:r>
            <a:r>
              <a:rPr lang="ar-SA" sz="2400" dirty="0" smtClean="0"/>
              <a:t>وارتفاع أسعار الانترنت والجوال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قلة الثقة: </a:t>
            </a:r>
            <a:r>
              <a:rPr lang="ar-SA" sz="2400" dirty="0" smtClean="0"/>
              <a:t>بسبب عدم وجود علاقة مباشرة بين الأطراف واختلاف التشريعات وضعف آليات فض المنازعات </a:t>
            </a:r>
            <a:r>
              <a:rPr lang="ar-SA" sz="2400" b="1" dirty="0" smtClean="0"/>
              <a:t>التغير المستمر: </a:t>
            </a:r>
            <a:r>
              <a:rPr lang="ar-SA" sz="2400" dirty="0" smtClean="0"/>
              <a:t>الحواسيب والجوالات والتطبيقات تتغير باستمرار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المخلفات الالكترونية: </a:t>
            </a:r>
            <a:r>
              <a:rPr lang="ar-SA" sz="2400" dirty="0" smtClean="0"/>
              <a:t>هناك مخلفات غير صلبة (حاسبات وجوالات وطابعات) وغير صلبة (ثاني أكسيد الكربون والتلوث الإشعاعي)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التكامل: </a:t>
            </a:r>
            <a:r>
              <a:rPr lang="ar-SA" sz="2400" dirty="0" smtClean="0"/>
              <a:t>هناك مشكلة في تكامل وتوافق الأجهزة والتطبيقات والبرمجيات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قلة الدعم الحكومي: </a:t>
            </a:r>
            <a:r>
              <a:rPr lang="ar-SA" sz="2400" dirty="0"/>
              <a:t>تحتاج من الحكومة </a:t>
            </a:r>
            <a:r>
              <a:rPr lang="ar-SA" sz="2400" dirty="0" smtClean="0"/>
              <a:t>أن تصدر تشريعات وتضع سياسات ومبادرات خاصة  </a:t>
            </a:r>
          </a:p>
          <a:p>
            <a:pPr marL="457200" indent="-457200" rtl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ar-SA" sz="2400" b="1" dirty="0" smtClean="0"/>
              <a:t>إعادة هندسة الأعمال ومقاومة التغيير: </a:t>
            </a:r>
            <a:r>
              <a:rPr lang="ar-SA" sz="2400" dirty="0" smtClean="0"/>
              <a:t>تحتاج الى إعادة هيكلة العمالة وأقسام الشركة والوسطاء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معوقات الأعمال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88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التخصصات المتعلقة بالأعمال الإلكترونية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69024" y="1600200"/>
            <a:ext cx="4241676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التسويق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علوم الحاسب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سلوك المستهلك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المالية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الاقتصاد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إدارة الإنتاج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التنمية المستدامة </a:t>
            </a:r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0" y="1600199"/>
            <a:ext cx="408210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الإدارة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أنظمة المعلومات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المحاسبة والمراجعة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القانون وأخلاقيات العمل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 smtClean="0"/>
              <a:t>الدعاية والإعلان </a:t>
            </a:r>
          </a:p>
          <a:p>
            <a:pPr marL="457200" indent="-457200" rtl="1">
              <a:buFont typeface="Arial" pitchFamily="34" charset="0"/>
              <a:buChar char="•"/>
            </a:pPr>
            <a:r>
              <a:rPr lang="ar-SA" dirty="0"/>
              <a:t>الإمداد والتموين</a:t>
            </a:r>
            <a:endParaRPr lang="ar-SA" dirty="0" smtClean="0"/>
          </a:p>
          <a:p>
            <a:pPr marL="0" indent="0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مستقبل الأعمال الإلكترونية في المملكة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500" dirty="0"/>
              <a:t>السعودية </a:t>
            </a:r>
            <a:r>
              <a:rPr lang="ar-SA" sz="2500" dirty="0" err="1"/>
              <a:t>هى</a:t>
            </a:r>
            <a:r>
              <a:rPr lang="ar-SA" sz="2500" dirty="0"/>
              <a:t> أعلى دول المنطقة من حيث معاملات التجارة </a:t>
            </a:r>
            <a:r>
              <a:rPr lang="ar-SA" sz="2500" dirty="0" smtClean="0"/>
              <a:t>الإلكترونية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500" dirty="0"/>
              <a:t>وصل حجم التجارة الإلكترونية في المملكة ما يقارب </a:t>
            </a:r>
            <a:r>
              <a:rPr lang="ar-SA" sz="2500" dirty="0" smtClean="0"/>
              <a:t>7.5 مليار ريال عام 2017.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500" dirty="0" smtClean="0"/>
              <a:t>فى 15.6 </a:t>
            </a:r>
            <a:r>
              <a:rPr lang="ar-SA" sz="2500" dirty="0"/>
              <a:t>مليون مستخدم </a:t>
            </a:r>
            <a:r>
              <a:rPr lang="ar-SA" sz="2500" dirty="0" smtClean="0"/>
              <a:t>للإنترنت في السعودية، </a:t>
            </a:r>
            <a:r>
              <a:rPr lang="ar-SA" sz="2500" dirty="0"/>
              <a:t>يُجري 3.9 ملايين </a:t>
            </a:r>
            <a:r>
              <a:rPr lang="ar-SA" sz="2500" dirty="0" smtClean="0"/>
              <a:t>منهم </a:t>
            </a:r>
            <a:r>
              <a:rPr lang="ar-SA" sz="2500" dirty="0"/>
              <a:t>معاملات </a:t>
            </a:r>
            <a:r>
              <a:rPr lang="ar-SA" sz="2500" dirty="0" smtClean="0"/>
              <a:t>أإكترونية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500" dirty="0"/>
              <a:t>وحققت </a:t>
            </a:r>
            <a:r>
              <a:rPr lang="ar-SA" sz="2500" dirty="0" smtClean="0"/>
              <a:t>المملكة </a:t>
            </a:r>
            <a:r>
              <a:rPr lang="ar-SA" sz="2500" dirty="0"/>
              <a:t>المرتبة الثالثة عربياً </a:t>
            </a:r>
            <a:r>
              <a:rPr lang="ar-SA" sz="2500" dirty="0" smtClean="0"/>
              <a:t>في الحكومة الإلكترونية والمرتبة </a:t>
            </a:r>
            <a:r>
              <a:rPr lang="ar-SA" sz="2500" dirty="0"/>
              <a:t>36 عالمياً بعد أن كانت في المرتبة الــ 41 محققة قفزة مقدارها 5 </a:t>
            </a:r>
            <a:r>
              <a:rPr lang="ar-SA" sz="2500" dirty="0" smtClean="0"/>
              <a:t>نقاط في العاميين الماضيين. وتعتبر </a:t>
            </a:r>
            <a:r>
              <a:rPr lang="ar-SA" sz="2500" dirty="0"/>
              <a:t>ضمن الـ 20 دولة الأولى عالمياً في معيار حصول المواطنين على الخدمات الحكومية إلكترونياً.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500" dirty="0"/>
              <a:t>انخفاض معدلات اختراق البطاقات الائتمانية في </a:t>
            </a:r>
            <a:r>
              <a:rPr lang="ar-SA" sz="2500" dirty="0" smtClean="0"/>
              <a:t>السعودية</a:t>
            </a:r>
            <a:endParaRPr lang="ar-SA" sz="25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500" dirty="0" smtClean="0"/>
              <a:t>تناسب </a:t>
            </a:r>
            <a:r>
              <a:rPr lang="ar-SA" sz="2500" dirty="0"/>
              <a:t>ظروف وطبيعة المجتمع </a:t>
            </a:r>
            <a:r>
              <a:rPr lang="ar-SA" sz="2500" dirty="0" smtClean="0"/>
              <a:t>السعودي.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500" dirty="0" smtClean="0"/>
              <a:t>دخولها الأسواق التقليدية مثل التمور </a:t>
            </a:r>
            <a:r>
              <a:rPr lang="ar-SA" sz="2500" dirty="0" err="1" smtClean="0"/>
              <a:t>والأضاحى</a:t>
            </a:r>
            <a:r>
              <a:rPr lang="ar-SA" sz="2500" dirty="0" smtClean="0"/>
              <a:t> العيد. فمثلاً، استحدث </a:t>
            </a:r>
            <a:r>
              <a:rPr lang="ar-SA" sz="2500" dirty="0"/>
              <a:t>منظمو مهرجان </a:t>
            </a:r>
            <a:r>
              <a:rPr lang="ar-SA" sz="2500" dirty="0">
                <a:hlinkClick r:id="rId2"/>
              </a:rPr>
              <a:t>عنيزة</a:t>
            </a:r>
            <a:r>
              <a:rPr lang="ar-SA" sz="2500" dirty="0"/>
              <a:t> الدولي السادس للتمور </a:t>
            </a:r>
            <a:r>
              <a:rPr lang="ar-SA" sz="2500" dirty="0" smtClean="0"/>
              <a:t>أول </a:t>
            </a:r>
            <a:r>
              <a:rPr lang="ar-SA" sz="2500" dirty="0"/>
              <a:t>سوق </a:t>
            </a:r>
            <a:r>
              <a:rPr lang="ar-SA" sz="2500" dirty="0" smtClean="0"/>
              <a:t>إلكترونية </a:t>
            </a:r>
            <a:r>
              <a:rPr lang="ar-SA" sz="2500" dirty="0"/>
              <a:t>للتمور في </a:t>
            </a:r>
            <a:r>
              <a:rPr lang="ar-SA" sz="2500" dirty="0" smtClean="0"/>
              <a:t>العالم عام 2010( حجم تجارة التمور في المملكة 2 مليار دولار سنوياً)</a:t>
            </a:r>
          </a:p>
          <a:p>
            <a:pPr marL="0" indent="0" rtl="1"/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8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مستقبل الأعمال الإلكترونية في المملكة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941070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إدارة الأعمال </a:t>
            </a:r>
            <a:r>
              <a:rPr lang="ar-SA" sz="2800" dirty="0"/>
              <a:t>الإلكترونية داعمة </a:t>
            </a:r>
            <a:r>
              <a:rPr lang="ar-SA" sz="2800" dirty="0" smtClean="0"/>
              <a:t>لعمل </a:t>
            </a:r>
            <a:r>
              <a:rPr lang="ar-SA" sz="2800" dirty="0"/>
              <a:t>المرأة من المنزل ليس فقط في البيع، بل عبر تقديم الخدمات الأخرى </a:t>
            </a:r>
            <a:r>
              <a:rPr lang="ar-SA" sz="2800" dirty="0" smtClean="0"/>
              <a:t>كالتدريب والدعم الفني. فأغلب </a:t>
            </a:r>
            <a:r>
              <a:rPr lang="ar-SA" sz="2800" dirty="0"/>
              <a:t>أنشطة التجارة الموجودة على الإنترنت وخصوصا عبر الشبكات الاجتماعية </a:t>
            </a:r>
            <a:r>
              <a:rPr lang="ar-SA" sz="2800" dirty="0" smtClean="0"/>
              <a:t>تعود </a:t>
            </a:r>
            <a:r>
              <a:rPr lang="ar-SA" sz="2800" dirty="0" err="1"/>
              <a:t>لتاجرات</a:t>
            </a:r>
            <a:r>
              <a:rPr lang="ar-SA" sz="2800" dirty="0"/>
              <a:t> يعملن من المنزل</a:t>
            </a:r>
            <a:r>
              <a:rPr lang="ar-SA" sz="28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المجتمع </a:t>
            </a:r>
            <a:r>
              <a:rPr lang="ar-SA" sz="2800" dirty="0"/>
              <a:t>السعودي </a:t>
            </a:r>
            <a:r>
              <a:rPr lang="ar-SA" sz="2800" dirty="0" smtClean="0"/>
              <a:t>يقضى وقت كبير على الإنترنت.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أكثر </a:t>
            </a:r>
            <a:r>
              <a:rPr lang="ar-SA" sz="2800" dirty="0"/>
              <a:t>القطاعات هى </a:t>
            </a:r>
            <a:r>
              <a:rPr lang="ar-SA" sz="2800" dirty="0" smtClean="0"/>
              <a:t>حجوزات الحج والتعليم عن بعد وتذاكر </a:t>
            </a:r>
            <a:r>
              <a:rPr lang="ar-SA" sz="2800" dirty="0"/>
              <a:t>الطيران </a:t>
            </a:r>
            <a:r>
              <a:rPr lang="ar-SA" sz="2800" dirty="0" smtClean="0"/>
              <a:t>والبرمجيات والإلكترونيات </a:t>
            </a:r>
            <a:r>
              <a:rPr lang="ar-SA" sz="2800" dirty="0"/>
              <a:t>وحجوزات الفنادق بنسبة 56%، وقطاع الموضة 8%، في والكتب بـ11% من المعاملات</a:t>
            </a:r>
            <a:r>
              <a:rPr lang="ar-SA" sz="28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الأعمال الالكترونية سيكون لها دور كبير فى تنويع الاقتصاد والترفيه والتعليم والحكومة الالكترونية وتنمية القطاع غير الربحى والتطوع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17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896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11424</TotalTime>
  <Words>1891</Words>
  <Application>Microsoft Office PowerPoint</Application>
  <PresentationFormat>A4 Paper (210x297 mm)</PresentationFormat>
  <Paragraphs>260</Paragraphs>
  <Slides>20</Slides>
  <Notes>7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عرض تقديمي في PowerPoint</vt:lpstr>
      <vt:lpstr>المحاضرة الأولى</vt:lpstr>
      <vt:lpstr>أهداف التعلم </vt:lpstr>
      <vt:lpstr>علاقة الاعمال الالكترونية بالتجارة الالكترونية</vt:lpstr>
      <vt:lpstr>أشكال الاعمال الالكترونية</vt:lpstr>
      <vt:lpstr>أشكال الاعمال الالكترونية</vt:lpstr>
      <vt:lpstr>تطبيقات جديدة للأعمال الإلكترونية</vt:lpstr>
      <vt:lpstr>التجارة المتعلقة بالمكان l-Commerce</vt:lpstr>
      <vt:lpstr>التجارة الاجتماعية s-Commerce </vt:lpstr>
      <vt:lpstr>أشهر مواقع التجارة الالكترونية السعودية </vt:lpstr>
      <vt:lpstr>الأعمال الالكترونية الغير هادفة للربح</vt:lpstr>
      <vt:lpstr>المؤسسات الخيرية السعودية </vt:lpstr>
      <vt:lpstr>الأعمال الإلكترونية في وظائف الأعمال  </vt:lpstr>
      <vt:lpstr>الفوائد المحتملة لإدارة الأعمال الالكترونية</vt:lpstr>
      <vt:lpstr>الفوائد والخسائر الاجتماعية للأعمال الإلكترونية </vt:lpstr>
      <vt:lpstr>معوقات الأعمال الإلكترونية</vt:lpstr>
      <vt:lpstr>التخصصات المتعلقة بالأعمال الإلكترونية</vt:lpstr>
      <vt:lpstr>مستقبل الأعمال الإلكترونية في المملكة</vt:lpstr>
      <vt:lpstr>مستقبل الأعمال الإلكترونية في المملكة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AHMAD 7</cp:lastModifiedBy>
  <cp:revision>273</cp:revision>
  <cp:lastPrinted>2014-12-31T17:31:30Z</cp:lastPrinted>
  <dcterms:created xsi:type="dcterms:W3CDTF">2014-02-23T07:16:21Z</dcterms:created>
  <dcterms:modified xsi:type="dcterms:W3CDTF">2018-03-30T10:23:53Z</dcterms:modified>
</cp:coreProperties>
</file>