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310" r:id="rId3"/>
    <p:sldId id="433" r:id="rId4"/>
    <p:sldId id="398" r:id="rId5"/>
    <p:sldId id="435" r:id="rId6"/>
    <p:sldId id="440" r:id="rId7"/>
    <p:sldId id="456" r:id="rId8"/>
    <p:sldId id="436" r:id="rId9"/>
    <p:sldId id="457" r:id="rId10"/>
    <p:sldId id="429" r:id="rId11"/>
    <p:sldId id="432" r:id="rId12"/>
    <p:sldId id="458" r:id="rId13"/>
    <p:sldId id="460" r:id="rId14"/>
    <p:sldId id="455" r:id="rId15"/>
    <p:sldId id="438" r:id="rId16"/>
    <p:sldId id="437" r:id="rId17"/>
    <p:sldId id="453" r:id="rId18"/>
    <p:sldId id="448" r:id="rId19"/>
    <p:sldId id="452" r:id="rId20"/>
    <p:sldId id="461" r:id="rId21"/>
    <p:sldId id="454" r:id="rId22"/>
    <p:sldId id="462" r:id="rId23"/>
    <p:sldId id="463" r:id="rId24"/>
    <p:sldId id="464" r:id="rId25"/>
    <p:sldId id="465" r:id="rId26"/>
    <p:sldId id="467" r:id="rId27"/>
    <p:sldId id="468" r:id="rId28"/>
    <p:sldId id="266" r:id="rId2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07" autoAdjust="0"/>
  </p:normalViewPr>
  <p:slideViewPr>
    <p:cSldViewPr>
      <p:cViewPr>
        <p:scale>
          <a:sx n="98" d="100"/>
          <a:sy n="98" d="100"/>
        </p:scale>
        <p:origin x="-108" y="-15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CE7517B-A215-40BB-BF3E-D8BCE112AFF7}" type="datetimeFigureOut">
              <a:rPr lang="ar-SA" smtClean="0"/>
              <a:t>28/07/39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44A3D58-7E0E-43A5-9FDD-A4BD7E9224F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24286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http://www.smartinsights.com/social-media-marketing/social-media-strategy/e-permission-marketing/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https://www.selfishgiving.com/blog/10-best-cause-marketing-promotions-of-2014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sz="1200" dirty="0" smtClean="0"/>
              <a:t>وقدم </a:t>
            </a:r>
            <a:r>
              <a:rPr lang="ar-SA" sz="1200" dirty="0" err="1" smtClean="0"/>
              <a:t>كارستين</a:t>
            </a:r>
            <a:r>
              <a:rPr lang="ar-SA" sz="1200" dirty="0" smtClean="0"/>
              <a:t> </a:t>
            </a:r>
            <a:r>
              <a:rPr lang="ar-SA" sz="1200" dirty="0" err="1" smtClean="0"/>
              <a:t>ستراسس</a:t>
            </a:r>
            <a:r>
              <a:rPr lang="ar-SA" sz="1200" dirty="0" smtClean="0"/>
              <a:t> </a:t>
            </a:r>
            <a:r>
              <a:rPr lang="en-US" sz="1200" dirty="0" err="1" smtClean="0"/>
              <a:t>Karsten</a:t>
            </a:r>
            <a:r>
              <a:rPr lang="en-US" sz="1200" dirty="0" smtClean="0"/>
              <a:t> Strauss</a:t>
            </a:r>
            <a:r>
              <a:rPr lang="ar-SA" sz="1200" dirty="0" smtClean="0"/>
              <a:t> النصائح </a:t>
            </a:r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224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11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33552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477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 err="1" smtClean="0"/>
              <a:t>ثث</a:t>
            </a:r>
            <a:r>
              <a:rPr lang="en-US" dirty="0" smtClean="0"/>
              <a:t>E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741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</a:t>
            </a: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4406" y="2204864"/>
            <a:ext cx="8420100" cy="1326753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الرابعة عشرة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22392" y="4149080"/>
            <a:ext cx="9883607" cy="1995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تحذير: هذه الأسئلة للتدريب فقط ولا تتوقع أن يأتي الاختبار منها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4" y="1417638"/>
            <a:ext cx="9777536" cy="4938712"/>
          </a:xfrm>
        </p:spPr>
        <p:txBody>
          <a:bodyPr/>
          <a:lstStyle/>
          <a:p>
            <a:pPr marL="514350" indent="-514350" rtl="1">
              <a:buFont typeface="+mj-lt"/>
              <a:buAutoNum type="arabicPeriod"/>
            </a:pPr>
            <a:r>
              <a:rPr lang="ar-SA" sz="2700" b="1" dirty="0" smtClean="0"/>
              <a:t>أي نوع من المعاملات الآتية </a:t>
            </a:r>
            <a:r>
              <a:rPr lang="ar-SA" sz="2700" b="1" u="sng" dirty="0" smtClean="0"/>
              <a:t>لا يدخل </a:t>
            </a:r>
            <a:r>
              <a:rPr lang="ar-SA" sz="2700" b="1" dirty="0" smtClean="0"/>
              <a:t>ضمن أنشطة التجارة الإلكترونية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 smtClean="0"/>
              <a:t>دفع المرتبات للموظفين إلكترونياً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 smtClean="0"/>
              <a:t>شراء مستلزمات الإنتاج إلكترونيا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 smtClean="0"/>
              <a:t>استخدام نظم المعلومات في إدارة العلاقة مع العملاء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 smtClean="0"/>
              <a:t>معاملات موقع </a:t>
            </a:r>
            <a:r>
              <a:rPr lang="ar-SA" sz="2700" dirty="0" err="1" smtClean="0"/>
              <a:t>إى</a:t>
            </a:r>
            <a:r>
              <a:rPr lang="ar-SA" sz="2700" dirty="0" smtClean="0"/>
              <a:t> </a:t>
            </a:r>
            <a:r>
              <a:rPr lang="ar-SA" sz="2700" dirty="0" err="1" smtClean="0"/>
              <a:t>باى</a:t>
            </a:r>
            <a:r>
              <a:rPr lang="ar-SA" sz="2700" dirty="0" smtClean="0"/>
              <a:t> </a:t>
            </a:r>
            <a:r>
              <a:rPr lang="en-US" sz="2700" dirty="0" err="1" smtClean="0"/>
              <a:t>ebay</a:t>
            </a:r>
            <a:endParaRPr lang="ar-SA" sz="2700" dirty="0" smtClean="0"/>
          </a:p>
          <a:p>
            <a:pPr marL="0" indent="0" rtl="1"/>
            <a:r>
              <a:rPr lang="ar-SA" sz="2700" b="1" dirty="0" smtClean="0"/>
              <a:t>2. أنشطة قسم ........لا يدخل ضمن التجارة الإلكترونية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 smtClean="0"/>
              <a:t>المشتريات </a:t>
            </a:r>
            <a:endParaRPr lang="ar-SA" sz="2700" dirty="0"/>
          </a:p>
          <a:p>
            <a:pPr marL="514350" indent="-514350" rtl="1">
              <a:buFont typeface="+mj-cs"/>
              <a:buAutoNum type="arabic2Minus"/>
            </a:pPr>
            <a:r>
              <a:rPr lang="ar-SA" sz="2700" dirty="0" smtClean="0"/>
              <a:t>الانتاج</a:t>
            </a:r>
            <a:endParaRPr lang="ar-SA" sz="2700" dirty="0"/>
          </a:p>
          <a:p>
            <a:pPr marL="514350" indent="-514350" rtl="1">
              <a:buFont typeface="+mj-cs"/>
              <a:buAutoNum type="arabic2Minus"/>
            </a:pPr>
            <a:r>
              <a:rPr lang="ar-SA" sz="2700" dirty="0" smtClean="0"/>
              <a:t>البيع  </a:t>
            </a:r>
            <a:endParaRPr lang="ar-SA" sz="2700" dirty="0"/>
          </a:p>
          <a:p>
            <a:pPr marL="514350" indent="-514350" rtl="1">
              <a:buFont typeface="+mj-cs"/>
              <a:buAutoNum type="arabic2Minus"/>
            </a:pPr>
            <a:r>
              <a:rPr lang="ar-SA" sz="2700" dirty="0" smtClean="0"/>
              <a:t>التسويق </a:t>
            </a:r>
            <a:endParaRPr lang="ar-SA" sz="2700" dirty="0"/>
          </a:p>
          <a:p>
            <a:pPr marL="0" indent="0" rtl="1"/>
            <a:r>
              <a:rPr lang="ar-SA" sz="2700" b="1" dirty="0" smtClean="0"/>
              <a:t> </a:t>
            </a:r>
          </a:p>
          <a:p>
            <a:pPr marL="0" indent="0" rtl="1"/>
            <a:endParaRPr lang="ar-SA" sz="2700" b="1" dirty="0" smtClean="0"/>
          </a:p>
          <a:p>
            <a:pPr algn="l" rtl="1"/>
            <a:endParaRPr lang="ar-SA" sz="27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411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r>
              <a:rPr lang="ar-SA" sz="2700" dirty="0" smtClean="0"/>
              <a:t>3</a:t>
            </a:r>
            <a:r>
              <a:rPr lang="ar-SA" sz="2700" b="1" dirty="0" smtClean="0"/>
              <a:t>. ......... تصنف ضمن العمليات الداخلية</a:t>
            </a:r>
          </a:p>
          <a:p>
            <a:pPr marL="514350" indent="-514350" rtl="1">
              <a:buFont typeface="+mj-cs"/>
              <a:buAutoNum type="arabic2Minus"/>
            </a:pPr>
            <a:r>
              <a:rPr lang="en-US" sz="2700" dirty="0"/>
              <a:t>B2B</a:t>
            </a:r>
          </a:p>
          <a:p>
            <a:pPr marL="514350" indent="-514350" rtl="1">
              <a:buFont typeface="+mj-cs"/>
              <a:buAutoNum type="arabic2Minus"/>
            </a:pPr>
            <a:r>
              <a:rPr lang="en-US" sz="2700" dirty="0"/>
              <a:t>B2C</a:t>
            </a:r>
          </a:p>
          <a:p>
            <a:pPr marL="514350" indent="-514350" rtl="1">
              <a:buFont typeface="+mj-cs"/>
              <a:buAutoNum type="arabic2Minus"/>
            </a:pPr>
            <a:r>
              <a:rPr lang="en-US" sz="2700" dirty="0"/>
              <a:t>G2B</a:t>
            </a:r>
          </a:p>
          <a:p>
            <a:pPr marL="514350" indent="-514350" rtl="1">
              <a:buFont typeface="+mj-cs"/>
              <a:buAutoNum type="arabic2Minus"/>
            </a:pPr>
            <a:r>
              <a:rPr lang="en-US" sz="2700" dirty="0" smtClean="0"/>
              <a:t>B2E</a:t>
            </a:r>
            <a:endParaRPr lang="ar-SA" sz="2700" dirty="0" smtClean="0"/>
          </a:p>
          <a:p>
            <a:r>
              <a:rPr lang="ar-SA" sz="2700" b="1" dirty="0" smtClean="0"/>
              <a:t>4</a:t>
            </a:r>
            <a:r>
              <a:rPr lang="ar-SA" sz="2700" b="1" dirty="0"/>
              <a:t>. ...........تساعد على التنمية الاجتماعية ومحاربة الفقر وتمكين المرأة </a:t>
            </a:r>
          </a:p>
          <a:p>
            <a:pPr marL="514350" indent="-514350" rtl="1">
              <a:buFont typeface="+mj-cs"/>
              <a:buAutoNum type="arabic2Minus"/>
            </a:pPr>
            <a:r>
              <a:rPr lang="en-US" sz="2700" dirty="0"/>
              <a:t>G2G</a:t>
            </a:r>
          </a:p>
          <a:p>
            <a:pPr marL="514350" indent="-514350" rtl="1">
              <a:buFont typeface="+mj-cs"/>
              <a:buAutoNum type="arabic2Minus"/>
            </a:pPr>
            <a:r>
              <a:rPr lang="en-US" sz="2700" dirty="0"/>
              <a:t>G2B</a:t>
            </a:r>
          </a:p>
          <a:p>
            <a:pPr marL="514350" indent="-514350" rtl="1">
              <a:buFont typeface="+mj-cs"/>
              <a:buAutoNum type="arabic2Minus"/>
            </a:pPr>
            <a:r>
              <a:rPr lang="en-US" sz="2700" dirty="0"/>
              <a:t>G2C</a:t>
            </a:r>
          </a:p>
          <a:p>
            <a:pPr marL="514350" indent="-514350" rtl="1">
              <a:buFont typeface="+mj-cs"/>
              <a:buAutoNum type="arabic2Minus"/>
            </a:pPr>
            <a:r>
              <a:rPr lang="en-US" sz="2700" dirty="0"/>
              <a:t>C2C</a:t>
            </a:r>
            <a:endParaRPr lang="ar-SA" sz="2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150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1075" y="1340768"/>
            <a:ext cx="9977075" cy="5050418"/>
          </a:xfrm>
        </p:spPr>
        <p:txBody>
          <a:bodyPr/>
          <a:lstStyle/>
          <a:p>
            <a:pPr marL="0" indent="0" rtl="1">
              <a:spcBef>
                <a:spcPts val="200"/>
              </a:spcBef>
            </a:pPr>
            <a:r>
              <a:rPr lang="ar-SA" sz="2700" b="1" dirty="0"/>
              <a:t>5</a:t>
            </a:r>
            <a:r>
              <a:rPr lang="ar-SA" sz="2700" b="1" dirty="0" smtClean="0"/>
              <a:t>. ..............</a:t>
            </a:r>
            <a:r>
              <a:rPr lang="ar-SA" sz="2700" b="1" dirty="0"/>
              <a:t>تعتبر ضمن الاقتصاد الغير رسمي </a:t>
            </a:r>
          </a:p>
          <a:p>
            <a:pPr marL="514350" indent="-514350" rtl="1">
              <a:buFont typeface="+mj-cs"/>
              <a:buAutoNum type="arabic2Minus"/>
            </a:pPr>
            <a:r>
              <a:rPr lang="en-US" sz="2700" dirty="0"/>
              <a:t>G2C</a:t>
            </a:r>
          </a:p>
          <a:p>
            <a:pPr marL="514350" indent="-514350" rtl="1">
              <a:buFont typeface="+mj-cs"/>
              <a:buAutoNum type="arabic2Minus"/>
            </a:pPr>
            <a:r>
              <a:rPr lang="en-US" sz="2700" dirty="0"/>
              <a:t>B2B</a:t>
            </a:r>
          </a:p>
          <a:p>
            <a:pPr marL="514350" indent="-514350" rtl="1">
              <a:buFont typeface="+mj-cs"/>
              <a:buAutoNum type="arabic2Minus"/>
            </a:pPr>
            <a:r>
              <a:rPr lang="en-US" sz="2700" dirty="0"/>
              <a:t>B2C</a:t>
            </a:r>
          </a:p>
          <a:p>
            <a:pPr marL="514350" indent="-514350" rtl="1">
              <a:buFont typeface="+mj-cs"/>
              <a:buAutoNum type="arabic2Minus"/>
            </a:pPr>
            <a:r>
              <a:rPr lang="en-US" sz="2700" dirty="0" smtClean="0"/>
              <a:t>C2C</a:t>
            </a:r>
            <a:endParaRPr lang="ar-SA" sz="2700" dirty="0" smtClean="0"/>
          </a:p>
          <a:p>
            <a:pPr marL="0" indent="0" rtl="1"/>
            <a:r>
              <a:rPr lang="ar-SA" sz="2700" dirty="0" smtClean="0"/>
              <a:t>6</a:t>
            </a:r>
            <a:r>
              <a:rPr lang="ar-SA" sz="2700" b="1" dirty="0" smtClean="0"/>
              <a:t>. موقع «على بابا» يعتبر.......</a:t>
            </a:r>
          </a:p>
          <a:p>
            <a:pPr marL="514350" indent="-514350" rtl="1">
              <a:buFont typeface="+mj-cs"/>
              <a:buAutoNum type="arabic2Minus"/>
            </a:pPr>
            <a:r>
              <a:rPr lang="en-US" sz="2700" dirty="0"/>
              <a:t>G2C</a:t>
            </a:r>
          </a:p>
          <a:p>
            <a:pPr marL="514350" indent="-514350" rtl="1">
              <a:buFont typeface="+mj-cs"/>
              <a:buAutoNum type="arabic2Minus"/>
            </a:pPr>
            <a:r>
              <a:rPr lang="en-US" sz="2700" dirty="0"/>
              <a:t>B2B</a:t>
            </a:r>
          </a:p>
          <a:p>
            <a:pPr marL="514350" indent="-514350" rtl="1">
              <a:buFont typeface="+mj-cs"/>
              <a:buAutoNum type="arabic2Minus"/>
            </a:pPr>
            <a:r>
              <a:rPr lang="en-US" sz="2700" dirty="0"/>
              <a:t>B2C</a:t>
            </a:r>
          </a:p>
          <a:p>
            <a:pPr marL="514350" indent="-514350" rtl="1">
              <a:buFont typeface="+mj-cs"/>
              <a:buAutoNum type="arabic2Minus"/>
            </a:pPr>
            <a:r>
              <a:rPr lang="en-US" sz="2700" dirty="0" smtClean="0"/>
              <a:t>C2C</a:t>
            </a:r>
            <a:endParaRPr lang="ar-SA" sz="2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085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798992" cy="4824536"/>
          </a:xfrm>
        </p:spPr>
        <p:txBody>
          <a:bodyPr/>
          <a:lstStyle/>
          <a:p>
            <a:pPr marL="0" indent="0" rtl="1"/>
            <a:r>
              <a:rPr lang="ar-SA" sz="2700" b="1" dirty="0" smtClean="0"/>
              <a:t>7. .......ليست ضمن تكنولوجيا المكان  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/>
              <a:t>تقنية الاستشعار 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/>
              <a:t>الأقمار الصناعية 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/>
              <a:t>نظام تحديد المواقع العالمي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/>
              <a:t>تقنية </a:t>
            </a:r>
            <a:r>
              <a:rPr lang="ar-SA" sz="2700" dirty="0" err="1"/>
              <a:t>الواى</a:t>
            </a:r>
            <a:r>
              <a:rPr lang="ar-SA" sz="2700" dirty="0"/>
              <a:t> </a:t>
            </a:r>
            <a:r>
              <a:rPr lang="ar-SA" sz="2700" dirty="0" err="1" smtClean="0"/>
              <a:t>فاى</a:t>
            </a:r>
            <a:endParaRPr lang="ar-SA" sz="2700" dirty="0" smtClean="0"/>
          </a:p>
          <a:p>
            <a:pPr marL="0" indent="0" rtl="1"/>
            <a:r>
              <a:rPr lang="ar-SA" sz="2700" b="1" dirty="0" smtClean="0"/>
              <a:t>8. مؤشرات نجاح التجارة الاجتماعية </a:t>
            </a:r>
            <a:r>
              <a:rPr lang="ar-SA" sz="2700" b="1" u="sng" dirty="0" err="1" smtClean="0"/>
              <a:t>لاتشمل</a:t>
            </a:r>
            <a:r>
              <a:rPr lang="ar-SA" sz="2700" b="1" dirty="0" smtClean="0"/>
              <a:t>...........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/>
              <a:t>معدل العائد على الاستثمار 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/>
              <a:t>تأثيرها على العلامة التجارية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/>
              <a:t>عدد المعجبين بالصفحة  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/>
              <a:t>معدل التحويل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813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r>
              <a:rPr lang="ar-SA" sz="2700" b="1" dirty="0" smtClean="0"/>
              <a:t>9. </a:t>
            </a:r>
            <a:r>
              <a:rPr lang="ar-SA" sz="2700" b="1" dirty="0"/>
              <a:t>من الخسائر الاجتماعية للأعمال </a:t>
            </a:r>
            <a:r>
              <a:rPr lang="ar-SA" sz="2700" b="1" dirty="0" smtClean="0"/>
              <a:t>الإلكترونية............ 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/>
              <a:t>إشعال المنافسة بين الشركات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/>
              <a:t>نمو الاقتصاد الشبكي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altLang="ar-SA" sz="2700" dirty="0"/>
              <a:t>تحقق ما يعرف بالإدارة المسطحة </a:t>
            </a:r>
            <a:endParaRPr lang="en-US" altLang="ar-SA" sz="2700" dirty="0"/>
          </a:p>
          <a:p>
            <a:pPr marL="514350" indent="-514350" rtl="1">
              <a:buFont typeface="+mj-cs"/>
              <a:buAutoNum type="arabic2Minus"/>
            </a:pPr>
            <a:r>
              <a:rPr lang="ar-SA" altLang="ar-SA" sz="2700" dirty="0"/>
              <a:t>تركيز الثروة في يد أصحاب المعرفة والمعلومات </a:t>
            </a:r>
          </a:p>
          <a:p>
            <a:pPr lvl="0" rtl="1"/>
            <a:r>
              <a:rPr lang="ar-SA" sz="2700" b="1" dirty="0" smtClean="0"/>
              <a:t>10. ..............</a:t>
            </a:r>
            <a:r>
              <a:rPr lang="ar-SA" sz="2700" b="1" dirty="0" err="1"/>
              <a:t>هى</a:t>
            </a:r>
            <a:r>
              <a:rPr lang="ar-SA" sz="2700" b="1" dirty="0"/>
              <a:t> الأنسب للشركات الصغيرة ومتناهية الصغر</a:t>
            </a:r>
            <a:endParaRPr lang="en-US" sz="2700" b="1" dirty="0"/>
          </a:p>
          <a:p>
            <a:pPr marL="514350" lvl="0" indent="-514350" rtl="1">
              <a:buFont typeface="+mj-cs"/>
              <a:buAutoNum type="arabic2Minus"/>
            </a:pPr>
            <a:r>
              <a:rPr lang="en-US" sz="2700" dirty="0"/>
              <a:t>B2B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en-US" sz="2700" dirty="0"/>
              <a:t>B2G</a:t>
            </a:r>
          </a:p>
          <a:p>
            <a:pPr marL="514350" lvl="0" indent="-514350" rtl="1">
              <a:buFont typeface="+mj-cs"/>
              <a:buAutoNum type="arabic2Minus"/>
            </a:pPr>
            <a:r>
              <a:rPr lang="en-US" sz="2700" dirty="0"/>
              <a:t>G2B</a:t>
            </a:r>
          </a:p>
          <a:p>
            <a:pPr marL="514350" indent="-514350" rtl="1">
              <a:buFont typeface="+mj-cs"/>
              <a:buAutoNum type="arabic2Minus"/>
            </a:pPr>
            <a:r>
              <a:rPr lang="en-US" sz="2700" dirty="0"/>
              <a:t>C2C</a:t>
            </a:r>
          </a:p>
          <a:p>
            <a:endParaRPr lang="ar-SA" sz="2700" dirty="0" smtClean="0"/>
          </a:p>
          <a:p>
            <a:endParaRPr lang="ar-SA" sz="2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230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6469"/>
            <a:ext cx="9906000" cy="4986336"/>
          </a:xfrm>
        </p:spPr>
        <p:txBody>
          <a:bodyPr/>
          <a:lstStyle/>
          <a:p>
            <a:pPr marL="0" indent="0" rtl="1">
              <a:spcBef>
                <a:spcPts val="300"/>
              </a:spcBef>
            </a:pPr>
            <a:r>
              <a:rPr lang="ar-SA" sz="2700" dirty="0">
                <a:cs typeface="+mj-cs"/>
              </a:rPr>
              <a:t>11</a:t>
            </a:r>
            <a:r>
              <a:rPr lang="ar-SA" sz="2700" b="1" dirty="0">
                <a:cs typeface="+mj-cs"/>
              </a:rPr>
              <a:t>.	..................تعتبر هي النافذة الرئيسية للتطوع الإلكتروني </a:t>
            </a:r>
          </a:p>
          <a:p>
            <a:pPr marL="0" indent="0" rtl="1"/>
            <a:r>
              <a:rPr lang="ar-SA" sz="2700" dirty="0" smtClean="0">
                <a:cs typeface="+mj-cs"/>
              </a:rPr>
              <a:t>‌أ-</a:t>
            </a:r>
            <a:r>
              <a:rPr lang="en-US" sz="2700" dirty="0" smtClean="0"/>
              <a:t>G2B </a:t>
            </a:r>
            <a:endParaRPr lang="en-US" sz="2700" dirty="0"/>
          </a:p>
          <a:p>
            <a:pPr marL="0" indent="0" rtl="1"/>
            <a:r>
              <a:rPr lang="en-US" sz="2700" dirty="0"/>
              <a:t>‌</a:t>
            </a:r>
            <a:r>
              <a:rPr lang="ar-SA" sz="2700" dirty="0" smtClean="0"/>
              <a:t>ب-</a:t>
            </a:r>
            <a:r>
              <a:rPr lang="en-US" sz="2700" dirty="0" smtClean="0"/>
              <a:t>C2C </a:t>
            </a:r>
          </a:p>
          <a:p>
            <a:pPr marL="0" indent="0" rtl="1"/>
            <a:r>
              <a:rPr lang="en-US" sz="2700" dirty="0" smtClean="0"/>
              <a:t>‌</a:t>
            </a:r>
            <a:r>
              <a:rPr lang="ar-SA" sz="2700" dirty="0" smtClean="0"/>
              <a:t>ج-</a:t>
            </a:r>
            <a:r>
              <a:rPr lang="en-US" sz="2700" dirty="0" smtClean="0"/>
              <a:t>B2B  </a:t>
            </a:r>
            <a:endParaRPr lang="en-US" sz="2700" dirty="0"/>
          </a:p>
          <a:p>
            <a:pPr marL="0" indent="0" rtl="1"/>
            <a:r>
              <a:rPr lang="ar-SA" sz="2700" dirty="0" smtClean="0"/>
              <a:t>د- </a:t>
            </a:r>
            <a:r>
              <a:rPr lang="en-US" sz="2700" dirty="0"/>
              <a:t>B2G </a:t>
            </a:r>
            <a:endParaRPr lang="ar-SA" sz="2700" dirty="0" smtClean="0"/>
          </a:p>
          <a:p>
            <a:pPr marL="0" indent="0" rtl="1"/>
            <a:r>
              <a:rPr lang="ar-SA" sz="2700" dirty="0" smtClean="0"/>
              <a:t>12</a:t>
            </a:r>
            <a:r>
              <a:rPr lang="ar-SA" sz="2700" b="1" dirty="0">
                <a:cs typeface="+mj-cs"/>
              </a:rPr>
              <a:t>. </a:t>
            </a:r>
            <a:r>
              <a:rPr lang="ar-SA" sz="2700" b="1" dirty="0" smtClean="0">
                <a:cs typeface="+mj-cs"/>
              </a:rPr>
              <a:t>أهم عائق أمام </a:t>
            </a:r>
            <a:r>
              <a:rPr lang="ar-SA" sz="2700" b="1" dirty="0">
                <a:cs typeface="+mj-cs"/>
              </a:rPr>
              <a:t>الأعمال الإلكترونية في </a:t>
            </a:r>
            <a:r>
              <a:rPr lang="ar-SA" sz="2700" b="1" dirty="0" smtClean="0">
                <a:cs typeface="+mj-cs"/>
              </a:rPr>
              <a:t>المملكة.......</a:t>
            </a:r>
            <a:endParaRPr lang="ar-SA" sz="2700" b="1" dirty="0">
              <a:cs typeface="+mj-cs"/>
            </a:endParaRP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 smtClean="0"/>
              <a:t>انخفاض </a:t>
            </a:r>
            <a:r>
              <a:rPr lang="ar-SA" sz="2700" dirty="0"/>
              <a:t>الثقة فيها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/>
              <a:t>الفجوة الرقمية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/>
              <a:t>التكامل بين الأجهزة والتطبيقات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 smtClean="0"/>
              <a:t>المشاكل المتعلقة </a:t>
            </a:r>
            <a:r>
              <a:rPr lang="ar-SA" sz="2700" dirty="0"/>
              <a:t>باللغة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42920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 marL="0" indent="0" rtl="1"/>
            <a:r>
              <a:rPr lang="ar-SA" sz="2700" b="1" dirty="0" smtClean="0"/>
              <a:t>13. «جوجل درايف» يعتبر ضمن طبقة.............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/>
              <a:t>طبقة الأجهزة المادية والشبكة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/>
              <a:t>تخزين البيانات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/>
              <a:t>التطبيقات والخدمات 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/>
              <a:t>برمجيات </a:t>
            </a:r>
            <a:r>
              <a:rPr lang="ar-SA" sz="2700" dirty="0" smtClean="0"/>
              <a:t>النظام</a:t>
            </a:r>
          </a:p>
          <a:p>
            <a:pPr marL="0" indent="0" rtl="1"/>
            <a:r>
              <a:rPr lang="ar-SA" sz="2700" dirty="0" smtClean="0"/>
              <a:t>14. </a:t>
            </a:r>
            <a:r>
              <a:rPr lang="ar-SA" sz="2700" b="1" dirty="0" smtClean="0"/>
              <a:t>من عيوب شراء النظم والتطبيقات جاهزة......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 smtClean="0"/>
              <a:t>أنها طريقة مكلفة </a:t>
            </a:r>
            <a:endParaRPr lang="ar-SA" sz="2700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 smtClean="0"/>
              <a:t>أنها تحتاج  لخبرات وكفاءات خاصة </a:t>
            </a:r>
            <a:endParaRPr lang="ar-SA" sz="2700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 smtClean="0"/>
              <a:t>أنها تحتاج </a:t>
            </a:r>
            <a:r>
              <a:rPr lang="ar-SA" sz="2700" dirty="0"/>
              <a:t>لوقت </a:t>
            </a:r>
            <a:r>
              <a:rPr lang="ar-SA" sz="2700" dirty="0" smtClean="0"/>
              <a:t>أطول حتى تدخل العمل</a:t>
            </a:r>
            <a:endParaRPr lang="ar-SA" sz="2700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تحكم شركة التقنية في البرنامج </a:t>
            </a:r>
          </a:p>
          <a:p>
            <a:pPr marL="0" indent="0" rtl="1"/>
            <a:r>
              <a:rPr lang="ar-SA" sz="2700" dirty="0" smtClean="0"/>
              <a:t> </a:t>
            </a:r>
            <a:endParaRPr lang="ar-SA" sz="2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430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 rtl="1"/>
            <a:r>
              <a:rPr lang="ar-SA" sz="2700" b="1" dirty="0" smtClean="0"/>
              <a:t>15. من عيوب شبكة الند-للند.....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الإدارة المركزية للبيانات 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أمن المعلومات أفضل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 smtClean="0"/>
              <a:t>مناسبة </a:t>
            </a:r>
            <a:r>
              <a:rPr lang="ar-SA" sz="2700" dirty="0"/>
              <a:t>لعدد صغير من المستخدمين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أنها تبنى رأس المال </a:t>
            </a:r>
            <a:r>
              <a:rPr lang="ar-SA" sz="2700" dirty="0" smtClean="0"/>
              <a:t>الاجتماعي</a:t>
            </a:r>
          </a:p>
          <a:p>
            <a:pPr marL="342900" lvl="1" indent="-342900" rtl="1"/>
            <a:r>
              <a:rPr lang="ar-SA" sz="2700" b="1" dirty="0"/>
              <a:t>16. ......... وظيفتها ربط التطبيقات بمكونات الجهاز المختلفة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برمجيات أتمته الصناعات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نظم التشغيل 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 smtClean="0"/>
              <a:t>البرامج المساعدة</a:t>
            </a:r>
            <a:endParaRPr lang="ar-SA" sz="2700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الشبكات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144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10" y="1340768"/>
            <a:ext cx="9906000" cy="4938712"/>
          </a:xfrm>
        </p:spPr>
        <p:txBody>
          <a:bodyPr/>
          <a:lstStyle/>
          <a:p>
            <a:pPr marL="0" indent="0" rtl="1">
              <a:spcBef>
                <a:spcPts val="0"/>
              </a:spcBef>
            </a:pPr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ar-S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يصنف </a:t>
            </a:r>
            <a:r>
              <a:rPr lang="ar-SA" sz="2400" b="1" dirty="0" smtClean="0"/>
              <a:t>أوبن </a:t>
            </a:r>
            <a:r>
              <a:rPr lang="ar-SA" sz="2400" b="1" dirty="0" err="1"/>
              <a:t>دى</a:t>
            </a:r>
            <a:r>
              <a:rPr lang="ar-SA" sz="2400" b="1" dirty="0"/>
              <a:t> إن إس</a:t>
            </a:r>
            <a:r>
              <a:rPr lang="en-US" sz="2400" b="1" dirty="0" err="1"/>
              <a:t>openDNS</a:t>
            </a:r>
            <a:r>
              <a:rPr lang="en-US" sz="2400" b="1" dirty="0"/>
              <a:t> </a:t>
            </a:r>
            <a:r>
              <a:rPr lang="ar-SA" sz="2400" b="1" dirty="0" smtClean="0"/>
              <a:t> ضمن..........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تطبيقات المكتب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فلاتر الانترنت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نظم التشغيل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خدمات التخزين </a:t>
            </a:r>
            <a:r>
              <a:rPr lang="ar-SA" sz="2700" dirty="0" err="1" smtClean="0"/>
              <a:t>السحابى</a:t>
            </a:r>
            <a:endParaRPr lang="ar-SA" sz="2700" dirty="0" smtClean="0"/>
          </a:p>
          <a:p>
            <a:pPr marL="0" lvl="1" indent="0" rtl="1"/>
            <a:r>
              <a:rPr lang="ar-SA" sz="2400" b="1" dirty="0"/>
              <a:t>18. .........لا تقدم خدمة تخزين بيانات مجانية 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جوجل درايف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دروب بوكس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بوكس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وان درايف </a:t>
            </a:r>
          </a:p>
          <a:p>
            <a:pPr marL="0" lvl="1" indent="0" rtl="1"/>
            <a:endParaRPr lang="ar-SA" sz="2700" dirty="0"/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ar-SA" sz="2400" dirty="0"/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val="133606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5015582"/>
          </a:xfrm>
        </p:spPr>
        <p:txBody>
          <a:bodyPr/>
          <a:lstStyle/>
          <a:p>
            <a:pPr marL="0" indent="0" rtl="1">
              <a:spcBef>
                <a:spcPts val="200"/>
              </a:spcBef>
            </a:pPr>
            <a:r>
              <a:rPr lang="ar-SA" sz="2400" b="1" dirty="0" smtClean="0"/>
              <a:t>19. ارسال الملفات والنصوص على الانترنت..........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ي</a:t>
            </a:r>
            <a:r>
              <a:rPr lang="ar-SA" sz="2700" dirty="0" smtClean="0"/>
              <a:t>حتاج </a:t>
            </a:r>
            <a:r>
              <a:rPr lang="ar-SA" sz="2700" dirty="0"/>
              <a:t>الى سرعة </a:t>
            </a:r>
            <a:r>
              <a:rPr lang="ar-SA" sz="2700" dirty="0" smtClean="0"/>
              <a:t>كبيرة مقارنة بالفيديو </a:t>
            </a:r>
            <a:endParaRPr lang="ar-SA" sz="2700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ي</a:t>
            </a:r>
            <a:r>
              <a:rPr lang="ar-SA" sz="2700" dirty="0" smtClean="0"/>
              <a:t>تحمل الخطأ </a:t>
            </a:r>
            <a:endParaRPr lang="ar-SA" sz="2700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 smtClean="0"/>
              <a:t>لا  يحتاج </a:t>
            </a:r>
            <a:r>
              <a:rPr lang="ar-SA" sz="2700" dirty="0"/>
              <a:t>الى سرعة كبيرة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 smtClean="0"/>
              <a:t>كل ما سبق</a:t>
            </a:r>
          </a:p>
          <a:p>
            <a:pPr lvl="0" rtl="1"/>
            <a:r>
              <a:rPr lang="ar-SA" b="1" dirty="0" smtClean="0"/>
              <a:t>20. من </a:t>
            </a:r>
            <a:r>
              <a:rPr lang="ar-SA" b="1" dirty="0"/>
              <a:t>المخلفات الإلكترونية غير الصلبة............</a:t>
            </a:r>
            <a:endParaRPr lang="en-US" b="1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الحاسبات المعطوبة</a:t>
            </a:r>
            <a:endParaRPr lang="en-US" sz="2700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الجوالات الهالكة </a:t>
            </a:r>
            <a:endParaRPr lang="en-US" sz="2700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الطابعات المستعملة</a:t>
            </a:r>
            <a:endParaRPr lang="en-US" sz="2700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ثاني أكسيد الكربون</a:t>
            </a:r>
            <a:endParaRPr lang="en-US" sz="2700" dirty="0"/>
          </a:p>
          <a:p>
            <a:pPr marL="514350" lvl="1" indent="-514350" rtl="1">
              <a:buFont typeface="+mj-cs"/>
              <a:buAutoNum type="arabic2Minus"/>
            </a:pPr>
            <a:endParaRPr lang="ar-SA" sz="2700" dirty="0"/>
          </a:p>
        </p:txBody>
      </p:sp>
    </p:spTree>
    <p:extLst>
      <p:ext uri="{BB962C8B-B14F-4D97-AF65-F5344CB8AC3E}">
        <p14:creationId xmlns:p14="http://schemas.microsoft.com/office/powerpoint/2010/main" val="1265632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849544" cy="4819674"/>
          </a:xfrm>
        </p:spPr>
        <p:txBody>
          <a:bodyPr/>
          <a:lstStyle/>
          <a:p>
            <a:pPr lvl="0" rtl="1"/>
            <a:r>
              <a:rPr lang="ar-SA" sz="2700" b="1" dirty="0" smtClean="0"/>
              <a:t>21. برامج </a:t>
            </a:r>
            <a:r>
              <a:rPr lang="ar-SA" sz="2700" b="1" dirty="0"/>
              <a:t>ضغط البيانات تعتبر ضمن.......</a:t>
            </a:r>
            <a:endParaRPr lang="en-US" sz="2700" b="1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التطبيقات</a:t>
            </a:r>
            <a:endParaRPr lang="en-US" sz="2700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نظم التشغيل</a:t>
            </a:r>
            <a:endParaRPr lang="en-US" sz="2700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برمجيات أتمته الصناعات</a:t>
            </a:r>
            <a:endParaRPr lang="en-US" sz="2700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البرامج المساعدة</a:t>
            </a:r>
            <a:endParaRPr lang="en-US" sz="2700" dirty="0"/>
          </a:p>
          <a:p>
            <a:pPr rtl="1"/>
            <a:r>
              <a:rPr lang="ar-SA" sz="2700" b="1" dirty="0"/>
              <a:t>22. </a:t>
            </a:r>
            <a:r>
              <a:rPr lang="ar-SA" sz="2700" b="1" dirty="0" smtClean="0"/>
              <a:t>إدارة الإنترنت لا تهتم بـــ..........</a:t>
            </a:r>
            <a:endParaRPr lang="ar-SA" sz="2700" b="1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تنظيم عناوين الانترنت 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حماية حقوق الملكية الفكرية 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تطوير البرامج </a:t>
            </a:r>
            <a:r>
              <a:rPr lang="ar-SA" sz="2700" dirty="0" smtClean="0"/>
              <a:t>مفتوحة </a:t>
            </a:r>
            <a:r>
              <a:rPr lang="ar-SA" sz="2700" dirty="0"/>
              <a:t>المصدر 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 مكافحة الجرائم الالكترونية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0896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 rtl="1"/>
            <a:r>
              <a:rPr lang="ar-SA" sz="2400" b="1" dirty="0" smtClean="0"/>
              <a:t>23. </a:t>
            </a:r>
            <a:r>
              <a:rPr lang="ar-SA" sz="2400" b="1" dirty="0"/>
              <a:t>براءات الاختراع </a:t>
            </a:r>
            <a:r>
              <a:rPr lang="ar-SA" sz="2400" b="1" dirty="0" smtClean="0"/>
              <a:t>تعتبر ضمن العوامل ....... في بيئة الأعمال الإلكترونية 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 smtClean="0"/>
              <a:t>الاقتصادية</a:t>
            </a:r>
            <a:endParaRPr lang="ar-SA" sz="2700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 smtClean="0"/>
              <a:t>السياسية</a:t>
            </a:r>
            <a:endParaRPr lang="ar-SA" sz="2700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 smtClean="0"/>
              <a:t>الاجتماعية</a:t>
            </a:r>
            <a:endParaRPr lang="ar-SA" sz="2700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 smtClean="0"/>
              <a:t>التكنولوجية </a:t>
            </a:r>
            <a:endParaRPr lang="en-US" sz="2700" dirty="0"/>
          </a:p>
          <a:p>
            <a:pPr lvl="0" rtl="1"/>
            <a:r>
              <a:rPr lang="ar-SA" sz="2400" b="1" dirty="0" smtClean="0"/>
              <a:t>24. نموذج </a:t>
            </a:r>
            <a:r>
              <a:rPr lang="ar-SA" sz="2400" b="1" dirty="0" err="1"/>
              <a:t>سليبت</a:t>
            </a:r>
            <a:r>
              <a:rPr lang="ar-SA" sz="2400" b="1" dirty="0"/>
              <a:t> </a:t>
            </a:r>
            <a:r>
              <a:rPr lang="en-US" sz="2400" b="1" dirty="0" smtClean="0"/>
              <a:t> SLEPT </a:t>
            </a:r>
            <a:r>
              <a:rPr lang="ar-SA" sz="2400" b="1" u="sng" dirty="0"/>
              <a:t>لا يشمل</a:t>
            </a:r>
            <a:r>
              <a:rPr lang="ar-SA" sz="2400" b="1" dirty="0"/>
              <a:t>..........</a:t>
            </a:r>
            <a:endParaRPr lang="en-US" sz="2400" b="1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العوامل السياسة </a:t>
            </a:r>
            <a:endParaRPr lang="en-US" sz="2700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العوامل الاقتصادية </a:t>
            </a:r>
            <a:endParaRPr lang="en-US" sz="2700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العوامل الاجتماعية </a:t>
            </a:r>
            <a:endParaRPr lang="en-US" sz="2700" dirty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العوامل البيئية والطبيعية </a:t>
            </a:r>
            <a:endParaRPr lang="en-US" sz="2700" dirty="0"/>
          </a:p>
          <a:p>
            <a:pPr rtl="1"/>
            <a:endParaRPr lang="en-US" sz="2400" dirty="0"/>
          </a:p>
          <a:p>
            <a:pPr rtl="1"/>
            <a:endParaRPr lang="ar-SA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727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472" y="1412776"/>
            <a:ext cx="9705528" cy="4896544"/>
          </a:xfrm>
        </p:spPr>
        <p:txBody>
          <a:bodyPr/>
          <a:lstStyle/>
          <a:p>
            <a:pPr marL="0" indent="0" rtl="1">
              <a:spcBef>
                <a:spcPts val="300"/>
              </a:spcBef>
            </a:pPr>
            <a:r>
              <a:rPr lang="ar-SA" sz="2800" b="1" dirty="0" smtClean="0">
                <a:cs typeface="+mj-cs"/>
              </a:rPr>
              <a:t>25. من خصائص </a:t>
            </a:r>
            <a:r>
              <a:rPr lang="ar-SA" sz="2800" b="1" dirty="0" smtClean="0"/>
              <a:t>الابتكارات </a:t>
            </a:r>
            <a:r>
              <a:rPr lang="ar-SA" sz="2800" b="1" dirty="0"/>
              <a:t>الكاسحة </a:t>
            </a:r>
            <a:r>
              <a:rPr lang="ar-SA" sz="2800" b="1" dirty="0" smtClean="0"/>
              <a:t>أنها..........</a:t>
            </a:r>
            <a:endParaRPr lang="en-US" sz="2800" b="1" dirty="0" smtClean="0"/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 smtClean="0"/>
              <a:t>محفوفة </a:t>
            </a:r>
            <a:r>
              <a:rPr lang="ar-SA" sz="2700" dirty="0"/>
              <a:t>بمخاطر أقل 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 smtClean="0"/>
              <a:t>تشعل </a:t>
            </a:r>
            <a:r>
              <a:rPr lang="ar-SA" sz="2700" dirty="0"/>
              <a:t>المنافسة 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 smtClean="0"/>
              <a:t>ليست </a:t>
            </a:r>
            <a:r>
              <a:rPr lang="ar-SA" sz="2700" dirty="0"/>
              <a:t>في صالح رجال الأعمال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 smtClean="0"/>
              <a:t>تضر </a:t>
            </a:r>
            <a:r>
              <a:rPr lang="ar-SA" sz="2700" dirty="0"/>
              <a:t>العمالة </a:t>
            </a:r>
            <a:endParaRPr lang="ar-SA" sz="2700" dirty="0" smtClean="0"/>
          </a:p>
          <a:p>
            <a:pPr marL="0" lvl="1" indent="0" rtl="1"/>
            <a:r>
              <a:rPr lang="ar-SA" sz="2700" b="1" dirty="0" smtClean="0"/>
              <a:t>26. .......ليست من أسباب الفجوة الرقمية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/>
              <a:t>قلة الكثافة </a:t>
            </a:r>
            <a:r>
              <a:rPr lang="ar-SA" sz="2700" dirty="0" smtClean="0"/>
              <a:t>السكانية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 smtClean="0"/>
              <a:t>عدم تماسك التراب الوطني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 smtClean="0"/>
              <a:t>المشاكل والجماعات السياسية </a:t>
            </a:r>
          </a:p>
          <a:p>
            <a:pPr marL="514350" lvl="1" indent="-514350" rtl="1">
              <a:buFont typeface="+mj-cs"/>
              <a:buAutoNum type="arabic2Minus"/>
            </a:pPr>
            <a:r>
              <a:rPr lang="ar-SA" sz="2700" dirty="0" smtClean="0"/>
              <a:t>انخفاض مستوى دخل الفرد  </a:t>
            </a:r>
            <a:endParaRPr lang="ar-SA" sz="2700" dirty="0"/>
          </a:p>
          <a:p>
            <a:pPr marL="0" lvl="1" indent="0" rtl="1"/>
            <a:r>
              <a:rPr lang="ar-SA" sz="2700" b="1" dirty="0" smtClean="0"/>
              <a:t> </a:t>
            </a:r>
            <a:endParaRPr lang="ar-SA" sz="27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151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849544" cy="5827786"/>
          </a:xfrm>
        </p:spPr>
        <p:txBody>
          <a:bodyPr/>
          <a:lstStyle/>
          <a:p>
            <a:pPr marL="400050" lvl="1" indent="0" rtl="1">
              <a:lnSpc>
                <a:spcPct val="80000"/>
              </a:lnSpc>
              <a:spcBef>
                <a:spcPts val="0"/>
              </a:spcBef>
              <a:defRPr/>
            </a:pPr>
            <a:r>
              <a:rPr lang="ar-SA" b="1" dirty="0" smtClean="0"/>
              <a:t>27. ..........ليست ضمن نقاط الضعف فى الشركة </a:t>
            </a:r>
            <a:r>
              <a:rPr lang="en-US" b="1" dirty="0" smtClean="0"/>
              <a:t>weaknesses</a:t>
            </a:r>
          </a:p>
          <a:p>
            <a:pPr marL="914400" lvl="2" indent="-514350" rtl="1">
              <a:lnSpc>
                <a:spcPct val="80000"/>
              </a:lnSpc>
              <a:buFont typeface="+mj-cs"/>
              <a:buAutoNum type="arabic2Minus"/>
              <a:defRPr/>
            </a:pPr>
            <a:r>
              <a:rPr lang="ar-EG" sz="2800" dirty="0"/>
              <a:t>تقادم التكنولوجيا</a:t>
            </a:r>
          </a:p>
          <a:p>
            <a:pPr marL="914400" lvl="2" indent="-514350" rtl="1">
              <a:lnSpc>
                <a:spcPct val="80000"/>
              </a:lnSpc>
              <a:buFont typeface="+mj-cs"/>
              <a:buAutoNum type="arabic2Minus"/>
              <a:defRPr/>
            </a:pPr>
            <a:r>
              <a:rPr lang="ar-EG" sz="2800" dirty="0"/>
              <a:t>تغير التكنولجيا </a:t>
            </a:r>
          </a:p>
          <a:p>
            <a:pPr marL="914400" lvl="2" indent="-514350" rtl="1">
              <a:lnSpc>
                <a:spcPct val="80000"/>
              </a:lnSpc>
              <a:buFont typeface="+mj-cs"/>
              <a:buAutoNum type="arabic2Minus"/>
              <a:defRPr/>
            </a:pPr>
            <a:r>
              <a:rPr lang="ar-EG" sz="2800" dirty="0"/>
              <a:t>ضعف الموارد البشرية </a:t>
            </a:r>
            <a:endParaRPr lang="en-US" sz="2800" dirty="0"/>
          </a:p>
          <a:p>
            <a:pPr marL="914400" lvl="2" indent="-514350" rtl="1">
              <a:lnSpc>
                <a:spcPct val="80000"/>
              </a:lnSpc>
              <a:buFont typeface="+mj-cs"/>
              <a:buAutoNum type="arabic2Minus"/>
              <a:defRPr/>
            </a:pPr>
            <a:r>
              <a:rPr lang="ar-EG" sz="2800" dirty="0"/>
              <a:t>الصراع بين الأقسام </a:t>
            </a:r>
            <a:r>
              <a:rPr lang="ar-EG" sz="2800" dirty="0" smtClean="0"/>
              <a:t>و</a:t>
            </a:r>
            <a:r>
              <a:rPr lang="ar-SA" sz="2800" dirty="0" smtClean="0"/>
              <a:t>بين </a:t>
            </a:r>
            <a:r>
              <a:rPr lang="ar-EG" sz="2800" dirty="0" smtClean="0"/>
              <a:t>فرق </a:t>
            </a:r>
            <a:r>
              <a:rPr lang="ar-EG" sz="2800" dirty="0"/>
              <a:t>العمل </a:t>
            </a:r>
            <a:endParaRPr lang="ar-EG" sz="2800" dirty="0" smtClean="0"/>
          </a:p>
          <a:p>
            <a:pPr lvl="0" rtl="1"/>
            <a:r>
              <a:rPr lang="ar-SA" sz="2800" b="1" dirty="0" smtClean="0"/>
              <a:t>28. من </a:t>
            </a:r>
            <a:r>
              <a:rPr lang="ar-SA" sz="2800" b="1" dirty="0"/>
              <a:t>العوامل الاجتماعية في بيئة الأعمال الإلكترونية...........</a:t>
            </a:r>
            <a:endParaRPr lang="en-US" sz="2800" b="1" dirty="0"/>
          </a:p>
          <a:p>
            <a:pPr marL="914400" lvl="2" indent="-514350" rtl="1">
              <a:lnSpc>
                <a:spcPct val="80000"/>
              </a:lnSpc>
              <a:buFont typeface="+mj-cs"/>
              <a:buAutoNum type="arabic2Minus"/>
              <a:defRPr/>
            </a:pPr>
            <a:r>
              <a:rPr lang="ar-SA" sz="2800" dirty="0"/>
              <a:t>مدى الدعم الحكومي للخدمات الالكترونية </a:t>
            </a:r>
            <a:endParaRPr lang="en-US" sz="2800" dirty="0"/>
          </a:p>
          <a:p>
            <a:pPr marL="914400" lvl="2" indent="-514350" rtl="1">
              <a:lnSpc>
                <a:spcPct val="80000"/>
              </a:lnSpc>
              <a:buFont typeface="+mj-cs"/>
              <a:buAutoNum type="arabic2Minus"/>
              <a:defRPr/>
            </a:pPr>
            <a:r>
              <a:rPr lang="ar-SA" sz="2800" dirty="0"/>
              <a:t>معدل التضخم</a:t>
            </a:r>
            <a:endParaRPr lang="en-US" sz="2800" dirty="0"/>
          </a:p>
          <a:p>
            <a:pPr marL="914400" lvl="2" indent="-514350" rtl="1">
              <a:lnSpc>
                <a:spcPct val="80000"/>
              </a:lnSpc>
              <a:buFont typeface="+mj-cs"/>
              <a:buAutoNum type="arabic2Minus"/>
              <a:defRPr/>
            </a:pPr>
            <a:r>
              <a:rPr lang="ar-SA" sz="2800" dirty="0"/>
              <a:t>عدد شركات الاتصالات في الدولة </a:t>
            </a:r>
            <a:endParaRPr lang="en-US" sz="2800" dirty="0"/>
          </a:p>
          <a:p>
            <a:pPr marL="914400" lvl="2" indent="-514350" rtl="1">
              <a:lnSpc>
                <a:spcPct val="80000"/>
              </a:lnSpc>
              <a:buFont typeface="+mj-cs"/>
              <a:buAutoNum type="arabic2Minus"/>
              <a:defRPr/>
            </a:pPr>
            <a:r>
              <a:rPr lang="ar-SA" sz="2800" dirty="0"/>
              <a:t>ظهور تكنولوجيا جديدة </a:t>
            </a:r>
            <a:endParaRPr lang="en-US" sz="2800" dirty="0"/>
          </a:p>
          <a:p>
            <a:pPr marL="400050" lvl="1" indent="0" rtl="1">
              <a:lnSpc>
                <a:spcPct val="80000"/>
              </a:lnSpc>
              <a:spcBef>
                <a:spcPts val="0"/>
              </a:spcBef>
              <a:defRPr/>
            </a:pPr>
            <a:endParaRPr lang="ar-SA" dirty="0"/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ar-SA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910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849544" cy="4943574"/>
          </a:xfrm>
        </p:spPr>
        <p:txBody>
          <a:bodyPr/>
          <a:lstStyle/>
          <a:p>
            <a:pPr marL="0" indent="0" rtl="1">
              <a:lnSpc>
                <a:spcPct val="80000"/>
              </a:lnSpc>
              <a:spcBef>
                <a:spcPts val="300"/>
              </a:spcBef>
              <a:defRPr/>
            </a:pPr>
            <a:r>
              <a:rPr lang="ar-SA" b="1" dirty="0" smtClean="0"/>
              <a:t>29. «</a:t>
            </a:r>
            <a:r>
              <a:rPr lang="ar-SA" b="1" dirty="0"/>
              <a:t>المحافظة على </a:t>
            </a:r>
            <a:r>
              <a:rPr lang="ar-SA" b="1" dirty="0" smtClean="0"/>
              <a:t>الكفاءات» يعتبر هدف غير ذكى .................. </a:t>
            </a:r>
          </a:p>
          <a:p>
            <a:pPr marL="914400" lvl="2" indent="-514350" rtl="1">
              <a:lnSpc>
                <a:spcPct val="80000"/>
              </a:lnSpc>
              <a:buFont typeface="+mj-cs"/>
              <a:buAutoNum type="arabic2Minus"/>
              <a:defRPr/>
            </a:pPr>
            <a:r>
              <a:rPr lang="ar-SA" sz="2900" dirty="0"/>
              <a:t>بسبب صعوبة تحقيقه</a:t>
            </a:r>
          </a:p>
          <a:p>
            <a:pPr marL="914400" lvl="2" indent="-514350" rtl="1">
              <a:lnSpc>
                <a:spcPct val="80000"/>
              </a:lnSpc>
              <a:buFont typeface="+mj-cs"/>
              <a:buAutoNum type="arabic2Minus"/>
              <a:defRPr/>
            </a:pPr>
            <a:r>
              <a:rPr lang="ar-SA" sz="2900" dirty="0"/>
              <a:t>لأنه غير واقعى</a:t>
            </a:r>
          </a:p>
          <a:p>
            <a:pPr marL="914400" lvl="2" indent="-514350" rtl="1">
              <a:lnSpc>
                <a:spcPct val="80000"/>
              </a:lnSpc>
              <a:buFont typeface="+mj-cs"/>
              <a:buAutoNum type="arabic2Minus"/>
              <a:defRPr/>
            </a:pPr>
            <a:r>
              <a:rPr lang="ar-SA" sz="2900" dirty="0"/>
              <a:t>لصعوبة قياسة</a:t>
            </a:r>
          </a:p>
          <a:p>
            <a:pPr marL="914400" lvl="2" indent="-514350" rtl="1">
              <a:lnSpc>
                <a:spcPct val="80000"/>
              </a:lnSpc>
              <a:buFont typeface="+mj-cs"/>
              <a:buAutoNum type="arabic2Minus"/>
              <a:defRPr/>
            </a:pPr>
            <a:r>
              <a:rPr lang="ar-EG" sz="2900" dirty="0"/>
              <a:t>لأنه غير محدد </a:t>
            </a:r>
            <a:r>
              <a:rPr lang="ar-SA" sz="2900" dirty="0" smtClean="0"/>
              <a:t>بوقت معين </a:t>
            </a:r>
            <a:endParaRPr lang="ar-EG" sz="2900" dirty="0"/>
          </a:p>
          <a:p>
            <a:pPr marL="0" indent="0" rtl="1">
              <a:lnSpc>
                <a:spcPct val="80000"/>
              </a:lnSpc>
              <a:spcBef>
                <a:spcPts val="300"/>
              </a:spcBef>
              <a:defRPr/>
            </a:pPr>
            <a:r>
              <a:rPr lang="ar-EG" b="1" dirty="0" smtClean="0"/>
              <a:t>30. ............ليست ضمن الخيارات الخاصة بإعادة هيكلة المنظمة</a:t>
            </a:r>
          </a:p>
          <a:p>
            <a:pPr marL="914400" lvl="2" indent="-514350" rtl="1">
              <a:lnSpc>
                <a:spcPct val="80000"/>
              </a:lnSpc>
              <a:buFont typeface="+mj-cs"/>
              <a:buAutoNum type="arabic2Minus"/>
              <a:defRPr/>
            </a:pPr>
            <a:r>
              <a:rPr lang="ar-SA" sz="2900" dirty="0"/>
              <a:t> </a:t>
            </a:r>
            <a:r>
              <a:rPr lang="ar-EG" sz="2900" dirty="0"/>
              <a:t>فتح فرع جديد</a:t>
            </a:r>
            <a:endParaRPr lang="ar-SA" sz="2900" dirty="0"/>
          </a:p>
          <a:p>
            <a:pPr marL="914400" lvl="2" indent="-514350" rtl="1">
              <a:lnSpc>
                <a:spcPct val="80000"/>
              </a:lnSpc>
              <a:buFont typeface="+mj-cs"/>
              <a:buAutoNum type="arabic2Minus"/>
              <a:defRPr/>
            </a:pPr>
            <a:r>
              <a:rPr lang="ar-SA" sz="2900" dirty="0"/>
              <a:t>الاندماج، الانقسام</a:t>
            </a:r>
          </a:p>
          <a:p>
            <a:pPr marL="914400" lvl="2" indent="-514350" rtl="1">
              <a:lnSpc>
                <a:spcPct val="80000"/>
              </a:lnSpc>
              <a:buFont typeface="+mj-cs"/>
              <a:buAutoNum type="arabic2Minus"/>
              <a:defRPr/>
            </a:pPr>
            <a:r>
              <a:rPr lang="ar-SA" sz="2900" dirty="0"/>
              <a:t>وضع سعر خاص للحزم </a:t>
            </a:r>
          </a:p>
          <a:p>
            <a:pPr marL="914400" lvl="2" indent="-514350" rtl="1">
              <a:lnSpc>
                <a:spcPct val="80000"/>
              </a:lnSpc>
              <a:buFont typeface="+mj-cs"/>
              <a:buAutoNum type="arabic2Minus"/>
              <a:defRPr/>
            </a:pPr>
            <a:r>
              <a:rPr lang="ar-SA" sz="2900" dirty="0"/>
              <a:t>التكامل الرأسي أو الأفقي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41972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 marL="0" indent="0" rtl="1">
              <a:spcBef>
                <a:spcPts val="200"/>
              </a:spcBef>
            </a:pPr>
            <a:r>
              <a:rPr lang="ar-SA" sz="3100" b="1" dirty="0" smtClean="0"/>
              <a:t>31. إستراتجية ..........تعتبر أهم إستراتيجية يستخدمها يوتيوب</a:t>
            </a:r>
          </a:p>
          <a:p>
            <a:pPr marL="514350" indent="-514350" rtl="1">
              <a:spcBef>
                <a:spcPts val="200"/>
              </a:spcBef>
              <a:buFont typeface="+mj-cs"/>
              <a:buAutoNum type="arabic2Minus"/>
            </a:pPr>
            <a:r>
              <a:rPr lang="ar-SA" sz="3100" dirty="0" smtClean="0"/>
              <a:t>استهداف شرائح معينة </a:t>
            </a:r>
          </a:p>
          <a:p>
            <a:pPr marL="514350" indent="-514350" rtl="1">
              <a:spcBef>
                <a:spcPts val="200"/>
              </a:spcBef>
              <a:buFont typeface="+mj-cs"/>
              <a:buAutoNum type="arabic2Minus"/>
            </a:pPr>
            <a:r>
              <a:rPr lang="ar-SA" sz="3100" dirty="0" smtClean="0"/>
              <a:t>التركيز </a:t>
            </a:r>
          </a:p>
          <a:p>
            <a:pPr marL="514350" indent="-514350" rtl="1">
              <a:spcBef>
                <a:spcPts val="200"/>
              </a:spcBef>
              <a:buFont typeface="+mj-cs"/>
              <a:buAutoNum type="arabic2Minus"/>
            </a:pPr>
            <a:r>
              <a:rPr lang="ar-SA" sz="3100" dirty="0" smtClean="0"/>
              <a:t>الشخصنة </a:t>
            </a:r>
          </a:p>
          <a:p>
            <a:pPr marL="514350" indent="-514350" rtl="1">
              <a:spcBef>
                <a:spcPts val="200"/>
              </a:spcBef>
              <a:buFont typeface="+mj-cs"/>
              <a:buAutoNum type="arabic2Minus"/>
            </a:pPr>
            <a:r>
              <a:rPr lang="ar-SA" sz="3100" dirty="0" smtClean="0"/>
              <a:t>استهداف أسواق جديدة </a:t>
            </a:r>
          </a:p>
          <a:p>
            <a:pPr marL="0" indent="0" rtl="1">
              <a:spcBef>
                <a:spcPts val="200"/>
              </a:spcBef>
            </a:pPr>
            <a:r>
              <a:rPr lang="ar-SA" sz="3100" b="1" dirty="0" smtClean="0"/>
              <a:t>32. «التحول </a:t>
            </a:r>
            <a:r>
              <a:rPr lang="ar-SA" sz="3100" b="1" dirty="0"/>
              <a:t>الى شركة قائمة على </a:t>
            </a:r>
            <a:r>
              <a:rPr lang="ar-SA" sz="3100" b="1" dirty="0" smtClean="0"/>
              <a:t>المعرفة» يمكن أن يكون .............</a:t>
            </a:r>
          </a:p>
          <a:p>
            <a:pPr marL="514350" indent="-514350" rtl="1">
              <a:spcBef>
                <a:spcPts val="200"/>
              </a:spcBef>
              <a:buFont typeface="+mj-cs"/>
              <a:buAutoNum type="arabic2Minus"/>
            </a:pPr>
            <a:r>
              <a:rPr lang="ar-SA" sz="3100" dirty="0"/>
              <a:t>أحد </a:t>
            </a:r>
            <a:r>
              <a:rPr lang="ar-SA" sz="3100" dirty="0" smtClean="0"/>
              <a:t>الخيارات </a:t>
            </a:r>
            <a:r>
              <a:rPr lang="ar-SA" sz="3100" dirty="0"/>
              <a:t>المتاحة لتحقيق الأهداف الاستراتيجية </a:t>
            </a:r>
          </a:p>
          <a:p>
            <a:pPr marL="514350" indent="-514350" rtl="1">
              <a:spcBef>
                <a:spcPts val="200"/>
              </a:spcBef>
              <a:buFont typeface="+mj-cs"/>
              <a:buAutoNum type="arabic2Minus"/>
            </a:pPr>
            <a:r>
              <a:rPr lang="ar-SA" sz="3100" dirty="0"/>
              <a:t>أحد الأهداف الاستراتيجية للشركة </a:t>
            </a:r>
          </a:p>
          <a:p>
            <a:pPr marL="514350" indent="-514350" rtl="1">
              <a:spcBef>
                <a:spcPts val="200"/>
              </a:spcBef>
              <a:buFont typeface="+mj-cs"/>
              <a:buAutoNum type="arabic2Minus"/>
            </a:pPr>
            <a:r>
              <a:rPr lang="ar-SA" sz="3100" dirty="0"/>
              <a:t>رسالة للشركة</a:t>
            </a:r>
          </a:p>
          <a:p>
            <a:pPr marL="514350" indent="-514350" rtl="1">
              <a:spcBef>
                <a:spcPts val="200"/>
              </a:spcBef>
              <a:buFont typeface="+mj-cs"/>
              <a:buAutoNum type="arabic2Minus"/>
            </a:pPr>
            <a:r>
              <a:rPr lang="ar-SA" sz="3100" dirty="0"/>
              <a:t>رؤية للشركة </a:t>
            </a:r>
          </a:p>
          <a:p>
            <a:pPr rtl="1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ar-SA" sz="31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570704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 </a:t>
            </a:r>
            <a:r>
              <a:rPr lang="ar-SA" dirty="0" smtClean="0"/>
              <a:t>4. الشبكات الاجتماعية (1)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906000" cy="4938712"/>
          </a:xfrm>
        </p:spPr>
        <p:txBody>
          <a:bodyPr/>
          <a:lstStyle/>
          <a:p>
            <a:pPr marL="0" indent="0" rtl="1">
              <a:spcBef>
                <a:spcPts val="300"/>
              </a:spcBef>
            </a:pPr>
            <a:r>
              <a:rPr lang="ar-SA" sz="3100" b="1" dirty="0" smtClean="0"/>
              <a:t>33. حدد العبارة الخطأ بخصوص المنظمات الإفتراضية </a:t>
            </a:r>
          </a:p>
          <a:p>
            <a:pPr marL="914400" lvl="1" indent="-514350" rtl="1">
              <a:spcBef>
                <a:spcPts val="300"/>
              </a:spcBef>
              <a:buFont typeface="+mj-cs"/>
              <a:buAutoNum type="arabic2Minus"/>
            </a:pPr>
            <a:r>
              <a:rPr lang="ar-SA" sz="2700" dirty="0" smtClean="0"/>
              <a:t>الافراد يستطيعون الموازنة بين مسؤلياتهم الاسرية ومسؤليات العمل</a:t>
            </a:r>
          </a:p>
          <a:p>
            <a:pPr marL="914400" lvl="1" indent="-514350" rtl="1">
              <a:spcBef>
                <a:spcPts val="300"/>
              </a:spcBef>
              <a:buFont typeface="+mj-cs"/>
              <a:buAutoNum type="arabic2Minus"/>
            </a:pPr>
            <a:r>
              <a:rPr lang="ar-SA" sz="2700" dirty="0" smtClean="0"/>
              <a:t>هذه المنظمات تستطيع جلب كفاءات وخبرات نادرة بتكاليف أقل</a:t>
            </a:r>
          </a:p>
          <a:p>
            <a:pPr marL="914400" lvl="1" indent="-514350" rtl="1">
              <a:spcBef>
                <a:spcPts val="300"/>
              </a:spcBef>
              <a:buFont typeface="+mj-cs"/>
              <a:buAutoNum type="arabic2Minus"/>
            </a:pPr>
            <a:r>
              <a:rPr lang="ar-SA" sz="2700" dirty="0" smtClean="0"/>
              <a:t>معاملات هذه المنظمات أكثر أمناً من معاملات المنظمات التقليدية </a:t>
            </a:r>
          </a:p>
          <a:p>
            <a:pPr marL="914400" lvl="1" indent="-514350" rtl="1">
              <a:spcBef>
                <a:spcPts val="300"/>
              </a:spcBef>
              <a:buFont typeface="+mj-cs"/>
              <a:buAutoNum type="arabic2Minus"/>
            </a:pPr>
            <a:r>
              <a:rPr lang="ar-SA" sz="2700" dirty="0" smtClean="0"/>
              <a:t>الافراد يمكنهم العمل فى أكثر من منظمة فى نفس الوقت</a:t>
            </a:r>
          </a:p>
          <a:p>
            <a:pPr marL="0" indent="0" rtl="1">
              <a:spcBef>
                <a:spcPts val="300"/>
              </a:spcBef>
            </a:pPr>
            <a:r>
              <a:rPr lang="ar-SA" sz="3100" b="1" dirty="0" smtClean="0"/>
              <a:t>34. الهدف من تصميم الموقع الالكترونى بأكثر من لغة هو................</a:t>
            </a:r>
          </a:p>
          <a:p>
            <a:pPr marL="914400" lvl="1" indent="-514350" rtl="1">
              <a:spcBef>
                <a:spcPts val="300"/>
              </a:spcBef>
              <a:buFont typeface="+mj-cs"/>
              <a:buAutoNum type="arabic2Minus"/>
            </a:pPr>
            <a:r>
              <a:rPr lang="ar-SA" sz="2700" dirty="0" smtClean="0"/>
              <a:t>زيادة المعرفة والابتكار</a:t>
            </a:r>
          </a:p>
          <a:p>
            <a:pPr marL="914400" lvl="1" indent="-514350" rtl="1">
              <a:spcBef>
                <a:spcPts val="300"/>
              </a:spcBef>
              <a:buFont typeface="+mj-cs"/>
              <a:buAutoNum type="arabic2Minus"/>
            </a:pPr>
            <a:r>
              <a:rPr lang="ar-SA" sz="2700" dirty="0" smtClean="0"/>
              <a:t>زيادة رضا العملاء</a:t>
            </a:r>
          </a:p>
          <a:p>
            <a:pPr marL="914400" lvl="1" indent="-514350" rtl="1">
              <a:spcBef>
                <a:spcPts val="300"/>
              </a:spcBef>
              <a:buFont typeface="+mj-cs"/>
              <a:buAutoNum type="arabic2Minus"/>
            </a:pPr>
            <a:r>
              <a:rPr lang="ar-SA" sz="2700" dirty="0" smtClean="0"/>
              <a:t>غزو أسواق جديدة</a:t>
            </a:r>
          </a:p>
          <a:p>
            <a:pPr marL="914400" lvl="1" indent="-514350" rtl="1">
              <a:spcBef>
                <a:spcPts val="300"/>
              </a:spcBef>
              <a:buFont typeface="+mj-cs"/>
              <a:buAutoNum type="arabic2Minus"/>
            </a:pPr>
            <a:r>
              <a:rPr lang="ar-SA" sz="2700" dirty="0" smtClean="0"/>
              <a:t>التحول الى منظمة إفتراضية  </a:t>
            </a:r>
          </a:p>
          <a:p>
            <a:pPr marL="0" indent="0" rtl="1">
              <a:spcBef>
                <a:spcPts val="300"/>
              </a:spcBef>
            </a:pPr>
            <a:endParaRPr lang="ar-SA" sz="3100" b="1" dirty="0" smtClean="0"/>
          </a:p>
          <a:p>
            <a:pPr marL="0" indent="0" rtl="1">
              <a:spcBef>
                <a:spcPts val="300"/>
              </a:spcBef>
            </a:pPr>
            <a:endParaRPr lang="ar-SA" sz="3100" b="1" dirty="0" smtClean="0"/>
          </a:p>
          <a:p>
            <a:pPr marL="0" indent="0" rtl="1">
              <a:spcBef>
                <a:spcPts val="300"/>
              </a:spcBef>
            </a:pPr>
            <a:endParaRPr lang="ar-SA" sz="3100" b="1" dirty="0" smtClean="0"/>
          </a:p>
          <a:p>
            <a:pPr marL="0" indent="0" rtl="1">
              <a:spcBef>
                <a:spcPts val="300"/>
              </a:spcBef>
            </a:pPr>
            <a:endParaRPr lang="ar-SA" sz="3100" dirty="0"/>
          </a:p>
          <a:p>
            <a:pPr marL="457200" lvl="1" indent="0" rtl="1">
              <a:spcBef>
                <a:spcPts val="300"/>
              </a:spcBef>
            </a:pPr>
            <a:endParaRPr lang="ar-SA" sz="3100" dirty="0" smtClean="0"/>
          </a:p>
          <a:p>
            <a:pPr rtl="1">
              <a:buFont typeface="Arial" panose="020B0604020202020204" pitchFamily="34" charset="0"/>
              <a:buChar char="•"/>
            </a:pPr>
            <a:endParaRPr lang="ar-SA" sz="3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2353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849544" cy="4917811"/>
          </a:xfrm>
        </p:spPr>
        <p:txBody>
          <a:bodyPr/>
          <a:lstStyle/>
          <a:p>
            <a:r>
              <a:rPr lang="ar-EG" b="1" dirty="0" smtClean="0"/>
              <a:t>35. القدرة على التنبوء بالطلب يعتبر من .............</a:t>
            </a:r>
          </a:p>
          <a:p>
            <a:pPr marL="914400" lvl="1" indent="-514350" rtl="1">
              <a:spcBef>
                <a:spcPts val="300"/>
              </a:spcBef>
              <a:buFont typeface="+mj-cs"/>
              <a:buAutoNum type="arabic2Minus"/>
            </a:pPr>
            <a:r>
              <a:rPr lang="ar-EG" sz="2700" dirty="0"/>
              <a:t>خصائص العملاء</a:t>
            </a:r>
          </a:p>
          <a:p>
            <a:pPr marL="914400" lvl="1" indent="-514350" rtl="1">
              <a:spcBef>
                <a:spcPts val="300"/>
              </a:spcBef>
              <a:buFont typeface="+mj-cs"/>
              <a:buAutoNum type="arabic2Minus"/>
            </a:pPr>
            <a:r>
              <a:rPr lang="ar-EG" sz="2700" dirty="0"/>
              <a:t>خصائص الأعمال</a:t>
            </a:r>
          </a:p>
          <a:p>
            <a:pPr marL="914400" lvl="1" indent="-514350" rtl="1">
              <a:spcBef>
                <a:spcPts val="300"/>
              </a:spcBef>
              <a:buFont typeface="+mj-cs"/>
              <a:buAutoNum type="arabic2Minus"/>
            </a:pPr>
            <a:r>
              <a:rPr lang="ar-EG" sz="2700" dirty="0"/>
              <a:t>الامكانيات التكنولوجية </a:t>
            </a:r>
            <a:endParaRPr lang="ar-EG" sz="2700" dirty="0" smtClean="0"/>
          </a:p>
          <a:p>
            <a:pPr marL="914400" lvl="1" indent="-514350" rtl="1">
              <a:spcBef>
                <a:spcPts val="300"/>
              </a:spcBef>
              <a:buFont typeface="+mj-cs"/>
              <a:buAutoNum type="arabic2Minus"/>
            </a:pPr>
            <a:r>
              <a:rPr lang="ar-EG" sz="2700" dirty="0" smtClean="0"/>
              <a:t>الأهداف </a:t>
            </a:r>
            <a:r>
              <a:rPr lang="ar-EG" dirty="0" smtClean="0"/>
              <a:t> </a:t>
            </a:r>
          </a:p>
          <a:p>
            <a:pPr marL="400050" lvl="1" indent="0" rtl="1">
              <a:spcBef>
                <a:spcPts val="300"/>
              </a:spcBef>
            </a:pPr>
            <a:r>
              <a:rPr lang="ar-EG" sz="3200" b="1" dirty="0"/>
              <a:t>36. خصائص العملاء التى تؤثر فى طبيعة العلاقة معهم لا </a:t>
            </a:r>
            <a:r>
              <a:rPr lang="ar-EG" sz="3200" b="1" dirty="0" smtClean="0"/>
              <a:t>تشمل</a:t>
            </a:r>
            <a:r>
              <a:rPr lang="ar-SA" sz="3200" b="1" dirty="0" smtClean="0"/>
              <a:t>.......</a:t>
            </a:r>
            <a:endParaRPr lang="ar-EG" sz="3200" b="1" dirty="0"/>
          </a:p>
          <a:p>
            <a:pPr marL="914400" lvl="1" indent="-514350" rtl="1">
              <a:spcBef>
                <a:spcPts val="300"/>
              </a:spcBef>
              <a:buFont typeface="+mj-cs"/>
              <a:buAutoNum type="arabic2Minus"/>
            </a:pPr>
            <a:r>
              <a:rPr lang="ar-EG" sz="2700" dirty="0"/>
              <a:t>رغباتهم وإحتياجاتهم</a:t>
            </a:r>
          </a:p>
          <a:p>
            <a:pPr marL="914400" lvl="1" indent="-514350" rtl="1">
              <a:spcBef>
                <a:spcPts val="300"/>
              </a:spcBef>
              <a:buFont typeface="+mj-cs"/>
              <a:buAutoNum type="arabic2Minus"/>
            </a:pPr>
            <a:r>
              <a:rPr lang="ar-EG" sz="2700" dirty="0"/>
              <a:t>قدرتهم على إدارة المعرفة </a:t>
            </a:r>
          </a:p>
          <a:p>
            <a:pPr marL="914400" lvl="1" indent="-514350" rtl="1">
              <a:spcBef>
                <a:spcPts val="300"/>
              </a:spcBef>
              <a:buFont typeface="+mj-cs"/>
              <a:buAutoNum type="arabic2Minus"/>
            </a:pPr>
            <a:r>
              <a:rPr lang="ar-EG" sz="2700" dirty="0"/>
              <a:t>قنوات التوزيع المفضلة لديهم</a:t>
            </a:r>
          </a:p>
          <a:p>
            <a:pPr marL="914400" lvl="1" indent="-514350" rtl="1">
              <a:spcBef>
                <a:spcPts val="300"/>
              </a:spcBef>
              <a:buFont typeface="+mj-cs"/>
              <a:buAutoNum type="arabic2Minus"/>
            </a:pPr>
            <a:r>
              <a:rPr lang="ar-EG" sz="2700" dirty="0"/>
              <a:t>إنطباعاتهم عن السلعة والعلامة التجارية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387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 rtl="1">
              <a:spcBef>
                <a:spcPts val="0"/>
              </a:spcBef>
            </a:pPr>
            <a:r>
              <a:rPr lang="ar-SA" sz="2700" b="1" dirty="0" smtClean="0"/>
              <a:t>37. أهداف إدارة العلاقة مع العملاء لا تشمل............</a:t>
            </a:r>
          </a:p>
          <a:p>
            <a:pPr marL="457200" indent="-457200" rtl="1">
              <a:buFont typeface="+mj-cs"/>
              <a:buAutoNum type="arabic2Minus"/>
            </a:pPr>
            <a:r>
              <a:rPr lang="ar-SA" altLang="en-US" sz="2700" dirty="0">
                <a:latin typeface="Times New Roman" panose="02020603050405020304" pitchFamily="18" charset="0"/>
              </a:rPr>
              <a:t>زيادة الأرباح</a:t>
            </a:r>
          </a:p>
          <a:p>
            <a:pPr marL="457200" indent="-457200" rtl="1">
              <a:buFont typeface="+mj-cs"/>
              <a:buAutoNum type="arabic2Minus"/>
            </a:pPr>
            <a:r>
              <a:rPr lang="ar-SA" altLang="en-US" sz="2700" dirty="0">
                <a:latin typeface="Times New Roman" panose="02020603050405020304" pitchFamily="18" charset="0"/>
              </a:rPr>
              <a:t>زيادة العائد على الاستثمار</a:t>
            </a:r>
          </a:p>
          <a:p>
            <a:pPr marL="457200" indent="-457200" rtl="1">
              <a:buFont typeface="+mj-cs"/>
              <a:buAutoNum type="arabic2Minus"/>
            </a:pPr>
            <a:r>
              <a:rPr lang="ar-SA" altLang="en-US" sz="2700" dirty="0">
                <a:latin typeface="Times New Roman" panose="02020603050405020304" pitchFamily="18" charset="0"/>
              </a:rPr>
              <a:t>الاستفادة من العملاء</a:t>
            </a:r>
          </a:p>
          <a:p>
            <a:pPr marL="457200" indent="-457200" rtl="1">
              <a:buFont typeface="+mj-cs"/>
              <a:buAutoNum type="arabic2Minus"/>
            </a:pPr>
            <a:r>
              <a:rPr lang="ar-EG" altLang="en-US" sz="2700" dirty="0">
                <a:latin typeface="Times New Roman" panose="02020603050405020304" pitchFamily="18" charset="0"/>
              </a:rPr>
              <a:t>تعزيز ثقافة التغيير </a:t>
            </a:r>
            <a:endParaRPr lang="en-US" altLang="en-US" sz="2700" dirty="0">
              <a:latin typeface="Times New Roman" panose="02020603050405020304" pitchFamily="18" charset="0"/>
            </a:endParaRPr>
          </a:p>
          <a:p>
            <a:pPr rtl="1">
              <a:spcBef>
                <a:spcPts val="0"/>
              </a:spcBef>
            </a:pPr>
            <a:r>
              <a:rPr lang="ar-SA" sz="2700" b="1" dirty="0" smtClean="0"/>
              <a:t>38. </a:t>
            </a:r>
            <a:r>
              <a:rPr lang="ar-SA" sz="2800" b="1" dirty="0" smtClean="0"/>
              <a:t>الميكانيكي بالنسبة لمحل </a:t>
            </a:r>
            <a:r>
              <a:rPr lang="ar-SA" sz="2800" b="1" dirty="0"/>
              <a:t>قطع غيار </a:t>
            </a:r>
            <a:r>
              <a:rPr lang="ar-SA" sz="2800" b="1" dirty="0" smtClean="0"/>
              <a:t>السيارات يعتبر..............</a:t>
            </a:r>
          </a:p>
          <a:p>
            <a:pPr marL="457200" indent="-457200" rtl="1">
              <a:buFont typeface="+mj-cs"/>
              <a:buAutoNum type="arabic2Minus"/>
            </a:pPr>
            <a:r>
              <a:rPr lang="ar-SA" sz="2700" dirty="0">
                <a:latin typeface="Times New Roman" panose="02020603050405020304" pitchFamily="18" charset="0"/>
              </a:rPr>
              <a:t>عميل مدفوع بالحاجة</a:t>
            </a:r>
          </a:p>
          <a:p>
            <a:pPr marL="457200" indent="-457200" rtl="1">
              <a:buFont typeface="+mj-cs"/>
              <a:buAutoNum type="arabic2Minus"/>
            </a:pPr>
            <a:r>
              <a:rPr lang="ar-SA" sz="2700" dirty="0">
                <a:latin typeface="Times New Roman" panose="02020603050405020304" pitchFamily="18" charset="0"/>
              </a:rPr>
              <a:t>عميل يبحث عن الخصومات</a:t>
            </a:r>
          </a:p>
          <a:p>
            <a:pPr marL="457200" indent="-457200" rtl="1">
              <a:buFont typeface="+mj-cs"/>
              <a:buAutoNum type="arabic2Minus"/>
            </a:pPr>
            <a:r>
              <a:rPr lang="ar-SA" sz="2700" dirty="0">
                <a:latin typeface="Times New Roman" panose="02020603050405020304" pitchFamily="18" charset="0"/>
              </a:rPr>
              <a:t>عميل استراتيجى</a:t>
            </a:r>
          </a:p>
          <a:p>
            <a:pPr marL="457200" indent="-457200" rtl="1">
              <a:buFont typeface="+mj-cs"/>
              <a:buAutoNum type="arabic2Minus"/>
            </a:pPr>
            <a:r>
              <a:rPr lang="ar-SA" sz="2700" dirty="0">
                <a:latin typeface="Times New Roman" panose="02020603050405020304" pitchFamily="18" charset="0"/>
              </a:rPr>
              <a:t>عميل متجول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29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 rtl="1"/>
            <a:r>
              <a:rPr lang="ar-SA" sz="2700" b="1" dirty="0" smtClean="0"/>
              <a:t>39. استخدام تقنيات الجذب وليس الدفع في إدارة العلاقة مع العملاء......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 smtClean="0"/>
              <a:t>يعتمد على الشخصنة 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 smtClean="0"/>
              <a:t>يقلل المخازن الخاوية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 smtClean="0"/>
              <a:t>يزيد سرعة تسليم السلعة للزبون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 smtClean="0"/>
              <a:t>يزيد البريد الإلكتروني الغير مرغوب فيه </a:t>
            </a:r>
          </a:p>
          <a:p>
            <a:pPr rtl="1"/>
            <a:r>
              <a:rPr lang="ar-SA" sz="2700" b="1" dirty="0" smtClean="0"/>
              <a:t>40الأنشطة......</a:t>
            </a:r>
            <a:r>
              <a:rPr lang="ar-SA" sz="2700" b="1" dirty="0"/>
              <a:t>توظف معلومات العملاء والسوق والمنافسين لتوليد قيمة مضافة </a:t>
            </a:r>
            <a:r>
              <a:rPr lang="ar-SA" sz="2700" b="1" dirty="0" smtClean="0"/>
              <a:t>للعميل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 smtClean="0"/>
              <a:t>التشغيلية </a:t>
            </a:r>
            <a:r>
              <a:rPr lang="ar-SA" sz="2700" dirty="0"/>
              <a:t>لإدارة العلاقة مع </a:t>
            </a:r>
            <a:r>
              <a:rPr lang="ar-SA" sz="2700" dirty="0" smtClean="0"/>
              <a:t>العملاء</a:t>
            </a:r>
            <a:endParaRPr lang="ar-SA" sz="2700" dirty="0"/>
          </a:p>
          <a:p>
            <a:pPr marL="514350" indent="-514350" rtl="1">
              <a:buFont typeface="+mj-cs"/>
              <a:buAutoNum type="arabic2Minus"/>
            </a:pPr>
            <a:r>
              <a:rPr lang="ar-SA" sz="2700" dirty="0" smtClean="0"/>
              <a:t>التحليلية </a:t>
            </a:r>
            <a:r>
              <a:rPr lang="ar-SA" sz="2700" dirty="0"/>
              <a:t>لإدارة العلاقة مع العملاء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 smtClean="0"/>
              <a:t>التعاونية </a:t>
            </a:r>
            <a:r>
              <a:rPr lang="ar-SA" sz="2700" dirty="0"/>
              <a:t>لإدارة العلاقة مع العملاء</a:t>
            </a:r>
          </a:p>
          <a:p>
            <a:pPr marL="514350" indent="-514350" rtl="1">
              <a:buFont typeface="+mj-cs"/>
              <a:buAutoNum type="arabic2Minus"/>
            </a:pPr>
            <a:r>
              <a:rPr lang="ar-SA" sz="2700" dirty="0" smtClean="0"/>
              <a:t>الاستراتيجية </a:t>
            </a:r>
            <a:r>
              <a:rPr lang="ar-SA" sz="2700" dirty="0"/>
              <a:t>لإدارة العلاقة مع العملاء</a:t>
            </a:r>
          </a:p>
          <a:p>
            <a:pPr rtl="1"/>
            <a:endParaRPr lang="ar-EG" sz="2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923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6" y="1370608"/>
            <a:ext cx="9906000" cy="4891682"/>
          </a:xfrm>
        </p:spPr>
        <p:txBody>
          <a:bodyPr/>
          <a:lstStyle/>
          <a:p>
            <a:pPr marL="0" indent="0" rtl="1">
              <a:spcBef>
                <a:spcPts val="163"/>
              </a:spcBef>
            </a:pPr>
            <a:r>
              <a:rPr lang="ar-SA" sz="2700" b="1" dirty="0" smtClean="0"/>
              <a:t>41. استصلاح </a:t>
            </a:r>
            <a:r>
              <a:rPr lang="ar-SA" sz="2700" b="1" dirty="0"/>
              <a:t>شركة المراعى مزارع </a:t>
            </a:r>
            <a:r>
              <a:rPr lang="ar-SA" sz="2700" b="1" dirty="0" smtClean="0"/>
              <a:t>في لأرجنتين </a:t>
            </a:r>
            <a:r>
              <a:rPr lang="ar-SA" sz="2700" b="1" dirty="0"/>
              <a:t>لزراعة </a:t>
            </a:r>
            <a:r>
              <a:rPr lang="ar-SA" sz="2700" b="1" dirty="0" smtClean="0"/>
              <a:t>الأعلاف </a:t>
            </a:r>
            <a:r>
              <a:rPr lang="ar-SA" sz="2700" b="1" dirty="0"/>
              <a:t>يعتبر أحد أشكال</a:t>
            </a:r>
            <a:r>
              <a:rPr lang="ar-SA" sz="2700" b="1" dirty="0" smtClean="0"/>
              <a:t>....</a:t>
            </a:r>
            <a:endParaRPr lang="ar-SA" sz="2700" b="1" dirty="0"/>
          </a:p>
          <a:p>
            <a:pPr lvl="1" indent="-417909" rtl="1">
              <a:spcBef>
                <a:spcPts val="163"/>
              </a:spcBef>
              <a:buFont typeface="+mj-cs"/>
              <a:buAutoNum type="arabic2Minus"/>
            </a:pPr>
            <a:r>
              <a:rPr lang="ar-SA" dirty="0" smtClean="0"/>
              <a:t>أثر السوط </a:t>
            </a:r>
          </a:p>
          <a:p>
            <a:pPr lvl="1" indent="-417909" rtl="1">
              <a:spcBef>
                <a:spcPts val="163"/>
              </a:spcBef>
              <a:buFont typeface="+mj-cs"/>
              <a:buAutoNum type="arabic2Minus"/>
            </a:pPr>
            <a:r>
              <a:rPr lang="ar-SA" dirty="0" smtClean="0"/>
              <a:t>التكامل الأمامى</a:t>
            </a:r>
          </a:p>
          <a:p>
            <a:pPr lvl="1" indent="-417909" rtl="1">
              <a:spcBef>
                <a:spcPts val="163"/>
              </a:spcBef>
              <a:buFont typeface="+mj-cs"/>
              <a:buAutoNum type="arabic2Minus"/>
            </a:pPr>
            <a:r>
              <a:rPr lang="ar-SA" dirty="0" smtClean="0"/>
              <a:t>التكامل الخلفى </a:t>
            </a:r>
          </a:p>
          <a:p>
            <a:pPr lvl="1" indent="-417909" rtl="1">
              <a:spcBef>
                <a:spcPts val="163"/>
              </a:spcBef>
              <a:buFont typeface="+mj-cs"/>
              <a:buAutoNum type="arabic2Minus"/>
            </a:pPr>
            <a:r>
              <a:rPr lang="ar-SA" dirty="0"/>
              <a:t>الإنتاج </a:t>
            </a:r>
            <a:r>
              <a:rPr lang="ar-SA" dirty="0" smtClean="0"/>
              <a:t>الرشيق</a:t>
            </a:r>
          </a:p>
          <a:p>
            <a:pPr rtl="1">
              <a:spcBef>
                <a:spcPts val="163"/>
              </a:spcBef>
            </a:pPr>
            <a:r>
              <a:rPr lang="ar-SA" sz="2275" b="1" dirty="0" smtClean="0"/>
              <a:t>42</a:t>
            </a:r>
            <a:r>
              <a:rPr lang="ar-SA" sz="2700" b="1" dirty="0" smtClean="0"/>
              <a:t>. مزارع </a:t>
            </a:r>
            <a:r>
              <a:rPr lang="ar-SA" sz="2700" b="1" dirty="0"/>
              <a:t>دواجن الفقيه فتحت محلات للبيع بالتجزئة وهذا يعتبر أحد أشكال.............</a:t>
            </a:r>
          </a:p>
          <a:p>
            <a:pPr lvl="1" indent="-417909" rtl="1">
              <a:spcBef>
                <a:spcPts val="163"/>
              </a:spcBef>
              <a:buFont typeface="+mj-cs"/>
              <a:buAutoNum type="arabic2Minus"/>
            </a:pPr>
            <a:r>
              <a:rPr lang="ar-SA" dirty="0"/>
              <a:t>أثر السوط </a:t>
            </a:r>
          </a:p>
          <a:p>
            <a:pPr lvl="1" indent="-417909" rtl="1">
              <a:spcBef>
                <a:spcPts val="163"/>
              </a:spcBef>
              <a:buFont typeface="+mj-cs"/>
              <a:buAutoNum type="arabic2Minus"/>
            </a:pPr>
            <a:r>
              <a:rPr lang="ar-SA" dirty="0"/>
              <a:t>التكامل الأمامى</a:t>
            </a:r>
          </a:p>
          <a:p>
            <a:pPr lvl="1" indent="-417909" rtl="1">
              <a:spcBef>
                <a:spcPts val="163"/>
              </a:spcBef>
              <a:buFont typeface="+mj-cs"/>
              <a:buAutoNum type="arabic2Minus"/>
            </a:pPr>
            <a:r>
              <a:rPr lang="ar-SA" dirty="0"/>
              <a:t>التكامل الخلفى </a:t>
            </a:r>
          </a:p>
          <a:p>
            <a:pPr lvl="1" indent="-417909" rtl="1">
              <a:spcBef>
                <a:spcPts val="163"/>
              </a:spcBef>
              <a:buFont typeface="+mj-cs"/>
              <a:buAutoNum type="arabic2Minus"/>
            </a:pPr>
            <a:r>
              <a:rPr lang="ar-SA" dirty="0"/>
              <a:t>الإنتاج </a:t>
            </a:r>
            <a:r>
              <a:rPr lang="ar-SA" dirty="0" smtClean="0"/>
              <a:t>الرشيق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23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16756" y="227608"/>
            <a:ext cx="8915400" cy="1143000"/>
          </a:xfrm>
        </p:spPr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5013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412776"/>
            <a:ext cx="9906000" cy="4943574"/>
          </a:xfrm>
        </p:spPr>
        <p:txBody>
          <a:bodyPr/>
          <a:lstStyle/>
          <a:p>
            <a:pPr marL="325041" lvl="1" indent="0" rtl="1"/>
            <a:r>
              <a:rPr lang="ar-SA" sz="2700" b="1" dirty="0" smtClean="0"/>
              <a:t>43. حدد </a:t>
            </a:r>
            <a:r>
              <a:rPr lang="ar-SA" sz="2700" b="1" dirty="0"/>
              <a:t>العبارة الخاطئة</a:t>
            </a:r>
          </a:p>
          <a:p>
            <a:pPr lvl="1" indent="-417909" rtl="1">
              <a:buFont typeface="+mj-cs"/>
              <a:buAutoNum type="arabic2Minus"/>
            </a:pPr>
            <a:r>
              <a:rPr lang="ar-SA" sz="2700" dirty="0"/>
              <a:t>تقنية المعلومات تسهل تكامل سلسلة القيمة</a:t>
            </a:r>
          </a:p>
          <a:p>
            <a:pPr lvl="1" indent="-417909" rtl="1">
              <a:buFont typeface="+mj-cs"/>
              <a:buAutoNum type="arabic2Minus"/>
            </a:pPr>
            <a:r>
              <a:rPr lang="ar-SA" sz="2700" dirty="0"/>
              <a:t>التجديد التعاونى يساهم فى زيادة المخازن الخاوية </a:t>
            </a:r>
          </a:p>
          <a:p>
            <a:pPr lvl="1" indent="-417909" rtl="1">
              <a:buFont typeface="+mj-cs"/>
              <a:buAutoNum type="arabic2Minus"/>
            </a:pPr>
            <a:r>
              <a:rPr lang="ar-SA" sz="2700" dirty="0"/>
              <a:t>التخطيط التعاوني يقلل من أثر السوط</a:t>
            </a:r>
          </a:p>
          <a:p>
            <a:pPr lvl="1" indent="-417909" rtl="1">
              <a:buFont typeface="+mj-cs"/>
              <a:buAutoNum type="arabic2Minus"/>
            </a:pPr>
            <a:r>
              <a:rPr lang="ar-SA" sz="2700" dirty="0"/>
              <a:t>من الجيد سحب السلع المعمرة من المخازن بإتباع نموذج الأخير-أولاً</a:t>
            </a:r>
          </a:p>
          <a:p>
            <a:pPr marL="325041" lvl="1" indent="0" rtl="1"/>
            <a:r>
              <a:rPr lang="ar-SA" sz="2700" b="1" dirty="0" smtClean="0"/>
              <a:t>44. حدد </a:t>
            </a:r>
            <a:r>
              <a:rPr lang="ar-SA" sz="2700" b="1" dirty="0"/>
              <a:t>العبارة الخاطئة بخصوص المنتجات الجديدة</a:t>
            </a:r>
          </a:p>
          <a:p>
            <a:pPr lvl="1" indent="-417909" rtl="1">
              <a:buFont typeface="+mj-cs"/>
              <a:buAutoNum type="arabic2Minus"/>
            </a:pPr>
            <a:r>
              <a:rPr lang="ar-SA" sz="2700" dirty="0"/>
              <a:t>تحقق هامش ربح عالي</a:t>
            </a:r>
          </a:p>
          <a:p>
            <a:pPr lvl="1" indent="-417909" rtl="1">
              <a:buFont typeface="+mj-cs"/>
              <a:buAutoNum type="arabic2Minus"/>
            </a:pPr>
            <a:r>
              <a:rPr lang="ar-SA" sz="2700" dirty="0"/>
              <a:t>الطلب المتقلب</a:t>
            </a:r>
          </a:p>
          <a:p>
            <a:pPr lvl="1" indent="-417909" rtl="1">
              <a:buFont typeface="+mj-cs"/>
              <a:buAutoNum type="arabic2Minus"/>
            </a:pPr>
            <a:r>
              <a:rPr lang="ar-SA" sz="2700" dirty="0"/>
              <a:t> دورة حياة المنتج طويلة </a:t>
            </a:r>
          </a:p>
          <a:p>
            <a:pPr lvl="1" indent="-417909" rtl="1">
              <a:buFont typeface="+mj-cs"/>
              <a:buAutoNum type="arabic2Minus"/>
            </a:pPr>
            <a:r>
              <a:rPr lang="ar-SA" sz="2700" dirty="0"/>
              <a:t>سلسلة التوريد مرنة </a:t>
            </a:r>
            <a:endParaRPr lang="en-US" sz="2700" dirty="0"/>
          </a:p>
          <a:p>
            <a:pPr marL="325041" lvl="1" indent="0" rtl="1"/>
            <a:endParaRPr lang="ar-SA" sz="2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24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23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5015582"/>
          </a:xfrm>
        </p:spPr>
        <p:txBody>
          <a:bodyPr/>
          <a:lstStyle/>
          <a:p>
            <a:pPr marL="0" indent="0" rtl="1">
              <a:spcBef>
                <a:spcPts val="400"/>
              </a:spcBef>
            </a:pPr>
            <a:r>
              <a:rPr lang="ar-SA" altLang="ar-SA" sz="2700" b="1" dirty="0" smtClean="0"/>
              <a:t>45. .......</a:t>
            </a:r>
            <a:r>
              <a:rPr lang="en-US" altLang="ar-SA" sz="2700" b="1" dirty="0" smtClean="0"/>
              <a:t> </a:t>
            </a:r>
            <a:r>
              <a:rPr lang="ar-SA" sz="2700" b="1" dirty="0" smtClean="0"/>
              <a:t>هي </a:t>
            </a:r>
            <a:r>
              <a:rPr lang="ar-SA" sz="2700" b="1" dirty="0"/>
              <a:t>محتوى رقمى ملحق فى صفحة الويب للتحقق من هوية الحاسب الذى أرسل الرسالة. </a:t>
            </a:r>
          </a:p>
          <a:p>
            <a:pPr lvl="1" indent="-417909" rtl="1">
              <a:spcBef>
                <a:spcPts val="400"/>
              </a:spcBef>
              <a:buFont typeface="+mj-cs"/>
              <a:buAutoNum type="arabic2Minus"/>
            </a:pPr>
            <a:r>
              <a:rPr lang="ar-SA" sz="2700" dirty="0"/>
              <a:t>التوقيع الإلكتروني</a:t>
            </a:r>
          </a:p>
          <a:p>
            <a:pPr lvl="1" indent="-417909" rtl="1">
              <a:spcBef>
                <a:spcPts val="400"/>
              </a:spcBef>
              <a:buFont typeface="+mj-cs"/>
              <a:buAutoNum type="arabic2Minus"/>
            </a:pPr>
            <a:r>
              <a:rPr lang="ar-SA" sz="2700" dirty="0"/>
              <a:t>الشهادة الرقمية</a:t>
            </a:r>
          </a:p>
          <a:p>
            <a:pPr lvl="1" indent="-417909" rtl="1">
              <a:spcBef>
                <a:spcPts val="400"/>
              </a:spcBef>
              <a:buFont typeface="+mj-cs"/>
              <a:buAutoNum type="arabic2Minus"/>
            </a:pPr>
            <a:r>
              <a:rPr lang="ar-SA" sz="2700" dirty="0"/>
              <a:t>البوتنت</a:t>
            </a:r>
          </a:p>
          <a:p>
            <a:pPr lvl="1" indent="-417909" rtl="1">
              <a:spcBef>
                <a:spcPts val="400"/>
              </a:spcBef>
              <a:buFont typeface="+mj-cs"/>
              <a:buAutoNum type="arabic2Minus"/>
            </a:pPr>
            <a:r>
              <a:rPr lang="ar-SA" sz="2700" dirty="0"/>
              <a:t>الزومبى </a:t>
            </a:r>
          </a:p>
          <a:p>
            <a:pPr marL="371475" lvl="1" indent="0" rtl="1">
              <a:spcBef>
                <a:spcPts val="400"/>
              </a:spcBef>
            </a:pPr>
            <a:r>
              <a:rPr lang="ar-SA" sz="2700" b="1" dirty="0" smtClean="0"/>
              <a:t>46. ................تستخدم </a:t>
            </a:r>
            <a:r>
              <a:rPr lang="ar-SA" sz="2700" b="1" dirty="0"/>
              <a:t>الحيل والخدع لاستدراج الدخلاء </a:t>
            </a:r>
            <a:r>
              <a:rPr lang="ar-SA" sz="2700" b="1" dirty="0" smtClean="0"/>
              <a:t>وإكتشافهم </a:t>
            </a:r>
            <a:endParaRPr lang="ar-SA" sz="2700" b="1" dirty="0"/>
          </a:p>
          <a:p>
            <a:pPr lvl="1" indent="-417909" rtl="1">
              <a:spcBef>
                <a:spcPts val="400"/>
              </a:spcBef>
              <a:buFont typeface="+mj-cs"/>
              <a:buAutoNum type="arabic2Minus"/>
            </a:pPr>
            <a:r>
              <a:rPr lang="ar-SA" sz="2700" dirty="0"/>
              <a:t>ملفات تسجيل الأنشطة</a:t>
            </a:r>
            <a:r>
              <a:rPr lang="en-US" sz="2700" dirty="0"/>
              <a:t> </a:t>
            </a:r>
            <a:endParaRPr lang="ar-SA" sz="2700" dirty="0"/>
          </a:p>
          <a:p>
            <a:pPr lvl="1" indent="-417909" rtl="1">
              <a:spcBef>
                <a:spcPts val="400"/>
              </a:spcBef>
              <a:buFont typeface="+mj-cs"/>
              <a:buAutoNum type="arabic2Minus"/>
            </a:pPr>
            <a:r>
              <a:rPr lang="ar-SA" sz="2700" dirty="0"/>
              <a:t>ملفات المراجعة والتدقيق </a:t>
            </a:r>
          </a:p>
          <a:p>
            <a:pPr lvl="1" indent="-417909" rtl="1">
              <a:spcBef>
                <a:spcPts val="400"/>
              </a:spcBef>
              <a:buFont typeface="+mj-cs"/>
              <a:buAutoNum type="arabic2Minus"/>
            </a:pPr>
            <a:r>
              <a:rPr lang="ar-SA" sz="2700" dirty="0"/>
              <a:t>آنية العسل</a:t>
            </a:r>
          </a:p>
          <a:p>
            <a:pPr lvl="1" indent="-417909" rtl="1">
              <a:spcBef>
                <a:spcPts val="400"/>
              </a:spcBef>
              <a:buFont typeface="+mj-cs"/>
              <a:buAutoNum type="arabic2Minus"/>
            </a:pPr>
            <a:r>
              <a:rPr lang="ar-SA" sz="2700" dirty="0"/>
              <a:t>البوتنت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25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41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 lvl="0" rtl="1"/>
            <a:r>
              <a:rPr lang="ar-SA" sz="2700" dirty="0" smtClean="0"/>
              <a:t>47. </a:t>
            </a:r>
            <a:r>
              <a:rPr lang="ar-SA" sz="2700" b="1" dirty="0" smtClean="0"/>
              <a:t>من </a:t>
            </a:r>
            <a:r>
              <a:rPr lang="ar-SA" sz="2700" b="1" dirty="0"/>
              <a:t>النماذج التقليدية لإدارة المخزون...........</a:t>
            </a:r>
            <a:endParaRPr lang="en-US" sz="2700" b="1" dirty="0"/>
          </a:p>
          <a:p>
            <a:pPr marL="514350" lvl="0" indent="-514350" rtl="1">
              <a:buFont typeface="+mj-cs"/>
              <a:buAutoNum type="arabic2Minus"/>
            </a:pPr>
            <a:r>
              <a:rPr lang="ar-SA" sz="2700" dirty="0"/>
              <a:t>التجارة الالكترونية الخالصة </a:t>
            </a:r>
            <a:endParaRPr lang="en-US" sz="2700" dirty="0"/>
          </a:p>
          <a:p>
            <a:pPr marL="514350" lvl="0" indent="-514350" rtl="1">
              <a:buFont typeface="+mj-cs"/>
              <a:buAutoNum type="arabic2Minus"/>
            </a:pPr>
            <a:r>
              <a:rPr lang="ar-SA" sz="2700" dirty="0"/>
              <a:t>تلاحم الشاحنات</a:t>
            </a:r>
            <a:endParaRPr lang="en-US" sz="2700" dirty="0"/>
          </a:p>
          <a:p>
            <a:pPr marL="514350" lvl="0" indent="-514350" rtl="1">
              <a:buFont typeface="+mj-cs"/>
              <a:buAutoNum type="arabic2Minus"/>
            </a:pPr>
            <a:r>
              <a:rPr lang="ar-SA" sz="2700" dirty="0"/>
              <a:t>استخدام نظم المعلومات للتنبؤ بالطلب</a:t>
            </a:r>
            <a:endParaRPr lang="en-US" sz="2700" dirty="0"/>
          </a:p>
          <a:p>
            <a:pPr marL="514350" lvl="0" indent="-514350" rtl="1">
              <a:buFont typeface="+mj-cs"/>
              <a:buAutoNum type="arabic2Minus"/>
            </a:pPr>
            <a:r>
              <a:rPr lang="ar-SA" sz="2700" dirty="0"/>
              <a:t>أتمته إدارة </a:t>
            </a:r>
            <a:r>
              <a:rPr lang="ar-SA" sz="2700" dirty="0" smtClean="0"/>
              <a:t>المخزون</a:t>
            </a:r>
          </a:p>
          <a:p>
            <a:pPr marL="400050" lvl="2" indent="0" rtl="1">
              <a:lnSpc>
                <a:spcPct val="80000"/>
              </a:lnSpc>
              <a:defRPr/>
            </a:pPr>
            <a:r>
              <a:rPr lang="ar-SA" sz="2700" b="1" dirty="0" smtClean="0"/>
              <a:t>48.</a:t>
            </a:r>
            <a:r>
              <a:rPr lang="ar-EG" sz="2700" b="1" dirty="0" smtClean="0"/>
              <a:t> </a:t>
            </a:r>
            <a:r>
              <a:rPr lang="ar-EG" sz="2700" b="1" dirty="0"/>
              <a:t>........ليست ضمن الفرص المتاحة للشركة</a:t>
            </a:r>
          </a:p>
          <a:p>
            <a:pPr marL="914400" lvl="2" indent="-514350" rtl="1">
              <a:lnSpc>
                <a:spcPct val="80000"/>
              </a:lnSpc>
              <a:buFont typeface="+mj-cs"/>
              <a:buAutoNum type="arabic2Minus"/>
              <a:defRPr/>
            </a:pPr>
            <a:r>
              <a:rPr lang="ar-EG" sz="2700" dirty="0" err="1"/>
              <a:t>إمتلاك</a:t>
            </a:r>
            <a:r>
              <a:rPr lang="ar-EG" sz="2700" dirty="0"/>
              <a:t> الشركة كفاءات نادرة</a:t>
            </a:r>
          </a:p>
          <a:p>
            <a:pPr marL="914400" lvl="2" indent="-514350" rtl="1">
              <a:lnSpc>
                <a:spcPct val="80000"/>
              </a:lnSpc>
              <a:buFont typeface="+mj-cs"/>
              <a:buAutoNum type="arabic2Minus"/>
              <a:defRPr/>
            </a:pPr>
            <a:r>
              <a:rPr lang="ar-EG" sz="2700" dirty="0"/>
              <a:t>زيادة النمو </a:t>
            </a:r>
            <a:r>
              <a:rPr lang="ar-EG" sz="2700" dirty="0" err="1"/>
              <a:t>السكانى</a:t>
            </a:r>
            <a:endParaRPr lang="ar-EG" sz="2700" dirty="0"/>
          </a:p>
          <a:p>
            <a:pPr marL="914400" lvl="2" indent="-514350" rtl="1">
              <a:lnSpc>
                <a:spcPct val="80000"/>
              </a:lnSpc>
              <a:buFont typeface="+mj-cs"/>
              <a:buAutoNum type="arabic2Minus"/>
              <a:defRPr/>
            </a:pPr>
            <a:r>
              <a:rPr lang="ar-EG" sz="2700" dirty="0"/>
              <a:t>عقد </a:t>
            </a:r>
            <a:r>
              <a:rPr lang="ar-EG" sz="2700" dirty="0" err="1"/>
              <a:t>إتفاقية</a:t>
            </a:r>
            <a:r>
              <a:rPr lang="ar-EG" sz="2700" dirty="0"/>
              <a:t> للتكامل </a:t>
            </a:r>
            <a:r>
              <a:rPr lang="ar-EG" sz="2700" dirty="0" err="1"/>
              <a:t>الاقتصادى</a:t>
            </a:r>
            <a:r>
              <a:rPr lang="ar-EG" sz="2700" dirty="0"/>
              <a:t> مع دول الجوار</a:t>
            </a:r>
          </a:p>
          <a:p>
            <a:pPr marL="914400" lvl="2" indent="-514350" rtl="1">
              <a:lnSpc>
                <a:spcPct val="80000"/>
              </a:lnSpc>
              <a:buFont typeface="+mj-cs"/>
              <a:buAutoNum type="arabic2Minus"/>
              <a:defRPr/>
            </a:pPr>
            <a:r>
              <a:rPr lang="ar-EG" sz="2700" dirty="0"/>
              <a:t>زيادة هطول الأمطار وانتظام معدل تساقطها</a:t>
            </a:r>
          </a:p>
          <a:p>
            <a:endParaRPr lang="ar-SA" sz="2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6786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708525"/>
          </a:xfrm>
        </p:spPr>
        <p:txBody>
          <a:bodyPr/>
          <a:lstStyle/>
          <a:p>
            <a:pPr lvl="0" rtl="1"/>
            <a:r>
              <a:rPr lang="ar-SA" sz="2700" b="1" dirty="0" smtClean="0"/>
              <a:t>49. حدد </a:t>
            </a:r>
            <a:r>
              <a:rPr lang="ar-SA" sz="2700" b="1" dirty="0"/>
              <a:t>العبارة الخاطئة بخصوص المنتجات النمطية</a:t>
            </a:r>
            <a:endParaRPr lang="en-US" sz="2700" b="1" dirty="0"/>
          </a:p>
          <a:p>
            <a:pPr marL="514350" lvl="0" indent="-514350" rtl="1">
              <a:buFont typeface="+mj-cs"/>
              <a:buAutoNum type="arabic2Minus"/>
            </a:pPr>
            <a:r>
              <a:rPr lang="ar-SA" sz="2700" dirty="0"/>
              <a:t>إنتاج منتجات نمطية هو أحد خيارات استراتيجية قيادة التكلفة</a:t>
            </a:r>
            <a:endParaRPr lang="en-US" sz="2700" dirty="0"/>
          </a:p>
          <a:p>
            <a:pPr marL="514350" lvl="0" indent="-514350" rtl="1">
              <a:buFont typeface="+mj-cs"/>
              <a:buAutoNum type="arabic2Minus"/>
            </a:pPr>
            <a:r>
              <a:rPr lang="ar-SA" sz="2700" dirty="0"/>
              <a:t>إنتاج منتجات نمطية يعتبر ضار للبيئة</a:t>
            </a:r>
            <a:endParaRPr lang="en-US" sz="2700" dirty="0"/>
          </a:p>
          <a:p>
            <a:pPr marL="514350" lvl="0" indent="-514350" rtl="1">
              <a:buFont typeface="+mj-cs"/>
              <a:buAutoNum type="arabic2Minus"/>
            </a:pPr>
            <a:r>
              <a:rPr lang="ar-SA" sz="2700" dirty="0"/>
              <a:t>إنتاج منتجات نمطية يؤدى الى زيادة ظاهرة المخازن الخاوية </a:t>
            </a:r>
            <a:endParaRPr lang="en-US" sz="2700" dirty="0"/>
          </a:p>
          <a:p>
            <a:pPr marL="514350" lvl="0" indent="-514350" rtl="1">
              <a:buFont typeface="+mj-cs"/>
              <a:buAutoNum type="arabic2Minus"/>
            </a:pPr>
            <a:r>
              <a:rPr lang="ar-SA" sz="2700" dirty="0"/>
              <a:t>تطور نظم المعلومات أدى الى زيادة إنتاج المنتجات النمطية </a:t>
            </a:r>
            <a:endParaRPr lang="en-US" sz="2700" dirty="0"/>
          </a:p>
          <a:p>
            <a:pPr lvl="0" rtl="1"/>
            <a:r>
              <a:rPr lang="ar-SA" sz="2700" dirty="0" smtClean="0"/>
              <a:t>50. </a:t>
            </a:r>
            <a:r>
              <a:rPr lang="ar-EG" sz="2800" b="1" dirty="0"/>
              <a:t>ملف المستخدم </a:t>
            </a:r>
            <a:r>
              <a:rPr lang="ar-EG" sz="2800" b="1" u="sng" dirty="0"/>
              <a:t>لا يتضمن</a:t>
            </a:r>
            <a:r>
              <a:rPr lang="ar-EG" sz="2800" b="1" dirty="0"/>
              <a:t> معلومات عن.........</a:t>
            </a:r>
            <a:endParaRPr lang="en-US" sz="2800" b="1" dirty="0"/>
          </a:p>
          <a:p>
            <a:pPr marL="514350" indent="-514350" rtl="1">
              <a:buFont typeface="+mj-cs"/>
              <a:buAutoNum type="arabic2Minus"/>
            </a:pPr>
            <a:r>
              <a:rPr lang="ar-SA" sz="2700" dirty="0"/>
              <a:t>معلومات الاتصال، المتطلبات، الأفضليات</a:t>
            </a:r>
            <a:endParaRPr lang="en-US" sz="2700" dirty="0"/>
          </a:p>
          <a:p>
            <a:pPr marL="514350" indent="-514350" rtl="1">
              <a:buFont typeface="+mj-cs"/>
              <a:buAutoNum type="arabic2Minus"/>
            </a:pPr>
            <a:r>
              <a:rPr lang="ar-SA" sz="2700" dirty="0"/>
              <a:t>السلوكيات، والصفات الديموغرافية</a:t>
            </a:r>
            <a:endParaRPr lang="en-US" sz="2700" dirty="0"/>
          </a:p>
          <a:p>
            <a:pPr marL="514350" indent="-514350" rtl="1">
              <a:buFont typeface="+mj-cs"/>
              <a:buAutoNum type="arabic2Minus"/>
            </a:pPr>
            <a:r>
              <a:rPr lang="ar-SA" sz="2700" dirty="0"/>
              <a:t>الديانة، العرق، التوجهات السياسية </a:t>
            </a:r>
            <a:endParaRPr lang="en-US" sz="2700" dirty="0"/>
          </a:p>
          <a:p>
            <a:pPr marL="514350" indent="-514350" rtl="1">
              <a:buFont typeface="+mj-cs"/>
              <a:buAutoNum type="arabic2Minus"/>
            </a:pPr>
            <a:r>
              <a:rPr lang="ar-SA" sz="2700" dirty="0"/>
              <a:t>التاريخ </a:t>
            </a:r>
            <a:r>
              <a:rPr lang="ar-SA" sz="2700" dirty="0" err="1"/>
              <a:t>الشرائى</a:t>
            </a:r>
            <a:r>
              <a:rPr lang="ar-SA" sz="2700" dirty="0"/>
              <a:t> للعميل</a:t>
            </a:r>
            <a:endParaRPr lang="en-US" sz="2700" dirty="0"/>
          </a:p>
          <a:p>
            <a:endParaRPr lang="ar-SA" sz="2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5415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30745</TotalTime>
  <Words>1176</Words>
  <Application>Microsoft Office PowerPoint</Application>
  <PresentationFormat>A4 Paper (210x297 mm)</PresentationFormat>
  <Paragraphs>309</Paragraphs>
  <Slides>28</Slides>
  <Notes>4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28</vt:i4>
      </vt:variant>
    </vt:vector>
  </HeadingPairs>
  <TitlesOfParts>
    <vt:vector size="29" baseType="lpstr">
      <vt:lpstr>Office Theme</vt:lpstr>
      <vt:lpstr>عرض تقديمي في PowerPoint</vt:lpstr>
      <vt:lpstr>المحاضرة الرابعة عشرة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 4. الشبكات الاجتماعية (1)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AHMAD 7</cp:lastModifiedBy>
  <cp:revision>535</cp:revision>
  <cp:lastPrinted>2018-04-05T08:00:04Z</cp:lastPrinted>
  <dcterms:created xsi:type="dcterms:W3CDTF">2014-02-23T07:16:21Z</dcterms:created>
  <dcterms:modified xsi:type="dcterms:W3CDTF">2018-04-13T04:50:01Z</dcterms:modified>
</cp:coreProperties>
</file>