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32" r:id="rId2"/>
    <p:sldId id="333" r:id="rId3"/>
    <p:sldId id="334" r:id="rId4"/>
    <p:sldId id="335" r:id="rId5"/>
    <p:sldId id="336" r:id="rId6"/>
    <p:sldId id="337" r:id="rId7"/>
    <p:sldId id="338" r:id="rId8"/>
    <p:sldId id="339" r:id="rId9"/>
    <p:sldId id="340" r:id="rId10"/>
    <p:sldId id="341" r:id="rId11"/>
    <p:sldId id="342" r:id="rId12"/>
    <p:sldId id="343" r:id="rId13"/>
    <p:sldId id="349" r:id="rId14"/>
    <p:sldId id="350" r:id="rId15"/>
    <p:sldId id="351" r:id="rId16"/>
    <p:sldId id="352" r:id="rId17"/>
    <p:sldId id="353" r:id="rId18"/>
    <p:sldId id="354" r:id="rId19"/>
    <p:sldId id="355" r:id="rId20"/>
    <p:sldId id="357" r:id="rId21"/>
    <p:sldId id="358" r:id="rId22"/>
    <p:sldId id="35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A7"/>
    <a:srgbClr val="0053AC"/>
    <a:srgbClr val="013E36"/>
    <a:srgbClr val="009900"/>
    <a:srgbClr val="AD9968"/>
    <a:srgbClr val="D9791B"/>
    <a:srgbClr val="AB1A25"/>
    <a:srgbClr val="00263A"/>
    <a:srgbClr val="FF3300"/>
    <a:srgbClr val="709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116" d="100"/>
          <a:sy n="116" d="100"/>
        </p:scale>
        <p:origin x="1110" y="10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11/4/2018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382228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992560" y="6324600"/>
            <a:ext cx="891344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sz="1000" dirty="0">
              <a:solidFill>
                <a:srgbClr val="0053AC"/>
              </a:solidFill>
            </a:endParaRPr>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9" name="Rectangle 18"/>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smtClean="0">
                <a:solidFill>
                  <a:schemeClr val="bg1"/>
                </a:solidFill>
                <a:latin typeface="+mn-lt"/>
                <a:cs typeface="+mn-cs"/>
              </a:rPr>
              <a:t>Deanship of E-Learning and Distance Education</a:t>
            </a:r>
            <a:endParaRPr lang="en-US" sz="1050" dirty="0">
              <a:solidFill>
                <a:schemeClr val="bg1"/>
              </a:solidFill>
              <a:latin typeface="+mn-lt"/>
              <a:cs typeface="+mn-cs"/>
            </a:endParaRPr>
          </a:p>
        </p:txBody>
      </p:sp>
      <p:sp>
        <p:nvSpPr>
          <p:cNvPr id="20" name="Rectangle 19"/>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smtClean="0">
                <a:solidFill>
                  <a:schemeClr val="bg1"/>
                </a:solidFill>
                <a:latin typeface="+mn-lt"/>
                <a:cs typeface="+mn-cs"/>
              </a:rPr>
              <a:t>عمادة التعلم</a:t>
            </a:r>
            <a:r>
              <a:rPr lang="ar-SA" sz="1200" b="0" baseline="0" dirty="0" smtClean="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21" name="Rectangle 20"/>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smtClean="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smtClean="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1" name="Picture 10"/>
          <p:cNvPicPr>
            <a:picLocks noChangeAspect="1"/>
          </p:cNvPicPr>
          <p:nvPr userDrawn="1"/>
        </p:nvPicPr>
        <p:blipFill rotWithShape="1">
          <a:blip r:embed="rId14"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667000"/>
            <a:ext cx="5076056" cy="3426296"/>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 </a:t>
            </a:r>
          </a:p>
          <a:p>
            <a:pPr algn="ctr" rtl="0"/>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عبدالناصر عبدالعال</a:t>
            </a:r>
          </a:p>
          <a:p>
            <a:pPr algn="ctr"/>
            <a:r>
              <a:rPr lang="ar-SA" sz="2800" b="1" dirty="0" smtClean="0">
                <a:solidFill>
                  <a:srgbClr val="7F7F7F"/>
                </a:solidFill>
                <a:latin typeface="Calibri" pitchFamily="34" charset="0"/>
                <a:cs typeface="Times New Roman" pitchFamily="18" charset="0"/>
              </a:rPr>
              <a:t>قسم نظم المعلومات</a:t>
            </a:r>
          </a:p>
          <a:p>
            <a:pPr algn="ctr"/>
            <a:r>
              <a:rPr lang="ar-SA" sz="2800" b="1" dirty="0" smtClean="0">
                <a:solidFill>
                  <a:srgbClr val="7F7F7F"/>
                </a:solidFill>
                <a:latin typeface="Calibri" pitchFamily="34" charset="0"/>
                <a:cs typeface="Times New Roman" pitchFamily="18" charset="0"/>
              </a:rPr>
              <a:t>كلية إدارة الأعمال</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42778019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المباشرة الثالثة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125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مراجعة على المحاضرات </a:t>
            </a: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9,10,11,12,13</a:t>
            </a:r>
            <a:endPar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4" name="TextBox 3"/>
          <p:cNvSpPr txBox="1"/>
          <p:nvPr/>
        </p:nvSpPr>
        <p:spPr>
          <a:xfrm>
            <a:off x="1856656" y="5266116"/>
            <a:ext cx="6912768" cy="461665"/>
          </a:xfrm>
          <a:prstGeom prst="rect">
            <a:avLst/>
          </a:prstGeom>
          <a:noFill/>
        </p:spPr>
        <p:txBody>
          <a:bodyPr wrap="square" rtlCol="1">
            <a:spAutoFit/>
          </a:bodyPr>
          <a:lstStyle/>
          <a:p>
            <a:r>
              <a:rPr lang="ar-SA" sz="2400" dirty="0" smtClean="0">
                <a:solidFill>
                  <a:srgbClr val="FF0000"/>
                </a:solidFill>
              </a:rPr>
              <a:t>تنبيه: المحاضرة للمراجعة فقط والاختبار سيأتي من المنهج كله </a:t>
            </a:r>
            <a:endParaRPr lang="ar-SA" sz="2400" dirty="0">
              <a:solidFill>
                <a:srgbClr val="FF0000"/>
              </a:solidFill>
            </a:endParaRPr>
          </a:p>
        </p:txBody>
      </p:sp>
    </p:spTree>
    <p:extLst>
      <p:ext uri="{BB962C8B-B14F-4D97-AF65-F5344CB8AC3E}">
        <p14:creationId xmlns:p14="http://schemas.microsoft.com/office/powerpoint/2010/main" val="3903186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495300" y="274638"/>
            <a:ext cx="8915400" cy="1143000"/>
          </a:xfrm>
        </p:spPr>
        <p:txBody>
          <a:bodyPr/>
          <a:lstStyle/>
          <a:p>
            <a:r>
              <a:rPr lang="ar-SA" dirty="0" smtClean="0"/>
              <a:t>مخاطر التجارة الإلكترونية</a:t>
            </a:r>
            <a:endParaRPr lang="ar-SA" dirty="0"/>
          </a:p>
        </p:txBody>
      </p:sp>
      <p:sp>
        <p:nvSpPr>
          <p:cNvPr id="3" name="Content Placeholder 2"/>
          <p:cNvSpPr>
            <a:spLocks noGrp="1"/>
          </p:cNvSpPr>
          <p:nvPr>
            <p:ph idx="1"/>
          </p:nvPr>
        </p:nvSpPr>
        <p:spPr>
          <a:xfrm>
            <a:off x="0" y="1417638"/>
            <a:ext cx="9777536" cy="4938712"/>
          </a:xfrm>
        </p:spPr>
        <p:txBody>
          <a:bodyPr/>
          <a:lstStyle/>
          <a:p>
            <a:pPr rtl="1">
              <a:spcBef>
                <a:spcPts val="300"/>
              </a:spcBef>
            </a:pPr>
            <a:r>
              <a:rPr lang="ar-SA" sz="2400" dirty="0"/>
              <a:t>1- الهندسة </a:t>
            </a:r>
            <a:r>
              <a:rPr lang="ar-SA" sz="2400" dirty="0" smtClean="0"/>
              <a:t>الاجتماعية ( تواجه </a:t>
            </a:r>
            <a:r>
              <a:rPr lang="ar-SA" sz="2400" dirty="0" err="1" smtClean="0"/>
              <a:t>بالوعية</a:t>
            </a:r>
            <a:r>
              <a:rPr lang="ar-SA" sz="2400" dirty="0" smtClean="0"/>
              <a:t>)</a:t>
            </a:r>
          </a:p>
          <a:p>
            <a:pPr rtl="1">
              <a:spcBef>
                <a:spcPts val="300"/>
              </a:spcBef>
            </a:pPr>
            <a:r>
              <a:rPr lang="ar-SA" sz="2400" dirty="0" smtClean="0"/>
              <a:t>2- </a:t>
            </a:r>
            <a:r>
              <a:rPr lang="ar-SA" sz="2400" dirty="0"/>
              <a:t>الاصطياد الإلكتروني </a:t>
            </a:r>
            <a:r>
              <a:rPr lang="ar-SA" sz="2400" dirty="0" smtClean="0"/>
              <a:t>( تواجه بالتوعية)</a:t>
            </a:r>
          </a:p>
          <a:p>
            <a:pPr rtl="1">
              <a:spcBef>
                <a:spcPts val="300"/>
              </a:spcBef>
            </a:pPr>
            <a:r>
              <a:rPr lang="ar-SA" sz="2400" dirty="0" smtClean="0"/>
              <a:t>3- هجوم رجل-في-الوسط ( تواجه بتشفير البيانات)</a:t>
            </a:r>
            <a:endParaRPr lang="en-US" sz="2400" dirty="0" smtClean="0"/>
          </a:p>
          <a:p>
            <a:pPr rtl="1">
              <a:spcBef>
                <a:spcPts val="300"/>
              </a:spcBef>
            </a:pPr>
            <a:r>
              <a:rPr lang="ar-SA" sz="2400" dirty="0" smtClean="0"/>
              <a:t>5-  </a:t>
            </a:r>
            <a:r>
              <a:rPr lang="ar-SA" sz="2400" dirty="0"/>
              <a:t>سرقة بيانات وسائل الدفع المالي</a:t>
            </a:r>
            <a:r>
              <a:rPr lang="ar-SA" sz="2400" dirty="0" smtClean="0"/>
              <a:t>. (تواجه بالتشفير والتوعية والجدار </a:t>
            </a:r>
            <a:r>
              <a:rPr lang="ar-SA" sz="2400" dirty="0" err="1" smtClean="0"/>
              <a:t>النارى</a:t>
            </a:r>
            <a:r>
              <a:rPr lang="ar-SA" sz="2400" dirty="0" smtClean="0"/>
              <a:t> وغيرها)</a:t>
            </a:r>
            <a:endParaRPr lang="ar-SA" sz="2400" dirty="0"/>
          </a:p>
          <a:p>
            <a:pPr rtl="1">
              <a:spcBef>
                <a:spcPts val="300"/>
              </a:spcBef>
            </a:pPr>
            <a:r>
              <a:rPr lang="ar-SA" sz="2400" dirty="0"/>
              <a:t>6- هجمات القراصنة والمخترقين </a:t>
            </a:r>
            <a:r>
              <a:rPr lang="ar-SA" sz="2400" dirty="0" smtClean="0"/>
              <a:t>(تواجه بالجدار </a:t>
            </a:r>
            <a:r>
              <a:rPr lang="ar-SA" sz="2400" dirty="0" err="1" smtClean="0"/>
              <a:t>النارى</a:t>
            </a:r>
            <a:r>
              <a:rPr lang="ar-SA" sz="2400" dirty="0" smtClean="0"/>
              <a:t> )</a:t>
            </a:r>
          </a:p>
          <a:p>
            <a:pPr rtl="1">
              <a:spcBef>
                <a:spcPts val="300"/>
              </a:spcBef>
            </a:pPr>
            <a:r>
              <a:rPr lang="ar-SA" sz="2400" dirty="0" smtClean="0"/>
              <a:t>7- </a:t>
            </a:r>
            <a:r>
              <a:rPr lang="ar-SA" sz="2400" dirty="0"/>
              <a:t>البرامج الخبيثة وبرامج الدعاية والاعلانات غير المرغوب </a:t>
            </a:r>
            <a:r>
              <a:rPr lang="ar-SA" sz="2400" dirty="0" smtClean="0"/>
              <a:t>فيها ( تواجه بالبرامج المضادة للفيروسات)</a:t>
            </a:r>
          </a:p>
          <a:p>
            <a:pPr rtl="1">
              <a:spcBef>
                <a:spcPts val="300"/>
              </a:spcBef>
            </a:pPr>
            <a:r>
              <a:rPr lang="ar-SA" sz="2400" dirty="0" smtClean="0"/>
              <a:t>8- تأخير </a:t>
            </a:r>
            <a:r>
              <a:rPr lang="ar-SA" sz="2400" dirty="0"/>
              <a:t>إرسال معلومات مفيدة أو إعادة إرسالها بعد </a:t>
            </a:r>
            <a:r>
              <a:rPr lang="ar-SA" sz="2400" dirty="0" smtClean="0"/>
              <a:t>تغييرها</a:t>
            </a:r>
          </a:p>
          <a:p>
            <a:pPr rtl="1">
              <a:spcBef>
                <a:spcPts val="300"/>
              </a:spcBef>
            </a:pPr>
            <a:r>
              <a:rPr lang="ar-SA" sz="2400" dirty="0" smtClean="0"/>
              <a:t>9. هناك هجمات نشطة وأخرى غير نشطة وخدمات من الداخل وأخرى من الخارج </a:t>
            </a:r>
          </a:p>
          <a:p>
            <a:pPr rtl="1">
              <a:spcBef>
                <a:spcPts val="300"/>
              </a:spcBef>
            </a:pPr>
            <a:r>
              <a:rPr lang="ar-SA" sz="2400" dirty="0" smtClean="0"/>
              <a:t>10. مخاطر بيئية مثل الحشرات والزواحف والرطوبة</a:t>
            </a:r>
          </a:p>
          <a:p>
            <a:pPr rtl="1">
              <a:spcBef>
                <a:spcPts val="300"/>
              </a:spcBef>
            </a:pPr>
            <a:r>
              <a:rPr lang="ar-SA" sz="2400" dirty="0" smtClean="0"/>
              <a:t>11. مخاطر طبيعية مثل الزلازل والبراكين والفيضانات ( تواجه بالتأمين على الأعمال </a:t>
            </a:r>
            <a:r>
              <a:rPr lang="ar-SA" sz="2400" dirty="0" err="1" smtClean="0"/>
              <a:t>وإختيار</a:t>
            </a:r>
            <a:r>
              <a:rPr lang="ar-SA" sz="2400" dirty="0" smtClean="0"/>
              <a:t> موقع مناسب)</a:t>
            </a:r>
          </a:p>
          <a:p>
            <a:pPr rtl="1"/>
            <a:endParaRPr lang="ar-SA" sz="2800" dirty="0"/>
          </a:p>
          <a:p>
            <a:pPr rtl="1"/>
            <a:endParaRPr lang="ar-SA" sz="2800"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62422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وسائل حماية التجارة الإلكترونية </a:t>
            </a:r>
            <a:endParaRPr lang="ar-SA" dirty="0"/>
          </a:p>
        </p:txBody>
      </p:sp>
      <p:sp>
        <p:nvSpPr>
          <p:cNvPr id="3" name="Content Placeholder 2"/>
          <p:cNvSpPr>
            <a:spLocks noGrp="1"/>
          </p:cNvSpPr>
          <p:nvPr>
            <p:ph idx="1"/>
          </p:nvPr>
        </p:nvSpPr>
        <p:spPr>
          <a:xfrm>
            <a:off x="495300" y="1417638"/>
            <a:ext cx="9410700" cy="4747666"/>
          </a:xfrm>
        </p:spPr>
        <p:txBody>
          <a:bodyPr/>
          <a:lstStyle/>
          <a:p>
            <a:r>
              <a:rPr lang="ar-SA" sz="2600" dirty="0" smtClean="0"/>
              <a:t>(مثل </a:t>
            </a:r>
            <a:r>
              <a:rPr lang="ar-SA" sz="2600" dirty="0" err="1" smtClean="0"/>
              <a:t>سباى</a:t>
            </a:r>
            <a:r>
              <a:rPr lang="ar-SA" sz="2600" dirty="0" smtClean="0"/>
              <a:t> بوت ) </a:t>
            </a:r>
            <a:r>
              <a:rPr lang="en-US" sz="2600" dirty="0" smtClean="0"/>
              <a:t>  </a:t>
            </a:r>
            <a:r>
              <a:rPr lang="ar-SA" sz="2600" dirty="0" err="1" smtClean="0"/>
              <a:t>أفاست</a:t>
            </a:r>
            <a:r>
              <a:rPr lang="ar-SA" sz="2600" dirty="0" smtClean="0"/>
              <a:t> وأفيرا) والتجسس</a:t>
            </a:r>
            <a:r>
              <a:rPr lang="en-US" sz="2600" dirty="0" smtClean="0"/>
              <a:t> </a:t>
            </a:r>
            <a:r>
              <a:rPr lang="ar-SA" sz="2600" dirty="0" smtClean="0"/>
              <a:t>1- برامج مضادة للفيروسات ( مثل </a:t>
            </a:r>
          </a:p>
          <a:p>
            <a:r>
              <a:rPr lang="ar-SA" sz="2600" dirty="0" smtClean="0"/>
              <a:t>وإعداده جيداً</a:t>
            </a:r>
            <a:r>
              <a:rPr lang="en-US" sz="2600" dirty="0" smtClean="0"/>
              <a:t>  </a:t>
            </a:r>
            <a:r>
              <a:rPr lang="ar-SA" sz="2600" dirty="0" smtClean="0"/>
              <a:t>2- استخدام الجدار الناري</a:t>
            </a:r>
          </a:p>
          <a:p>
            <a:r>
              <a:rPr lang="en-US" sz="2600" dirty="0" smtClean="0"/>
              <a:t> </a:t>
            </a:r>
            <a:r>
              <a:rPr lang="ar-SA" sz="2600" dirty="0" smtClean="0"/>
              <a:t>3- عمل نسخ احتياطية للملفات</a:t>
            </a:r>
          </a:p>
          <a:p>
            <a:r>
              <a:rPr lang="en-US" sz="2600" dirty="0" smtClean="0"/>
              <a:t> </a:t>
            </a:r>
            <a:r>
              <a:rPr lang="ar-SA" sz="2600" dirty="0" smtClean="0"/>
              <a:t>4- استخدام برتوكولات تأمين التجارة الإلكترونية</a:t>
            </a:r>
          </a:p>
          <a:p>
            <a:pPr rtl="1"/>
            <a:r>
              <a:rPr lang="ar-SA" sz="2600" dirty="0" smtClean="0"/>
              <a:t>5- إنشاء شبكات افتراضية خاصة ( باستخدام </a:t>
            </a:r>
            <a:r>
              <a:rPr lang="ar-SA" sz="2600" dirty="0" err="1" smtClean="0"/>
              <a:t>آى</a:t>
            </a:r>
            <a:r>
              <a:rPr lang="ar-SA" sz="2600" dirty="0" smtClean="0"/>
              <a:t> </a:t>
            </a:r>
            <a:r>
              <a:rPr lang="ar-SA" sz="2600" dirty="0" err="1" smtClean="0"/>
              <a:t>بى</a:t>
            </a:r>
            <a:r>
              <a:rPr lang="ar-SA" sz="2600" dirty="0" smtClean="0"/>
              <a:t> سيك </a:t>
            </a:r>
            <a:r>
              <a:rPr lang="en-US" sz="2600" dirty="0" smtClean="0"/>
              <a:t>IPsec</a:t>
            </a:r>
            <a:r>
              <a:rPr lang="ar-SA" sz="2600" dirty="0" smtClean="0"/>
              <a:t>)</a:t>
            </a:r>
          </a:p>
          <a:p>
            <a:r>
              <a:rPr lang="ar-SA" sz="2600" dirty="0" smtClean="0"/>
              <a:t>6- استخدام وسائل لاكتشاف ومنع المخترقين مثل ملفات الأنشطة وملفات التدقيق وآنية العسل</a:t>
            </a:r>
          </a:p>
          <a:p>
            <a:r>
              <a:rPr lang="ar-SA" sz="2600" dirty="0" smtClean="0"/>
              <a:t>7- </a:t>
            </a:r>
            <a:r>
              <a:rPr lang="ar-SA" sz="2600" dirty="0" err="1" smtClean="0"/>
              <a:t>إستخدام</a:t>
            </a:r>
            <a:r>
              <a:rPr lang="ar-SA" sz="2600" dirty="0" smtClean="0"/>
              <a:t> وسائل التوثيق والتوقيع </a:t>
            </a:r>
            <a:r>
              <a:rPr lang="ar-SA" sz="2600" dirty="0" err="1" smtClean="0"/>
              <a:t>الإلكترونى</a:t>
            </a:r>
            <a:r>
              <a:rPr lang="ar-SA" sz="2600" dirty="0" smtClean="0"/>
              <a:t> </a:t>
            </a:r>
          </a:p>
          <a:p>
            <a:r>
              <a:rPr lang="ar-SA" sz="2600" dirty="0" smtClean="0"/>
              <a:t>8- استخدام وسائل التشفير </a:t>
            </a:r>
          </a:p>
          <a:p>
            <a:r>
              <a:rPr lang="ar-SA" sz="2600" dirty="0"/>
              <a:t>9- التدريب والتوعية ووضع سياسات لأمن المعلومات</a:t>
            </a:r>
          </a:p>
          <a:p>
            <a:r>
              <a:rPr lang="en-US" dirty="0" smtClean="0"/>
              <a:t> </a:t>
            </a:r>
            <a:endParaRPr lang="ar-SA"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404157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600" dirty="0" smtClean="0"/>
              <a:t>وسائل التوثيق </a:t>
            </a:r>
            <a:r>
              <a:rPr lang="en-US" dirty="0" smtClean="0"/>
              <a:t>Authentication</a:t>
            </a:r>
            <a:endParaRPr lang="ar-SA" dirty="0"/>
          </a:p>
        </p:txBody>
      </p:sp>
      <p:sp>
        <p:nvSpPr>
          <p:cNvPr id="3" name="Content Placeholder 2"/>
          <p:cNvSpPr>
            <a:spLocks noGrp="1"/>
          </p:cNvSpPr>
          <p:nvPr>
            <p:ph idx="1"/>
          </p:nvPr>
        </p:nvSpPr>
        <p:spPr>
          <a:xfrm>
            <a:off x="0" y="1340768"/>
            <a:ext cx="9906000" cy="5040560"/>
          </a:xfrm>
        </p:spPr>
        <p:txBody>
          <a:bodyPr/>
          <a:lstStyle/>
          <a:p>
            <a:pPr rtl="1"/>
            <a:r>
              <a:rPr lang="ar-SA" sz="2400" dirty="0"/>
              <a:t> </a:t>
            </a:r>
            <a:r>
              <a:rPr lang="ar-SA" sz="2400" b="1" dirty="0"/>
              <a:t>وسائل التوثيق: </a:t>
            </a:r>
            <a:r>
              <a:rPr lang="ar-SA" sz="2400" dirty="0"/>
              <a:t>للتحقق من أصل رسالة معينة أو برنامج معين أو هوية المستخدم. </a:t>
            </a:r>
          </a:p>
          <a:p>
            <a:pPr marL="457200" indent="-457200" rtl="1">
              <a:buFont typeface="+mj-lt"/>
              <a:buAutoNum type="arabicPeriod"/>
            </a:pPr>
            <a:r>
              <a:rPr lang="ar-SA" sz="2400" b="1" dirty="0"/>
              <a:t>أشياء يعرفها: </a:t>
            </a:r>
            <a:r>
              <a:rPr lang="ar-SA" sz="2400" dirty="0"/>
              <a:t>مثل كلمة المرور، والرمز السرى أو إجابة سؤال معين : </a:t>
            </a:r>
          </a:p>
          <a:p>
            <a:pPr marL="914400" lvl="1" indent="-457200" rtl="1">
              <a:buFont typeface="Wingdings" panose="05000000000000000000" pitchFamily="2" charset="2"/>
              <a:buChar char="Ø"/>
            </a:pPr>
            <a:r>
              <a:rPr lang="ar-SA" sz="2000" dirty="0"/>
              <a:t>ينصح بتغييرها باستمرار والا تقل عن 8 حروف وتشمل أرقام ورموز. </a:t>
            </a:r>
            <a:endParaRPr lang="ar-SA" sz="2000" dirty="0" smtClean="0"/>
          </a:p>
          <a:p>
            <a:pPr marL="914400" lvl="1" indent="-457200" rtl="1">
              <a:buFont typeface="Wingdings" panose="05000000000000000000" pitchFamily="2" charset="2"/>
              <a:buChar char="Ø"/>
            </a:pPr>
            <a:r>
              <a:rPr lang="ar-SA" sz="2000" dirty="0" smtClean="0"/>
              <a:t>وهى </a:t>
            </a:r>
            <a:r>
              <a:rPr lang="ar-SA" sz="2000" dirty="0"/>
              <a:t>الأكثر شيوعا </a:t>
            </a:r>
            <a:r>
              <a:rPr lang="ar-SA" sz="2000" dirty="0" err="1" smtClean="0"/>
              <a:t>وإستخداما</a:t>
            </a:r>
            <a:r>
              <a:rPr lang="ar-SA" sz="2000" dirty="0" smtClean="0"/>
              <a:t> بين </a:t>
            </a:r>
            <a:r>
              <a:rPr lang="ar-SA" sz="2000" dirty="0"/>
              <a:t>المستخدمين </a:t>
            </a:r>
            <a:endParaRPr lang="ar-SA" sz="2400" b="1" dirty="0" smtClean="0"/>
          </a:p>
          <a:p>
            <a:pPr marL="457200" indent="-457200" rtl="1">
              <a:buAutoNum type="arabicPeriod"/>
            </a:pPr>
            <a:r>
              <a:rPr lang="ar-SA" sz="2400" b="1" dirty="0" smtClean="0"/>
              <a:t>بيانات </a:t>
            </a:r>
            <a:r>
              <a:rPr lang="ar-SA" sz="2400" b="1" dirty="0"/>
              <a:t>المستخدم: </a:t>
            </a:r>
            <a:r>
              <a:rPr lang="ar-SA" sz="2400" dirty="0" smtClean="0"/>
              <a:t>البصمة الأصبع، الحمض النووي، التوقيع، بصمة الصوت</a:t>
            </a:r>
          </a:p>
          <a:p>
            <a:pPr lvl="1" rtl="1">
              <a:buFont typeface="Arial" panose="020B0604020202020204" pitchFamily="34" charset="0"/>
              <a:buChar char="•"/>
            </a:pPr>
            <a:r>
              <a:rPr lang="ar-SA" sz="2000" dirty="0" smtClean="0"/>
              <a:t>بعضها غير مقبول من </a:t>
            </a:r>
            <a:r>
              <a:rPr lang="ar-SA" sz="2000" dirty="0"/>
              <a:t>المجتمع </a:t>
            </a:r>
            <a:r>
              <a:rPr lang="ar-SA" sz="2000" dirty="0" smtClean="0"/>
              <a:t>( الحمض النووي) </a:t>
            </a:r>
          </a:p>
          <a:p>
            <a:pPr lvl="1" rtl="1">
              <a:buFont typeface="Arial" panose="020B0604020202020204" pitchFamily="34" charset="0"/>
              <a:buChar char="•"/>
            </a:pPr>
            <a:r>
              <a:rPr lang="ar-SA" sz="2000" dirty="0" err="1" smtClean="0"/>
              <a:t>هى</a:t>
            </a:r>
            <a:r>
              <a:rPr lang="ar-SA" sz="2000" dirty="0" smtClean="0"/>
              <a:t> </a:t>
            </a:r>
            <a:r>
              <a:rPr lang="ar-SA" sz="2000" dirty="0"/>
              <a:t>بطيئة ومكلفة </a:t>
            </a:r>
            <a:endParaRPr lang="ar-SA" sz="2000" dirty="0" smtClean="0"/>
          </a:p>
          <a:p>
            <a:pPr lvl="1" rtl="1">
              <a:buFont typeface="Arial" panose="020B0604020202020204" pitchFamily="34" charset="0"/>
              <a:buChar char="•"/>
            </a:pPr>
            <a:r>
              <a:rPr lang="ar-SA" sz="2000" dirty="0" smtClean="0"/>
              <a:t>تحتاج </a:t>
            </a:r>
            <a:r>
              <a:rPr lang="ar-SA" sz="2000" dirty="0"/>
              <a:t>الى أجهزة خاصة </a:t>
            </a:r>
          </a:p>
          <a:p>
            <a:pPr marL="457200" indent="-457200" rtl="1">
              <a:buAutoNum type="arabicPeriod"/>
            </a:pPr>
            <a:r>
              <a:rPr lang="ar-SA" sz="2400" b="1" dirty="0" smtClean="0"/>
              <a:t>أشياء </a:t>
            </a:r>
            <a:r>
              <a:rPr lang="ar-SA" sz="2400" b="1" dirty="0"/>
              <a:t>يملكها: </a:t>
            </a:r>
            <a:r>
              <a:rPr lang="ar-SA" sz="2400" dirty="0" smtClean="0"/>
              <a:t>مثل بطاقة الهوية وبطاقة الصراف أو </a:t>
            </a:r>
            <a:r>
              <a:rPr lang="ar-SA" sz="2400" dirty="0"/>
              <a:t>شريحة خاصة أو </a:t>
            </a:r>
            <a:r>
              <a:rPr lang="ar-SA" sz="2400" dirty="0" smtClean="0"/>
              <a:t>المفتاح.</a:t>
            </a:r>
          </a:p>
          <a:p>
            <a:pPr lvl="1" rtl="1">
              <a:buFont typeface="Arial" panose="020B0604020202020204" pitchFamily="34" charset="0"/>
              <a:buChar char="•"/>
            </a:pPr>
            <a:r>
              <a:rPr lang="ar-SA" sz="2000" dirty="0"/>
              <a:t>مكلفة بالمقارنة بكلمة المرور وقد تضيع أو تتلف أو تسرق </a:t>
            </a:r>
            <a:r>
              <a:rPr lang="ar-SA" sz="2000" dirty="0" smtClean="0"/>
              <a:t> </a:t>
            </a:r>
          </a:p>
          <a:p>
            <a:pPr rtl="1"/>
            <a:r>
              <a:rPr lang="ar-SA" sz="2400" dirty="0" smtClean="0"/>
              <a:t>وسائل </a:t>
            </a:r>
            <a:r>
              <a:rPr lang="ar-SA" sz="2400" dirty="0"/>
              <a:t>التوثيق تقدم عناصر المعلومات الثلاثة: سرية وسلامة وضمان الوصول </a:t>
            </a:r>
            <a:r>
              <a:rPr lang="ar-SA" sz="2400" dirty="0">
                <a:solidFill>
                  <a:schemeClr val="tx1"/>
                </a:solidFill>
              </a:rPr>
              <a:t>للمعلومات</a:t>
            </a:r>
            <a:r>
              <a:rPr lang="ar-SA" sz="2400" dirty="0">
                <a:solidFill>
                  <a:srgbClr val="FF0000"/>
                </a:solidFill>
              </a:rPr>
              <a:t> </a:t>
            </a:r>
          </a:p>
          <a:p>
            <a:pPr rtl="1"/>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pic>
        <p:nvPicPr>
          <p:cNvPr id="5" name="Picture 4"/>
          <p:cNvPicPr>
            <a:picLocks noChangeAspect="1"/>
          </p:cNvPicPr>
          <p:nvPr/>
        </p:nvPicPr>
        <p:blipFill>
          <a:blip r:embed="rId2"/>
          <a:stretch>
            <a:fillRect/>
          </a:stretch>
        </p:blipFill>
        <p:spPr>
          <a:xfrm>
            <a:off x="-87560" y="1340768"/>
            <a:ext cx="1980421" cy="3096344"/>
          </a:xfrm>
          <a:prstGeom prst="rect">
            <a:avLst/>
          </a:prstGeom>
        </p:spPr>
      </p:pic>
    </p:spTree>
    <p:extLst>
      <p:ext uri="{BB962C8B-B14F-4D97-AF65-F5344CB8AC3E}">
        <p14:creationId xmlns:p14="http://schemas.microsoft.com/office/powerpoint/2010/main" val="16962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إدارة التغيير والمعرفة</a:t>
            </a:r>
            <a:endParaRPr lang="ar-SA" dirty="0"/>
          </a:p>
        </p:txBody>
      </p:sp>
      <p:sp>
        <p:nvSpPr>
          <p:cNvPr id="3" name="Content Placeholder 2"/>
          <p:cNvSpPr>
            <a:spLocks noGrp="1"/>
          </p:cNvSpPr>
          <p:nvPr>
            <p:ph idx="1"/>
          </p:nvPr>
        </p:nvSpPr>
        <p:spPr>
          <a:xfrm>
            <a:off x="56456" y="1417638"/>
            <a:ext cx="9793088" cy="4708525"/>
          </a:xfrm>
        </p:spPr>
        <p:txBody>
          <a:bodyPr/>
          <a:lstStyle/>
          <a:p>
            <a:pPr marL="457200" indent="-457200" rtl="1">
              <a:buFont typeface="Arial" panose="020B0604020202020204" pitchFamily="34" charset="0"/>
              <a:buChar char="•"/>
            </a:pPr>
            <a:r>
              <a:rPr lang="ar-SA" dirty="0" smtClean="0"/>
              <a:t>التحول الى الأعمال الإلكترونية يحتاج تغيير في المنظمة والإدارة والعمالة والثقافة وطريقة تدفق المعلومات والأوامر وغيرها</a:t>
            </a:r>
          </a:p>
          <a:p>
            <a:pPr marL="457200" indent="-457200" rtl="1">
              <a:buFont typeface="Arial" panose="020B0604020202020204" pitchFamily="34" charset="0"/>
              <a:buChar char="•"/>
            </a:pPr>
            <a:r>
              <a:rPr lang="ar-SA" dirty="0" smtClean="0"/>
              <a:t>أمثلة لأشكال التغيير:</a:t>
            </a:r>
          </a:p>
          <a:p>
            <a:pPr marL="857250" lvl="1" indent="-457200" rtl="1">
              <a:buFont typeface="Wingdings" panose="05000000000000000000" pitchFamily="2" charset="2"/>
              <a:buChar char="Ø"/>
            </a:pPr>
            <a:r>
              <a:rPr lang="ar-SA" sz="2400" dirty="0" smtClean="0"/>
              <a:t>تحديث هيكل المنظمة ويجب مراعاة مراحل تطورها</a:t>
            </a:r>
          </a:p>
          <a:p>
            <a:pPr marL="1257300" lvl="2" indent="-457200" rtl="1">
              <a:buFont typeface="Wingdings" panose="05000000000000000000" pitchFamily="2" charset="2"/>
              <a:buChar char="ü"/>
            </a:pPr>
            <a:r>
              <a:rPr lang="ar-SA" sz="2200" smtClean="0"/>
              <a:t>التحول </a:t>
            </a:r>
            <a:r>
              <a:rPr lang="ar-SA" sz="2200" dirty="0" smtClean="0"/>
              <a:t>الى المنظمات الافتراضية </a:t>
            </a:r>
            <a:endParaRPr lang="ar-SA" sz="2200" dirty="0"/>
          </a:p>
          <a:p>
            <a:pPr marL="857250" lvl="1" indent="-457200" rtl="1">
              <a:buFont typeface="Wingdings" panose="05000000000000000000" pitchFamily="2" charset="2"/>
              <a:buChar char="Ø"/>
            </a:pPr>
            <a:r>
              <a:rPr lang="ar-SA" sz="2400" dirty="0" smtClean="0"/>
              <a:t>إعادة هيكلة العمالة وتوظيف مبرمجين </a:t>
            </a:r>
            <a:r>
              <a:rPr lang="ar-SA" sz="2400" dirty="0"/>
              <a:t>ومديري شبكات وأخصائيين في تحليل </a:t>
            </a:r>
            <a:r>
              <a:rPr lang="ar-SA" sz="2400" dirty="0" smtClean="0"/>
              <a:t>النظم</a:t>
            </a:r>
          </a:p>
          <a:p>
            <a:pPr marL="400050" lvl="1" indent="0" rtl="1"/>
            <a:r>
              <a:rPr lang="ar-SA" sz="2400" dirty="0" err="1" smtClean="0"/>
              <a:t>التعهيد</a:t>
            </a:r>
            <a:r>
              <a:rPr lang="ar-SA" sz="2400" dirty="0" smtClean="0"/>
              <a:t>: يعتبر أحد أشكال التغيير وهو إسناد بعض الأنشطة لشركات أخرى</a:t>
            </a:r>
            <a:endParaRPr lang="ar-SA" dirty="0" smtClean="0"/>
          </a:p>
          <a:p>
            <a:pPr marL="457200" indent="-457200" rtl="1">
              <a:buFont typeface="Arial" panose="020B0604020202020204" pitchFamily="34" charset="0"/>
              <a:buChar char="•"/>
            </a:pPr>
            <a:r>
              <a:rPr lang="ar-SA" dirty="0" smtClean="0"/>
              <a:t>التغيير </a:t>
            </a:r>
            <a:r>
              <a:rPr lang="ar-SA" dirty="0"/>
              <a:t>يجب الاستماع للآخر وتمليك عملية التغيير </a:t>
            </a:r>
            <a:r>
              <a:rPr lang="ar-SA" dirty="0" err="1"/>
              <a:t>للموظفيين</a:t>
            </a:r>
            <a:r>
              <a:rPr lang="ar-SA" dirty="0"/>
              <a:t> والزبائن وشرح فوائده ومراعاة البعد الثقافي والاجتماعي والحصول على دعم القيادة العليا </a:t>
            </a:r>
            <a:r>
              <a:rPr lang="ar-SA" dirty="0" err="1" smtClean="0"/>
              <a:t>وإستخدام</a:t>
            </a:r>
            <a:r>
              <a:rPr lang="ar-SA" dirty="0" smtClean="0"/>
              <a:t> المنهج الأنسب للتغيير</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4083393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4664"/>
            <a:ext cx="8915400" cy="1012974"/>
          </a:xfrm>
        </p:spPr>
        <p:txBody>
          <a:bodyPr/>
          <a:lstStyle/>
          <a:p>
            <a:r>
              <a:rPr lang="ar-SA" dirty="0" smtClean="0"/>
              <a:t>مداخل إدارة التغيير</a:t>
            </a:r>
            <a:endParaRPr lang="ar-SA" dirty="0"/>
          </a:p>
        </p:txBody>
      </p:sp>
      <p:sp>
        <p:nvSpPr>
          <p:cNvPr id="3" name="Content Placeholder 2"/>
          <p:cNvSpPr>
            <a:spLocks noGrp="1"/>
          </p:cNvSpPr>
          <p:nvPr>
            <p:ph idx="1"/>
          </p:nvPr>
        </p:nvSpPr>
        <p:spPr>
          <a:xfrm>
            <a:off x="0" y="1417638"/>
            <a:ext cx="9906000" cy="4708525"/>
          </a:xfrm>
        </p:spPr>
        <p:txBody>
          <a:bodyPr/>
          <a:lstStyle/>
          <a:p>
            <a:pPr marL="457200" indent="-457200" rtl="1">
              <a:buFont typeface="Arial" panose="020B0604020202020204" pitchFamily="34" charset="0"/>
              <a:buChar char="•"/>
            </a:pPr>
            <a:r>
              <a:rPr lang="ar-SA" sz="2400" b="1" dirty="0" smtClean="0"/>
              <a:t>تعاوني </a:t>
            </a:r>
            <a:r>
              <a:rPr lang="en-US" sz="2400" b="1" dirty="0" smtClean="0"/>
              <a:t>Collaborative</a:t>
            </a:r>
            <a:r>
              <a:rPr lang="ar-SA" sz="2400" dirty="0" smtClean="0"/>
              <a:t>: يتطلب تعاون جميع الموظفين ويمكن أن ينتج عنه أفكار جديدة ولكنه يحتاج وقت ومجهود</a:t>
            </a:r>
          </a:p>
          <a:p>
            <a:pPr marL="457200" indent="-457200" rtl="1">
              <a:buFont typeface="Arial" panose="020B0604020202020204" pitchFamily="34" charset="0"/>
              <a:buChar char="•"/>
            </a:pPr>
            <a:r>
              <a:rPr lang="ar-SA" sz="2400" b="1" dirty="0" smtClean="0"/>
              <a:t>استشاري </a:t>
            </a:r>
            <a:r>
              <a:rPr lang="en-US" sz="2400" b="1" dirty="0" smtClean="0"/>
              <a:t>: Consultative</a:t>
            </a:r>
            <a:r>
              <a:rPr lang="ar-SA" sz="2400" dirty="0" smtClean="0"/>
              <a:t> الإدارة تستشير أصحاب الشأن لكنها تأخذ القرار النهائي وهو وسط بين التعاوني والتوجيهي </a:t>
            </a:r>
          </a:p>
          <a:p>
            <a:pPr marL="457200" indent="-457200" rtl="1">
              <a:buFont typeface="Arial" panose="020B0604020202020204" pitchFamily="34" charset="0"/>
              <a:buChar char="•"/>
            </a:pPr>
            <a:r>
              <a:rPr lang="ar-SA" sz="2400" b="1" dirty="0" smtClean="0"/>
              <a:t>توجيهي </a:t>
            </a:r>
            <a:r>
              <a:rPr lang="en-US" altLang="ar-SA" sz="2400" b="1" dirty="0"/>
              <a:t>Directive </a:t>
            </a:r>
            <a:r>
              <a:rPr lang="ar-SA" sz="2400" dirty="0" smtClean="0"/>
              <a:t>: الإدارة هي التي تتخذ القرارات لذلك يتطلب تواصل دائم وتعويض المتضررين أو من يقاومون التغيير أو نموذج  </a:t>
            </a:r>
            <a:r>
              <a:rPr lang="en-US" sz="2400" dirty="0"/>
              <a:t>paternal-maternal </a:t>
            </a:r>
            <a:r>
              <a:rPr lang="en-US" sz="2400" dirty="0" smtClean="0"/>
              <a:t>approach</a:t>
            </a:r>
            <a:r>
              <a:rPr lang="ar-SA" sz="2400" dirty="0" smtClean="0"/>
              <a:t> الأب – والأم في الإدارة ( الأب يعرف أكثر والأم متعاطفة)</a:t>
            </a:r>
            <a:endParaRPr lang="en-US" sz="2400" dirty="0" smtClean="0"/>
          </a:p>
          <a:p>
            <a:pPr marL="457200" indent="-457200" rtl="1">
              <a:buFont typeface="Arial" panose="020B0604020202020204" pitchFamily="34" charset="0"/>
              <a:buChar char="•"/>
            </a:pPr>
            <a:r>
              <a:rPr lang="ar-SA" sz="2400" b="1" dirty="0" smtClean="0"/>
              <a:t>قسري </a:t>
            </a:r>
            <a:r>
              <a:rPr lang="en-US" altLang="ar-SA" sz="2400" b="1" dirty="0"/>
              <a:t>Coercive </a:t>
            </a:r>
            <a:r>
              <a:rPr lang="ar-SA" sz="2400" dirty="0" smtClean="0"/>
              <a:t>: الإدارة تتخذ القرارات ويحتاج قوة للتنفيذ، ودور الموظفين محدود جداً وهو صادم وعليه تحفظات أخلاقية لكنه مطلوب عند الضرورة ولا سيما عدم وجود وقت كافي</a:t>
            </a:r>
          </a:p>
          <a:p>
            <a:pPr marL="457200" indent="-457200" rtl="1">
              <a:buFont typeface="Arial" panose="020B0604020202020204" pitchFamily="34" charset="0"/>
              <a:buChar char="•"/>
            </a:pPr>
            <a:r>
              <a:rPr lang="ar-SA" sz="2400" dirty="0" smtClean="0"/>
              <a:t>ويمكن اتباع بدائل أخرى مثل نقل العامل لفرع ثاني أو الإعلان عن إفلاس الشركة وإعادة إنشائها مرة أخرى بالموظفين المتميزين فقط.</a:t>
            </a:r>
          </a:p>
          <a:p>
            <a:pPr marL="457200" indent="-457200" rtl="1">
              <a:buFont typeface="Arial" panose="020B0604020202020204" pitchFamily="34" charset="0"/>
              <a:buChar char="•"/>
            </a:pPr>
            <a:endParaRPr lang="ar-SA" sz="2800" dirty="0" smtClean="0"/>
          </a:p>
          <a:p>
            <a:pPr marL="457200" indent="-457200" rtl="1">
              <a:buFont typeface="Arial" panose="020B0604020202020204" pitchFamily="34" charset="0"/>
              <a:buChar char="•"/>
            </a:pPr>
            <a:endParaRPr lang="ar-SA" sz="2800" dirty="0" smtClean="0"/>
          </a:p>
          <a:p>
            <a:pPr marL="457200" indent="-457200" rtl="1">
              <a:buFont typeface="Arial" panose="020B0604020202020204" pitchFamily="34" charset="0"/>
              <a:buChar char="•"/>
            </a:pPr>
            <a:endParaRPr lang="ar-SA" sz="2800" dirty="0"/>
          </a:p>
          <a:p>
            <a:endParaRPr lang="ar-SA"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2010906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مستويات التغيير </a:t>
            </a:r>
            <a:endParaRPr lang="ar-SA" dirty="0"/>
          </a:p>
        </p:txBody>
      </p:sp>
      <p:graphicFrame>
        <p:nvGraphicFramePr>
          <p:cNvPr id="5" name="Content Placeholder 4"/>
          <p:cNvGraphicFramePr>
            <a:graphicFrameLocks noGrp="1"/>
          </p:cNvGraphicFramePr>
          <p:nvPr>
            <p:ph idx="1"/>
            <p:extLst/>
          </p:nvPr>
        </p:nvGraphicFramePr>
        <p:xfrm>
          <a:off x="416496" y="1425424"/>
          <a:ext cx="8915400" cy="2834640"/>
        </p:xfrm>
        <a:graphic>
          <a:graphicData uri="http://schemas.openxmlformats.org/drawingml/2006/table">
            <a:tbl>
              <a:tblPr rtl="1" firstRow="1" bandRow="1">
                <a:tableStyleId>{5C22544A-7EE6-4342-B048-85BDC9FD1C3A}</a:tableStyleId>
              </a:tblPr>
              <a:tblGrid>
                <a:gridCol w="2971800"/>
                <a:gridCol w="1485900"/>
                <a:gridCol w="2296576"/>
                <a:gridCol w="2161124"/>
              </a:tblGrid>
              <a:tr h="126216">
                <a:tc>
                  <a:txBody>
                    <a:bodyPr/>
                    <a:lstStyle/>
                    <a:p>
                      <a:pPr algn="r" rtl="1"/>
                      <a:r>
                        <a:rPr lang="ar-SA" dirty="0" smtClean="0"/>
                        <a:t>المستوى </a:t>
                      </a:r>
                      <a:endParaRPr lang="ar-SA" dirty="0"/>
                    </a:p>
                  </a:txBody>
                  <a:tcPr/>
                </a:tc>
                <a:tc>
                  <a:txBody>
                    <a:bodyPr/>
                    <a:lstStyle/>
                    <a:p>
                      <a:pPr algn="r" rtl="1"/>
                      <a:r>
                        <a:rPr lang="ar-SA" dirty="0" smtClean="0"/>
                        <a:t>نسبة التحسن المتوقعة </a:t>
                      </a:r>
                      <a:endParaRPr lang="ar-SA" dirty="0"/>
                    </a:p>
                  </a:txBody>
                  <a:tcPr/>
                </a:tc>
                <a:tc>
                  <a:txBody>
                    <a:bodyPr/>
                    <a:lstStyle/>
                    <a:p>
                      <a:pPr algn="r" rtl="1"/>
                      <a:r>
                        <a:rPr lang="ar-SA" dirty="0" smtClean="0"/>
                        <a:t>الفائدة</a:t>
                      </a:r>
                      <a:r>
                        <a:rPr lang="ar-SA" baseline="0" dirty="0" smtClean="0"/>
                        <a:t> المتوقعة </a:t>
                      </a:r>
                      <a:endParaRPr lang="ar-SA" dirty="0"/>
                    </a:p>
                  </a:txBody>
                  <a:tcPr/>
                </a:tc>
                <a:tc>
                  <a:txBody>
                    <a:bodyPr/>
                    <a:lstStyle/>
                    <a:p>
                      <a:pPr algn="r" rtl="1"/>
                      <a:r>
                        <a:rPr lang="ar-SA" dirty="0" smtClean="0"/>
                        <a:t>المخاطر</a:t>
                      </a:r>
                      <a:endParaRPr lang="ar-SA"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إعادة هندسة عمليات الأعمال</a:t>
                      </a:r>
                    </a:p>
                  </a:txBody>
                  <a:tcPr/>
                </a:tc>
                <a:tc>
                  <a:txBody>
                    <a:bodyPr/>
                    <a:lstStyle/>
                    <a:p>
                      <a:pPr algn="r" rtl="1"/>
                      <a:r>
                        <a:rPr lang="ar-SA" dirty="0" smtClean="0"/>
                        <a:t>تشمل كل أنشطة وعلميات</a:t>
                      </a:r>
                      <a:r>
                        <a:rPr lang="ar-SA" baseline="0" dirty="0" smtClean="0"/>
                        <a:t> الأعمال</a:t>
                      </a:r>
                      <a:endParaRPr lang="ar-SA" dirty="0"/>
                    </a:p>
                  </a:txBody>
                  <a:tcPr/>
                </a:tc>
                <a:tc>
                  <a:txBody>
                    <a:bodyPr/>
                    <a:lstStyle/>
                    <a:p>
                      <a:pPr algn="r" rtl="1"/>
                      <a:r>
                        <a:rPr lang="ar-SA" dirty="0" smtClean="0"/>
                        <a:t>100 % تحسن في الأداء</a:t>
                      </a:r>
                      <a:endParaRPr lang="ar-SA" dirty="0"/>
                    </a:p>
                  </a:txBody>
                  <a:tcPr/>
                </a:tc>
                <a:tc>
                  <a:txBody>
                    <a:bodyPr/>
                    <a:lstStyle/>
                    <a:p>
                      <a:pPr algn="r" rtl="1"/>
                      <a:r>
                        <a:rPr lang="ar-SA" dirty="0" smtClean="0"/>
                        <a:t>احتمال</a:t>
                      </a:r>
                      <a:r>
                        <a:rPr lang="ar-SA" baseline="0" dirty="0" smtClean="0"/>
                        <a:t> الفشل كبير جداً</a:t>
                      </a:r>
                      <a:endParaRPr lang="ar-SA" dirty="0"/>
                    </a:p>
                  </a:txBody>
                  <a:tcPr/>
                </a:tc>
              </a:tr>
              <a:tr h="370840">
                <a:tc>
                  <a:txBody>
                    <a:bodyPr/>
                    <a:lstStyle/>
                    <a:p>
                      <a:pPr algn="r" rtl="1"/>
                      <a:r>
                        <a:rPr lang="ar-SA" dirty="0" smtClean="0"/>
                        <a:t>تحسن العمليات </a:t>
                      </a:r>
                      <a:endParaRPr lang="ar-SA" dirty="0"/>
                    </a:p>
                  </a:txBody>
                  <a:tcPr/>
                </a:tc>
                <a:tc>
                  <a:txBody>
                    <a:bodyPr/>
                    <a:lstStyle/>
                    <a:p>
                      <a:pPr algn="r" rtl="1"/>
                      <a:r>
                        <a:rPr lang="ar-SA" dirty="0" smtClean="0"/>
                        <a:t>تشمل إعادة تصميم  العمليات الأساسية </a:t>
                      </a:r>
                      <a:endParaRPr lang="ar-SA" dirty="0"/>
                    </a:p>
                  </a:txBody>
                  <a:tcPr/>
                </a:tc>
                <a:tc>
                  <a:txBody>
                    <a:bodyPr/>
                    <a:lstStyle/>
                    <a:p>
                      <a:pPr algn="r" rtl="1"/>
                      <a:r>
                        <a:rPr lang="ar-SA" dirty="0" smtClean="0"/>
                        <a:t>50% تحسن في الأداء</a:t>
                      </a:r>
                      <a:endParaRPr lang="ar-SA" dirty="0"/>
                    </a:p>
                  </a:txBody>
                  <a:tcPr/>
                </a:tc>
                <a:tc>
                  <a:txBody>
                    <a:bodyPr/>
                    <a:lstStyle/>
                    <a:p>
                      <a:pPr algn="r" rtl="1"/>
                      <a:r>
                        <a:rPr lang="ar-SA" dirty="0" smtClean="0"/>
                        <a:t>الخطر متوسط </a:t>
                      </a:r>
                      <a:endParaRPr lang="ar-SA" dirty="0"/>
                    </a:p>
                  </a:txBody>
                  <a:tcPr/>
                </a:tc>
              </a:tr>
              <a:tr h="370840">
                <a:tc>
                  <a:txBody>
                    <a:bodyPr/>
                    <a:lstStyle/>
                    <a:p>
                      <a:pPr algn="r" rtl="1"/>
                      <a:r>
                        <a:rPr lang="ar-SA" dirty="0" err="1" smtClean="0"/>
                        <a:t>أتمتة</a:t>
                      </a:r>
                      <a:r>
                        <a:rPr lang="ar-SA" dirty="0" smtClean="0"/>
                        <a:t> العمليات </a:t>
                      </a:r>
                      <a:endParaRPr lang="ar-SA" dirty="0"/>
                    </a:p>
                  </a:txBody>
                  <a:tcPr/>
                </a:tc>
                <a:tc>
                  <a:txBody>
                    <a:bodyPr/>
                    <a:lstStyle/>
                    <a:p>
                      <a:pPr algn="r" rtl="1"/>
                      <a:r>
                        <a:rPr lang="ar-SA" dirty="0" smtClean="0"/>
                        <a:t>تشمل بعض العمليات </a:t>
                      </a:r>
                      <a:endParaRPr lang="ar-SA" dirty="0"/>
                    </a:p>
                  </a:txBody>
                  <a:tcPr/>
                </a:tc>
                <a:tc>
                  <a:txBody>
                    <a:bodyPr/>
                    <a:lstStyle/>
                    <a:p>
                      <a:pPr algn="r" rtl="1"/>
                      <a:r>
                        <a:rPr lang="ar-SA" dirty="0" smtClean="0"/>
                        <a:t>25% تحسن في الأداء</a:t>
                      </a:r>
                      <a:endParaRPr lang="ar-SA" dirty="0"/>
                    </a:p>
                  </a:txBody>
                  <a:tcPr/>
                </a:tc>
                <a:tc>
                  <a:txBody>
                    <a:bodyPr/>
                    <a:lstStyle/>
                    <a:p>
                      <a:pPr algn="r" rtl="1"/>
                      <a:r>
                        <a:rPr lang="ar-SA" dirty="0" smtClean="0"/>
                        <a:t>المخاطر قليلة</a:t>
                      </a:r>
                      <a:endParaRPr lang="ar-SA"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TextBox 2"/>
          <p:cNvSpPr txBox="1"/>
          <p:nvPr/>
        </p:nvSpPr>
        <p:spPr>
          <a:xfrm>
            <a:off x="416496" y="4291321"/>
            <a:ext cx="9217024" cy="2289858"/>
          </a:xfrm>
          <a:prstGeom prst="rect">
            <a:avLst/>
          </a:prstGeom>
          <a:noFill/>
        </p:spPr>
        <p:txBody>
          <a:bodyPr wrap="square" rtlCol="1">
            <a:spAutoFit/>
          </a:bodyPr>
          <a:lstStyle/>
          <a:p>
            <a:pPr marL="285750" indent="-285750">
              <a:spcBef>
                <a:spcPct val="20000"/>
              </a:spcBef>
              <a:buFont typeface="Arial" pitchFamily="34" charset="0"/>
              <a:buChar char="•"/>
            </a:pPr>
            <a:r>
              <a:rPr lang="ar-SA" sz="2400" dirty="0" err="1" smtClean="0">
                <a:solidFill>
                  <a:srgbClr val="013E36"/>
                </a:solidFill>
                <a:latin typeface="+mn-lt"/>
                <a:cs typeface="Arial" charset="0"/>
              </a:rPr>
              <a:t>التعهيد</a:t>
            </a:r>
            <a:r>
              <a:rPr lang="en-US" sz="2400" dirty="0" smtClean="0">
                <a:solidFill>
                  <a:srgbClr val="013E36"/>
                </a:solidFill>
                <a:latin typeface="+mn-lt"/>
                <a:cs typeface="Arial" charset="0"/>
              </a:rPr>
              <a:t>outsourcing </a:t>
            </a:r>
            <a:r>
              <a:rPr lang="ar-SA" sz="2400" dirty="0" smtClean="0">
                <a:solidFill>
                  <a:srgbClr val="013E36"/>
                </a:solidFill>
                <a:latin typeface="+mn-lt"/>
                <a:cs typeface="Arial" charset="0"/>
              </a:rPr>
              <a:t> هو </a:t>
            </a:r>
            <a:r>
              <a:rPr lang="ar-SA" sz="2400" dirty="0">
                <a:solidFill>
                  <a:srgbClr val="013E36"/>
                </a:solidFill>
                <a:latin typeface="+mn-lt"/>
                <a:cs typeface="Arial" charset="0"/>
              </a:rPr>
              <a:t>استخدام واستئجار كفاءات وقوى وأفراد ووسائل وخدمات من مؤسسات أو شركات أو جهات ثالثة (أجنبية أو محلية) للقيام بأحد أنشطة المنظمة. وهو طريقة جديدة لهيكلة المنظمة وتقسيم العمل وتوفير المال والطاقة</a:t>
            </a:r>
          </a:p>
          <a:p>
            <a:pPr marL="285750" indent="-285750">
              <a:spcBef>
                <a:spcPct val="20000"/>
              </a:spcBef>
              <a:buFont typeface="Arial" pitchFamily="34" charset="0"/>
              <a:buChar char="•"/>
            </a:pPr>
            <a:r>
              <a:rPr lang="ar-SA" sz="2400" dirty="0" err="1">
                <a:solidFill>
                  <a:srgbClr val="013E36"/>
                </a:solidFill>
                <a:latin typeface="+mn-lt"/>
                <a:cs typeface="Arial" charset="0"/>
              </a:rPr>
              <a:t>التعهيد</a:t>
            </a:r>
            <a:r>
              <a:rPr lang="ar-SA" sz="2400" dirty="0">
                <a:solidFill>
                  <a:srgbClr val="013E36"/>
                </a:solidFill>
                <a:latin typeface="+mn-lt"/>
                <a:cs typeface="Arial" charset="0"/>
              </a:rPr>
              <a:t> يعوض نقص الخبرات وقد يوفر التكاليف أو الضرائب ويزيد الجودة ويضمن الوصل الى خبرات نادرة لكنه يضر بالعمالة الوطنية. </a:t>
            </a:r>
          </a:p>
          <a:p>
            <a:endParaRPr lang="en-US" dirty="0"/>
          </a:p>
        </p:txBody>
      </p:sp>
    </p:spTree>
    <p:extLst>
      <p:ext uri="{BB962C8B-B14F-4D97-AF65-F5344CB8AC3E}">
        <p14:creationId xmlns:p14="http://schemas.microsoft.com/office/powerpoint/2010/main" val="3678494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مداخل إدارة المعرفة</a:t>
            </a:r>
            <a:endParaRPr lang="ar-SA" dirty="0"/>
          </a:p>
        </p:txBody>
      </p:sp>
      <p:sp>
        <p:nvSpPr>
          <p:cNvPr id="3" name="Content Placeholder 2"/>
          <p:cNvSpPr>
            <a:spLocks noGrp="1"/>
          </p:cNvSpPr>
          <p:nvPr>
            <p:ph idx="1"/>
          </p:nvPr>
        </p:nvSpPr>
        <p:spPr>
          <a:xfrm>
            <a:off x="0" y="1417638"/>
            <a:ext cx="9993560" cy="5440362"/>
          </a:xfrm>
        </p:spPr>
        <p:txBody>
          <a:bodyPr/>
          <a:lstStyle/>
          <a:p>
            <a:pPr rtl="1"/>
            <a:r>
              <a:rPr lang="ar-SA" sz="2400" dirty="0"/>
              <a:t>عرض </a:t>
            </a:r>
            <a:r>
              <a:rPr lang="ar-SA" sz="2400" dirty="0" err="1"/>
              <a:t>نوناكا</a:t>
            </a:r>
            <a:r>
              <a:rPr lang="ar-SA" sz="2400" dirty="0"/>
              <a:t> </a:t>
            </a:r>
            <a:r>
              <a:rPr lang="ar-SA" sz="2400" dirty="0" err="1"/>
              <a:t>وتاكوشي</a:t>
            </a:r>
            <a:r>
              <a:rPr lang="ar-SA" sz="2400" dirty="0"/>
              <a:t> نموذج </a:t>
            </a:r>
            <a:r>
              <a:rPr lang="en-US" sz="2400" dirty="0"/>
              <a:t>SECI</a:t>
            </a:r>
            <a:r>
              <a:rPr lang="ar-SA" sz="2400" dirty="0"/>
              <a:t> (</a:t>
            </a:r>
            <a:r>
              <a:rPr lang="ar-SA" sz="2400" dirty="0" err="1"/>
              <a:t>نوناكا</a:t>
            </a:r>
            <a:r>
              <a:rPr lang="ar-SA" sz="2400" dirty="0"/>
              <a:t> </a:t>
            </a:r>
            <a:r>
              <a:rPr lang="ar-SA" sz="2400" dirty="0" err="1"/>
              <a:t>وتاكوشي</a:t>
            </a:r>
            <a:r>
              <a:rPr lang="ar-SA" sz="2400" dirty="0"/>
              <a:t> 1996) </a:t>
            </a:r>
            <a:r>
              <a:rPr lang="ar-SA" sz="2400" dirty="0" smtClean="0"/>
              <a:t>حيث يعرض 4 مداخل لإدارة المعرفة:</a:t>
            </a:r>
            <a:r>
              <a:rPr lang="ar-SA" sz="2400" dirty="0"/>
              <a:t/>
            </a:r>
            <a:br>
              <a:rPr lang="ar-SA" sz="2400" dirty="0"/>
            </a:br>
            <a:r>
              <a:rPr lang="ar-SA" sz="2400" dirty="0"/>
              <a:t>1</a:t>
            </a:r>
            <a:r>
              <a:rPr lang="ar-SA" sz="2400" b="1" dirty="0"/>
              <a:t>. تحويل المعرفة الضمنية إلى ضمنية: </a:t>
            </a:r>
            <a:r>
              <a:rPr lang="ar-SA" sz="2400" dirty="0"/>
              <a:t>ويعتبر هذا أحد أشكال التنشئة </a:t>
            </a:r>
            <a:r>
              <a:rPr lang="ar-SA" sz="2400" dirty="0" smtClean="0"/>
              <a:t>الاجتماعية، جلسات مجلس العائلة، العلاقات الاجتماعية والممارسة</a:t>
            </a:r>
            <a:r>
              <a:rPr lang="ar-SA" sz="2400" dirty="0"/>
              <a:t>، </a:t>
            </a:r>
            <a:r>
              <a:rPr lang="ar-SA" sz="2400" dirty="0" smtClean="0"/>
              <a:t>والتوجيه والإرشاد، والتلقين، </a:t>
            </a:r>
            <a:r>
              <a:rPr lang="ar-SA" sz="2400" dirty="0"/>
              <a:t>والتقليد، </a:t>
            </a:r>
            <a:r>
              <a:rPr lang="ar-SA" sz="2400" dirty="0" smtClean="0"/>
              <a:t>والملاحظة.</a:t>
            </a:r>
            <a:r>
              <a:rPr lang="ar-SA" sz="2400" dirty="0"/>
              <a:t/>
            </a:r>
            <a:br>
              <a:rPr lang="ar-SA" sz="2400" dirty="0"/>
            </a:br>
            <a:r>
              <a:rPr lang="ar-SA" sz="2400" dirty="0"/>
              <a:t>2. </a:t>
            </a:r>
            <a:r>
              <a:rPr lang="ar-SA" sz="2400" b="1" dirty="0"/>
              <a:t>تحويل المعرفة الضمنية الى </a:t>
            </a:r>
            <a:r>
              <a:rPr lang="ar-SA" sz="2400" b="1" dirty="0" smtClean="0"/>
              <a:t>صريحة: تحويل </a:t>
            </a:r>
            <a:r>
              <a:rPr lang="ar-SA" sz="2400" dirty="0" smtClean="0"/>
              <a:t>المعرفة </a:t>
            </a:r>
            <a:r>
              <a:rPr lang="ar-SA" sz="2400" dirty="0"/>
              <a:t>الضمنية إلى </a:t>
            </a:r>
            <a:r>
              <a:rPr lang="ar-SA" sz="2400" dirty="0" smtClean="0"/>
              <a:t>كتب ووثائق وأدلة وإرشادات مكتوبة وقواعد بيانات وغيرها، بحيث </a:t>
            </a:r>
            <a:r>
              <a:rPr lang="ar-SA" sz="2400" dirty="0"/>
              <a:t>يمكن أن </a:t>
            </a:r>
            <a:r>
              <a:rPr lang="ar-SA" sz="2400" dirty="0" smtClean="0"/>
              <a:t>تخزن وتنشر داخل المنظمة بسهولة. </a:t>
            </a:r>
            <a:r>
              <a:rPr lang="ar-SA" sz="2400" dirty="0"/>
              <a:t/>
            </a:r>
            <a:br>
              <a:rPr lang="ar-SA" sz="2400" dirty="0"/>
            </a:br>
            <a:r>
              <a:rPr lang="ar-SA" sz="2400" dirty="0"/>
              <a:t>3.  </a:t>
            </a:r>
            <a:r>
              <a:rPr lang="ar-SA" sz="2400" b="1" dirty="0"/>
              <a:t>تطوير المعرفة الصريحة: </a:t>
            </a:r>
            <a:r>
              <a:rPr lang="ar-SA" sz="2400" dirty="0" smtClean="0"/>
              <a:t>هو إنتاج مزيد من المعرفة الصريحة عن طريق تجميع ومعالجة المعرفة الصريحة الموجودة. </a:t>
            </a:r>
            <a:r>
              <a:rPr lang="ar-SA" sz="2400" dirty="0"/>
              <a:t>مثال على ذلك تخزين بيانات نظم المعاملات واستخدامها من قبل نظم المعلومات الإدارية ودعم واتخاذ القرار ونظم إدارة العلاقة مع العملاء ونظم إدارة سلسلة </a:t>
            </a:r>
            <a:r>
              <a:rPr lang="ar-SA" sz="2400" dirty="0" smtClean="0"/>
              <a:t>التوريد</a:t>
            </a:r>
            <a:r>
              <a:rPr lang="ar-SA" sz="2400" dirty="0"/>
              <a:t/>
            </a:r>
            <a:br>
              <a:rPr lang="ar-SA" sz="2400" dirty="0"/>
            </a:br>
            <a:r>
              <a:rPr lang="ar-SA" sz="2400" dirty="0"/>
              <a:t>4. </a:t>
            </a:r>
            <a:r>
              <a:rPr lang="ar-SA" sz="2400" b="1" dirty="0"/>
              <a:t>تحويل المعرفة الصريحة الى ضمنية. </a:t>
            </a:r>
            <a:r>
              <a:rPr lang="ar-SA" sz="2400" dirty="0" smtClean="0"/>
              <a:t>مثل قراءة الكتب والإرشادات والأبحاث والمستندات وغيرها. </a:t>
            </a:r>
            <a:r>
              <a:rPr lang="ar-SA" sz="2400" dirty="0"/>
              <a:t>مثل تخزين شكاوى العملاء واستخدامها في تطوير المنتج</a:t>
            </a:r>
            <a:endParaRPr lang="en-US" sz="2400" dirty="0"/>
          </a:p>
          <a:p>
            <a:pPr rtl="1"/>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250235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إدارة سلسلة التوريد إلكترونياً</a:t>
            </a:r>
            <a:endParaRPr lang="ar-SA" dirty="0"/>
          </a:p>
        </p:txBody>
      </p:sp>
      <p:sp>
        <p:nvSpPr>
          <p:cNvPr id="3" name="Content Placeholder 2"/>
          <p:cNvSpPr>
            <a:spLocks noGrp="1"/>
          </p:cNvSpPr>
          <p:nvPr>
            <p:ph idx="1"/>
          </p:nvPr>
        </p:nvSpPr>
        <p:spPr>
          <a:xfrm>
            <a:off x="0" y="1417638"/>
            <a:ext cx="9849544" cy="4819674"/>
          </a:xfrm>
        </p:spPr>
        <p:txBody>
          <a:bodyPr/>
          <a:lstStyle/>
          <a:p>
            <a:pPr marL="457200" indent="-457200" rtl="1">
              <a:buFont typeface="Arial" panose="020B0604020202020204" pitchFamily="34" charset="0"/>
              <a:buChar char="•"/>
            </a:pPr>
            <a:r>
              <a:rPr lang="ar-SA" dirty="0"/>
              <a:t>سلسلة التوريد هي سلسلة تدفق المواد الخام والأفراد، والمعلومات والخدمات ورأس المال من الموردين الى المصنع ثم المخازن </a:t>
            </a:r>
            <a:r>
              <a:rPr lang="ar-SA" dirty="0" err="1"/>
              <a:t>إنتهاءاً</a:t>
            </a:r>
            <a:r>
              <a:rPr lang="ar-SA" dirty="0"/>
              <a:t> بالعملاء</a:t>
            </a:r>
          </a:p>
          <a:p>
            <a:pPr marL="457200" indent="-457200" rtl="1">
              <a:buFont typeface="Arial" panose="020B0604020202020204" pitchFamily="34" charset="0"/>
              <a:buChar char="•"/>
            </a:pPr>
            <a:r>
              <a:rPr lang="ar-SA" dirty="0" smtClean="0"/>
              <a:t>نجاح المنظمة يعتمد على قدرتها في إدارة تدفق الموارد والمعلومات والأموال الى الداخل وبين أقسامها وموظفيها وخارج المنظمة</a:t>
            </a:r>
          </a:p>
          <a:p>
            <a:pPr marL="457200" indent="-457200" rtl="1">
              <a:buFont typeface="Arial" panose="020B0604020202020204" pitchFamily="34" charset="0"/>
              <a:buChar char="•"/>
            </a:pPr>
            <a:r>
              <a:rPr lang="ar-SA" dirty="0" smtClean="0"/>
              <a:t>سلسلة </a:t>
            </a:r>
            <a:r>
              <a:rPr lang="ar-SA" dirty="0"/>
              <a:t>التوريد الإلكترونية هي استخدام تكنولوجيا المعلومات في إدارة هذه السلسة. </a:t>
            </a:r>
            <a:endParaRPr lang="ar-SA" dirty="0" smtClean="0"/>
          </a:p>
          <a:p>
            <a:pPr marL="457200" indent="-457200" rtl="1">
              <a:buFont typeface="Arial" panose="020B0604020202020204" pitchFamily="34" charset="0"/>
              <a:buChar char="•"/>
            </a:pPr>
            <a:r>
              <a:rPr lang="ar-SA" dirty="0" smtClean="0"/>
              <a:t>أهدافها: تقليل التكاليف، التوظيف </a:t>
            </a:r>
            <a:r>
              <a:rPr lang="ar-SA" dirty="0"/>
              <a:t>الأمثل </a:t>
            </a:r>
            <a:r>
              <a:rPr lang="ar-SA" dirty="0" smtClean="0"/>
              <a:t>للموارد، زيادة المبيعات، زيادة </a:t>
            </a:r>
            <a:r>
              <a:rPr lang="ar-SA" dirty="0"/>
              <a:t>القوة </a:t>
            </a:r>
            <a:r>
              <a:rPr lang="ar-SA" dirty="0" smtClean="0"/>
              <a:t>التنافسية، </a:t>
            </a:r>
            <a:r>
              <a:rPr lang="ar-SA" dirty="0"/>
              <a:t>زيادة </a:t>
            </a:r>
            <a:r>
              <a:rPr lang="ar-SA" dirty="0" smtClean="0"/>
              <a:t>الابتكار، زيادة رضا الزبائن </a:t>
            </a:r>
          </a:p>
          <a:p>
            <a:pPr marL="457200" indent="-457200" rtl="1">
              <a:buFont typeface="Arial" panose="020B0604020202020204" pitchFamily="34" charset="0"/>
              <a:buChar char="•"/>
            </a:pPr>
            <a:endParaRPr lang="en-US" dirty="0"/>
          </a:p>
          <a:p>
            <a:pPr marL="0" indent="0" rtl="1"/>
            <a:endParaRPr lang="en-US" dirty="0"/>
          </a:p>
          <a:p>
            <a:r>
              <a:rPr lang="ar-SA" dirty="0" smtClean="0"/>
              <a:t>  </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4190764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سلاسل التوريد</a:t>
            </a:r>
            <a:endParaRPr lang="ar-SA" dirty="0"/>
          </a:p>
        </p:txBody>
      </p:sp>
      <p:sp>
        <p:nvSpPr>
          <p:cNvPr id="3" name="Content Placeholder 2"/>
          <p:cNvSpPr>
            <a:spLocks noGrp="1"/>
          </p:cNvSpPr>
          <p:nvPr>
            <p:ph idx="1"/>
          </p:nvPr>
        </p:nvSpPr>
        <p:spPr>
          <a:xfrm>
            <a:off x="-32685" y="1345120"/>
            <a:ext cx="9849544" cy="4392488"/>
          </a:xfrm>
        </p:spPr>
        <p:txBody>
          <a:bodyPr/>
          <a:lstStyle/>
          <a:p>
            <a:r>
              <a:rPr lang="ar-SA" sz="4400" dirty="0" smtClean="0"/>
              <a:t>ز</a:t>
            </a:r>
            <a:endParaRPr lang="ar-SA" sz="4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grpSp>
        <p:nvGrpSpPr>
          <p:cNvPr id="5" name="Group 1027"/>
          <p:cNvGrpSpPr>
            <a:grpSpLocks/>
          </p:cNvGrpSpPr>
          <p:nvPr/>
        </p:nvGrpSpPr>
        <p:grpSpPr bwMode="auto">
          <a:xfrm>
            <a:off x="606255" y="1731933"/>
            <a:ext cx="9219002" cy="1341379"/>
            <a:chOff x="895" y="1929"/>
            <a:chExt cx="5370" cy="960"/>
          </a:xfrm>
        </p:grpSpPr>
        <p:sp>
          <p:nvSpPr>
            <p:cNvPr id="6" name="Rectangle 1028"/>
            <p:cNvSpPr>
              <a:spLocks noChangeArrowheads="1"/>
            </p:cNvSpPr>
            <p:nvPr/>
          </p:nvSpPr>
          <p:spPr bwMode="auto">
            <a:xfrm>
              <a:off x="5651" y="1929"/>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7" name="Rectangle 1029"/>
            <p:cNvSpPr>
              <a:spLocks noChangeArrowheads="1"/>
            </p:cNvSpPr>
            <p:nvPr/>
          </p:nvSpPr>
          <p:spPr bwMode="auto">
            <a:xfrm>
              <a:off x="5645"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8" name="Rectangle 1030"/>
            <p:cNvSpPr>
              <a:spLocks noChangeArrowheads="1"/>
            </p:cNvSpPr>
            <p:nvPr/>
          </p:nvSpPr>
          <p:spPr bwMode="auto">
            <a:xfrm>
              <a:off x="5631" y="2601"/>
              <a:ext cx="634"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9" name="Rectangle 1031"/>
            <p:cNvSpPr>
              <a:spLocks noChangeArrowheads="1"/>
            </p:cNvSpPr>
            <p:nvPr/>
          </p:nvSpPr>
          <p:spPr bwMode="auto">
            <a:xfrm>
              <a:off x="895" y="2256"/>
              <a:ext cx="57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200" b="1" dirty="0" smtClean="0">
                  <a:latin typeface="Times New Roman" panose="02020603050405020304" pitchFamily="18" charset="0"/>
                </a:rPr>
                <a:t>الزبون</a:t>
              </a:r>
              <a:endParaRPr lang="en-US" altLang="ar-SA" sz="2200" b="1" dirty="0">
                <a:latin typeface="Times New Roman" panose="02020603050405020304" pitchFamily="18" charset="0"/>
              </a:endParaRPr>
            </a:p>
          </p:txBody>
        </p:sp>
        <p:sp>
          <p:nvSpPr>
            <p:cNvPr id="11" name="Rectangle 1033"/>
            <p:cNvSpPr>
              <a:spLocks noChangeArrowheads="1"/>
            </p:cNvSpPr>
            <p:nvPr/>
          </p:nvSpPr>
          <p:spPr bwMode="auto">
            <a:xfrm>
              <a:off x="1672"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تاجر التجزئة</a:t>
              </a:r>
              <a:endParaRPr lang="en-US" altLang="ar-SA" b="1" dirty="0">
                <a:latin typeface="Times New Roman" panose="02020603050405020304" pitchFamily="18" charset="0"/>
              </a:endParaRPr>
            </a:p>
          </p:txBody>
        </p:sp>
        <p:sp>
          <p:nvSpPr>
            <p:cNvPr id="12" name="Rectangle 1034"/>
            <p:cNvSpPr>
              <a:spLocks noChangeArrowheads="1"/>
            </p:cNvSpPr>
            <p:nvPr/>
          </p:nvSpPr>
          <p:spPr bwMode="auto">
            <a:xfrm>
              <a:off x="3195" y="2256"/>
              <a:ext cx="51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المخازن</a:t>
              </a:r>
              <a:endParaRPr lang="en-US" altLang="ar-SA" sz="2000" b="1" dirty="0">
                <a:latin typeface="Times New Roman" panose="02020603050405020304" pitchFamily="18" charset="0"/>
              </a:endParaRPr>
            </a:p>
          </p:txBody>
        </p:sp>
        <p:sp>
          <p:nvSpPr>
            <p:cNvPr id="13" name="Rectangle 1035"/>
            <p:cNvSpPr>
              <a:spLocks noChangeArrowheads="1"/>
            </p:cNvSpPr>
            <p:nvPr/>
          </p:nvSpPr>
          <p:spPr bwMode="auto">
            <a:xfrm>
              <a:off x="3992" y="2256"/>
              <a:ext cx="4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المصنع</a:t>
              </a:r>
              <a:endParaRPr lang="en-US" altLang="ar-SA" sz="2000" b="1" dirty="0">
                <a:latin typeface="Times New Roman" panose="02020603050405020304" pitchFamily="18" charset="0"/>
              </a:endParaRPr>
            </a:p>
          </p:txBody>
        </p:sp>
        <p:sp>
          <p:nvSpPr>
            <p:cNvPr id="14" name="Rectangle 1036"/>
            <p:cNvSpPr>
              <a:spLocks noChangeArrowheads="1"/>
            </p:cNvSpPr>
            <p:nvPr/>
          </p:nvSpPr>
          <p:spPr bwMode="auto">
            <a:xfrm>
              <a:off x="4663" y="2258"/>
              <a:ext cx="555"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المخازن</a:t>
              </a:r>
              <a:endParaRPr lang="en-US" altLang="ar-SA" sz="2000" b="1" dirty="0">
                <a:latin typeface="Times New Roman" panose="02020603050405020304" pitchFamily="18" charset="0"/>
              </a:endParaRPr>
            </a:p>
          </p:txBody>
        </p:sp>
        <p:sp>
          <p:nvSpPr>
            <p:cNvPr id="15" name="Rectangle 1037"/>
            <p:cNvSpPr>
              <a:spLocks noChangeArrowheads="1"/>
            </p:cNvSpPr>
            <p:nvPr/>
          </p:nvSpPr>
          <p:spPr bwMode="auto">
            <a:xfrm>
              <a:off x="2475" y="2256"/>
              <a:ext cx="507"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الموزع</a:t>
              </a:r>
              <a:endParaRPr lang="en-US" altLang="ar-SA" sz="2000" b="1" dirty="0">
                <a:latin typeface="Times New Roman" panose="02020603050405020304" pitchFamily="18" charset="0"/>
              </a:endParaRPr>
            </a:p>
          </p:txBody>
        </p:sp>
      </p:grpSp>
      <p:sp>
        <p:nvSpPr>
          <p:cNvPr id="23" name="Left Brace 22"/>
          <p:cNvSpPr/>
          <p:nvPr/>
        </p:nvSpPr>
        <p:spPr>
          <a:xfrm>
            <a:off x="8082978" y="1860137"/>
            <a:ext cx="559197" cy="1091661"/>
          </a:xfrm>
          <a:prstGeom prst="leftBrac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ln w="0"/>
              <a:effectLst>
                <a:outerShdw blurRad="38100" dist="19050" dir="2700000" algn="tl" rotWithShape="0">
                  <a:schemeClr val="dk1">
                    <a:alpha val="40000"/>
                  </a:schemeClr>
                </a:outerShdw>
              </a:effectLst>
            </a:endParaRPr>
          </a:p>
        </p:txBody>
      </p:sp>
      <p:cxnSp>
        <p:nvCxnSpPr>
          <p:cNvPr id="26" name="Straight Arrow Connector 25"/>
          <p:cNvCxnSpPr/>
          <p:nvPr/>
        </p:nvCxnSpPr>
        <p:spPr>
          <a:xfrm flipH="1" flipV="1">
            <a:off x="6736031" y="2412100"/>
            <a:ext cx="311392"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448947" y="2405967"/>
            <a:ext cx="437731" cy="141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191005" y="2408370"/>
            <a:ext cx="348635" cy="141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2952916" y="2423177"/>
            <a:ext cx="323106" cy="70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1607266" y="2426679"/>
            <a:ext cx="315744" cy="4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 name="Group 1027"/>
          <p:cNvGrpSpPr>
            <a:grpSpLocks/>
          </p:cNvGrpSpPr>
          <p:nvPr/>
        </p:nvGrpSpPr>
        <p:grpSpPr bwMode="auto">
          <a:xfrm>
            <a:off x="564237" y="3202292"/>
            <a:ext cx="9261020" cy="1429480"/>
            <a:chOff x="895" y="1929"/>
            <a:chExt cx="5370" cy="960"/>
          </a:xfrm>
        </p:grpSpPr>
        <p:sp>
          <p:nvSpPr>
            <p:cNvPr id="22" name="Rectangle 1028"/>
            <p:cNvSpPr>
              <a:spLocks noChangeArrowheads="1"/>
            </p:cNvSpPr>
            <p:nvPr/>
          </p:nvSpPr>
          <p:spPr bwMode="auto">
            <a:xfrm>
              <a:off x="5651" y="1929"/>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24" name="Rectangle 1029"/>
            <p:cNvSpPr>
              <a:spLocks noChangeArrowheads="1"/>
            </p:cNvSpPr>
            <p:nvPr/>
          </p:nvSpPr>
          <p:spPr bwMode="auto">
            <a:xfrm>
              <a:off x="5645"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25" name="Rectangle 1030"/>
            <p:cNvSpPr>
              <a:spLocks noChangeArrowheads="1"/>
            </p:cNvSpPr>
            <p:nvPr/>
          </p:nvSpPr>
          <p:spPr bwMode="auto">
            <a:xfrm>
              <a:off x="5631" y="2601"/>
              <a:ext cx="634"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27" name="Rectangle 1031"/>
            <p:cNvSpPr>
              <a:spLocks noChangeArrowheads="1"/>
            </p:cNvSpPr>
            <p:nvPr/>
          </p:nvSpPr>
          <p:spPr bwMode="auto">
            <a:xfrm>
              <a:off x="895" y="2256"/>
              <a:ext cx="57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200" b="1" dirty="0" smtClean="0">
                  <a:latin typeface="Times New Roman" panose="02020603050405020304" pitchFamily="18" charset="0"/>
                </a:rPr>
                <a:t>الزبون</a:t>
              </a:r>
              <a:endParaRPr lang="en-US" altLang="ar-SA" sz="2200" b="1" dirty="0">
                <a:latin typeface="Times New Roman" panose="02020603050405020304" pitchFamily="18" charset="0"/>
              </a:endParaRPr>
            </a:p>
          </p:txBody>
        </p:sp>
        <p:sp>
          <p:nvSpPr>
            <p:cNvPr id="29" name="Rectangle 1033"/>
            <p:cNvSpPr>
              <a:spLocks noChangeArrowheads="1"/>
            </p:cNvSpPr>
            <p:nvPr/>
          </p:nvSpPr>
          <p:spPr bwMode="auto">
            <a:xfrm>
              <a:off x="1672"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تاجر التجزئة</a:t>
              </a:r>
              <a:endParaRPr lang="en-US" altLang="ar-SA" b="1" dirty="0">
                <a:latin typeface="Times New Roman" panose="02020603050405020304" pitchFamily="18" charset="0"/>
              </a:endParaRPr>
            </a:p>
          </p:txBody>
        </p:sp>
        <p:sp>
          <p:nvSpPr>
            <p:cNvPr id="33" name="Rectangle 1034"/>
            <p:cNvSpPr>
              <a:spLocks noChangeArrowheads="1"/>
            </p:cNvSpPr>
            <p:nvPr/>
          </p:nvSpPr>
          <p:spPr bwMode="auto">
            <a:xfrm>
              <a:off x="3195" y="2256"/>
              <a:ext cx="51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المخازن</a:t>
              </a:r>
              <a:endParaRPr lang="en-US" altLang="ar-SA" sz="2000" b="1" dirty="0">
                <a:latin typeface="Times New Roman" panose="02020603050405020304" pitchFamily="18" charset="0"/>
              </a:endParaRPr>
            </a:p>
          </p:txBody>
        </p:sp>
        <p:sp>
          <p:nvSpPr>
            <p:cNvPr id="34" name="Rectangle 1035"/>
            <p:cNvSpPr>
              <a:spLocks noChangeArrowheads="1"/>
            </p:cNvSpPr>
            <p:nvPr/>
          </p:nvSpPr>
          <p:spPr bwMode="auto">
            <a:xfrm>
              <a:off x="3992" y="2256"/>
              <a:ext cx="4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المصنع</a:t>
              </a:r>
              <a:endParaRPr lang="en-US" altLang="ar-SA" sz="2000" b="1" dirty="0">
                <a:latin typeface="Times New Roman" panose="02020603050405020304" pitchFamily="18" charset="0"/>
              </a:endParaRPr>
            </a:p>
          </p:txBody>
        </p:sp>
        <p:sp>
          <p:nvSpPr>
            <p:cNvPr id="35" name="Rectangle 1036"/>
            <p:cNvSpPr>
              <a:spLocks noChangeArrowheads="1"/>
            </p:cNvSpPr>
            <p:nvPr/>
          </p:nvSpPr>
          <p:spPr bwMode="auto">
            <a:xfrm>
              <a:off x="4703" y="2258"/>
              <a:ext cx="555"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المخازن</a:t>
              </a:r>
              <a:endParaRPr lang="en-US" altLang="ar-SA" sz="2000" b="1" dirty="0">
                <a:latin typeface="Times New Roman" panose="02020603050405020304" pitchFamily="18" charset="0"/>
              </a:endParaRPr>
            </a:p>
          </p:txBody>
        </p:sp>
        <p:sp>
          <p:nvSpPr>
            <p:cNvPr id="36" name="Rectangle 1037"/>
            <p:cNvSpPr>
              <a:spLocks noChangeArrowheads="1"/>
            </p:cNvSpPr>
            <p:nvPr/>
          </p:nvSpPr>
          <p:spPr bwMode="auto">
            <a:xfrm>
              <a:off x="2475" y="2256"/>
              <a:ext cx="507"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الموزع</a:t>
              </a:r>
              <a:endParaRPr lang="en-US" altLang="ar-SA" sz="2000" b="1" dirty="0">
                <a:latin typeface="Times New Roman" panose="02020603050405020304" pitchFamily="18" charset="0"/>
              </a:endParaRPr>
            </a:p>
          </p:txBody>
        </p:sp>
      </p:grpSp>
      <p:cxnSp>
        <p:nvCxnSpPr>
          <p:cNvPr id="37" name="Straight Arrow Connector 36"/>
          <p:cNvCxnSpPr>
            <a:stCxn id="33" idx="3"/>
            <a:endCxn id="34" idx="1"/>
          </p:cNvCxnSpPr>
          <p:nvPr/>
        </p:nvCxnSpPr>
        <p:spPr>
          <a:xfrm>
            <a:off x="5413769" y="3903631"/>
            <a:ext cx="491507"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4178785" y="3906609"/>
            <a:ext cx="358911" cy="562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endCxn id="36" idx="1"/>
          </p:cNvCxnSpPr>
          <p:nvPr/>
        </p:nvCxnSpPr>
        <p:spPr>
          <a:xfrm flipV="1">
            <a:off x="2899837" y="3903631"/>
            <a:ext cx="389244" cy="1124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7" idx="3"/>
            <a:endCxn id="29" idx="1"/>
          </p:cNvCxnSpPr>
          <p:nvPr/>
        </p:nvCxnSpPr>
        <p:spPr>
          <a:xfrm>
            <a:off x="1550699" y="3903631"/>
            <a:ext cx="353540"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34" idx="3"/>
          </p:cNvCxnSpPr>
          <p:nvPr/>
        </p:nvCxnSpPr>
        <p:spPr>
          <a:xfrm>
            <a:off x="6726178" y="3903631"/>
            <a:ext cx="401083" cy="8598"/>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6" name="Left Brace 45"/>
          <p:cNvSpPr/>
          <p:nvPr/>
        </p:nvSpPr>
        <p:spPr>
          <a:xfrm>
            <a:off x="8164266" y="3303652"/>
            <a:ext cx="559197" cy="1091661"/>
          </a:xfrm>
          <a:prstGeom prst="leftBrac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ln w="0"/>
              <a:effectLst>
                <a:outerShdw blurRad="38100" dist="19050" dir="2700000" algn="tl" rotWithShape="0">
                  <a:schemeClr val="dk1">
                    <a:alpha val="40000"/>
                  </a:schemeClr>
                </a:outerShdw>
              </a:effectLst>
            </a:endParaRPr>
          </a:p>
        </p:txBody>
      </p:sp>
      <p:grpSp>
        <p:nvGrpSpPr>
          <p:cNvPr id="47" name="Group 1027"/>
          <p:cNvGrpSpPr>
            <a:grpSpLocks/>
          </p:cNvGrpSpPr>
          <p:nvPr/>
        </p:nvGrpSpPr>
        <p:grpSpPr bwMode="auto">
          <a:xfrm>
            <a:off x="180834" y="4673248"/>
            <a:ext cx="9644423" cy="1258487"/>
            <a:chOff x="895" y="1929"/>
            <a:chExt cx="5370" cy="960"/>
          </a:xfrm>
        </p:grpSpPr>
        <p:sp>
          <p:nvSpPr>
            <p:cNvPr id="48" name="Rectangle 1028"/>
            <p:cNvSpPr>
              <a:spLocks noChangeArrowheads="1"/>
            </p:cNvSpPr>
            <p:nvPr/>
          </p:nvSpPr>
          <p:spPr bwMode="auto">
            <a:xfrm>
              <a:off x="5651" y="1929"/>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49" name="Rectangle 1029"/>
            <p:cNvSpPr>
              <a:spLocks noChangeArrowheads="1"/>
            </p:cNvSpPr>
            <p:nvPr/>
          </p:nvSpPr>
          <p:spPr bwMode="auto">
            <a:xfrm>
              <a:off x="5645" y="2256"/>
              <a:ext cx="5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50" name="Rectangle 1030"/>
            <p:cNvSpPr>
              <a:spLocks noChangeArrowheads="1"/>
            </p:cNvSpPr>
            <p:nvPr/>
          </p:nvSpPr>
          <p:spPr bwMode="auto">
            <a:xfrm>
              <a:off x="5631" y="2601"/>
              <a:ext cx="634"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مورد</a:t>
              </a:r>
              <a:endParaRPr lang="en-US" altLang="ar-SA" b="1" dirty="0">
                <a:latin typeface="Times New Roman" panose="02020603050405020304" pitchFamily="18" charset="0"/>
              </a:endParaRPr>
            </a:p>
          </p:txBody>
        </p:sp>
        <p:sp>
          <p:nvSpPr>
            <p:cNvPr id="51" name="Rectangle 1031"/>
            <p:cNvSpPr>
              <a:spLocks noChangeArrowheads="1"/>
            </p:cNvSpPr>
            <p:nvPr/>
          </p:nvSpPr>
          <p:spPr bwMode="auto">
            <a:xfrm>
              <a:off x="895" y="2256"/>
              <a:ext cx="572"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200" b="1" dirty="0" smtClean="0">
                  <a:latin typeface="Times New Roman" panose="02020603050405020304" pitchFamily="18" charset="0"/>
                </a:rPr>
                <a:t>الزبون</a:t>
              </a:r>
              <a:endParaRPr lang="en-US" altLang="ar-SA" sz="2200" b="1" dirty="0">
                <a:latin typeface="Times New Roman" panose="02020603050405020304" pitchFamily="18" charset="0"/>
              </a:endParaRPr>
            </a:p>
          </p:txBody>
        </p:sp>
        <p:sp>
          <p:nvSpPr>
            <p:cNvPr id="54" name="Rectangle 1035"/>
            <p:cNvSpPr>
              <a:spLocks noChangeArrowheads="1"/>
            </p:cNvSpPr>
            <p:nvPr/>
          </p:nvSpPr>
          <p:spPr bwMode="auto">
            <a:xfrm>
              <a:off x="3234" y="2258"/>
              <a:ext cx="476"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المصنع</a:t>
              </a:r>
              <a:endParaRPr lang="en-US" altLang="ar-SA" sz="2000" b="1" dirty="0">
                <a:latin typeface="Times New Roman" panose="02020603050405020304" pitchFamily="18" charset="0"/>
              </a:endParaRPr>
            </a:p>
          </p:txBody>
        </p:sp>
        <p:sp>
          <p:nvSpPr>
            <p:cNvPr id="55" name="Rectangle 1036"/>
            <p:cNvSpPr>
              <a:spLocks noChangeArrowheads="1"/>
            </p:cNvSpPr>
            <p:nvPr/>
          </p:nvSpPr>
          <p:spPr bwMode="auto">
            <a:xfrm>
              <a:off x="4703" y="2258"/>
              <a:ext cx="555" cy="288"/>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sz="2000" b="1" dirty="0" smtClean="0">
                  <a:latin typeface="Times New Roman" panose="02020603050405020304" pitchFamily="18" charset="0"/>
                </a:rPr>
                <a:t>المخازن</a:t>
              </a:r>
              <a:endParaRPr lang="en-US" altLang="ar-SA" sz="2000" b="1" dirty="0">
                <a:latin typeface="Times New Roman" panose="02020603050405020304" pitchFamily="18" charset="0"/>
              </a:endParaRPr>
            </a:p>
          </p:txBody>
        </p:sp>
      </p:grpSp>
      <p:cxnSp>
        <p:nvCxnSpPr>
          <p:cNvPr id="57" name="Straight Arrow Connector 56"/>
          <p:cNvCxnSpPr/>
          <p:nvPr/>
        </p:nvCxnSpPr>
        <p:spPr>
          <a:xfrm>
            <a:off x="1206653" y="5316096"/>
            <a:ext cx="1010043" cy="13913"/>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endCxn id="55" idx="1"/>
          </p:cNvCxnSpPr>
          <p:nvPr/>
        </p:nvCxnSpPr>
        <p:spPr>
          <a:xfrm flipV="1">
            <a:off x="5272649" y="5293315"/>
            <a:ext cx="1747284" cy="13406"/>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2777645" y="2787853"/>
            <a:ext cx="2495004" cy="430887"/>
          </a:xfrm>
          <a:prstGeom prst="rect">
            <a:avLst/>
          </a:prstGeom>
          <a:noFill/>
        </p:spPr>
        <p:txBody>
          <a:bodyPr wrap="square" rtlCol="1">
            <a:spAutoFit/>
          </a:bodyPr>
          <a:lstStyle/>
          <a:p>
            <a:r>
              <a:rPr lang="ar-SA" sz="2200" dirty="0" smtClean="0"/>
              <a:t>(أ) نموذج دفع الطلب</a:t>
            </a:r>
            <a:endParaRPr lang="ar-SA" sz="2200" dirty="0"/>
          </a:p>
        </p:txBody>
      </p:sp>
      <p:sp>
        <p:nvSpPr>
          <p:cNvPr id="65" name="TextBox 64"/>
          <p:cNvSpPr txBox="1"/>
          <p:nvPr/>
        </p:nvSpPr>
        <p:spPr>
          <a:xfrm>
            <a:off x="3134777" y="4263845"/>
            <a:ext cx="2495004" cy="430887"/>
          </a:xfrm>
          <a:prstGeom prst="rect">
            <a:avLst/>
          </a:prstGeom>
          <a:noFill/>
        </p:spPr>
        <p:txBody>
          <a:bodyPr wrap="square" rtlCol="1">
            <a:spAutoFit/>
          </a:bodyPr>
          <a:lstStyle/>
          <a:p>
            <a:r>
              <a:rPr lang="ar-SA" sz="2200" dirty="0" smtClean="0"/>
              <a:t>(ب) نموذج سحب الطلب</a:t>
            </a:r>
            <a:endParaRPr lang="ar-SA" sz="2200" dirty="0"/>
          </a:p>
        </p:txBody>
      </p:sp>
      <p:sp>
        <p:nvSpPr>
          <p:cNvPr id="66" name="TextBox 65"/>
          <p:cNvSpPr txBox="1"/>
          <p:nvPr/>
        </p:nvSpPr>
        <p:spPr>
          <a:xfrm>
            <a:off x="2432720" y="5694975"/>
            <a:ext cx="3024336" cy="430887"/>
          </a:xfrm>
          <a:prstGeom prst="rect">
            <a:avLst/>
          </a:prstGeom>
          <a:noFill/>
        </p:spPr>
        <p:txBody>
          <a:bodyPr wrap="square" rtlCol="1">
            <a:spAutoFit/>
          </a:bodyPr>
          <a:lstStyle/>
          <a:p>
            <a:r>
              <a:rPr lang="ar-SA" sz="2200" dirty="0" smtClean="0"/>
              <a:t>(ج) سلسلة التوريد الالكترونية</a:t>
            </a:r>
            <a:endParaRPr lang="ar-SA" sz="2200" dirty="0"/>
          </a:p>
        </p:txBody>
      </p:sp>
      <p:sp>
        <p:nvSpPr>
          <p:cNvPr id="67" name="Left Brace 66"/>
          <p:cNvSpPr/>
          <p:nvPr/>
        </p:nvSpPr>
        <p:spPr>
          <a:xfrm>
            <a:off x="8164265" y="4747167"/>
            <a:ext cx="559197" cy="1091661"/>
          </a:xfrm>
          <a:prstGeom prst="leftBrac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ln w="0"/>
              <a:effectLst>
                <a:outerShdw blurRad="38100" dist="19050" dir="2700000" algn="tl" rotWithShape="0">
                  <a:schemeClr val="dk1">
                    <a:alpha val="40000"/>
                  </a:schemeClr>
                </a:outerShdw>
              </a:effectLst>
            </a:endParaRPr>
          </a:p>
        </p:txBody>
      </p:sp>
      <p:sp>
        <p:nvSpPr>
          <p:cNvPr id="69" name="Rectangle 1033"/>
          <p:cNvSpPr>
            <a:spLocks noChangeArrowheads="1"/>
          </p:cNvSpPr>
          <p:nvPr/>
        </p:nvSpPr>
        <p:spPr bwMode="auto">
          <a:xfrm>
            <a:off x="2282661" y="5126892"/>
            <a:ext cx="1374195" cy="428844"/>
          </a:xfrm>
          <a:prstGeom prst="rect">
            <a:avLst/>
          </a:prstGeom>
          <a:solidFill>
            <a:schemeClr val="accent1"/>
          </a:solidFill>
          <a:ln w="12700">
            <a:solidFill>
              <a:srgbClr val="701A5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altLang="ar-SA" b="1" dirty="0" smtClean="0">
                <a:latin typeface="Times New Roman" panose="02020603050405020304" pitchFamily="18" charset="0"/>
              </a:rPr>
              <a:t>وسطاء المعلومات</a:t>
            </a:r>
            <a:endParaRPr lang="en-US" altLang="ar-SA" b="1" dirty="0">
              <a:latin typeface="Times New Roman" panose="02020603050405020304" pitchFamily="18" charset="0"/>
            </a:endParaRPr>
          </a:p>
        </p:txBody>
      </p:sp>
      <p:cxnSp>
        <p:nvCxnSpPr>
          <p:cNvPr id="71" name="Straight Arrow Connector 70"/>
          <p:cNvCxnSpPr>
            <a:stCxn id="69" idx="3"/>
          </p:cNvCxnSpPr>
          <p:nvPr/>
        </p:nvCxnSpPr>
        <p:spPr>
          <a:xfrm>
            <a:off x="3656856" y="5341314"/>
            <a:ext cx="724780" cy="3202"/>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52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مقارنة سلسلة التوريد التقليدية بالإلكترونية</a:t>
            </a:r>
            <a:endParaRPr lang="ar-SA" dirty="0"/>
          </a:p>
        </p:txBody>
      </p:sp>
      <p:graphicFrame>
        <p:nvGraphicFramePr>
          <p:cNvPr id="5" name="Content Placeholder 4"/>
          <p:cNvGraphicFramePr>
            <a:graphicFrameLocks noGrp="1"/>
          </p:cNvGraphicFramePr>
          <p:nvPr>
            <p:ph idx="1"/>
            <p:extLst/>
          </p:nvPr>
        </p:nvGraphicFramePr>
        <p:xfrm>
          <a:off x="-121986" y="1405197"/>
          <a:ext cx="9993314" cy="3870960"/>
        </p:xfrm>
        <a:graphic>
          <a:graphicData uri="http://schemas.openxmlformats.org/drawingml/2006/table">
            <a:tbl>
              <a:tblPr rtl="1" firstRow="1" bandRow="1">
                <a:tableStyleId>{5C22544A-7EE6-4342-B048-85BDC9FD1C3A}</a:tableStyleId>
              </a:tblPr>
              <a:tblGrid>
                <a:gridCol w="4831404"/>
                <a:gridCol w="5161910"/>
              </a:tblGrid>
              <a:tr h="361303">
                <a:tc>
                  <a:txBody>
                    <a:bodyPr/>
                    <a:lstStyle/>
                    <a:p>
                      <a:pPr algn="ctr" rtl="1"/>
                      <a:r>
                        <a:rPr lang="ar-SA" sz="2000" dirty="0" smtClean="0"/>
                        <a:t>سلسة التوريد</a:t>
                      </a:r>
                      <a:r>
                        <a:rPr lang="ar-SA" sz="2000" baseline="0" dirty="0" smtClean="0"/>
                        <a:t> التقليدية</a:t>
                      </a:r>
                      <a:endParaRPr lang="ar-SA" sz="2000" dirty="0"/>
                    </a:p>
                  </a:txBody>
                  <a:tcPr/>
                </a:tc>
                <a:tc>
                  <a:txBody>
                    <a:bodyPr/>
                    <a:lstStyle/>
                    <a:p>
                      <a:pPr algn="ctr" rtl="1"/>
                      <a:r>
                        <a:rPr lang="ar-SA" sz="2000" dirty="0" smtClean="0"/>
                        <a:t>سلسلة التوريد الالكترونية</a:t>
                      </a:r>
                      <a:endParaRPr lang="ar-SA" sz="2000" dirty="0"/>
                    </a:p>
                  </a:txBody>
                  <a:tcPr/>
                </a:tc>
              </a:tr>
              <a:tr h="361303">
                <a:tc>
                  <a:txBody>
                    <a:bodyPr/>
                    <a:lstStyle/>
                    <a:p>
                      <a:pPr algn="r" rtl="1"/>
                      <a:r>
                        <a:rPr lang="ar-SA" sz="2000" b="0" dirty="0" smtClean="0"/>
                        <a:t>غالباً السلع محسوسة</a:t>
                      </a:r>
                      <a:endParaRPr lang="ar-SA" sz="2000" b="0" dirty="0"/>
                    </a:p>
                  </a:txBody>
                  <a:tcPr/>
                </a:tc>
                <a:tc>
                  <a:txBody>
                    <a:bodyPr/>
                    <a:lstStyle/>
                    <a:p>
                      <a:pPr algn="r" rtl="1"/>
                      <a:r>
                        <a:rPr lang="ar-SA" sz="2000" b="0" dirty="0" smtClean="0"/>
                        <a:t>منتجات إلكترونية</a:t>
                      </a:r>
                      <a:r>
                        <a:rPr lang="ar-SA" sz="2000" b="0" baseline="0" dirty="0" smtClean="0"/>
                        <a:t> وخدمات</a:t>
                      </a:r>
                      <a:endParaRPr lang="ar-SA" sz="2000" b="0" dirty="0"/>
                    </a:p>
                  </a:txBody>
                  <a:tcPr/>
                </a:tc>
              </a:tr>
              <a:tr h="361303">
                <a:tc>
                  <a:txBody>
                    <a:bodyPr/>
                    <a:lstStyle/>
                    <a:p>
                      <a:pPr algn="r" rtl="1"/>
                      <a:r>
                        <a:rPr lang="ar-SA" sz="2000" b="0" dirty="0" smtClean="0"/>
                        <a:t>ارتفاع التكاليف</a:t>
                      </a:r>
                      <a:endParaRPr lang="ar-SA" sz="2000" b="0" dirty="0"/>
                    </a:p>
                  </a:txBody>
                  <a:tcPr/>
                </a:tc>
                <a:tc>
                  <a:txBody>
                    <a:bodyPr/>
                    <a:lstStyle/>
                    <a:p>
                      <a:pPr algn="r" rtl="1"/>
                      <a:r>
                        <a:rPr lang="ar-SA" sz="2000" b="0" dirty="0" smtClean="0"/>
                        <a:t>انخفاض التكاليف</a:t>
                      </a:r>
                      <a:endParaRPr lang="ar-SA" sz="2000" b="0" dirty="0"/>
                    </a:p>
                  </a:txBody>
                  <a:tcPr/>
                </a:tc>
              </a:tr>
              <a:tr h="361303">
                <a:tc>
                  <a:txBody>
                    <a:bodyPr/>
                    <a:lstStyle/>
                    <a:p>
                      <a:pPr algn="r" rtl="1"/>
                      <a:r>
                        <a:rPr lang="ar-SA" sz="2000" b="0" dirty="0" smtClean="0"/>
                        <a:t>المنتج يدفع السلعة الى السوق </a:t>
                      </a:r>
                      <a:r>
                        <a:rPr lang="en-US" sz="2000" b="0" i="0" kern="1200" dirty="0" smtClean="0">
                          <a:solidFill>
                            <a:schemeClr val="dk1"/>
                          </a:solidFill>
                          <a:effectLst/>
                          <a:latin typeface="+mn-lt"/>
                          <a:ea typeface="+mn-ea"/>
                          <a:cs typeface="+mn-cs"/>
                        </a:rPr>
                        <a:t>demand-push </a:t>
                      </a:r>
                      <a:endParaRPr lang="ar-SA" sz="2000" b="0" i="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0" dirty="0" smtClean="0"/>
                        <a:t>المستهلك يجذب السلعة </a:t>
                      </a:r>
                      <a:r>
                        <a:rPr lang="en-US" sz="2000" b="0" i="0" kern="1200" dirty="0" smtClean="0">
                          <a:solidFill>
                            <a:schemeClr val="dk1"/>
                          </a:solidFill>
                          <a:effectLst/>
                          <a:latin typeface="+mn-lt"/>
                          <a:ea typeface="+mn-ea"/>
                          <a:cs typeface="+mn-cs"/>
                        </a:rPr>
                        <a:t>demand-pull </a:t>
                      </a:r>
                      <a:endParaRPr lang="ar-SA" sz="2000" b="0" dirty="0"/>
                    </a:p>
                  </a:txBody>
                  <a:tcPr/>
                </a:tc>
              </a:tr>
              <a:tr h="361303">
                <a:tc>
                  <a:txBody>
                    <a:bodyPr/>
                    <a:lstStyle/>
                    <a:p>
                      <a:pPr algn="r" rtl="1"/>
                      <a:r>
                        <a:rPr lang="ar-SA" sz="2000" b="0" dirty="0" smtClean="0"/>
                        <a:t>سلسلة المعلومات والأموال</a:t>
                      </a:r>
                      <a:r>
                        <a:rPr lang="ar-SA" sz="2000" b="0" baseline="0" dirty="0" smtClean="0"/>
                        <a:t> والسلع تسير </a:t>
                      </a:r>
                      <a:r>
                        <a:rPr lang="ar-SA" sz="2000" b="0" dirty="0" smtClean="0"/>
                        <a:t>في أتجاه واحد </a:t>
                      </a:r>
                      <a:endParaRPr lang="ar-SA" sz="2000" b="0" dirty="0"/>
                    </a:p>
                  </a:txBody>
                  <a:tcPr/>
                </a:tc>
                <a:tc>
                  <a:txBody>
                    <a:bodyPr/>
                    <a:lstStyle/>
                    <a:p>
                      <a:pPr algn="r" rtl="1"/>
                      <a:r>
                        <a:rPr lang="ar-SA" sz="2000" b="0" dirty="0" smtClean="0"/>
                        <a:t>كل</a:t>
                      </a:r>
                      <a:r>
                        <a:rPr lang="ar-SA" sz="2000" b="0" baseline="0" dirty="0" smtClean="0"/>
                        <a:t> التدفقات</a:t>
                      </a:r>
                      <a:r>
                        <a:rPr lang="ar-SA" sz="2000" b="0" dirty="0" smtClean="0"/>
                        <a:t> تسير في اتجاهيين </a:t>
                      </a:r>
                      <a:endParaRPr lang="ar-SA" sz="2000" b="0" dirty="0"/>
                    </a:p>
                  </a:txBody>
                  <a:tcPr/>
                </a:tc>
              </a:tr>
              <a:tr h="361303">
                <a:tc>
                  <a:txBody>
                    <a:bodyPr/>
                    <a:lstStyle/>
                    <a:p>
                      <a:pPr algn="r" rtl="1"/>
                      <a:r>
                        <a:rPr lang="ar-SA" sz="2000" b="0" dirty="0" smtClean="0"/>
                        <a:t>لا</a:t>
                      </a:r>
                      <a:r>
                        <a:rPr lang="ar-SA" sz="2000" b="0" baseline="0" dirty="0" smtClean="0"/>
                        <a:t> تستفيد من شبكات القيمة</a:t>
                      </a:r>
                      <a:endParaRPr lang="ar-SA" sz="2000" b="0" dirty="0"/>
                    </a:p>
                  </a:txBody>
                  <a:tcPr/>
                </a:tc>
                <a:tc>
                  <a:txBody>
                    <a:bodyPr/>
                    <a:lstStyle/>
                    <a:p>
                      <a:pPr algn="r" rtl="1"/>
                      <a:r>
                        <a:rPr lang="ar-SA" sz="2000" b="0" dirty="0" smtClean="0"/>
                        <a:t>تستفيد من شبكات القيمة</a:t>
                      </a:r>
                      <a:endParaRPr lang="ar-SA" sz="2000" b="0" dirty="0"/>
                    </a:p>
                  </a:txBody>
                  <a:tcPr/>
                </a:tc>
              </a:tr>
              <a:tr h="361303">
                <a:tc>
                  <a:txBody>
                    <a:bodyPr/>
                    <a:lstStyle/>
                    <a:p>
                      <a:pPr algn="r" rtl="1"/>
                      <a:r>
                        <a:rPr lang="ar-SA" sz="2000" b="0" dirty="0" smtClean="0"/>
                        <a:t>لا تستفيد من التجارة التعاونية</a:t>
                      </a:r>
                      <a:endParaRPr lang="ar-SA" sz="2000" b="0" dirty="0"/>
                    </a:p>
                  </a:txBody>
                  <a:tcPr/>
                </a:tc>
                <a:tc>
                  <a:txBody>
                    <a:bodyPr/>
                    <a:lstStyle/>
                    <a:p>
                      <a:pPr algn="r" rtl="1"/>
                      <a:r>
                        <a:rPr lang="ar-SA" sz="2000" b="0" dirty="0" smtClean="0"/>
                        <a:t>تستفيد من التجارة التعاونية</a:t>
                      </a:r>
                      <a:endParaRPr lang="ar-SA" sz="2000" b="0" dirty="0"/>
                    </a:p>
                  </a:txBody>
                  <a:tcPr/>
                </a:tc>
              </a:tr>
              <a:tr h="350520">
                <a:tc>
                  <a:txBody>
                    <a:bodyPr/>
                    <a:lstStyle/>
                    <a:p>
                      <a:pPr algn="r" rtl="1"/>
                      <a:r>
                        <a:rPr lang="ar-SA" sz="2000" b="0" dirty="0" smtClean="0"/>
                        <a:t>سلسلة طويلة ومعقدة بسبب كثرة الوسطاء</a:t>
                      </a:r>
                      <a:endParaRPr lang="ar-SA" sz="2000" b="0"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0" dirty="0" smtClean="0"/>
                        <a:t>سلسلة طويلة وبسيطة بسبب</a:t>
                      </a:r>
                      <a:r>
                        <a:rPr lang="ar-SA" sz="2000" b="0" baseline="0" dirty="0" smtClean="0"/>
                        <a:t> </a:t>
                      </a:r>
                      <a:r>
                        <a:rPr lang="ar-SA" sz="2000" b="0" dirty="0" smtClean="0"/>
                        <a:t>قلة الوسطاء وطبيعة المنتجات</a:t>
                      </a:r>
                    </a:p>
                    <a:p>
                      <a:pPr algn="r" rtl="1"/>
                      <a:endParaRPr lang="ar-SA" sz="2000" b="0" dirty="0"/>
                    </a:p>
                  </a:txBody>
                  <a:tcPr/>
                </a:tc>
              </a:tr>
              <a:tr h="350520">
                <a:tc>
                  <a:txBody>
                    <a:bodyPr/>
                    <a:lstStyle/>
                    <a:p>
                      <a:pPr algn="r" rtl="1"/>
                      <a:r>
                        <a:rPr lang="ar-SA" sz="2000" b="0" dirty="0" smtClean="0"/>
                        <a:t>غير صديقة للبيئة </a:t>
                      </a:r>
                      <a:endParaRPr lang="ar-SA" sz="2000" b="0" dirty="0"/>
                    </a:p>
                  </a:txBody>
                  <a:tcPr/>
                </a:tc>
                <a:tc>
                  <a:txBody>
                    <a:bodyPr/>
                    <a:lstStyle/>
                    <a:p>
                      <a:pPr algn="r" rtl="1"/>
                      <a:r>
                        <a:rPr lang="ar-SA" sz="2000" b="0" dirty="0" smtClean="0"/>
                        <a:t>صديقة للبيئة لأنها</a:t>
                      </a:r>
                      <a:r>
                        <a:rPr lang="ar-SA" sz="2000" b="0" baseline="0" dirty="0" smtClean="0"/>
                        <a:t> توفر المكان والعمالة والورق والمواصلات</a:t>
                      </a:r>
                      <a:endParaRPr lang="ar-SA" sz="2000" b="0"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TextBox 2"/>
          <p:cNvSpPr txBox="1"/>
          <p:nvPr/>
        </p:nvSpPr>
        <p:spPr>
          <a:xfrm>
            <a:off x="0" y="5416144"/>
            <a:ext cx="9705528" cy="800219"/>
          </a:xfrm>
          <a:prstGeom prst="rect">
            <a:avLst/>
          </a:prstGeom>
          <a:noFill/>
        </p:spPr>
        <p:txBody>
          <a:bodyPr wrap="square" rtlCol="1">
            <a:spAutoFit/>
          </a:bodyPr>
          <a:lstStyle/>
          <a:p>
            <a:pPr marL="342900" indent="-342900">
              <a:buFont typeface="Arial" panose="020B0604020202020204" pitchFamily="34" charset="0"/>
              <a:buChar char="•"/>
            </a:pPr>
            <a:r>
              <a:rPr lang="ar-SA" sz="2300" dirty="0">
                <a:solidFill>
                  <a:srgbClr val="013E36"/>
                </a:solidFill>
                <a:latin typeface="+mn-lt"/>
                <a:cs typeface="Arial" charset="0"/>
              </a:rPr>
              <a:t>معوقات إدارة سلسلة التوريد: أمن المعلومات والخصوصية، التردد في تبادل المعلومات، نقص </a:t>
            </a:r>
            <a:r>
              <a:rPr lang="ar-SA" sz="2300" dirty="0" smtClean="0">
                <a:solidFill>
                  <a:srgbClr val="013E36"/>
                </a:solidFill>
                <a:latin typeface="+mn-lt"/>
                <a:cs typeface="Arial" charset="0"/>
              </a:rPr>
              <a:t>المهارات، مشاكل متعلقة بالثقة بين الشركاء والصلاحيات </a:t>
            </a:r>
            <a:endParaRPr lang="ar-SA" sz="2300" dirty="0">
              <a:solidFill>
                <a:srgbClr val="013E36"/>
              </a:solidFill>
              <a:latin typeface="+mn-lt"/>
              <a:cs typeface="Arial" charset="0"/>
            </a:endParaRPr>
          </a:p>
        </p:txBody>
      </p:sp>
    </p:spTree>
    <p:extLst>
      <p:ext uri="{BB962C8B-B14F-4D97-AF65-F5344CB8AC3E}">
        <p14:creationId xmlns:p14="http://schemas.microsoft.com/office/powerpoint/2010/main" val="29417134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1"/>
            <a:r>
              <a:rPr lang="ar-SA" dirty="0" smtClean="0"/>
              <a:t> أودية التكنولوجية </a:t>
            </a:r>
            <a:r>
              <a:rPr lang="en-US" dirty="0" smtClean="0"/>
              <a:t>Technology Parks </a:t>
            </a:r>
            <a:endParaRPr lang="ar-SA" dirty="0"/>
          </a:p>
        </p:txBody>
      </p:sp>
      <p:sp>
        <p:nvSpPr>
          <p:cNvPr id="3" name="Content Placeholder 2"/>
          <p:cNvSpPr>
            <a:spLocks noGrp="1"/>
          </p:cNvSpPr>
          <p:nvPr>
            <p:ph idx="1"/>
          </p:nvPr>
        </p:nvSpPr>
        <p:spPr>
          <a:xfrm>
            <a:off x="-87560" y="1417638"/>
            <a:ext cx="9498260" cy="4708525"/>
          </a:xfrm>
        </p:spPr>
        <p:txBody>
          <a:bodyPr/>
          <a:lstStyle/>
          <a:p>
            <a:pPr rtl="1">
              <a:buFont typeface="Arial" panose="020B0604020202020204" pitchFamily="34" charset="0"/>
              <a:buChar char="•"/>
            </a:pPr>
            <a:r>
              <a:rPr lang="ar-SA" sz="2000" dirty="0" smtClean="0"/>
              <a:t>تهدف الى توطين التقنية وتحقيق </a:t>
            </a:r>
            <a:r>
              <a:rPr lang="ar-SA" sz="2000" dirty="0"/>
              <a:t>التنمية </a:t>
            </a:r>
            <a:r>
              <a:rPr lang="ar-SA" sz="2000" dirty="0" smtClean="0"/>
              <a:t>الاقتصادية والالتحاق </a:t>
            </a:r>
            <a:r>
              <a:rPr lang="ar-SA" sz="2000" dirty="0"/>
              <a:t>بركب التقدم. </a:t>
            </a:r>
            <a:r>
              <a:rPr lang="ar-SA" sz="2000" dirty="0" smtClean="0"/>
              <a:t>يوجد </a:t>
            </a:r>
            <a:r>
              <a:rPr lang="ar-SA" sz="2000" dirty="0" err="1" smtClean="0"/>
              <a:t>فى</a:t>
            </a:r>
            <a:r>
              <a:rPr lang="ar-SA" sz="2000" dirty="0" smtClean="0"/>
              <a:t> </a:t>
            </a:r>
            <a:r>
              <a:rPr lang="ar-SA" sz="2000" dirty="0"/>
              <a:t>الولايات المتحدة </a:t>
            </a:r>
            <a:r>
              <a:rPr lang="ar-SA" sz="2000" dirty="0" smtClean="0"/>
              <a:t>72 أشهرها </a:t>
            </a:r>
            <a:r>
              <a:rPr lang="ar-SA" sz="2000" dirty="0"/>
              <a:t>وادى السيليكون. ويوجد 5 </a:t>
            </a:r>
            <a:r>
              <a:rPr lang="ar-SA" sz="2000" dirty="0" err="1"/>
              <a:t>فى</a:t>
            </a:r>
            <a:r>
              <a:rPr lang="ar-SA" sz="2000" dirty="0"/>
              <a:t> كوريا الجنوبية </a:t>
            </a:r>
            <a:r>
              <a:rPr lang="ar-SA" sz="2000" dirty="0" smtClean="0"/>
              <a:t>و5 </a:t>
            </a:r>
            <a:r>
              <a:rPr lang="ar-SA" sz="2000" dirty="0" err="1"/>
              <a:t>فى</a:t>
            </a:r>
            <a:r>
              <a:rPr lang="ar-SA" sz="2000" dirty="0"/>
              <a:t> ماليزيا و23 </a:t>
            </a:r>
            <a:r>
              <a:rPr lang="ar-SA" sz="2000" dirty="0" err="1"/>
              <a:t>فى</a:t>
            </a:r>
            <a:r>
              <a:rPr lang="ar-SA" sz="2000" dirty="0"/>
              <a:t> اليابان و80 </a:t>
            </a:r>
            <a:r>
              <a:rPr lang="ar-SA" sz="2000" dirty="0" err="1"/>
              <a:t>فى</a:t>
            </a:r>
            <a:r>
              <a:rPr lang="ar-SA" sz="2000" dirty="0"/>
              <a:t> الصين و13 </a:t>
            </a:r>
            <a:r>
              <a:rPr lang="ar-SA" sz="2000" dirty="0" err="1"/>
              <a:t>فى</a:t>
            </a:r>
            <a:r>
              <a:rPr lang="ar-SA" sz="2000" dirty="0"/>
              <a:t> كندا. </a:t>
            </a:r>
            <a:r>
              <a:rPr lang="ar-SA" sz="2000" dirty="0" smtClean="0"/>
              <a:t>وفى </a:t>
            </a:r>
            <a:r>
              <a:rPr lang="ar-SA" sz="2000" dirty="0"/>
              <a:t>فنلندا 30 وادى للتكنولوجيا ومركز للتميز مرتبطة بــ20 جامعة بالرغم من أن مساحتها تبلغ حوالى ثلث مساحة مصر وسكانها يزيدون قليلاً عن 5 مليون نسمة </a:t>
            </a:r>
            <a:r>
              <a:rPr lang="ar-SA" sz="2000" dirty="0" err="1"/>
              <a:t>أى</a:t>
            </a:r>
            <a:r>
              <a:rPr lang="ar-SA" sz="2000" dirty="0"/>
              <a:t> </a:t>
            </a:r>
            <a:r>
              <a:rPr lang="ar-SA" sz="2000" dirty="0" smtClean="0"/>
              <a:t> </a:t>
            </a:r>
            <a:r>
              <a:rPr lang="ar-SA" sz="2000" dirty="0"/>
              <a:t>6 </a:t>
            </a:r>
            <a:r>
              <a:rPr lang="ar-SA" sz="2000" dirty="0" smtClean="0"/>
              <a:t>% من </a:t>
            </a:r>
            <a:r>
              <a:rPr lang="ar-SA" sz="2000" dirty="0"/>
              <a:t>سكان مصر</a:t>
            </a:r>
            <a:r>
              <a:rPr lang="ar-SA" sz="2000" dirty="0" smtClean="0"/>
              <a:t>.</a:t>
            </a:r>
          </a:p>
          <a:p>
            <a:pPr rtl="1">
              <a:buFont typeface="Arial" panose="020B0604020202020204" pitchFamily="34" charset="0"/>
              <a:buChar char="•"/>
            </a:pPr>
            <a:r>
              <a:rPr lang="ar-SA" sz="2000" dirty="0"/>
              <a:t>مدينة الملك عبدالعزيز للعلوم والتكنولوجيا و مدينة المعرفة الاقتصادية أشهرها في المملكة  </a:t>
            </a:r>
          </a:p>
          <a:p>
            <a:pPr rtl="1">
              <a:buFont typeface="Arial" panose="020B0604020202020204" pitchFamily="34" charset="0"/>
              <a:buChar char="•"/>
            </a:pPr>
            <a:r>
              <a:rPr lang="ar-OM" sz="2000" b="1" dirty="0" smtClean="0"/>
              <a:t>متطلبات </a:t>
            </a:r>
            <a:r>
              <a:rPr lang="ar-SA" sz="2000" b="1" dirty="0" smtClean="0"/>
              <a:t>نجاح</a:t>
            </a:r>
            <a:r>
              <a:rPr lang="ar-OM" sz="2000" b="1" dirty="0" smtClean="0"/>
              <a:t> </a:t>
            </a:r>
            <a:r>
              <a:rPr lang="ar-OM" sz="2000" b="1" dirty="0"/>
              <a:t>وادى </a:t>
            </a:r>
            <a:r>
              <a:rPr lang="ar-OM" sz="2000" b="1" dirty="0" smtClean="0"/>
              <a:t>للتكنولوجيا</a:t>
            </a:r>
            <a:r>
              <a:rPr lang="ar-SA" sz="2000" b="1" dirty="0" smtClean="0"/>
              <a:t>:</a:t>
            </a:r>
            <a:r>
              <a:rPr lang="ar-SA" sz="2000" dirty="0" smtClean="0"/>
              <a:t> توفير الإنترنت والبنية الأساسية وعوامل الجذب السكاني وبرامج التدريب وتشجيع الاستثمار وعشاق التكنولوجيا والمبتكرين وتوفر القيادة والشراكة مع القطع الخاص وربطه بالجامعات.</a:t>
            </a:r>
          </a:p>
          <a:p>
            <a:pPr rtl="1">
              <a:buFont typeface="Arial" panose="020B0604020202020204" pitchFamily="34" charset="0"/>
              <a:buChar char="•"/>
            </a:pPr>
            <a:r>
              <a:rPr lang="ar-SA" sz="2000" dirty="0" smtClean="0"/>
              <a:t>تحتاج الدول العربية إلى الاستثمار في أودية التكنولوجيا لاستغلال الفوائض المالية وطاقات الشباب والتغلب على مشكلة ندرة الموارد الطبيعية ولا سيما المياه والمراعي والغابات </a:t>
            </a:r>
          </a:p>
          <a:p>
            <a:r>
              <a:rPr lang="ar-SA" sz="2000" dirty="0" smtClean="0"/>
              <a:t> </a:t>
            </a:r>
            <a:endParaRPr lang="en-US" sz="20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graphicFrame>
        <p:nvGraphicFramePr>
          <p:cNvPr id="6" name="Table 5"/>
          <p:cNvGraphicFramePr>
            <a:graphicFrameLocks noGrp="1"/>
          </p:cNvGraphicFramePr>
          <p:nvPr>
            <p:extLst/>
          </p:nvPr>
        </p:nvGraphicFramePr>
        <p:xfrm>
          <a:off x="495300" y="4509120"/>
          <a:ext cx="8460656" cy="1478280"/>
        </p:xfrm>
        <a:graphic>
          <a:graphicData uri="http://schemas.openxmlformats.org/drawingml/2006/table">
            <a:tbl>
              <a:tblPr rtl="1" firstRow="1" bandRow="1">
                <a:tableStyleId>{5C22544A-7EE6-4342-B048-85BDC9FD1C3A}</a:tableStyleId>
              </a:tblPr>
              <a:tblGrid>
                <a:gridCol w="4230328"/>
                <a:gridCol w="4230328"/>
              </a:tblGrid>
              <a:tr h="0">
                <a:tc>
                  <a:txBody>
                    <a:bodyPr/>
                    <a:lstStyle/>
                    <a:p>
                      <a:pPr algn="r" rtl="1"/>
                      <a:r>
                        <a:rPr lang="ar-SA" dirty="0" smtClean="0"/>
                        <a:t>المدن الصناعية </a:t>
                      </a:r>
                      <a:endParaRPr lang="ar-SA" dirty="0"/>
                    </a:p>
                  </a:txBody>
                  <a:tcPr/>
                </a:tc>
                <a:tc>
                  <a:txBody>
                    <a:bodyPr/>
                    <a:lstStyle/>
                    <a:p>
                      <a:pPr algn="r" rtl="1"/>
                      <a:r>
                        <a:rPr lang="ar-SA" dirty="0" smtClean="0"/>
                        <a:t>أودية التكنولوجيا</a:t>
                      </a:r>
                      <a:endParaRPr lang="ar-SA" dirty="0"/>
                    </a:p>
                  </a:txBody>
                  <a:tcPr/>
                </a:tc>
              </a:tr>
              <a:tr h="370840">
                <a:tc>
                  <a:txBody>
                    <a:bodyPr/>
                    <a:lstStyle/>
                    <a:p>
                      <a:pPr algn="r" rtl="1"/>
                      <a:r>
                        <a:rPr lang="ar-SA" dirty="0" smtClean="0"/>
                        <a:t>تنتج منتجات كثيفة العمالة ورأس المال والمواد الخام</a:t>
                      </a:r>
                      <a:endParaRPr lang="ar-SA" dirty="0"/>
                    </a:p>
                  </a:txBody>
                  <a:tcPr/>
                </a:tc>
                <a:tc>
                  <a:txBody>
                    <a:bodyPr/>
                    <a:lstStyle/>
                    <a:p>
                      <a:pPr algn="r" rtl="1"/>
                      <a:r>
                        <a:rPr lang="ar-SA" dirty="0" smtClean="0"/>
                        <a:t>تنتج منتجات كثيفة المعرفة</a:t>
                      </a:r>
                      <a:endParaRPr lang="ar-SA" dirty="0"/>
                    </a:p>
                  </a:txBody>
                  <a:tcPr/>
                </a:tc>
              </a:tr>
              <a:tr h="370840">
                <a:tc>
                  <a:txBody>
                    <a:bodyPr/>
                    <a:lstStyle/>
                    <a:p>
                      <a:pPr algn="r" rtl="1"/>
                      <a:r>
                        <a:rPr lang="ar-SA" dirty="0" smtClean="0"/>
                        <a:t>تنتج منتجات قديمة وتقليدية </a:t>
                      </a:r>
                      <a:endParaRPr lang="ar-SA" dirty="0"/>
                    </a:p>
                  </a:txBody>
                  <a:tcPr/>
                </a:tc>
                <a:tc>
                  <a:txBody>
                    <a:bodyPr/>
                    <a:lstStyle/>
                    <a:p>
                      <a:pPr algn="r" rtl="1"/>
                      <a:r>
                        <a:rPr lang="ar-SA" dirty="0" smtClean="0"/>
                        <a:t>تركز على إنتاج منتج جديد أو تطوير المنتجات الحالية</a:t>
                      </a:r>
                      <a:endParaRPr lang="ar-SA" dirty="0"/>
                    </a:p>
                  </a:txBody>
                  <a:tcPr/>
                </a:tc>
              </a:tr>
              <a:tr h="370840">
                <a:tc>
                  <a:txBody>
                    <a:bodyPr/>
                    <a:lstStyle/>
                    <a:p>
                      <a:pPr algn="r" rtl="1"/>
                      <a:r>
                        <a:rPr lang="ar-SA" dirty="0" smtClean="0"/>
                        <a:t>غير مرتبطة بالجامعات ومراكز البحث العلمي </a:t>
                      </a:r>
                      <a:endParaRPr lang="ar-SA" dirty="0"/>
                    </a:p>
                  </a:txBody>
                  <a:tcPr/>
                </a:tc>
                <a:tc>
                  <a:txBody>
                    <a:bodyPr/>
                    <a:lstStyle/>
                    <a:p>
                      <a:pPr algn="r" rtl="1"/>
                      <a:r>
                        <a:rPr lang="ar-SA" dirty="0" smtClean="0"/>
                        <a:t>الشركات مرتبطة بالجامعات ومراكز البحث </a:t>
                      </a:r>
                      <a:r>
                        <a:rPr lang="ar-SA" dirty="0" err="1" smtClean="0"/>
                        <a:t>العلمى</a:t>
                      </a:r>
                      <a:endParaRPr lang="ar-SA" dirty="0"/>
                    </a:p>
                  </a:txBody>
                  <a:tcPr/>
                </a:tc>
              </a:tr>
            </a:tbl>
          </a:graphicData>
        </a:graphic>
      </p:graphicFrame>
    </p:spTree>
    <p:extLst>
      <p:ext uri="{BB962C8B-B14F-4D97-AF65-F5344CB8AC3E}">
        <p14:creationId xmlns:p14="http://schemas.microsoft.com/office/powerpoint/2010/main" val="2348839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70992"/>
          </a:xfrm>
        </p:spPr>
        <p:txBody>
          <a:bodyPr/>
          <a:lstStyle/>
          <a:p>
            <a:pPr algn="l" rtl="1"/>
            <a:r>
              <a:rPr lang="ar-SA" dirty="0" smtClean="0"/>
              <a:t>الابتكارات المفتوحة </a:t>
            </a:r>
            <a:r>
              <a:rPr lang="en-US" dirty="0" smtClean="0"/>
              <a:t>Open Innovations </a:t>
            </a:r>
            <a:r>
              <a:rPr lang="ar-SA" dirty="0" smtClean="0"/>
              <a:t> </a:t>
            </a:r>
            <a:endParaRPr lang="ar-SA" dirty="0"/>
          </a:p>
        </p:txBody>
      </p:sp>
      <p:sp>
        <p:nvSpPr>
          <p:cNvPr id="3" name="Content Placeholder 2"/>
          <p:cNvSpPr>
            <a:spLocks noGrp="1"/>
          </p:cNvSpPr>
          <p:nvPr>
            <p:ph idx="1"/>
          </p:nvPr>
        </p:nvSpPr>
        <p:spPr>
          <a:xfrm>
            <a:off x="-159568" y="1417638"/>
            <a:ext cx="10065568" cy="2443409"/>
          </a:xfrm>
        </p:spPr>
        <p:txBody>
          <a:bodyPr/>
          <a:lstStyle/>
          <a:p>
            <a:pPr rtl="1">
              <a:buFont typeface="Arial" panose="020B0604020202020204" pitchFamily="34" charset="0"/>
              <a:buChar char="•"/>
            </a:pPr>
            <a:r>
              <a:rPr lang="ar-SA" sz="2200" b="1" dirty="0" smtClean="0"/>
              <a:t>الابتكارات المفتوحة </a:t>
            </a:r>
            <a:r>
              <a:rPr lang="ar-SA" sz="2200" dirty="0" smtClean="0"/>
              <a:t>تعنى أن الشركة تستخدم أفكارها الداخلية وأفكار من الخارج في تطوير منتجاتها. </a:t>
            </a:r>
            <a:r>
              <a:rPr lang="ar-SA" sz="2200" dirty="0"/>
              <a:t>أي مشاركة أكثر من شركة ( وربما الأفراد) في تطوير </a:t>
            </a:r>
            <a:r>
              <a:rPr lang="ar-SA" sz="2200" dirty="0" smtClean="0"/>
              <a:t>المنتج. أهمها البرامج والشبكات والأجهزة</a:t>
            </a:r>
          </a:p>
          <a:p>
            <a:pPr rtl="1">
              <a:buFont typeface="Arial" panose="020B0604020202020204" pitchFamily="34" charset="0"/>
              <a:buChar char="•"/>
            </a:pPr>
            <a:r>
              <a:rPr lang="ar-SA" sz="2200" b="1" dirty="0" smtClean="0"/>
              <a:t>الابتكارات المغلقة: </a:t>
            </a:r>
            <a:r>
              <a:rPr lang="ar-SA" sz="2200" dirty="0" smtClean="0"/>
              <a:t>التكنولوجيا اخترعت وأنتجت وأحضرت للسوق بواسطة الشركة المبتكرة</a:t>
            </a:r>
          </a:p>
          <a:p>
            <a:pPr rtl="1">
              <a:buFont typeface="Arial" panose="020B0604020202020204" pitchFamily="34" charset="0"/>
              <a:buChar char="•"/>
            </a:pPr>
            <a:r>
              <a:rPr lang="ar-SA" sz="2200" b="1" dirty="0" smtClean="0"/>
              <a:t>مزايا الابتكارات المفتوحة:</a:t>
            </a:r>
            <a:r>
              <a:rPr lang="ar-SA" sz="2200" dirty="0" smtClean="0"/>
              <a:t> تبادل المعرفة وتقلل تكاليف البحث والتطوير والأسعار وتحسن الفرص التسويقية</a:t>
            </a:r>
          </a:p>
          <a:p>
            <a:r>
              <a:rPr lang="ar-SA" sz="2400" b="1" dirty="0" smtClean="0"/>
              <a:t>عيوبها: </a:t>
            </a:r>
            <a:r>
              <a:rPr lang="ar-SA" sz="2400" dirty="0" smtClean="0"/>
              <a:t>احتمال النزاع على حقوق الملكية الفكرية وفقدان الشركة لمزاياها التنافسية </a:t>
            </a:r>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pic>
        <p:nvPicPr>
          <p:cNvPr id="5" name="Picture 4"/>
          <p:cNvPicPr>
            <a:picLocks noChangeAspect="1"/>
          </p:cNvPicPr>
          <p:nvPr/>
        </p:nvPicPr>
        <p:blipFill>
          <a:blip r:embed="rId2"/>
          <a:stretch>
            <a:fillRect/>
          </a:stretch>
        </p:blipFill>
        <p:spPr>
          <a:xfrm>
            <a:off x="776536" y="3429001"/>
            <a:ext cx="3992212" cy="2812256"/>
          </a:xfrm>
          <a:prstGeom prst="rect">
            <a:avLst/>
          </a:prstGeom>
        </p:spPr>
      </p:pic>
      <p:pic>
        <p:nvPicPr>
          <p:cNvPr id="6" name="Picture 5"/>
          <p:cNvPicPr>
            <a:picLocks noChangeAspect="1"/>
          </p:cNvPicPr>
          <p:nvPr/>
        </p:nvPicPr>
        <p:blipFill>
          <a:blip r:embed="rId3"/>
          <a:stretch>
            <a:fillRect/>
          </a:stretch>
        </p:blipFill>
        <p:spPr>
          <a:xfrm>
            <a:off x="4664968" y="3501008"/>
            <a:ext cx="4032448" cy="3185018"/>
          </a:xfrm>
          <a:prstGeom prst="rect">
            <a:avLst/>
          </a:prstGeom>
        </p:spPr>
      </p:pic>
    </p:spTree>
    <p:extLst>
      <p:ext uri="{BB962C8B-B14F-4D97-AF65-F5344CB8AC3E}">
        <p14:creationId xmlns:p14="http://schemas.microsoft.com/office/powerpoint/2010/main" val="1726131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أسئلة للمراجعة: 1</a:t>
            </a:r>
            <a:endParaRPr lang="ar-SA" dirty="0"/>
          </a:p>
        </p:txBody>
      </p:sp>
      <p:sp>
        <p:nvSpPr>
          <p:cNvPr id="3" name="Content Placeholder 2"/>
          <p:cNvSpPr>
            <a:spLocks noGrp="1"/>
          </p:cNvSpPr>
          <p:nvPr>
            <p:ph idx="1"/>
          </p:nvPr>
        </p:nvSpPr>
        <p:spPr>
          <a:xfrm>
            <a:off x="516756" y="1340768"/>
            <a:ext cx="8915400" cy="4752528"/>
          </a:xfrm>
        </p:spPr>
        <p:txBody>
          <a:bodyPr/>
          <a:lstStyle/>
          <a:p>
            <a:pPr lvl="0" rtl="1"/>
            <a:r>
              <a:rPr lang="ar-SA" sz="2400" b="1" dirty="0" smtClean="0"/>
              <a:t>(1) مشروع </a:t>
            </a:r>
            <a:r>
              <a:rPr lang="ar-SA" sz="2400" b="1" dirty="0" err="1" smtClean="0"/>
              <a:t>نيوم</a:t>
            </a:r>
            <a:r>
              <a:rPr lang="ar-SA" sz="2400" b="1" dirty="0" smtClean="0"/>
              <a:t> يعتبر......</a:t>
            </a:r>
            <a:endParaRPr lang="en-US" sz="2400" b="1" dirty="0"/>
          </a:p>
          <a:p>
            <a:pPr marL="971550" lvl="1" indent="-514350" rtl="1">
              <a:buFont typeface="+mj-lt"/>
              <a:buAutoNum type="alphaUcPeriod"/>
            </a:pPr>
            <a:r>
              <a:rPr lang="ar-SA" sz="2400" dirty="0" smtClean="0"/>
              <a:t>أحد أهداف رؤية 2030</a:t>
            </a:r>
            <a:endParaRPr lang="en-US" sz="2400" dirty="0"/>
          </a:p>
          <a:p>
            <a:pPr marL="971550" lvl="1" indent="-514350" rtl="1">
              <a:buFont typeface="+mj-lt"/>
              <a:buAutoNum type="alphaUcPeriod"/>
            </a:pPr>
            <a:r>
              <a:rPr lang="ar-SA" sz="2400" dirty="0" smtClean="0"/>
              <a:t>أحد خيارات تحقيق رؤية 2030</a:t>
            </a:r>
            <a:endParaRPr lang="en-US" sz="2400" dirty="0"/>
          </a:p>
          <a:p>
            <a:pPr marL="971550" lvl="1" indent="-514350" rtl="1">
              <a:buFont typeface="+mj-lt"/>
              <a:buAutoNum type="alphaUcPeriod"/>
            </a:pPr>
            <a:r>
              <a:rPr lang="ar-SA" sz="2400" dirty="0" smtClean="0"/>
              <a:t>أحد قيم رؤية 2030</a:t>
            </a:r>
            <a:endParaRPr lang="en-US" sz="2400" dirty="0"/>
          </a:p>
          <a:p>
            <a:pPr marL="971550" lvl="1" indent="-514350" rtl="1">
              <a:buFont typeface="+mj-lt"/>
              <a:buAutoNum type="alphaUcPeriod"/>
            </a:pPr>
            <a:r>
              <a:rPr lang="ar-SA" sz="2400" dirty="0" smtClean="0"/>
              <a:t>لا علاقة له برؤية 2030</a:t>
            </a:r>
            <a:endParaRPr lang="ar-SA" sz="2400" dirty="0"/>
          </a:p>
          <a:p>
            <a:pPr lvl="0" rtl="1"/>
            <a:r>
              <a:rPr lang="ar-SA" sz="2400" dirty="0" smtClean="0"/>
              <a:t>(2) </a:t>
            </a:r>
            <a:r>
              <a:rPr lang="ar-SA" sz="2400" b="1" dirty="0"/>
              <a:t>خصائص الخدمات الالكترونية </a:t>
            </a:r>
            <a:r>
              <a:rPr lang="ar-SA" sz="2400" b="1" u="sng" dirty="0"/>
              <a:t>لا تشمل</a:t>
            </a:r>
            <a:r>
              <a:rPr lang="ar-SA" sz="2400" b="1" dirty="0"/>
              <a:t>.....................</a:t>
            </a:r>
            <a:endParaRPr lang="en-US" sz="2400" b="1" dirty="0"/>
          </a:p>
          <a:p>
            <a:pPr marL="971550" lvl="1" indent="-514350" rtl="1">
              <a:spcBef>
                <a:spcPts val="500"/>
              </a:spcBef>
              <a:buFont typeface="+mj-lt"/>
              <a:buAutoNum type="alphaUcPeriod"/>
            </a:pPr>
            <a:r>
              <a:rPr lang="ar-SA" sz="2400" dirty="0"/>
              <a:t>تلازم الإنتاج والاستهلاك </a:t>
            </a:r>
            <a:endParaRPr lang="en-US" sz="2400" dirty="0"/>
          </a:p>
          <a:p>
            <a:pPr marL="971550" lvl="1" indent="-514350" rtl="1">
              <a:spcBef>
                <a:spcPts val="500"/>
              </a:spcBef>
              <a:buFont typeface="+mj-lt"/>
              <a:buAutoNum type="alphaUcPeriod"/>
            </a:pPr>
            <a:r>
              <a:rPr lang="ar-SA" sz="2400" dirty="0"/>
              <a:t>غير قابلة للتخزين</a:t>
            </a:r>
            <a:endParaRPr lang="en-US" sz="2400" dirty="0"/>
          </a:p>
          <a:p>
            <a:pPr marL="971550" lvl="1" indent="-514350" rtl="1">
              <a:spcBef>
                <a:spcPts val="500"/>
              </a:spcBef>
              <a:buFont typeface="+mj-lt"/>
              <a:buAutoNum type="alphaUcPeriod"/>
            </a:pPr>
            <a:r>
              <a:rPr lang="ar-SA" sz="2400" dirty="0"/>
              <a:t>غير ملموسة</a:t>
            </a:r>
            <a:endParaRPr lang="en-US" sz="2400" dirty="0"/>
          </a:p>
          <a:p>
            <a:pPr marL="971550" lvl="1" indent="-514350" rtl="1">
              <a:spcBef>
                <a:spcPts val="500"/>
              </a:spcBef>
              <a:buFont typeface="+mj-lt"/>
              <a:buAutoNum type="alphaUcPeriod"/>
            </a:pPr>
            <a:r>
              <a:rPr lang="ar-SA" sz="2400" dirty="0"/>
              <a:t>ارتفاع التكلفة </a:t>
            </a:r>
            <a:r>
              <a:rPr lang="ar-SA" sz="2400" dirty="0" smtClean="0"/>
              <a:t>المتغيرة</a:t>
            </a:r>
          </a:p>
          <a:p>
            <a:pPr marL="0" indent="0" rtl="1"/>
            <a:r>
              <a:rPr lang="ar-SA" sz="2400" dirty="0" smtClean="0"/>
              <a:t>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93573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أسئلة للمراجعة: 2</a:t>
            </a:r>
            <a:endParaRPr lang="ar-SA" dirty="0"/>
          </a:p>
        </p:txBody>
      </p:sp>
      <p:sp>
        <p:nvSpPr>
          <p:cNvPr id="3" name="Content Placeholder 2"/>
          <p:cNvSpPr>
            <a:spLocks noGrp="1"/>
          </p:cNvSpPr>
          <p:nvPr>
            <p:ph idx="1"/>
          </p:nvPr>
        </p:nvSpPr>
        <p:spPr>
          <a:xfrm>
            <a:off x="56456" y="1417638"/>
            <a:ext cx="9721080" cy="4938712"/>
          </a:xfrm>
        </p:spPr>
        <p:txBody>
          <a:bodyPr/>
          <a:lstStyle/>
          <a:p>
            <a:pPr marL="0" lvl="0" indent="0" rtl="1">
              <a:spcBef>
                <a:spcPts val="400"/>
              </a:spcBef>
            </a:pPr>
            <a:r>
              <a:rPr lang="ar-SA" dirty="0" smtClean="0"/>
              <a:t>(3) نموذج</a:t>
            </a:r>
            <a:r>
              <a:rPr lang="ar-SA" b="1" dirty="0" smtClean="0"/>
              <a:t>...........يدرس بيئة الأعمال الإلكترونية </a:t>
            </a:r>
            <a:r>
              <a:rPr lang="ar-SA" b="1" dirty="0" smtClean="0"/>
              <a:t>الطبيعية</a:t>
            </a:r>
            <a:endParaRPr lang="en-US" b="1" dirty="0"/>
          </a:p>
          <a:p>
            <a:pPr marL="971550" lvl="1" indent="-514350" rtl="1">
              <a:spcBef>
                <a:spcPts val="400"/>
              </a:spcBef>
              <a:buFont typeface="+mj-lt"/>
              <a:buAutoNum type="alphaUcPeriod"/>
            </a:pPr>
            <a:r>
              <a:rPr lang="ar-SA" dirty="0"/>
              <a:t>‌ </a:t>
            </a:r>
            <a:r>
              <a:rPr lang="en-US" dirty="0"/>
              <a:t>SWOT </a:t>
            </a:r>
            <a:endParaRPr lang="ar-SA" dirty="0" smtClean="0"/>
          </a:p>
          <a:p>
            <a:pPr marL="971550" lvl="1" indent="-514350" rtl="1">
              <a:spcBef>
                <a:spcPts val="400"/>
              </a:spcBef>
              <a:buFont typeface="+mj-lt"/>
              <a:buAutoNum type="alphaUcPeriod"/>
            </a:pPr>
            <a:r>
              <a:rPr lang="en-US" dirty="0" smtClean="0"/>
              <a:t>TAM</a:t>
            </a:r>
            <a:endParaRPr lang="en-US" sz="2400" dirty="0"/>
          </a:p>
          <a:p>
            <a:pPr marL="971550" lvl="1" indent="-514350" rtl="1">
              <a:spcBef>
                <a:spcPts val="400"/>
              </a:spcBef>
              <a:buFont typeface="+mj-lt"/>
              <a:buAutoNum type="alphaUcPeriod"/>
            </a:pPr>
            <a:r>
              <a:rPr lang="ar-SA" dirty="0"/>
              <a:t>‌ </a:t>
            </a:r>
            <a:r>
              <a:rPr lang="en-US" dirty="0" smtClean="0"/>
              <a:t>SLEPT</a:t>
            </a:r>
            <a:endParaRPr lang="en-US" sz="2400" dirty="0"/>
          </a:p>
          <a:p>
            <a:pPr marL="971550" lvl="1" indent="-514350" rtl="1">
              <a:spcBef>
                <a:spcPts val="400"/>
              </a:spcBef>
              <a:buFont typeface="+mj-lt"/>
              <a:buAutoNum type="alphaUcPeriod"/>
            </a:pPr>
            <a:r>
              <a:rPr lang="ar-SA" dirty="0"/>
              <a:t>‌ </a:t>
            </a:r>
            <a:r>
              <a:rPr lang="en-US" dirty="0" smtClean="0"/>
              <a:t>SLEPTE</a:t>
            </a:r>
            <a:endParaRPr lang="en-US" sz="2400" dirty="0"/>
          </a:p>
          <a:p>
            <a:pPr marL="0" lvl="0" indent="0" rtl="1">
              <a:spcBef>
                <a:spcPts val="400"/>
              </a:spcBef>
            </a:pPr>
            <a:r>
              <a:rPr lang="ar-SA" b="1" dirty="0" smtClean="0"/>
              <a:t>(4) استخدام </a:t>
            </a:r>
            <a:r>
              <a:rPr lang="ar-SA" b="1" dirty="0"/>
              <a:t>........ في التوثيق </a:t>
            </a:r>
            <a:r>
              <a:rPr lang="ar-SA" b="1" dirty="0" smtClean="0"/>
              <a:t>هو الأكثر تكلفة</a:t>
            </a:r>
            <a:endParaRPr lang="en-US" b="1" dirty="0"/>
          </a:p>
          <a:p>
            <a:pPr marL="971550" lvl="1" indent="-514350" rtl="1">
              <a:spcBef>
                <a:spcPts val="400"/>
              </a:spcBef>
              <a:buFont typeface="+mj-lt"/>
              <a:buAutoNum type="alphaUcPeriod"/>
            </a:pPr>
            <a:r>
              <a:rPr lang="ar-SA" dirty="0"/>
              <a:t> الحمض النووي</a:t>
            </a:r>
            <a:endParaRPr lang="en-US" sz="2400" dirty="0"/>
          </a:p>
          <a:p>
            <a:pPr marL="971550" lvl="1" indent="-514350" rtl="1">
              <a:spcBef>
                <a:spcPts val="400"/>
              </a:spcBef>
              <a:buFont typeface="+mj-lt"/>
              <a:buAutoNum type="alphaUcPeriod"/>
            </a:pPr>
            <a:r>
              <a:rPr lang="ar-SA" dirty="0"/>
              <a:t> بصمة الصوت</a:t>
            </a:r>
            <a:endParaRPr lang="en-US" sz="2400" dirty="0"/>
          </a:p>
          <a:p>
            <a:pPr marL="971550" lvl="1" indent="-514350" rtl="1">
              <a:spcBef>
                <a:spcPts val="400"/>
              </a:spcBef>
              <a:buFont typeface="+mj-lt"/>
              <a:buAutoNum type="alphaUcPeriod"/>
            </a:pPr>
            <a:r>
              <a:rPr lang="ar-SA" dirty="0"/>
              <a:t> ملامح الوجه </a:t>
            </a:r>
            <a:endParaRPr lang="en-US" sz="2400" dirty="0"/>
          </a:p>
          <a:p>
            <a:pPr marL="971550" lvl="1" indent="-514350" rtl="1">
              <a:spcBef>
                <a:spcPts val="400"/>
              </a:spcBef>
              <a:buFont typeface="+mj-lt"/>
              <a:buAutoNum type="alphaUcPeriod"/>
            </a:pPr>
            <a:r>
              <a:rPr lang="ar-SA" dirty="0"/>
              <a:t>التوقيع اليدوي  </a:t>
            </a:r>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2907017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أسئلة للمراجعة: 3</a:t>
            </a:r>
            <a:endParaRPr lang="ar-SA" dirty="0"/>
          </a:p>
        </p:txBody>
      </p:sp>
      <p:sp>
        <p:nvSpPr>
          <p:cNvPr id="3" name="Content Placeholder 2"/>
          <p:cNvSpPr>
            <a:spLocks noGrp="1"/>
          </p:cNvSpPr>
          <p:nvPr>
            <p:ph idx="1"/>
          </p:nvPr>
        </p:nvSpPr>
        <p:spPr>
          <a:xfrm>
            <a:off x="200472" y="1268760"/>
            <a:ext cx="9210228" cy="5040560"/>
          </a:xfrm>
        </p:spPr>
        <p:txBody>
          <a:bodyPr/>
          <a:lstStyle/>
          <a:p>
            <a:pPr rtl="1">
              <a:lnSpc>
                <a:spcPct val="107000"/>
              </a:lnSpc>
            </a:pPr>
            <a:r>
              <a:rPr lang="ar-SA" sz="2400" b="1" dirty="0" smtClean="0"/>
              <a:t>(5) </a:t>
            </a:r>
            <a:r>
              <a:rPr lang="ar-SA" sz="2400" b="1" dirty="0"/>
              <a:t>حدد العبارة الخاطئة بخصوص المنتجات النمطية</a:t>
            </a:r>
            <a:r>
              <a:rPr lang="en-US" sz="2400" b="1" dirty="0"/>
              <a:t> :</a:t>
            </a:r>
          </a:p>
          <a:p>
            <a:pPr marL="514350" indent="-514350" rtl="1">
              <a:lnSpc>
                <a:spcPct val="107000"/>
              </a:lnSpc>
              <a:buFont typeface="+mj-lt"/>
              <a:buAutoNum type="alphaUcPeriod"/>
            </a:pPr>
            <a:r>
              <a:rPr lang="ar-SA" sz="2400" dirty="0" smtClean="0"/>
              <a:t>انتاج </a:t>
            </a:r>
            <a:r>
              <a:rPr lang="ar-SA" sz="2400" dirty="0"/>
              <a:t>منتجات نمطية هو احد خيارات استراتيجية قيادة التكلفة</a:t>
            </a:r>
            <a:endParaRPr lang="en-US" sz="2400" dirty="0"/>
          </a:p>
          <a:p>
            <a:pPr marL="514350" indent="-514350" rtl="1">
              <a:lnSpc>
                <a:spcPct val="107000"/>
              </a:lnSpc>
              <a:buFont typeface="+mj-lt"/>
              <a:buAutoNum type="alphaUcPeriod"/>
            </a:pPr>
            <a:r>
              <a:rPr lang="ar-SA" sz="2400" dirty="0" smtClean="0"/>
              <a:t>انتاج </a:t>
            </a:r>
            <a:r>
              <a:rPr lang="ar-SA" sz="2400" dirty="0"/>
              <a:t>منتجات نمطية ضار للبيئة</a:t>
            </a:r>
            <a:endParaRPr lang="en-US" sz="2400" dirty="0"/>
          </a:p>
          <a:p>
            <a:pPr marL="514350" indent="-514350" rtl="1">
              <a:lnSpc>
                <a:spcPct val="107000"/>
              </a:lnSpc>
              <a:buFont typeface="+mj-lt"/>
              <a:buAutoNum type="alphaUcPeriod"/>
            </a:pPr>
            <a:r>
              <a:rPr lang="ar-SA" sz="2400" dirty="0" smtClean="0"/>
              <a:t>انتاج </a:t>
            </a:r>
            <a:r>
              <a:rPr lang="ar-SA" sz="2400" dirty="0"/>
              <a:t>منتجات نمطية يؤدي الى زيادة ظاهرة المخازن الخاوية</a:t>
            </a:r>
            <a:endParaRPr lang="en-US" sz="2400" dirty="0"/>
          </a:p>
          <a:p>
            <a:pPr marL="514350" indent="-514350" rtl="1">
              <a:lnSpc>
                <a:spcPct val="107000"/>
              </a:lnSpc>
              <a:buFont typeface="+mj-lt"/>
              <a:buAutoNum type="alphaUcPeriod"/>
            </a:pPr>
            <a:r>
              <a:rPr lang="ar-SA" sz="2400" dirty="0" smtClean="0"/>
              <a:t>تطور </a:t>
            </a:r>
            <a:r>
              <a:rPr lang="ar-SA" sz="2400" dirty="0"/>
              <a:t>نظم المعلومات ادى الى تناقص انتاج المنتجات النمطية</a:t>
            </a:r>
            <a:endParaRPr lang="en-US" sz="2400" dirty="0"/>
          </a:p>
          <a:p>
            <a:pPr rtl="1"/>
            <a:r>
              <a:rPr lang="ar-SA" sz="2400" dirty="0" smtClean="0"/>
              <a:t>6</a:t>
            </a:r>
            <a:r>
              <a:rPr lang="ar-SA" sz="2400" b="1" dirty="0" smtClean="0"/>
              <a:t>) .........تساهم بشكل كبير في التنمية </a:t>
            </a:r>
            <a:r>
              <a:rPr lang="ar-SA" sz="2400" b="1" dirty="0" err="1" smtClean="0"/>
              <a:t>الإجتماعية</a:t>
            </a:r>
            <a:r>
              <a:rPr lang="ar-SA" sz="2400" b="1" dirty="0" smtClean="0"/>
              <a:t> ومحاربة الفقر </a:t>
            </a:r>
          </a:p>
          <a:p>
            <a:pPr marL="914400" lvl="1" indent="-457200" rtl="1">
              <a:buFont typeface="+mj-lt"/>
              <a:buAutoNum type="alphaUcPeriod"/>
            </a:pPr>
            <a:r>
              <a:rPr lang="en-US" sz="2400" dirty="0" smtClean="0"/>
              <a:t>G2C</a:t>
            </a:r>
            <a:endParaRPr lang="ar-SA" sz="2400" dirty="0" smtClean="0"/>
          </a:p>
          <a:p>
            <a:pPr marL="914400" lvl="1" indent="-457200" rtl="1">
              <a:buFont typeface="+mj-lt"/>
              <a:buAutoNum type="alphaUcPeriod"/>
            </a:pPr>
            <a:r>
              <a:rPr lang="en-US" sz="2400" dirty="0" smtClean="0"/>
              <a:t>C2G</a:t>
            </a:r>
            <a:endParaRPr lang="en-US" sz="2400" dirty="0"/>
          </a:p>
          <a:p>
            <a:pPr marL="914400" lvl="1" indent="-457200" rtl="1">
              <a:buFont typeface="+mj-lt"/>
              <a:buAutoNum type="alphaUcPeriod"/>
            </a:pPr>
            <a:r>
              <a:rPr lang="en-US" sz="2400" dirty="0" smtClean="0"/>
              <a:t>B2C</a:t>
            </a:r>
            <a:endParaRPr lang="ar-SA" sz="2400" dirty="0"/>
          </a:p>
          <a:p>
            <a:pPr marL="914400" lvl="1" indent="-457200" rtl="1">
              <a:buFont typeface="+mj-lt"/>
              <a:buAutoNum type="alphaUcPeriod"/>
            </a:pPr>
            <a:r>
              <a:rPr lang="en-US" sz="2400" dirty="0" smtClean="0"/>
              <a:t>C2B</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698595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أسئلة للمراجعة: </a:t>
            </a:r>
            <a:r>
              <a:rPr lang="ar-SA" dirty="0" smtClean="0"/>
              <a:t>4</a:t>
            </a:r>
            <a:endParaRPr lang="ar-SA" dirty="0"/>
          </a:p>
        </p:txBody>
      </p:sp>
      <p:sp>
        <p:nvSpPr>
          <p:cNvPr id="3" name="Content Placeholder 2"/>
          <p:cNvSpPr>
            <a:spLocks noGrp="1"/>
          </p:cNvSpPr>
          <p:nvPr>
            <p:ph idx="1"/>
          </p:nvPr>
        </p:nvSpPr>
        <p:spPr>
          <a:xfrm>
            <a:off x="128464" y="1417638"/>
            <a:ext cx="9649072" cy="4708525"/>
          </a:xfrm>
        </p:spPr>
        <p:txBody>
          <a:bodyPr/>
          <a:lstStyle/>
          <a:p>
            <a:pPr lvl="0" rtl="1"/>
            <a:r>
              <a:rPr lang="ar-SA" sz="2400" b="1" dirty="0" smtClean="0"/>
              <a:t>7) من </a:t>
            </a:r>
            <a:r>
              <a:rPr lang="ar-SA" sz="2400" b="1" dirty="0"/>
              <a:t>أمثلة الهجمات النشطة </a:t>
            </a:r>
            <a:r>
              <a:rPr lang="en-US" sz="2400" b="1" dirty="0"/>
              <a:t>Active Attack</a:t>
            </a:r>
            <a:r>
              <a:rPr lang="ar-SA" sz="2400" b="1" dirty="0"/>
              <a:t> .......</a:t>
            </a:r>
            <a:endParaRPr lang="en-US" sz="2400" b="1" dirty="0"/>
          </a:p>
          <a:p>
            <a:pPr marL="971550" lvl="1" indent="-514350" rtl="1">
              <a:buFont typeface="+mj-lt"/>
              <a:buAutoNum type="alphaUcPeriod"/>
            </a:pPr>
            <a:r>
              <a:rPr lang="ar-SA" sz="2400" dirty="0"/>
              <a:t>معرفة عنوان الانترنت للمستخدم</a:t>
            </a:r>
            <a:endParaRPr lang="en-US" sz="2400" dirty="0"/>
          </a:p>
          <a:p>
            <a:pPr marL="971550" lvl="1" indent="-514350" rtl="1">
              <a:buFont typeface="+mj-lt"/>
              <a:buAutoNum type="alphaUcPeriod"/>
            </a:pPr>
            <a:r>
              <a:rPr lang="ar-SA" sz="2400" dirty="0" smtClean="0"/>
              <a:t>تحليل </a:t>
            </a:r>
            <a:r>
              <a:rPr lang="ar-SA" sz="2400" dirty="0"/>
              <a:t>سلوك الفرد على </a:t>
            </a:r>
            <a:r>
              <a:rPr lang="ar-SA" sz="2400" dirty="0" smtClean="0"/>
              <a:t>الإنترنت</a:t>
            </a:r>
          </a:p>
          <a:p>
            <a:pPr marL="971550" lvl="1" indent="-514350" rtl="1">
              <a:buFont typeface="+mj-lt"/>
              <a:buAutoNum type="alphaUcPeriod"/>
            </a:pPr>
            <a:r>
              <a:rPr lang="ar-SA" sz="2400" dirty="0" smtClean="0"/>
              <a:t>تعطيل </a:t>
            </a:r>
            <a:r>
              <a:rPr lang="ar-SA" sz="2400" dirty="0"/>
              <a:t>الموقع الإلكتروني للشركة </a:t>
            </a:r>
            <a:endParaRPr lang="en-US" sz="2400" dirty="0"/>
          </a:p>
          <a:p>
            <a:pPr marL="971550" lvl="1" indent="-514350" rtl="1">
              <a:buFont typeface="+mj-lt"/>
              <a:buAutoNum type="alphaUcPeriod"/>
            </a:pPr>
            <a:r>
              <a:rPr lang="ar-SA" sz="2400" dirty="0"/>
              <a:t>التجسس</a:t>
            </a:r>
            <a:endParaRPr lang="en-US" sz="2400" dirty="0"/>
          </a:p>
          <a:p>
            <a:pPr lvl="0" rtl="1"/>
            <a:r>
              <a:rPr lang="ar-SA" sz="2400" b="1" dirty="0" smtClean="0"/>
              <a:t>8) من </a:t>
            </a:r>
            <a:r>
              <a:rPr lang="ar-SA" sz="2400" b="1" dirty="0"/>
              <a:t>عوامل نجاح سلسلة التوريد من وجهة نظر المجتمع.......</a:t>
            </a:r>
            <a:endParaRPr lang="en-US" sz="2400" b="1" dirty="0"/>
          </a:p>
          <a:p>
            <a:pPr marL="914400" lvl="1" indent="-457200" rtl="1">
              <a:buFont typeface="+mj-lt"/>
              <a:buAutoNum type="alphaUcPeriod"/>
            </a:pPr>
            <a:r>
              <a:rPr lang="ar-SA" sz="2400" dirty="0"/>
              <a:t>وجود الثقة بين الشركاء </a:t>
            </a:r>
            <a:endParaRPr lang="en-US" sz="2400" dirty="0"/>
          </a:p>
          <a:p>
            <a:pPr marL="914400" lvl="1" indent="-457200" rtl="1">
              <a:buFont typeface="+mj-lt"/>
              <a:buAutoNum type="alphaUcPeriod"/>
            </a:pPr>
            <a:r>
              <a:rPr lang="ar-SA" sz="2400" dirty="0"/>
              <a:t>الشفافية في كل مراحل سلسلة التوريد</a:t>
            </a:r>
            <a:endParaRPr lang="en-US" sz="2400" dirty="0"/>
          </a:p>
          <a:p>
            <a:pPr marL="914400" lvl="1" indent="-457200" rtl="1">
              <a:buFont typeface="+mj-lt"/>
              <a:buAutoNum type="alphaUcPeriod"/>
            </a:pPr>
            <a:r>
              <a:rPr lang="ar-SA" sz="2400" dirty="0"/>
              <a:t>السرعة وتقليل التكاليف وجودة الإنتاج وخدمة العملاء</a:t>
            </a:r>
            <a:endParaRPr lang="en-US" sz="2400" dirty="0"/>
          </a:p>
          <a:p>
            <a:pPr marL="914400" lvl="1" indent="-457200" rtl="1">
              <a:buFont typeface="+mj-lt"/>
              <a:buAutoNum type="alphaUcPeriod"/>
            </a:pPr>
            <a:r>
              <a:rPr lang="ar-SA" sz="2400" dirty="0"/>
              <a:t>المحافظة على البيئة</a:t>
            </a:r>
            <a:endParaRPr lang="en-US" sz="2400" dirty="0"/>
          </a:p>
          <a:p>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1292972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أسئلة للمراجعة</a:t>
            </a:r>
            <a:r>
              <a:rPr lang="ar-SA" dirty="0" smtClean="0"/>
              <a:t>: 5</a:t>
            </a:r>
            <a:r>
              <a:rPr lang="en-US" dirty="0" smtClean="0"/>
              <a:t>  </a:t>
            </a:r>
            <a:endParaRPr lang="ar-SA" dirty="0"/>
          </a:p>
        </p:txBody>
      </p:sp>
      <p:sp>
        <p:nvSpPr>
          <p:cNvPr id="3" name="Content Placeholder 2"/>
          <p:cNvSpPr>
            <a:spLocks noGrp="1"/>
          </p:cNvSpPr>
          <p:nvPr>
            <p:ph idx="1"/>
          </p:nvPr>
        </p:nvSpPr>
        <p:spPr>
          <a:xfrm>
            <a:off x="272480" y="1436142"/>
            <a:ext cx="9633520" cy="5017194"/>
          </a:xfrm>
        </p:spPr>
        <p:txBody>
          <a:bodyPr/>
          <a:lstStyle/>
          <a:p>
            <a:pPr rtl="1"/>
            <a:r>
              <a:rPr lang="ar-SA" sz="2400" dirty="0" smtClean="0"/>
              <a:t>9)</a:t>
            </a:r>
            <a:r>
              <a:rPr lang="ar-SA" sz="2400" b="1" dirty="0" smtClean="0"/>
              <a:t> </a:t>
            </a:r>
            <a:r>
              <a:rPr lang="ar-SA" sz="2400" b="1" dirty="0"/>
              <a:t>خدمات نظام نور التعليمي يمكن أن تصنف على أنها...... </a:t>
            </a:r>
          </a:p>
          <a:p>
            <a:pPr marL="914400" lvl="1" indent="-457200" rtl="1">
              <a:buFont typeface="+mj-lt"/>
              <a:buAutoNum type="alphaUcPeriod"/>
            </a:pPr>
            <a:r>
              <a:rPr lang="en-US" sz="2400" dirty="0"/>
              <a:t>G2C</a:t>
            </a:r>
          </a:p>
          <a:p>
            <a:pPr marL="914400" lvl="1" indent="-457200" rtl="1">
              <a:buFont typeface="+mj-lt"/>
              <a:buAutoNum type="alphaUcPeriod"/>
            </a:pPr>
            <a:r>
              <a:rPr lang="en-US" sz="2400" dirty="0"/>
              <a:t>G2E</a:t>
            </a:r>
          </a:p>
          <a:p>
            <a:pPr marL="914400" lvl="1" indent="-457200" rtl="1">
              <a:buFont typeface="+mj-lt"/>
              <a:buAutoNum type="alphaUcPeriod"/>
            </a:pPr>
            <a:r>
              <a:rPr lang="en-US" sz="2400" dirty="0"/>
              <a:t>G2G </a:t>
            </a:r>
            <a:endParaRPr lang="ar-SA" sz="2400" dirty="0"/>
          </a:p>
          <a:p>
            <a:pPr marL="914400" lvl="1" indent="-457200" rtl="1">
              <a:buFont typeface="+mj-lt"/>
              <a:buAutoNum type="alphaUcPeriod"/>
            </a:pPr>
            <a:r>
              <a:rPr lang="ar-SA" sz="2400" dirty="0"/>
              <a:t>كل ما سبق</a:t>
            </a:r>
          </a:p>
          <a:p>
            <a:pPr rtl="1"/>
            <a:r>
              <a:rPr lang="ar-SA" sz="2400" b="1" dirty="0" smtClean="0"/>
              <a:t>10) ...........يستخدم في تقليل آثار المخاطر الطبيعية</a:t>
            </a:r>
          </a:p>
          <a:p>
            <a:pPr marL="914400" lvl="1" indent="-457200" rtl="1">
              <a:buFont typeface="+mj-lt"/>
              <a:buAutoNum type="alphaUcPeriod"/>
            </a:pPr>
            <a:r>
              <a:rPr lang="ar-SA" sz="2400" dirty="0"/>
              <a:t>التوعية والتدريب</a:t>
            </a:r>
            <a:endParaRPr lang="en-US" sz="2400" dirty="0"/>
          </a:p>
          <a:p>
            <a:pPr marL="914400" lvl="1" indent="-457200" rtl="1">
              <a:buFont typeface="+mj-lt"/>
              <a:buAutoNum type="alphaUcPeriod"/>
            </a:pPr>
            <a:r>
              <a:rPr lang="ar-SA" sz="2400" dirty="0"/>
              <a:t>التأمين على الأعمال</a:t>
            </a:r>
          </a:p>
          <a:p>
            <a:pPr marL="914400" lvl="1" indent="-457200" rtl="1">
              <a:buFont typeface="+mj-lt"/>
              <a:buAutoNum type="alphaUcPeriod"/>
            </a:pPr>
            <a:r>
              <a:rPr lang="ar-SA" sz="2400" dirty="0"/>
              <a:t>تشفير الملفات</a:t>
            </a:r>
          </a:p>
          <a:p>
            <a:pPr marL="914400" lvl="1" indent="-457200" rtl="1">
              <a:buFont typeface="+mj-lt"/>
              <a:buAutoNum type="alphaUcPeriod"/>
            </a:pPr>
            <a:r>
              <a:rPr lang="ar-SA" sz="2400" dirty="0"/>
              <a:t>الجدار </a:t>
            </a:r>
            <a:r>
              <a:rPr lang="ar-SA" sz="2400" dirty="0" err="1"/>
              <a:t>النارى</a:t>
            </a:r>
            <a:r>
              <a:rPr lang="ar-SA" sz="2400" dirty="0"/>
              <a:t>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535177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56456" y="1417638"/>
            <a:ext cx="9849544" cy="4708525"/>
          </a:xfrm>
        </p:spPr>
        <p:txBody>
          <a:bodyPr/>
          <a:lstStyle/>
          <a:p>
            <a:pPr rtl="1"/>
            <a:r>
              <a:rPr lang="ar-SA" dirty="0" smtClean="0"/>
              <a:t>11) </a:t>
            </a:r>
            <a:r>
              <a:rPr lang="ar-SA" dirty="0"/>
              <a:t>حدد </a:t>
            </a:r>
            <a:r>
              <a:rPr lang="ar-SA" dirty="0" err="1"/>
              <a:t>الفقره</a:t>
            </a:r>
            <a:r>
              <a:rPr lang="ar-SA" dirty="0"/>
              <a:t> </a:t>
            </a:r>
            <a:r>
              <a:rPr lang="ar-SA" dirty="0" err="1"/>
              <a:t>الخطا</a:t>
            </a:r>
            <a:r>
              <a:rPr lang="ar-SA" dirty="0"/>
              <a:t> بخصوص عمليه تلاحم الشاحنات </a:t>
            </a:r>
            <a:endParaRPr lang="en-US" dirty="0"/>
          </a:p>
          <a:p>
            <a:pPr marL="914400" lvl="1" indent="-457200" rtl="1">
              <a:buFont typeface="+mj-lt"/>
              <a:buAutoNum type="alphaUcPeriod"/>
            </a:pPr>
            <a:r>
              <a:rPr lang="ar-SA" sz="2400" dirty="0"/>
              <a:t>من </a:t>
            </a:r>
            <a:r>
              <a:rPr lang="ar-SA" sz="2400" dirty="0"/>
              <a:t>اساليب التوريد </a:t>
            </a:r>
            <a:endParaRPr lang="en-US" sz="2400" dirty="0"/>
          </a:p>
          <a:p>
            <a:pPr marL="914400" lvl="1" indent="-457200" rtl="1">
              <a:buFont typeface="+mj-lt"/>
              <a:buAutoNum type="alphaUcPeriod"/>
            </a:pPr>
            <a:r>
              <a:rPr lang="ar-SA" sz="2400" dirty="0"/>
              <a:t>تزيد </a:t>
            </a:r>
            <a:r>
              <a:rPr lang="ar-SA" sz="2400" dirty="0"/>
              <a:t>سرعه في تلبيه طلبات </a:t>
            </a:r>
            <a:r>
              <a:rPr lang="ar-SA" sz="2400" dirty="0" smtClean="0"/>
              <a:t>العملاء</a:t>
            </a:r>
            <a:endParaRPr lang="en-US" sz="2400" dirty="0"/>
          </a:p>
          <a:p>
            <a:pPr marL="914400" lvl="1" indent="-457200" rtl="1">
              <a:buFont typeface="+mj-lt"/>
              <a:buAutoNum type="alphaUcPeriod"/>
            </a:pPr>
            <a:r>
              <a:rPr lang="ar-SA" sz="2400" dirty="0"/>
              <a:t>تساهم </a:t>
            </a:r>
            <a:r>
              <a:rPr lang="ar-SA" sz="2400" dirty="0"/>
              <a:t>في بناء المنظمات </a:t>
            </a:r>
            <a:r>
              <a:rPr lang="ar-SA" sz="2400" dirty="0" smtClean="0"/>
              <a:t>الافتراضية</a:t>
            </a:r>
            <a:r>
              <a:rPr lang="ar-SA" sz="2400" dirty="0"/>
              <a:t> </a:t>
            </a:r>
            <a:endParaRPr lang="en-US" sz="2400" dirty="0"/>
          </a:p>
          <a:p>
            <a:pPr marL="914400" lvl="1" indent="-457200" rtl="1">
              <a:buFont typeface="+mj-lt"/>
              <a:buAutoNum type="alphaUcPeriod"/>
            </a:pPr>
            <a:r>
              <a:rPr lang="ar-SA" sz="2400" dirty="0"/>
              <a:t>تساعد </a:t>
            </a:r>
            <a:r>
              <a:rPr lang="ar-SA" sz="2400" dirty="0"/>
              <a:t>في تطوير المنتج </a:t>
            </a:r>
            <a:endParaRPr lang="en-US" sz="2400" dirty="0"/>
          </a:p>
          <a:p>
            <a:pPr rtl="1"/>
            <a:r>
              <a:rPr lang="ar-SA" sz="2400" dirty="0" err="1"/>
              <a:t>بالنسبه</a:t>
            </a:r>
            <a:r>
              <a:rPr lang="ar-SA" sz="2400" dirty="0"/>
              <a:t> </a:t>
            </a:r>
            <a:r>
              <a:rPr lang="ar-SA" sz="2400" dirty="0" err="1" smtClean="0"/>
              <a:t>لل</a:t>
            </a:r>
            <a:r>
              <a:rPr lang="ar-SA" sz="2400" dirty="0" smtClean="0"/>
              <a:t> </a:t>
            </a:r>
            <a:r>
              <a:rPr lang="ar-SA" sz="2400" dirty="0"/>
              <a:t>( التطبيقات ) مكتوب انها برامج تمكن المستخدم من تحرير الصور </a:t>
            </a:r>
            <a:r>
              <a:rPr lang="ar-SA" sz="2400" dirty="0" smtClean="0"/>
              <a:t> </a:t>
            </a:r>
            <a:r>
              <a:rPr lang="ar-SA" sz="2400" dirty="0"/>
              <a:t>وتصفح الانترنت </a:t>
            </a:r>
            <a:endParaRPr lang="en-US" sz="2400" dirty="0"/>
          </a:p>
          <a:p>
            <a:pPr rtl="1"/>
            <a:r>
              <a:rPr lang="ar-SA" sz="2400" dirty="0"/>
              <a:t>1/ هل برامج تصفح الانترنت ( جوجل كروم </a:t>
            </a:r>
            <a:r>
              <a:rPr lang="ar-SA" sz="2400" dirty="0" err="1"/>
              <a:t>فايرفوكس</a:t>
            </a:r>
            <a:r>
              <a:rPr lang="ar-SA" sz="2400" dirty="0"/>
              <a:t> اكسبلورر ) وفقا للتعريف اعلاه </a:t>
            </a:r>
            <a:endParaRPr lang="en-US" sz="2400" dirty="0"/>
          </a:p>
          <a:p>
            <a:pPr rtl="1"/>
            <a:r>
              <a:rPr lang="ar-SA" sz="2400" dirty="0"/>
              <a:t>هل هي من </a:t>
            </a:r>
            <a:r>
              <a:rPr lang="ar-SA" sz="2400" dirty="0" err="1"/>
              <a:t>الطبقه</a:t>
            </a:r>
            <a:r>
              <a:rPr lang="ar-SA" sz="2400" dirty="0"/>
              <a:t> الاولى طبقه التطبيقات والخدمات</a:t>
            </a:r>
            <a:endParaRPr lang="en-US" sz="2400" dirty="0"/>
          </a:p>
          <a:p>
            <a:pPr rtl="1"/>
            <a:r>
              <a:rPr lang="ar-SA" sz="2400" dirty="0"/>
              <a:t>2/ ام هي من </a:t>
            </a:r>
            <a:r>
              <a:rPr lang="ar-SA" sz="2400" dirty="0" err="1"/>
              <a:t>الطبقه</a:t>
            </a:r>
            <a:r>
              <a:rPr lang="ar-SA" sz="2400" dirty="0"/>
              <a:t> </a:t>
            </a:r>
            <a:r>
              <a:rPr lang="ar-SA" sz="2400" dirty="0" smtClean="0"/>
              <a:t>الثانية </a:t>
            </a:r>
            <a:r>
              <a:rPr lang="ar-SA" sz="2400" dirty="0"/>
              <a:t>طبقه برمجيات النظم </a:t>
            </a:r>
            <a:endParaRPr lang="en-US" sz="2400" dirty="0"/>
          </a:p>
          <a:p>
            <a:pPr rtl="1"/>
            <a:r>
              <a:rPr lang="ar-SA" sz="2400" dirty="0" err="1"/>
              <a:t>لانه</a:t>
            </a:r>
            <a:r>
              <a:rPr lang="ar-SA" sz="2400" dirty="0"/>
              <a:t> مكتوب بالشرائح جنب </a:t>
            </a:r>
            <a:r>
              <a:rPr lang="ar-SA" sz="2400" dirty="0" err="1"/>
              <a:t>الطبقه</a:t>
            </a:r>
            <a:r>
              <a:rPr lang="ar-SA" sz="2400" dirty="0"/>
              <a:t> </a:t>
            </a:r>
            <a:r>
              <a:rPr lang="ar-SA" sz="2400" dirty="0" err="1"/>
              <a:t>الثانيه</a:t>
            </a:r>
            <a:r>
              <a:rPr lang="ar-SA" sz="2400" dirty="0"/>
              <a:t> ( برامج الشبكات هل المقصود بها برامج تصفح </a:t>
            </a:r>
            <a:r>
              <a:rPr lang="ar-SA" sz="2400" dirty="0" smtClean="0"/>
              <a:t>الانترنت)</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1871691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0" y="1600200"/>
            <a:ext cx="9906000" cy="4525963"/>
          </a:xfrm>
        </p:spPr>
        <p:txBody>
          <a:bodyPr/>
          <a:lstStyle/>
          <a:p>
            <a:pPr rtl="1"/>
            <a:r>
              <a:rPr lang="ar-SA" sz="2400" dirty="0"/>
              <a:t>/ </a:t>
            </a:r>
            <a:r>
              <a:rPr lang="ar-SA" sz="2400" dirty="0" err="1"/>
              <a:t>بالنسبه</a:t>
            </a:r>
            <a:r>
              <a:rPr lang="ar-SA" sz="2400" dirty="0"/>
              <a:t> </a:t>
            </a:r>
            <a:r>
              <a:rPr lang="ar-SA" sz="2400" dirty="0" err="1"/>
              <a:t>للمحاضره</a:t>
            </a:r>
            <a:r>
              <a:rPr lang="ar-SA" sz="2400" dirty="0"/>
              <a:t> 14 هل راح تغيرها لنا من باب </a:t>
            </a:r>
            <a:r>
              <a:rPr lang="ar-SA" sz="2400" dirty="0" err="1"/>
              <a:t>ناخذ</a:t>
            </a:r>
            <a:r>
              <a:rPr lang="ar-SA" sz="2400" dirty="0"/>
              <a:t> </a:t>
            </a:r>
            <a:r>
              <a:rPr lang="ar-SA" sz="2400" dirty="0" err="1"/>
              <a:t>اسئله</a:t>
            </a:r>
            <a:r>
              <a:rPr lang="ar-SA" sz="2400" dirty="0"/>
              <a:t> اكثر عن </a:t>
            </a:r>
            <a:r>
              <a:rPr lang="ar-SA" sz="2400" dirty="0" err="1"/>
              <a:t>الماده</a:t>
            </a:r>
            <a:r>
              <a:rPr lang="ar-SA" sz="2400" dirty="0"/>
              <a:t> ومنها نعرف النقاط اللي حضرتك استاذي تركز عليها بالضبط  </a:t>
            </a:r>
            <a:endParaRPr lang="ar-SA" sz="2400" dirty="0" smtClean="0"/>
          </a:p>
          <a:p>
            <a:pPr rtl="1"/>
            <a:r>
              <a:rPr lang="ar-SA" sz="2400" dirty="0" err="1" smtClean="0"/>
              <a:t>بالنسبه</a:t>
            </a:r>
            <a:endParaRPr lang="en-US" sz="2400" dirty="0"/>
          </a:p>
          <a:p>
            <a:pPr rtl="1"/>
            <a:r>
              <a:rPr lang="ar-SA" sz="2400" dirty="0"/>
              <a:t>1/ لتسعير الاعلانات </a:t>
            </a:r>
            <a:r>
              <a:rPr lang="ar-SA" sz="2400" dirty="0" err="1"/>
              <a:t>الالكترونيه</a:t>
            </a:r>
            <a:r>
              <a:rPr lang="ar-SA" sz="2400" dirty="0"/>
              <a:t> هناك 5 طرق</a:t>
            </a:r>
            <a:endParaRPr lang="en-US" sz="2400" dirty="0"/>
          </a:p>
          <a:p>
            <a:pPr rtl="1"/>
            <a:r>
              <a:rPr lang="ar-SA" sz="2400" dirty="0" err="1"/>
              <a:t>ايش</a:t>
            </a:r>
            <a:r>
              <a:rPr lang="ar-SA" sz="2400" dirty="0"/>
              <a:t> افضل طريقه</a:t>
            </a:r>
            <a:endParaRPr lang="en-US" sz="2400" dirty="0"/>
          </a:p>
          <a:p>
            <a:pPr rtl="1"/>
            <a:r>
              <a:rPr lang="ar-SA" sz="2400" dirty="0"/>
              <a:t>هل هي حسب معدل التحويل </a:t>
            </a:r>
            <a:endParaRPr lang="en-US" sz="2400" dirty="0"/>
          </a:p>
          <a:p>
            <a:pPr rtl="1"/>
            <a:r>
              <a:rPr lang="ar-SA" sz="2400" dirty="0"/>
              <a:t>ام حسب معدل الطلبات </a:t>
            </a:r>
            <a:endParaRPr lang="ar-SA" sz="2400" dirty="0" smtClean="0"/>
          </a:p>
          <a:p>
            <a:pPr rtl="1"/>
            <a:r>
              <a:rPr lang="ar-SA" sz="2400" dirty="0"/>
              <a:t>/ </a:t>
            </a:r>
            <a:r>
              <a:rPr lang="ar-SA" sz="2400" dirty="0" err="1"/>
              <a:t>بالنسبه</a:t>
            </a:r>
            <a:r>
              <a:rPr lang="ar-SA" sz="2400" dirty="0"/>
              <a:t> للتسويق الالكتروني ماهي افضل واقوى شبكه تسويقيه </a:t>
            </a:r>
            <a:endParaRPr lang="en-US" sz="2400" dirty="0"/>
          </a:p>
          <a:p>
            <a:pPr rtl="1"/>
            <a:r>
              <a:rPr lang="ar-SA" sz="2400" dirty="0"/>
              <a:t>1/ جوجل</a:t>
            </a:r>
            <a:endParaRPr lang="en-US" sz="2400" dirty="0"/>
          </a:p>
          <a:p>
            <a:pPr rtl="1"/>
            <a:r>
              <a:rPr lang="ar-SA" sz="2400" dirty="0"/>
              <a:t>2/ يوتيوب  </a:t>
            </a:r>
            <a:endParaRPr lang="en-US" sz="2400" dirty="0"/>
          </a:p>
          <a:p>
            <a:pPr rtl="1"/>
            <a:endParaRPr lang="en-US" sz="2400" dirty="0"/>
          </a:p>
          <a:p>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2011321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شرائح للقراءة فقط</a:t>
            </a:r>
            <a:endParaRPr lang="ar-SA" dirty="0"/>
          </a:p>
        </p:txBody>
      </p:sp>
      <p:sp>
        <p:nvSpPr>
          <p:cNvPr id="3" name="Content Placeholder 2"/>
          <p:cNvSpPr>
            <a:spLocks noGrp="1"/>
          </p:cNvSpPr>
          <p:nvPr>
            <p:ph idx="1"/>
          </p:nvPr>
        </p:nvSpPr>
        <p:spPr>
          <a:xfrm>
            <a:off x="56456" y="1417638"/>
            <a:ext cx="9721080" cy="4708525"/>
          </a:xfrm>
        </p:spPr>
        <p:txBody>
          <a:bodyPr/>
          <a:lstStyle/>
          <a:p>
            <a:pPr rtl="1"/>
            <a:r>
              <a:rPr lang="ar-SA" dirty="0"/>
              <a:t> الفصل الأول: الشريحة 9 و 11 و 16</a:t>
            </a:r>
            <a:endParaRPr lang="en-US" dirty="0"/>
          </a:p>
          <a:p>
            <a:pPr rtl="1"/>
            <a:r>
              <a:rPr lang="ar-SA" dirty="0"/>
              <a:t>الفصل الرابع: شريحة 13 (</a:t>
            </a:r>
            <a:r>
              <a:rPr lang="ar-SA" dirty="0" err="1"/>
              <a:t>واى</a:t>
            </a:r>
            <a:r>
              <a:rPr lang="ar-SA" dirty="0"/>
              <a:t> </a:t>
            </a:r>
            <a:r>
              <a:rPr lang="ar-SA" dirty="0" err="1"/>
              <a:t>فاى</a:t>
            </a:r>
            <a:r>
              <a:rPr lang="ar-SA" dirty="0"/>
              <a:t>) و19 الخاصة بخدمات الحوسبة السحابية </a:t>
            </a:r>
            <a:endParaRPr lang="en-US" dirty="0"/>
          </a:p>
          <a:p>
            <a:pPr rtl="1"/>
            <a:r>
              <a:rPr lang="ar-SA" dirty="0"/>
              <a:t>الفصل الخامس:  الشريحة 13 وشريحة </a:t>
            </a:r>
            <a:r>
              <a:rPr lang="ar-SA" dirty="0" smtClean="0"/>
              <a:t>14</a:t>
            </a:r>
          </a:p>
          <a:p>
            <a:pPr rtl="1"/>
            <a:r>
              <a:rPr lang="ar-SA" dirty="0" smtClean="0"/>
              <a:t>الفصل السابع: شريحة رقم 16 و 17 و 18 و19</a:t>
            </a:r>
          </a:p>
          <a:p>
            <a:pPr rtl="1"/>
            <a:r>
              <a:rPr lang="ar-SA" dirty="0" smtClean="0"/>
              <a:t>الفصل الثامن: شريحة 27 و 28</a:t>
            </a:r>
          </a:p>
          <a:p>
            <a:pPr rtl="1"/>
            <a:r>
              <a:rPr lang="ar-SA" dirty="0"/>
              <a:t>محاضرة 9: شريحة رقم </a:t>
            </a:r>
            <a:r>
              <a:rPr lang="ar-SA" dirty="0" smtClean="0"/>
              <a:t>15</a:t>
            </a:r>
            <a:endParaRPr lang="en-US" dirty="0"/>
          </a:p>
          <a:p>
            <a:pPr rtl="1"/>
            <a:r>
              <a:rPr lang="ar-SA" dirty="0"/>
              <a:t>الفصل </a:t>
            </a:r>
            <a:r>
              <a:rPr lang="ar-SA" dirty="0" err="1"/>
              <a:t>الحادى</a:t>
            </a:r>
            <a:r>
              <a:rPr lang="ar-SA" dirty="0"/>
              <a:t> عشر: شريحة 16 </a:t>
            </a:r>
            <a:endParaRPr lang="en-US" dirty="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2154504931"/>
      </p:ext>
    </p:extLst>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374</TotalTime>
  <Words>1552</Words>
  <Application>Microsoft Office PowerPoint</Application>
  <PresentationFormat>A4 Paper (210x297 mm)</PresentationFormat>
  <Paragraphs>268</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ae_AlMateen</vt:lpstr>
      <vt:lpstr>Arial</vt:lpstr>
      <vt:lpstr>AYM Wadiy S_U normal.</vt:lpstr>
      <vt:lpstr>Calibri</vt:lpstr>
      <vt:lpstr>Times New Roman</vt:lpstr>
      <vt:lpstr>Wingdings</vt:lpstr>
      <vt:lpstr>Office Theme</vt:lpstr>
      <vt:lpstr>PowerPoint Presentation</vt:lpstr>
      <vt:lpstr>المحاضرة المباشرة الثالثة</vt:lpstr>
      <vt:lpstr>مخاطر التجارة الإلكترونية</vt:lpstr>
      <vt:lpstr>وسائل حماية التجارة الإلكترونية </vt:lpstr>
      <vt:lpstr>وسائل التوثيق Authentication</vt:lpstr>
      <vt:lpstr>إدارة التغيير والمعرفة</vt:lpstr>
      <vt:lpstr>مداخل إدارة التغيير</vt:lpstr>
      <vt:lpstr>مستويات التغيير </vt:lpstr>
      <vt:lpstr> مداخل إدارة المعرفة</vt:lpstr>
      <vt:lpstr>إدارة سلسلة التوريد إلكترونياً</vt:lpstr>
      <vt:lpstr>سلاسل التوريد</vt:lpstr>
      <vt:lpstr>مقارنة سلسلة التوريد التقليدية بالإلكترونية</vt:lpstr>
      <vt:lpstr> أودية التكنولوجية Technology Parks </vt:lpstr>
      <vt:lpstr>الابتكارات المفتوحة Open Innovations  </vt:lpstr>
      <vt:lpstr>أسئلة للمراجعة: 1</vt:lpstr>
      <vt:lpstr>أسئلة للمراجعة: 2</vt:lpstr>
      <vt:lpstr>أسئلة للمراجعة: 3</vt:lpstr>
      <vt:lpstr>أسئلة للمراجعة: 4</vt:lpstr>
      <vt:lpstr>أسئلة للمراجعة: 5  </vt:lpstr>
      <vt:lpstr>PowerPoint Presentation</vt:lpstr>
      <vt:lpstr>PowerPoint Presentation</vt:lpstr>
      <vt:lpstr>شرائح للقراءة فقط</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Abdelnasser Mohamed Abdelaal</cp:lastModifiedBy>
  <cp:revision>28</cp:revision>
  <dcterms:created xsi:type="dcterms:W3CDTF">2014-09-11T06:47:01Z</dcterms:created>
  <dcterms:modified xsi:type="dcterms:W3CDTF">2018-11-04T13:38:41Z</dcterms:modified>
</cp:coreProperties>
</file>