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310" r:id="rId3"/>
    <p:sldId id="396" r:id="rId4"/>
    <p:sldId id="397" r:id="rId5"/>
    <p:sldId id="394" r:id="rId6"/>
    <p:sldId id="366" r:id="rId7"/>
    <p:sldId id="368" r:id="rId8"/>
    <p:sldId id="364" r:id="rId9"/>
    <p:sldId id="373" r:id="rId10"/>
    <p:sldId id="374" r:id="rId11"/>
    <p:sldId id="384" r:id="rId12"/>
    <p:sldId id="385" r:id="rId13"/>
    <p:sldId id="386" r:id="rId14"/>
    <p:sldId id="388" r:id="rId15"/>
    <p:sldId id="389" r:id="rId16"/>
    <p:sldId id="390" r:id="rId17"/>
    <p:sldId id="387" r:id="rId18"/>
    <p:sldId id="391" r:id="rId19"/>
    <p:sldId id="404" r:id="rId20"/>
    <p:sldId id="399" r:id="rId21"/>
    <p:sldId id="400" r:id="rId22"/>
    <p:sldId id="401" r:id="rId23"/>
    <p:sldId id="402" r:id="rId24"/>
    <p:sldId id="403" r:id="rId25"/>
    <p:sldId id="392"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709256"/>
    <a:srgbClr val="AD9968"/>
    <a:srgbClr val="D9791B"/>
    <a:srgbClr val="AB1A25"/>
    <a:srgbClr val="00263A"/>
    <a:srgbClr val="009900"/>
    <a:srgbClr val="FF3300"/>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38" autoAdjust="0"/>
    <p:restoredTop sz="94664" autoAdjust="0"/>
  </p:normalViewPr>
  <p:slideViewPr>
    <p:cSldViewPr>
      <p:cViewPr varScale="1">
        <p:scale>
          <a:sx n="110" d="100"/>
          <a:sy n="110" d="100"/>
        </p:scale>
        <p:origin x="1818"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047371AE-FE50-4A0B-A406-A9768134547D}" type="datetimeFigureOut">
              <a:rPr lang="ar-SA" smtClean="0"/>
              <a:t>06/05/40</a:t>
            </a:fld>
            <a:endParaRPr lang="ar-SA"/>
          </a:p>
        </p:txBody>
      </p:sp>
      <p:sp>
        <p:nvSpPr>
          <p:cNvPr id="4" name="Footer Placeholder 3"/>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DB3C2976-A719-4908-8577-F2AB3F69A738}" type="slidenum">
              <a:rPr lang="ar-SA" smtClean="0"/>
              <a:t>‹#›</a:t>
            </a:fld>
            <a:endParaRPr lang="ar-SA"/>
          </a:p>
        </p:txBody>
      </p:sp>
    </p:spTree>
    <p:extLst>
      <p:ext uri="{BB962C8B-B14F-4D97-AF65-F5344CB8AC3E}">
        <p14:creationId xmlns:p14="http://schemas.microsoft.com/office/powerpoint/2010/main" val="694856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1/12/2019</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TW" sz="1200" dirty="0" smtClean="0"/>
              <a:t>Amit &amp; </a:t>
            </a:r>
            <a:r>
              <a:rPr lang="en-US" altLang="zh-TW" sz="1200" dirty="0" err="1" smtClean="0"/>
              <a:t>Zott</a:t>
            </a:r>
            <a:r>
              <a:rPr lang="en-US" altLang="zh-TW" sz="1200" dirty="0" smtClean="0"/>
              <a:t> (SMJ, 2001, p.511)</a:t>
            </a:r>
          </a:p>
          <a:p>
            <a:endParaRPr lang="ar-SA"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1130916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6</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209454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7</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619757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8</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926385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9</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274058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10</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4176123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https://strategyzer.uservoice.com/knowledgebase/articles/1194373-how-do-i-use-the-customer-relationships-building-b</a:t>
            </a:r>
            <a:endParaRPr lang="ar-SA"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1348467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9083570A-6029-4470-9756-23E8460D3F79}" type="slidenum">
              <a:rPr lang="ar-SA" smtClean="0"/>
              <a:pPr/>
              <a:t>20</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913326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21</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78839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22</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917389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24</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140587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dirty="0"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safebuyers.com/"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thredup.co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u-exchange.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144016"/>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الأعمال الإلكترونية</a:t>
            </a:r>
          </a:p>
          <a:p>
            <a:pPr algn="ctr" rtl="0"/>
            <a:r>
              <a:rPr lang="en-US" sz="2800" b="1" dirty="0" smtClean="0">
                <a:solidFill>
                  <a:srgbClr val="7F7F7F"/>
                </a:solidFill>
                <a:latin typeface="Calibri" pitchFamily="34" charset="0"/>
                <a:cs typeface="Times New Roman" pitchFamily="18" charset="0"/>
              </a:rPr>
              <a:t>E-Business </a:t>
            </a: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عبدالناصر عبدالعال</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الثالثة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16496" y="3622503"/>
            <a:ext cx="8877300" cy="958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الابتكار في نماذج الأعمال والايرادات الالكترونية</a:t>
            </a:r>
          </a:p>
          <a:p>
            <a:pPr rtl="1"/>
            <a:r>
              <a:rPr lang="en-US" sz="4000" dirty="0"/>
              <a:t/>
            </a:r>
            <a:br>
              <a:rPr lang="en-US" sz="4000" dirty="0"/>
            </a:br>
            <a:endParaRPr lang="en-US" sz="4000" dirty="0"/>
          </a:p>
          <a:p>
            <a:pPr rtl="1" eaLnBrk="1" fontAlgn="auto" hangingPunct="1">
              <a:spcBef>
                <a:spcPct val="0"/>
              </a:spcBef>
              <a:spcAft>
                <a:spcPts val="0"/>
              </a:spcAft>
              <a:defRPr/>
            </a:pPr>
            <a:endPar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a:p>
            <a:pPr rtl="1" eaLnBrk="1" fontAlgn="auto" hangingPunct="1">
              <a:spcBef>
                <a:spcPct val="0"/>
              </a:spcBef>
              <a:spcAft>
                <a:spcPts val="0"/>
              </a:spcAft>
              <a:defRPr/>
            </a:pPr>
            <a:endPar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الأهداف التعليمية </a:t>
            </a:r>
            <a:endParaRPr lang="ar-EG" dirty="0"/>
          </a:p>
        </p:txBody>
      </p:sp>
      <p:sp>
        <p:nvSpPr>
          <p:cNvPr id="3" name="Content Placeholder 2"/>
          <p:cNvSpPr>
            <a:spLocks noGrp="1"/>
          </p:cNvSpPr>
          <p:nvPr>
            <p:ph idx="1"/>
          </p:nvPr>
        </p:nvSpPr>
        <p:spPr/>
        <p:txBody>
          <a:bodyPr/>
          <a:lstStyle/>
          <a:p>
            <a:pPr marL="457200" indent="-457200" rtl="1">
              <a:buFont typeface="Arial" panose="020B0604020202020204" pitchFamily="34" charset="0"/>
              <a:buChar char="•"/>
            </a:pPr>
            <a:r>
              <a:rPr lang="ar-SA" dirty="0" smtClean="0"/>
              <a:t>فهم أساسيات الإبتكار</a:t>
            </a:r>
          </a:p>
          <a:p>
            <a:pPr marL="457200" indent="-457200" rtl="1">
              <a:buFont typeface="Arial" panose="020B0604020202020204" pitchFamily="34" charset="0"/>
              <a:buChar char="•"/>
            </a:pPr>
            <a:r>
              <a:rPr lang="ar-SA" dirty="0" smtClean="0"/>
              <a:t>معرفة عناصر نموذج الأعمال </a:t>
            </a:r>
          </a:p>
          <a:p>
            <a:pPr marL="457200" indent="-457200" rtl="1">
              <a:buFont typeface="Arial" panose="020B0604020202020204" pitchFamily="34" charset="0"/>
              <a:buChar char="•"/>
            </a:pPr>
            <a:r>
              <a:rPr lang="ar-SA" dirty="0" smtClean="0"/>
              <a:t>معرفة عناصر نماذجالاعمال الالكترونية</a:t>
            </a:r>
          </a:p>
          <a:p>
            <a:pPr marL="457200" indent="-457200" rtl="1">
              <a:buFont typeface="Arial" panose="020B0604020202020204" pitchFamily="34" charset="0"/>
              <a:buChar char="•"/>
            </a:pPr>
            <a:r>
              <a:rPr lang="ar-SA" dirty="0" smtClean="0"/>
              <a:t>معرفة نماذج الايرادات</a:t>
            </a:r>
          </a:p>
          <a:p>
            <a:pPr marL="457200" indent="-457200" rtl="1">
              <a:buFont typeface="Arial" panose="020B0604020202020204" pitchFamily="34" charset="0"/>
              <a:buChar char="•"/>
            </a:pPr>
            <a:r>
              <a:rPr lang="ar-SA" dirty="0" smtClean="0"/>
              <a:t>معرفة أهم نماذج الأعمال الإلكترونية </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416496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أساسيات الإبتكار</a:t>
            </a:r>
            <a:endParaRPr lang="ar-EG" dirty="0"/>
          </a:p>
        </p:txBody>
      </p:sp>
      <p:sp>
        <p:nvSpPr>
          <p:cNvPr id="3" name="Content Placeholder 2"/>
          <p:cNvSpPr>
            <a:spLocks noGrp="1"/>
          </p:cNvSpPr>
          <p:nvPr>
            <p:ph idx="1"/>
          </p:nvPr>
        </p:nvSpPr>
        <p:spPr>
          <a:xfrm>
            <a:off x="0" y="1417638"/>
            <a:ext cx="9906000" cy="4938712"/>
          </a:xfrm>
        </p:spPr>
        <p:txBody>
          <a:bodyPr/>
          <a:lstStyle/>
          <a:p>
            <a:pPr marL="457200" indent="-457200" rtl="1">
              <a:buFont typeface="Arial" panose="020B0604020202020204" pitchFamily="34" charset="0"/>
              <a:buChar char="•"/>
            </a:pPr>
            <a:r>
              <a:rPr lang="ar-SA" sz="2400" b="1" dirty="0" smtClean="0"/>
              <a:t>الفكرة: </a:t>
            </a:r>
            <a:r>
              <a:rPr lang="ar-SA" sz="2400" dirty="0" smtClean="0"/>
              <a:t>هى أطروحة لم يتم التحقق من صحتها حول طريقة لحل مشكلة معينة</a:t>
            </a:r>
          </a:p>
          <a:p>
            <a:pPr marL="457200" indent="-457200" rtl="1">
              <a:buFont typeface="Arial" panose="020B0604020202020204" pitchFamily="34" charset="0"/>
              <a:buChar char="•"/>
            </a:pPr>
            <a:r>
              <a:rPr lang="ar-SA" sz="2400" b="1" dirty="0" smtClean="0"/>
              <a:t>الإختراع</a:t>
            </a:r>
            <a:r>
              <a:rPr lang="ar-EG" sz="2400" b="1" dirty="0" smtClean="0"/>
              <a:t>: </a:t>
            </a:r>
            <a:r>
              <a:rPr lang="ar-EG" sz="2400" dirty="0"/>
              <a:t> إنتاج آلة أو جهاز أو أسلوب أو خلطة أو عملية أو نموذج جديد ومتفرّد ومعترف به.</a:t>
            </a:r>
            <a:endParaRPr lang="ar-SA" sz="2400" b="1" dirty="0" smtClean="0"/>
          </a:p>
          <a:p>
            <a:pPr marL="457200" indent="-457200" rtl="1">
              <a:buFont typeface="Arial" panose="020B0604020202020204" pitchFamily="34" charset="0"/>
              <a:buChar char="•"/>
            </a:pPr>
            <a:r>
              <a:rPr lang="ar-SA" sz="2400" b="1" dirty="0" smtClean="0"/>
              <a:t>الإبتكار: </a:t>
            </a:r>
            <a:r>
              <a:rPr lang="ar-EG" sz="2400" dirty="0"/>
              <a:t> </a:t>
            </a:r>
            <a:r>
              <a:rPr lang="ar-EG" sz="2400" dirty="0" smtClean="0"/>
              <a:t>تحويل الاختراع الى منتج له </a:t>
            </a:r>
            <a:r>
              <a:rPr lang="ar-EG" sz="2400" dirty="0"/>
              <a:t>قيمة اقتصاديّة أو اجتماعية </a:t>
            </a:r>
            <a:r>
              <a:rPr lang="ar-EG" sz="2400" dirty="0" smtClean="0"/>
              <a:t>من وجهة نظر المستهلك.</a:t>
            </a:r>
          </a:p>
          <a:p>
            <a:pPr rtl="1">
              <a:buFont typeface="Arial" panose="020B0604020202020204" pitchFamily="34" charset="0"/>
              <a:buChar char="•"/>
            </a:pPr>
            <a:r>
              <a:rPr lang="ar-EG" sz="2400" b="1" dirty="0" smtClean="0"/>
              <a:t>أهداف الإبتكار: </a:t>
            </a:r>
            <a:r>
              <a:rPr lang="ar-EG" sz="2400" dirty="0"/>
              <a:t> </a:t>
            </a:r>
            <a:r>
              <a:rPr lang="ar-EG" sz="2400" dirty="0" smtClean="0"/>
              <a:t>تحقيق النمو، غزو الأسواق، إطلاق صناعات، تخفيض </a:t>
            </a:r>
            <a:r>
              <a:rPr lang="ar-EG" sz="2400" dirty="0"/>
              <a:t>التكلفة، وتحسين </a:t>
            </a:r>
            <a:r>
              <a:rPr lang="ar-EG" sz="2400" dirty="0" smtClean="0"/>
              <a:t>الجودة</a:t>
            </a:r>
            <a:r>
              <a:rPr lang="ar-SA" sz="2400" dirty="0" smtClean="0"/>
              <a:t>.</a:t>
            </a:r>
          </a:p>
          <a:p>
            <a:pPr rtl="1">
              <a:buFont typeface="Arial" panose="020B0604020202020204" pitchFamily="34" charset="0"/>
              <a:buChar char="•"/>
            </a:pPr>
            <a:r>
              <a:rPr lang="ar-SA" sz="2400" b="1" dirty="0" smtClean="0"/>
              <a:t>ريادة الأعمال: </a:t>
            </a:r>
            <a:r>
              <a:rPr lang="ar-EG" sz="2400" dirty="0" smtClean="0"/>
              <a:t>تحويل الإبتكار </a:t>
            </a:r>
            <a:r>
              <a:rPr lang="ar-EG" sz="2400" dirty="0"/>
              <a:t>إلى فرصة للأعمال غالباً ما تتخذ شكل شركة </a:t>
            </a:r>
            <a:r>
              <a:rPr lang="ar-EG" sz="2400" dirty="0" smtClean="0"/>
              <a:t>ناشئة وواعدة. </a:t>
            </a:r>
            <a:endParaRPr lang="ar-SA" sz="2400" b="1" dirty="0" smtClean="0"/>
          </a:p>
          <a:p>
            <a:pPr marL="457200" indent="-457200" rtl="1">
              <a:buFont typeface="Arial" panose="020B0604020202020204" pitchFamily="34" charset="0"/>
              <a:buChar char="•"/>
            </a:pPr>
            <a:r>
              <a:rPr lang="ar-SA" sz="2400" b="1" dirty="0" smtClean="0"/>
              <a:t>أنواع الابتكارات:</a:t>
            </a:r>
          </a:p>
          <a:p>
            <a:pPr marL="800100" lvl="1" indent="-342900" rtl="1">
              <a:buFont typeface="Wingdings" panose="05000000000000000000" pitchFamily="2" charset="2"/>
              <a:buChar char="Ø"/>
            </a:pPr>
            <a:r>
              <a:rPr lang="ar-SA" sz="2000" b="1" dirty="0" smtClean="0"/>
              <a:t>المنتجات: </a:t>
            </a:r>
            <a:r>
              <a:rPr lang="ar-SA" sz="2000" dirty="0" smtClean="0"/>
              <a:t>إبتكار الحاسوب والجوال وكاميرات التصوير  </a:t>
            </a:r>
            <a:endParaRPr lang="ar-SA" sz="2000" dirty="0"/>
          </a:p>
          <a:p>
            <a:pPr marL="800100" lvl="1" indent="-342900" rtl="1">
              <a:buFont typeface="Wingdings" panose="05000000000000000000" pitchFamily="2" charset="2"/>
              <a:buChar char="Ø"/>
            </a:pPr>
            <a:r>
              <a:rPr lang="ar-SA" sz="2000" b="1" dirty="0" smtClean="0"/>
              <a:t>الخدمات : </a:t>
            </a:r>
            <a:r>
              <a:rPr lang="ar-SA" sz="2000" dirty="0" smtClean="0"/>
              <a:t>خدمة التجارة والحكومة الالكترونية ونظام الحج الإلكترونى والخدمة الذاتية فى ماكينات الصراف.</a:t>
            </a:r>
          </a:p>
          <a:p>
            <a:pPr marL="800100" lvl="1" indent="-342900" rtl="1">
              <a:buFont typeface="Wingdings" panose="05000000000000000000" pitchFamily="2" charset="2"/>
              <a:buChar char="Ø"/>
            </a:pPr>
            <a:r>
              <a:rPr lang="ar-SA" sz="2000" b="1" dirty="0" smtClean="0"/>
              <a:t>أسواق جديدة: </a:t>
            </a:r>
            <a:r>
              <a:rPr lang="ar-SA" sz="2000" dirty="0" smtClean="0"/>
              <a:t>شركات العثيم والمراعى والعربية للعود والراجحى فتحت فروع جديدة فى الدول العربية</a:t>
            </a:r>
          </a:p>
          <a:p>
            <a:pPr marL="800100" lvl="1" indent="-342900" rtl="1">
              <a:buFont typeface="Wingdings" panose="05000000000000000000" pitchFamily="2" charset="2"/>
              <a:buChar char="Ø"/>
            </a:pPr>
            <a:r>
              <a:rPr lang="ar-SA" sz="2000" b="1" dirty="0" smtClean="0"/>
              <a:t>الإبتكار فى المنظمات: </a:t>
            </a:r>
            <a:r>
              <a:rPr lang="ar-SA" sz="2000" dirty="0" smtClean="0"/>
              <a:t>مثل إنشاء منظمات </a:t>
            </a:r>
            <a:r>
              <a:rPr lang="ar-SA" sz="2000" dirty="0" smtClean="0"/>
              <a:t>افتراضية وإدارة الجودة وإدارة المعرفة   </a:t>
            </a:r>
            <a:endParaRPr lang="ar-SA" sz="2000" dirty="0" smtClean="0"/>
          </a:p>
          <a:p>
            <a:pPr marL="800100" lvl="1" indent="-342900" rtl="1">
              <a:buFont typeface="Wingdings" panose="05000000000000000000" pitchFamily="2" charset="2"/>
              <a:buChar char="Ø"/>
            </a:pPr>
            <a:r>
              <a:rPr lang="ar-SA" sz="2000" b="1" dirty="0" smtClean="0"/>
              <a:t>نماذج أعمال جديدة: </a:t>
            </a:r>
            <a:r>
              <a:rPr lang="ar-SA" sz="2000" dirty="0" smtClean="0"/>
              <a:t>موقع إى باى ابتكر الوساطة الالكترونية وموقع على بابا ابتكر تجارة الجملة الإلكترونية </a:t>
            </a:r>
          </a:p>
          <a:p>
            <a:pPr marL="400050" rtl="1">
              <a:buFont typeface="Arial" panose="020B0604020202020204" pitchFamily="34" charset="0"/>
              <a:buChar char="•"/>
            </a:pPr>
            <a:r>
              <a:rPr lang="ar-SA" altLang="ar-SA" sz="2400" dirty="0"/>
              <a:t>تشير الدراسات أن ابتكار نماذج أعمال أكثر ربحية من ابتكار منتجات وخدمات وعمليات جديدة</a:t>
            </a:r>
          </a:p>
          <a:p>
            <a:pPr marL="800100" lvl="1" indent="-342900" rtl="1">
              <a:buFont typeface="Wingdings" panose="05000000000000000000" pitchFamily="2" charset="2"/>
              <a:buChar char="Ø"/>
            </a:pPr>
            <a:endParaRPr lang="ar-EG" sz="20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3036036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40768"/>
            <a:ext cx="9906000" cy="4938712"/>
          </a:xfrm>
        </p:spPr>
        <p:txBody>
          <a:bodyPr/>
          <a:lstStyle/>
          <a:p>
            <a:pPr marL="457200" indent="-457200" rtl="1">
              <a:spcBef>
                <a:spcPts val="200"/>
              </a:spcBef>
              <a:buFont typeface="Arial" panose="020B0604020202020204" pitchFamily="34" charset="0"/>
              <a:buChar char="•"/>
            </a:pPr>
            <a:r>
              <a:rPr lang="ar-SA" sz="2200" b="1" dirty="0" smtClean="0"/>
              <a:t>النموذج: </a:t>
            </a:r>
            <a:r>
              <a:rPr lang="ar-SA" sz="2200" dirty="0" smtClean="0"/>
              <a:t>هو أداة لوصف مبسط لعمل نظام معقد وتحديد عناصره الأساسية والعلاقات التي تحكمه وفرضيات هذا النموذج.</a:t>
            </a:r>
          </a:p>
          <a:p>
            <a:pPr marL="457200" indent="-457200" rtl="1">
              <a:spcBef>
                <a:spcPts val="200"/>
              </a:spcBef>
              <a:buFont typeface="Arial" panose="020B0604020202020204" pitchFamily="34" charset="0"/>
              <a:buChar char="•"/>
            </a:pPr>
            <a:r>
              <a:rPr lang="ar-SA" sz="2200" b="1" dirty="0" smtClean="0"/>
              <a:t>أهميته: </a:t>
            </a:r>
            <a:r>
              <a:rPr lang="ar-SA" sz="2200" dirty="0" smtClean="0"/>
              <a:t>يمكن بناؤه قبل بناء </a:t>
            </a:r>
            <a:r>
              <a:rPr lang="ar-SA" sz="2200" dirty="0"/>
              <a:t>النظام الحقيقي للمساعدة في التنبؤ بكيفية استجابة النظام إذا قمنا بتغيير البنية والهيكل والعلاقات </a:t>
            </a:r>
            <a:r>
              <a:rPr lang="ar-SA" sz="2200" dirty="0" smtClean="0"/>
              <a:t>والافتراضات</a:t>
            </a:r>
            <a:endParaRPr lang="ar-SA" sz="2200" dirty="0"/>
          </a:p>
          <a:p>
            <a:pPr marL="457200" indent="-457200" rtl="1">
              <a:spcBef>
                <a:spcPts val="200"/>
              </a:spcBef>
              <a:buFont typeface="Arial" panose="020B0604020202020204" pitchFamily="34" charset="0"/>
              <a:buChar char="•"/>
            </a:pPr>
            <a:r>
              <a:rPr lang="ar-SA" sz="2200" b="1" dirty="0" smtClean="0"/>
              <a:t>نموذج </a:t>
            </a:r>
            <a:r>
              <a:rPr lang="ar-SA" sz="2200" b="1" dirty="0"/>
              <a:t>الأعمال</a:t>
            </a:r>
            <a:r>
              <a:rPr lang="ar-SA" sz="2200" dirty="0" smtClean="0"/>
              <a:t>: بيان يصف محتوى وهيكل وحوكمة المعاملات اللازمة لخلق قيمة عن طريق استغلال الموارد وفرص الأعمال المتاحة. ( </a:t>
            </a:r>
            <a:r>
              <a:rPr lang="ar-SA" sz="2200" dirty="0" smtClean="0"/>
              <a:t>يجيب </a:t>
            </a:r>
            <a:r>
              <a:rPr lang="ar-SA" sz="2200" dirty="0" smtClean="0"/>
              <a:t>عن سؤال ماذا؟)</a:t>
            </a:r>
          </a:p>
          <a:p>
            <a:pPr marL="800100" lvl="1" indent="-342900" rtl="1">
              <a:spcBef>
                <a:spcPts val="200"/>
              </a:spcBef>
              <a:buFont typeface="Wingdings" panose="05000000000000000000" pitchFamily="2" charset="2"/>
              <a:buChar char="Ø"/>
            </a:pPr>
            <a:r>
              <a:rPr lang="ar-SA" sz="2200" dirty="0" smtClean="0"/>
              <a:t>يصف </a:t>
            </a:r>
            <a:r>
              <a:rPr lang="ar-SA" sz="2200" dirty="0"/>
              <a:t>المنطق الذي تتبعه مؤسسة ما من أجل خلق و إيصال قيمة للعملاء </a:t>
            </a:r>
            <a:r>
              <a:rPr lang="ar-SA" sz="2200" dirty="0" smtClean="0"/>
              <a:t>والحصول على المقابل </a:t>
            </a:r>
            <a:endParaRPr lang="ar-SA" sz="2200" dirty="0" smtClean="0"/>
          </a:p>
          <a:p>
            <a:pPr marL="800100" lvl="1" indent="-342900" rtl="1">
              <a:spcBef>
                <a:spcPts val="200"/>
              </a:spcBef>
              <a:buFont typeface="Wingdings" panose="05000000000000000000" pitchFamily="2" charset="2"/>
              <a:buChar char="Ø"/>
            </a:pPr>
            <a:r>
              <a:rPr lang="ar-SA" sz="2200" dirty="0" smtClean="0"/>
              <a:t>يصف </a:t>
            </a:r>
            <a:r>
              <a:rPr lang="ar-SA" sz="2200" dirty="0"/>
              <a:t>الشراكات والتكاليف والبنية التحتية الالكترونية لخلق هذه القيمة والعائد المتولد عنها </a:t>
            </a:r>
            <a:endParaRPr lang="ar-SA" sz="2200" dirty="0" smtClean="0"/>
          </a:p>
          <a:p>
            <a:pPr marL="800100" lvl="1" indent="-342900" rtl="1">
              <a:spcBef>
                <a:spcPts val="200"/>
              </a:spcBef>
              <a:buFont typeface="Wingdings" panose="05000000000000000000" pitchFamily="2" charset="2"/>
              <a:buChar char="Ø"/>
            </a:pPr>
            <a:r>
              <a:rPr lang="ar-SA" sz="2200" dirty="0" smtClean="0"/>
              <a:t>المزارع يولد قيمة من الزراعة </a:t>
            </a:r>
            <a:r>
              <a:rPr lang="ar-SA" sz="2200" dirty="0" smtClean="0"/>
              <a:t>والراعي </a:t>
            </a:r>
            <a:r>
              <a:rPr lang="ar-SA" sz="2200" dirty="0" smtClean="0"/>
              <a:t>من </a:t>
            </a:r>
            <a:r>
              <a:rPr lang="ar-SA" sz="2200" dirty="0" smtClean="0"/>
              <a:t>الرعي والحرفي </a:t>
            </a:r>
            <a:r>
              <a:rPr lang="ar-SA" sz="2200" dirty="0" smtClean="0"/>
              <a:t>من حرفته </a:t>
            </a:r>
            <a:r>
              <a:rPr lang="ar-SA" sz="2200" dirty="0" smtClean="0"/>
              <a:t>والمؤلف من كتبه </a:t>
            </a:r>
            <a:endParaRPr lang="ar-SA" sz="2200" dirty="0"/>
          </a:p>
          <a:p>
            <a:pPr rtl="1">
              <a:spcBef>
                <a:spcPts val="200"/>
              </a:spcBef>
              <a:buFont typeface="Arial" panose="020B0604020202020204" pitchFamily="34" charset="0"/>
              <a:buChar char="•"/>
            </a:pPr>
            <a:r>
              <a:rPr lang="ar-SA" altLang="zh-TW" sz="2200" b="1" dirty="0"/>
              <a:t>نموذج الاعمال الإلكترونية: </a:t>
            </a:r>
            <a:r>
              <a:rPr lang="ar-SA" altLang="zh-TW" sz="2200" dirty="0"/>
              <a:t>يصف دور أقسام الشركة وشركائها ومورديها في إنتاج المنتج وتوصيله للعملاء عبر الانترنت وطرق تبادل المعلومات والأموال والفوائد الرئيسية بين أصحاب المصلحة</a:t>
            </a:r>
            <a:r>
              <a:rPr lang="ar-SA" altLang="zh-TW" sz="2200" dirty="0" smtClean="0"/>
              <a:t>.</a:t>
            </a:r>
            <a:endParaRPr lang="ar-SA" sz="2200" dirty="0" smtClean="0"/>
          </a:p>
          <a:p>
            <a:pPr marL="457200" indent="-457200" rtl="1">
              <a:spcBef>
                <a:spcPts val="200"/>
              </a:spcBef>
              <a:buFont typeface="Arial" panose="020B0604020202020204" pitchFamily="34" charset="0"/>
              <a:buChar char="•"/>
            </a:pPr>
            <a:r>
              <a:rPr lang="ar-SA" sz="2200" b="1" dirty="0"/>
              <a:t>خطة الاعمال: </a:t>
            </a:r>
            <a:r>
              <a:rPr lang="ar-SA" sz="2200" dirty="0"/>
              <a:t>تصف طريقة تنفيذ نموذج الأعمال وتحويله الى واقع مثل تحديد موقع الشركة وكيفية بناء الشراكات وكيفية جلب العمال والكفاءات وتحديد مكان نقاط البيع وغيرها. </a:t>
            </a:r>
            <a:r>
              <a:rPr lang="ar-SA" sz="2200" dirty="0" smtClean="0"/>
              <a:t>(تجيب عن سؤال كيف؟)</a:t>
            </a:r>
            <a:endParaRPr lang="en-US" sz="2200" dirty="0" smtClean="0"/>
          </a:p>
        </p:txBody>
      </p:sp>
      <p:sp>
        <p:nvSpPr>
          <p:cNvPr id="2" name="Title 1"/>
          <p:cNvSpPr>
            <a:spLocks noGrp="1"/>
          </p:cNvSpPr>
          <p:nvPr>
            <p:ph type="title"/>
          </p:nvPr>
        </p:nvSpPr>
        <p:spPr/>
        <p:txBody>
          <a:bodyPr/>
          <a:lstStyle/>
          <a:p>
            <a:r>
              <a:rPr lang="en-US" dirty="0" smtClean="0"/>
              <a:t> </a:t>
            </a:r>
            <a:r>
              <a:rPr lang="ar-SA" dirty="0" smtClean="0"/>
              <a:t>نماذج الأعمال وعناصرها </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10112280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rtl="1"/>
            <a:r>
              <a:rPr lang="ar-SA" b="1" dirty="0" smtClean="0"/>
              <a:t>عناصر نموذج الأعمال</a:t>
            </a:r>
            <a:endParaRPr lang="ar-SA" b="1" dirty="0"/>
          </a:p>
        </p:txBody>
      </p:sp>
      <p:sp>
        <p:nvSpPr>
          <p:cNvPr id="4" name="Content Placeholder 3"/>
          <p:cNvSpPr>
            <a:spLocks noGrp="1"/>
          </p:cNvSpPr>
          <p:nvPr>
            <p:ph idx="1"/>
          </p:nvPr>
        </p:nvSpPr>
        <p:spPr>
          <a:xfrm>
            <a:off x="200472" y="1556792"/>
            <a:ext cx="9354244" cy="4525963"/>
          </a:xfrm>
        </p:spPr>
        <p:txBody>
          <a:bodyPr/>
          <a:lstStyle/>
          <a:p>
            <a:pPr rtl="1"/>
            <a:r>
              <a:rPr lang="ar-SA" sz="2400" dirty="0" smtClean="0"/>
              <a:t>يشمل </a:t>
            </a:r>
            <a:r>
              <a:rPr lang="ar-SA" sz="2400" dirty="0"/>
              <a:t>تصميم نموذج الأعمال تصميم ووصف البنود </a:t>
            </a:r>
            <a:r>
              <a:rPr lang="ar-SA" sz="2400" dirty="0" smtClean="0"/>
              <a:t>التالية الخاصة </a:t>
            </a:r>
            <a:r>
              <a:rPr lang="ar-SA" sz="2400" dirty="0"/>
              <a:t>بالشركة:</a:t>
            </a:r>
          </a:p>
          <a:p>
            <a:pPr marL="457200" indent="-457200" rtl="1">
              <a:buFont typeface="+mj-lt"/>
              <a:buAutoNum type="arabicPeriod"/>
            </a:pPr>
            <a:r>
              <a:rPr lang="ar-SA" sz="2400" dirty="0" smtClean="0"/>
              <a:t>القيمة </a:t>
            </a:r>
            <a:r>
              <a:rPr lang="ar-SA" sz="2400" dirty="0" smtClean="0"/>
              <a:t>المطروحة </a:t>
            </a:r>
            <a:r>
              <a:rPr lang="en-US" sz="2400" dirty="0" smtClean="0"/>
              <a:t>value proposition</a:t>
            </a:r>
            <a:endParaRPr lang="ar-SA" sz="2400" dirty="0"/>
          </a:p>
          <a:p>
            <a:pPr marL="457200" indent="-457200" rtl="1">
              <a:buFont typeface="+mj-lt"/>
              <a:buAutoNum type="arabicPeriod"/>
            </a:pPr>
            <a:r>
              <a:rPr lang="ar-SA" sz="2400" dirty="0" smtClean="0"/>
              <a:t>شريحة العملاء المستهدفين</a:t>
            </a:r>
            <a:endParaRPr lang="ar-SA" sz="2400" dirty="0"/>
          </a:p>
          <a:p>
            <a:pPr marL="457200" indent="-457200" rtl="1">
              <a:buFont typeface="+mj-lt"/>
              <a:buAutoNum type="arabicPeriod"/>
            </a:pPr>
            <a:r>
              <a:rPr lang="ar-SA" sz="2400" dirty="0"/>
              <a:t>قنوات التوزيع</a:t>
            </a:r>
          </a:p>
          <a:p>
            <a:pPr marL="457200" indent="-457200" rtl="1">
              <a:buFont typeface="+mj-lt"/>
              <a:buAutoNum type="arabicPeriod"/>
            </a:pPr>
            <a:r>
              <a:rPr lang="ar-SA" sz="2400" dirty="0" smtClean="0"/>
              <a:t>العلاقات مع العملاء</a:t>
            </a:r>
            <a:endParaRPr lang="ar-SA" sz="2400" dirty="0"/>
          </a:p>
          <a:p>
            <a:pPr marL="457200" indent="-457200" rtl="1">
              <a:buFont typeface="+mj-lt"/>
              <a:buAutoNum type="arabicPeriod"/>
            </a:pPr>
            <a:r>
              <a:rPr lang="ar-SA" sz="2400" dirty="0" smtClean="0"/>
              <a:t>الأنشطة الرئيسية </a:t>
            </a:r>
            <a:endParaRPr lang="ar-SA" sz="2400" dirty="0"/>
          </a:p>
          <a:p>
            <a:pPr marL="457200" indent="-457200" rtl="1">
              <a:buFont typeface="+mj-lt"/>
              <a:buAutoNum type="arabicPeriod"/>
            </a:pPr>
            <a:r>
              <a:rPr lang="ar-SA" sz="2400" dirty="0" smtClean="0"/>
              <a:t>الموارد </a:t>
            </a:r>
            <a:r>
              <a:rPr lang="ar-SA" sz="2400" dirty="0"/>
              <a:t>الرئيسية</a:t>
            </a:r>
          </a:p>
          <a:p>
            <a:pPr marL="457200" indent="-457200" rtl="1">
              <a:buFont typeface="+mj-lt"/>
              <a:buAutoNum type="arabicPeriod"/>
            </a:pPr>
            <a:r>
              <a:rPr lang="ar-SA" sz="2400" dirty="0" smtClean="0"/>
              <a:t>تحديد شبكة الشركاء</a:t>
            </a:r>
            <a:endParaRPr lang="ar-SA" sz="2400" dirty="0"/>
          </a:p>
          <a:p>
            <a:pPr marL="457200" indent="-457200" rtl="1">
              <a:buFont typeface="+mj-lt"/>
              <a:buAutoNum type="arabicPeriod"/>
            </a:pPr>
            <a:r>
              <a:rPr lang="ar-SA" sz="2400" dirty="0" smtClean="0"/>
              <a:t>بيان هيكل التكاليف</a:t>
            </a:r>
            <a:endParaRPr lang="ar-SA" sz="2400" dirty="0"/>
          </a:p>
          <a:p>
            <a:pPr marL="457200" indent="-457200" rtl="1">
              <a:buFont typeface="+mj-lt"/>
              <a:buAutoNum type="arabicPeriod"/>
            </a:pPr>
            <a:r>
              <a:rPr lang="ar-SA" sz="2400" dirty="0" smtClean="0"/>
              <a:t>تحديد مصادر الإيرادات</a:t>
            </a:r>
            <a:endParaRPr lang="ar-SA" sz="2400" dirty="0"/>
          </a:p>
          <a:p>
            <a:pPr marL="0" lvl="0" indent="0" rtl="1"/>
            <a:endParaRPr lang="en-US" sz="1800" dirty="0"/>
          </a:p>
        </p:txBody>
      </p:sp>
      <p:sp>
        <p:nvSpPr>
          <p:cNvPr id="6" name="Slide Number Placeholder 5"/>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Box 4"/>
          <p:cNvSpPr txBox="1"/>
          <p:nvPr/>
        </p:nvSpPr>
        <p:spPr>
          <a:xfrm>
            <a:off x="560512" y="3284984"/>
            <a:ext cx="5832648" cy="1015663"/>
          </a:xfrm>
          <a:prstGeom prst="rect">
            <a:avLst/>
          </a:prstGeom>
          <a:solidFill>
            <a:schemeClr val="accent2"/>
          </a:solidFill>
          <a:ln w="12700">
            <a:solidFill>
              <a:srgbClr val="709256"/>
            </a:solidFill>
          </a:ln>
        </p:spPr>
        <p:txBody>
          <a:bodyPr wrap="square" rtlCol="1">
            <a:spAutoFit/>
          </a:bodyPr>
          <a:lstStyle/>
          <a:p>
            <a:r>
              <a:rPr lang="ar-SA" sz="2000" i="1" dirty="0" smtClean="0">
                <a:solidFill>
                  <a:srgbClr val="013E36"/>
                </a:solidFill>
                <a:latin typeface="+mn-lt"/>
                <a:cs typeface="+mj-cs"/>
              </a:rPr>
              <a:t>أعظم نموذج أعمال ابتكره والعرب وعرفته الإنسانية هو نموذج رحلتي الشتاء والصيف بوحى من الله الذى حمى قريش من الجوع والخوف ومكنتها من التربع على عرش الجزيرة العربية. </a:t>
            </a:r>
            <a:endParaRPr lang="ar-SA" sz="2000" i="1" dirty="0">
              <a:solidFill>
                <a:srgbClr val="013E36"/>
              </a:solidFill>
              <a:latin typeface="+mn-lt"/>
              <a:cs typeface="+mj-cs"/>
            </a:endParaRPr>
          </a:p>
        </p:txBody>
      </p:sp>
    </p:spTree>
    <p:extLst>
      <p:ext uri="{BB962C8B-B14F-4D97-AF65-F5344CB8AC3E}">
        <p14:creationId xmlns:p14="http://schemas.microsoft.com/office/powerpoint/2010/main" val="15276915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1. القيمة </a:t>
            </a:r>
            <a:r>
              <a:rPr lang="ar-SA" dirty="0" smtClean="0"/>
              <a:t>المطروحة </a:t>
            </a:r>
            <a:r>
              <a:rPr lang="en-US" dirty="0"/>
              <a:t>value proposition</a:t>
            </a:r>
            <a:endParaRPr lang="ar-SA" dirty="0"/>
          </a:p>
        </p:txBody>
      </p:sp>
      <p:sp>
        <p:nvSpPr>
          <p:cNvPr id="4" name="Content Placeholder 3"/>
          <p:cNvSpPr>
            <a:spLocks noGrp="1"/>
          </p:cNvSpPr>
          <p:nvPr>
            <p:ph idx="1"/>
          </p:nvPr>
        </p:nvSpPr>
        <p:spPr>
          <a:xfrm>
            <a:off x="0" y="1417638"/>
            <a:ext cx="9906000" cy="4891682"/>
          </a:xfrm>
        </p:spPr>
        <p:txBody>
          <a:bodyPr/>
          <a:lstStyle/>
          <a:p>
            <a:pPr lvl="0" rtl="1">
              <a:buFont typeface="Arial" panose="020B0604020202020204" pitchFamily="34" charset="0"/>
              <a:buChar char="•"/>
            </a:pPr>
            <a:r>
              <a:rPr lang="ar-SA" sz="2400" b="1" dirty="0" smtClean="0"/>
              <a:t>يمكن </a:t>
            </a:r>
            <a:r>
              <a:rPr lang="ar-SA" sz="2400" b="1" dirty="0" smtClean="0"/>
              <a:t>تعريف </a:t>
            </a:r>
            <a:r>
              <a:rPr lang="ar-SA" sz="2400" b="1" dirty="0" smtClean="0"/>
              <a:t>المنظمة </a:t>
            </a:r>
            <a:r>
              <a:rPr lang="ar-SA" sz="2400" b="1" dirty="0" smtClean="0"/>
              <a:t>ببساطة على </a:t>
            </a:r>
            <a:r>
              <a:rPr lang="ar-SA" sz="2400" b="1" dirty="0" smtClean="0"/>
              <a:t>أنها نظام لتوليد القيمة </a:t>
            </a:r>
          </a:p>
          <a:p>
            <a:pPr lvl="0" rtl="1">
              <a:buFont typeface="Arial" panose="020B0604020202020204" pitchFamily="34" charset="0"/>
              <a:buChar char="•"/>
            </a:pPr>
            <a:r>
              <a:rPr lang="ar-SA" sz="2400" b="1" dirty="0" smtClean="0"/>
              <a:t>القيمة </a:t>
            </a:r>
            <a:r>
              <a:rPr lang="ar-SA" sz="2400" b="1" dirty="0" smtClean="0"/>
              <a:t>المطروحة: </a:t>
            </a:r>
            <a:r>
              <a:rPr lang="ar-SA" sz="2400" dirty="0" smtClean="0"/>
              <a:t>هى خدمة أو منتج أو ميزة فى هذا المنتج تساهم فى إشباع حاجات العملاء أو حل مشكلاتهم أو توليد منافع لهم، وذلك من وجهة نظر العملاء. </a:t>
            </a:r>
          </a:p>
          <a:p>
            <a:pPr marL="800100" lvl="1" indent="-342900" rtl="1">
              <a:buFont typeface="Wingdings" panose="05000000000000000000" pitchFamily="2" charset="2"/>
              <a:buChar char="Ø"/>
            </a:pPr>
            <a:r>
              <a:rPr lang="ar-SA" sz="2200" dirty="0" smtClean="0"/>
              <a:t>القيمة = المنافع – التكاليف</a:t>
            </a:r>
          </a:p>
          <a:p>
            <a:pPr marL="800100" lvl="1" indent="-342900" rtl="1">
              <a:buFont typeface="Wingdings" panose="05000000000000000000" pitchFamily="2" charset="2"/>
              <a:buChar char="Ø"/>
            </a:pPr>
            <a:r>
              <a:rPr lang="ar-SA" sz="2200" dirty="0" smtClean="0"/>
              <a:t>قد تكون ملموسة أو غير ملموسة وهى مصدر المزايا التنافسية وتميز منتجات الشركة عن غيرها</a:t>
            </a:r>
          </a:p>
          <a:p>
            <a:pPr marL="800100" lvl="1" indent="-342900" rtl="1">
              <a:buFont typeface="Wingdings" panose="05000000000000000000" pitchFamily="2" charset="2"/>
              <a:buChar char="Ø"/>
            </a:pPr>
            <a:r>
              <a:rPr lang="ar-SA" sz="2200" b="1" dirty="0" smtClean="0"/>
              <a:t>القيمة </a:t>
            </a:r>
            <a:r>
              <a:rPr lang="ar-SA" sz="2200" b="1" dirty="0" smtClean="0"/>
              <a:t>المطروحة </a:t>
            </a:r>
            <a:r>
              <a:rPr lang="ar-SA" sz="2200" b="1" dirty="0" smtClean="0"/>
              <a:t>للموظف: </a:t>
            </a:r>
            <a:r>
              <a:rPr lang="ar-SA" sz="2200" dirty="0" smtClean="0"/>
              <a:t>هي </a:t>
            </a:r>
            <a:r>
              <a:rPr lang="ar-SA" sz="2200" dirty="0"/>
              <a:t>ما </a:t>
            </a:r>
            <a:r>
              <a:rPr lang="ar-SA" sz="2200" dirty="0" smtClean="0"/>
              <a:t>تقدمه المنظمة للموظف مقابل </a:t>
            </a:r>
            <a:r>
              <a:rPr lang="ar-SA" sz="2200" dirty="0" smtClean="0"/>
              <a:t>جهده </a:t>
            </a:r>
            <a:r>
              <a:rPr lang="ar-SA" sz="2200" dirty="0" smtClean="0"/>
              <a:t>ووقته ومهاراته وولائه</a:t>
            </a:r>
          </a:p>
          <a:p>
            <a:pPr rtl="1">
              <a:buFont typeface="Arial" pitchFamily="34" charset="0"/>
              <a:buChar char="•"/>
            </a:pPr>
            <a:r>
              <a:rPr lang="ar-SA" sz="2400" dirty="0" smtClean="0"/>
              <a:t>وعند إنشاء شركة أو تطوير منتج يجب أن نسأل أنفسنا ما </a:t>
            </a:r>
            <a:r>
              <a:rPr lang="ar-SA" sz="2400" dirty="0"/>
              <a:t>القيمة التي </a:t>
            </a:r>
            <a:r>
              <a:rPr lang="ar-SA" sz="2400" dirty="0" smtClean="0"/>
              <a:t>ستقدِّمها </a:t>
            </a:r>
            <a:r>
              <a:rPr lang="ar-SA" sz="2400" dirty="0"/>
              <a:t>للعميل</a:t>
            </a:r>
            <a:r>
              <a:rPr lang="ar-SA" sz="2400" dirty="0" smtClean="0"/>
              <a:t>؟ أيُّ </a:t>
            </a:r>
            <a:r>
              <a:rPr lang="ar-SA" sz="2400" dirty="0"/>
              <a:t>مشكلات العميل </a:t>
            </a:r>
            <a:r>
              <a:rPr lang="ar-SA" sz="2400" dirty="0" smtClean="0"/>
              <a:t>سوف يحلِّها منتجنا؟ أيُّ </a:t>
            </a:r>
            <a:r>
              <a:rPr lang="ar-SA" sz="2400" dirty="0"/>
              <a:t>متطلّبات العميل </a:t>
            </a:r>
            <a:r>
              <a:rPr lang="ar-SA" sz="2400" dirty="0" smtClean="0"/>
              <a:t>سوف تلبّي؟ </a:t>
            </a:r>
            <a:r>
              <a:rPr lang="ar-SA" sz="2400" dirty="0" smtClean="0"/>
              <a:t>كم يمكن للعميل دفعه ثمن لهذه القيمة؟</a:t>
            </a:r>
            <a:endParaRPr lang="ar-SA" sz="2400" dirty="0" smtClean="0"/>
          </a:p>
          <a:p>
            <a:pPr rtl="1">
              <a:buFont typeface="Arial" pitchFamily="34" charset="0"/>
              <a:buChar char="•"/>
            </a:pPr>
            <a:r>
              <a:rPr lang="ar-SA" sz="2400" dirty="0" smtClean="0"/>
              <a:t>وقد تكون هذه القيمة سلعة أو خدمة جديدة أو أداء أفضل وسرعة أكبر أو خدمة شريحة معينة، أو تصميم أفضل أو مخاطر أقل، أو علامة تجارية مميزة، أو سهولة الاستخدام، او سعر أقل. </a:t>
            </a:r>
          </a:p>
          <a:p>
            <a:pPr rtl="1">
              <a:buFont typeface="Arial" pitchFamily="34" charset="0"/>
              <a:buChar char="•"/>
            </a:pPr>
            <a:r>
              <a:rPr lang="ar-SA" sz="2400" dirty="0" smtClean="0"/>
              <a:t>نقطة التوازن تحدث عندما يكون هناك منافع للجميع </a:t>
            </a:r>
            <a:r>
              <a:rPr lang="en-US" sz="2400" dirty="0" smtClean="0"/>
              <a:t>win-win situation</a:t>
            </a:r>
            <a:endParaRPr lang="en-US" sz="2400" dirty="0"/>
          </a:p>
          <a:p>
            <a:pPr lvl="0" rtl="1">
              <a:buFont typeface="Arial" panose="020B0604020202020204" pitchFamily="34" charset="0"/>
              <a:buChar char="•"/>
            </a:pPr>
            <a:endParaRPr lang="ar-SA" sz="2400" dirty="0" smtClean="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3" name="TextBox 2"/>
          <p:cNvSpPr txBox="1"/>
          <p:nvPr/>
        </p:nvSpPr>
        <p:spPr>
          <a:xfrm>
            <a:off x="-9061" y="2636912"/>
            <a:ext cx="3912223" cy="430887"/>
          </a:xfrm>
          <a:prstGeom prst="rect">
            <a:avLst/>
          </a:prstGeom>
          <a:noFill/>
          <a:ln w="12700">
            <a:solidFill>
              <a:srgbClr val="709256"/>
            </a:solidFill>
          </a:ln>
        </p:spPr>
        <p:txBody>
          <a:bodyPr wrap="square" rtlCol="1">
            <a:spAutoFit/>
          </a:bodyPr>
          <a:lstStyle/>
          <a:p>
            <a:r>
              <a:rPr lang="ar-SA" sz="2200" dirty="0" smtClean="0">
                <a:solidFill>
                  <a:srgbClr val="013E36"/>
                </a:solidFill>
                <a:latin typeface="+mn-lt"/>
                <a:cs typeface="Arial" charset="0"/>
              </a:rPr>
              <a:t>ماهي </a:t>
            </a:r>
            <a:r>
              <a:rPr lang="ar-SA" sz="2200" dirty="0">
                <a:solidFill>
                  <a:srgbClr val="013E36"/>
                </a:solidFill>
                <a:latin typeface="+mn-lt"/>
                <a:cs typeface="Arial" charset="0"/>
              </a:rPr>
              <a:t>القيمة </a:t>
            </a:r>
            <a:r>
              <a:rPr lang="ar-SA" sz="2200" dirty="0" smtClean="0">
                <a:solidFill>
                  <a:srgbClr val="013E36"/>
                </a:solidFill>
                <a:latin typeface="+mn-lt"/>
                <a:cs typeface="Arial" charset="0"/>
              </a:rPr>
              <a:t>المطروحة </a:t>
            </a:r>
            <a:r>
              <a:rPr lang="ar-SA" sz="2200" dirty="0">
                <a:solidFill>
                  <a:srgbClr val="013E36"/>
                </a:solidFill>
                <a:latin typeface="+mn-lt"/>
                <a:cs typeface="Arial" charset="0"/>
              </a:rPr>
              <a:t>لبرنامج </a:t>
            </a:r>
            <a:r>
              <a:rPr lang="ar-SA" sz="2200" dirty="0" smtClean="0">
                <a:solidFill>
                  <a:srgbClr val="013E36"/>
                </a:solidFill>
                <a:latin typeface="+mn-lt"/>
                <a:cs typeface="Arial" charset="0"/>
              </a:rPr>
              <a:t>الانتساب؟ </a:t>
            </a:r>
            <a:endParaRPr lang="ar-SA" sz="2200" dirty="0">
              <a:solidFill>
                <a:srgbClr val="013E36"/>
              </a:solidFill>
              <a:latin typeface="+mn-lt"/>
              <a:cs typeface="Arial" charset="0"/>
            </a:endParaRPr>
          </a:p>
        </p:txBody>
      </p:sp>
    </p:spTree>
    <p:extLst>
      <p:ext uri="{BB962C8B-B14F-4D97-AF65-F5344CB8AC3E}">
        <p14:creationId xmlns:p14="http://schemas.microsoft.com/office/powerpoint/2010/main" val="611510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2. شريحة </a:t>
            </a:r>
            <a:r>
              <a:rPr lang="ar-SA" dirty="0"/>
              <a:t>العملاء </a:t>
            </a:r>
            <a:r>
              <a:rPr lang="ar-SA" dirty="0" smtClean="0"/>
              <a:t>المستهدفين</a:t>
            </a:r>
            <a:endParaRPr lang="en-US" b="1" dirty="0"/>
          </a:p>
        </p:txBody>
      </p:sp>
      <p:sp>
        <p:nvSpPr>
          <p:cNvPr id="4" name="Content Placeholder 3"/>
          <p:cNvSpPr>
            <a:spLocks noGrp="1"/>
          </p:cNvSpPr>
          <p:nvPr>
            <p:ph idx="1"/>
          </p:nvPr>
        </p:nvSpPr>
        <p:spPr>
          <a:xfrm>
            <a:off x="56456" y="1417638"/>
            <a:ext cx="9849544" cy="4938712"/>
          </a:xfrm>
        </p:spPr>
        <p:txBody>
          <a:bodyPr/>
          <a:lstStyle/>
          <a:p>
            <a:pPr rtl="1">
              <a:spcBef>
                <a:spcPts val="700"/>
              </a:spcBef>
              <a:buFont typeface="Arial" panose="020B0604020202020204" pitchFamily="34" charset="0"/>
              <a:buChar char="•"/>
            </a:pPr>
            <a:r>
              <a:rPr lang="ar-SA" sz="2200" b="1" dirty="0" smtClean="0">
                <a:cs typeface="+mj-cs"/>
              </a:rPr>
              <a:t> </a:t>
            </a:r>
            <a:r>
              <a:rPr lang="ar-SA" sz="2200" dirty="0" smtClean="0">
                <a:cs typeface="+mj-cs"/>
              </a:rPr>
              <a:t>مجموعة من العملاء المحتمل أن يقبلوا على القيمة </a:t>
            </a:r>
            <a:r>
              <a:rPr lang="ar-SA" sz="2200" dirty="0" smtClean="0">
                <a:cs typeface="+mj-cs"/>
              </a:rPr>
              <a:t>المطروحة </a:t>
            </a:r>
            <a:r>
              <a:rPr lang="ar-SA" sz="2200" dirty="0" smtClean="0">
                <a:cs typeface="+mj-cs"/>
              </a:rPr>
              <a:t>ويشتركوا فى نفس الخصائص مثل القوة الشرائية والحاجات </a:t>
            </a:r>
            <a:r>
              <a:rPr lang="ar-SA" sz="2200" dirty="0" smtClean="0">
                <a:cs typeface="+mj-cs"/>
              </a:rPr>
              <a:t>والقيم والثقافة وقنوات </a:t>
            </a:r>
            <a:r>
              <a:rPr lang="ar-SA" sz="2200" dirty="0" smtClean="0">
                <a:cs typeface="+mj-cs"/>
              </a:rPr>
              <a:t>التوزيع المفضلة. </a:t>
            </a:r>
          </a:p>
          <a:p>
            <a:pPr rtl="1">
              <a:spcBef>
                <a:spcPts val="700"/>
              </a:spcBef>
              <a:buFont typeface="Arial" panose="020B0604020202020204" pitchFamily="34" charset="0"/>
              <a:buChar char="•"/>
            </a:pPr>
            <a:r>
              <a:rPr lang="ar-SA" sz="2200" dirty="0" smtClean="0">
                <a:cs typeface="+mj-cs"/>
              </a:rPr>
              <a:t>يجب الإجابة على سؤال: لمن </a:t>
            </a:r>
            <a:r>
              <a:rPr lang="ar-SA" sz="2200" dirty="0">
                <a:cs typeface="+mj-cs"/>
              </a:rPr>
              <a:t>نوجِدُ </a:t>
            </a:r>
            <a:r>
              <a:rPr lang="ar-SA" sz="2200" dirty="0" smtClean="0">
                <a:cs typeface="+mj-cs"/>
              </a:rPr>
              <a:t>هذه القيمة أو السلعة؟ ومَن هم عملائنا؟ وما هي خصائصهم؟ </a:t>
            </a:r>
          </a:p>
          <a:p>
            <a:pPr marL="457200" indent="-457200" rtl="1">
              <a:buFont typeface="Arial" panose="020B0604020202020204" pitchFamily="34" charset="0"/>
              <a:buChar char="•"/>
            </a:pPr>
            <a:r>
              <a:rPr lang="ar-SA" sz="2200" b="1" dirty="0" smtClean="0">
                <a:cs typeface="+mj-cs"/>
              </a:rPr>
              <a:t>يوجد أربعة أنواع من شرائح العملاء: </a:t>
            </a:r>
            <a:endParaRPr lang="ar-SA" sz="2200" dirty="0">
              <a:cs typeface="+mj-cs"/>
            </a:endParaRPr>
          </a:p>
          <a:p>
            <a:pPr marL="457200" indent="-457200" rtl="1">
              <a:buFont typeface="+mj-lt"/>
              <a:buAutoNum type="arabicPeriod"/>
            </a:pPr>
            <a:r>
              <a:rPr lang="ar-SA" sz="2200" b="1" dirty="0" smtClean="0">
                <a:cs typeface="+mj-cs"/>
              </a:rPr>
              <a:t>الأسواق الجماهيريَّة </a:t>
            </a:r>
            <a:r>
              <a:rPr lang="en-US" sz="2200" dirty="0">
                <a:cs typeface="+mj-cs"/>
              </a:rPr>
              <a:t>(Mass market)</a:t>
            </a:r>
            <a:r>
              <a:rPr lang="en-US" sz="2200" b="1" dirty="0">
                <a:cs typeface="+mj-cs"/>
              </a:rPr>
              <a:t> </a:t>
            </a:r>
            <a:r>
              <a:rPr lang="ar-SA" sz="2200" b="1" dirty="0" smtClean="0">
                <a:cs typeface="+mj-cs"/>
              </a:rPr>
              <a:t>: </a:t>
            </a:r>
            <a:r>
              <a:rPr lang="ar-SA" sz="2200" dirty="0" smtClean="0">
                <a:cs typeface="+mj-cs"/>
              </a:rPr>
              <a:t>نماذج ِالأعمال  لا تميز بين </a:t>
            </a:r>
            <a:r>
              <a:rPr lang="ar-SA" sz="2200" dirty="0">
                <a:cs typeface="+mj-cs"/>
              </a:rPr>
              <a:t>الشرائح المختلفةِ للعملاء. </a:t>
            </a:r>
            <a:r>
              <a:rPr lang="ar-SA" sz="2200" dirty="0" smtClean="0">
                <a:cs typeface="+mj-cs"/>
              </a:rPr>
              <a:t>منتجاتها تشمل الصابون ومعجون الاسنان والقهوة ووجبات مطعم البخارى والأدوات المدرسية.</a:t>
            </a:r>
          </a:p>
          <a:p>
            <a:pPr lvl="1" rtl="1">
              <a:buFont typeface="Wingdings" panose="05000000000000000000" pitchFamily="2" charset="2"/>
              <a:buChar char="Ø"/>
            </a:pPr>
            <a:r>
              <a:rPr lang="ar-SA" sz="2200" dirty="0" smtClean="0">
                <a:cs typeface="+mj-cs"/>
              </a:rPr>
              <a:t>تتميز بقوة المنافسة وقلة ولاء العملاء للعلامة التجارية لكن تتمتع بمزايا الحجم الكبير وقلة التكاليف</a:t>
            </a:r>
          </a:p>
          <a:p>
            <a:pPr marL="457200" indent="-457200" rtl="1">
              <a:buFont typeface="+mj-lt"/>
              <a:buAutoNum type="arabicPeriod"/>
            </a:pPr>
            <a:r>
              <a:rPr lang="ar-SA" sz="2200" b="1" dirty="0" smtClean="0">
                <a:cs typeface="+mj-cs"/>
              </a:rPr>
              <a:t>الأسواق </a:t>
            </a:r>
            <a:r>
              <a:rPr lang="ar-SA" sz="2200" b="1" dirty="0">
                <a:cs typeface="+mj-cs"/>
              </a:rPr>
              <a:t>المتخصصة </a:t>
            </a:r>
            <a:r>
              <a:rPr lang="en-US" sz="2200" b="1" dirty="0" smtClean="0">
                <a:cs typeface="+mj-cs"/>
              </a:rPr>
              <a:t> :</a:t>
            </a:r>
            <a:r>
              <a:rPr lang="en-US" sz="2200" dirty="0" smtClean="0">
                <a:cs typeface="+mj-cs"/>
              </a:rPr>
              <a:t>(</a:t>
            </a:r>
            <a:r>
              <a:rPr lang="en-US" sz="2200" dirty="0">
                <a:cs typeface="+mj-cs"/>
              </a:rPr>
              <a:t>Niche </a:t>
            </a:r>
            <a:r>
              <a:rPr lang="en-US" sz="2200" dirty="0" smtClean="0">
                <a:cs typeface="+mj-cs"/>
              </a:rPr>
              <a:t>market)</a:t>
            </a:r>
            <a:r>
              <a:rPr lang="ar-SA" sz="2200" dirty="0" smtClean="0">
                <a:cs typeface="+mj-cs"/>
              </a:rPr>
              <a:t>إستهداف شريحة محددَةٍ ّ. مثل مرضى السكر وأجهزة ذوى الإحتياجات الخاصة </a:t>
            </a:r>
            <a:r>
              <a:rPr lang="ar-EG" sz="2200" dirty="0" smtClean="0">
                <a:cs typeface="+mj-cs"/>
              </a:rPr>
              <a:t>وشبكة لينكد إن والأغذذية العضوية. أكثر ربحية والطلب غير مرن للأسعار.</a:t>
            </a:r>
            <a:endParaRPr lang="ar-SA" sz="2200" dirty="0" smtClean="0">
              <a:cs typeface="+mj-cs"/>
            </a:endParaRPr>
          </a:p>
          <a:p>
            <a:pPr marL="457200" indent="-457200" rtl="1">
              <a:buFont typeface="+mj-lt"/>
              <a:buAutoNum type="arabicPeriod"/>
            </a:pPr>
            <a:r>
              <a:rPr lang="ar-SA" sz="2200" b="1" dirty="0" smtClean="0">
                <a:cs typeface="+mj-cs"/>
              </a:rPr>
              <a:t>اسواق مقسمة </a:t>
            </a:r>
            <a:r>
              <a:rPr lang="en-US" sz="2200" b="1" dirty="0" smtClean="0">
                <a:cs typeface="+mj-cs"/>
              </a:rPr>
              <a:t>:(</a:t>
            </a:r>
            <a:r>
              <a:rPr lang="en-US" sz="2200" b="1" dirty="0">
                <a:cs typeface="+mj-cs"/>
              </a:rPr>
              <a:t>Segmented</a:t>
            </a:r>
            <a:r>
              <a:rPr lang="en-US" sz="2200" b="1" dirty="0" smtClean="0">
                <a:cs typeface="+mj-cs"/>
              </a:rPr>
              <a:t>) </a:t>
            </a:r>
            <a:r>
              <a:rPr lang="ar-SA" sz="2200" b="1" dirty="0" smtClean="0">
                <a:cs typeface="+mj-cs"/>
              </a:rPr>
              <a:t> </a:t>
            </a:r>
            <a:r>
              <a:rPr lang="ar-SA" sz="2200" dirty="0" smtClean="0">
                <a:cs typeface="+mj-cs"/>
              </a:rPr>
              <a:t>تقسيم </a:t>
            </a:r>
            <a:r>
              <a:rPr lang="ar-SA" sz="2200" dirty="0">
                <a:cs typeface="+mj-cs"/>
              </a:rPr>
              <a:t>السوق الى شرائح مختلفة حسب احتياجاتها </a:t>
            </a:r>
            <a:r>
              <a:rPr lang="ar-SA" sz="2200" dirty="0" smtClean="0">
                <a:cs typeface="+mj-cs"/>
              </a:rPr>
              <a:t>وقوتها الشرائية والتمييز بينها فى السعر ومواصفات المنتج . يمكن أن تسبب فى تذمر شرائح معينة بسبب التمييز. </a:t>
            </a:r>
            <a:endParaRPr lang="en-US" sz="2200" dirty="0">
              <a:cs typeface="+mj-cs"/>
            </a:endParaRPr>
          </a:p>
          <a:p>
            <a:pPr marL="457200" indent="-457200" rtl="1">
              <a:buFont typeface="+mj-lt"/>
              <a:buAutoNum type="arabicPeriod"/>
            </a:pPr>
            <a:r>
              <a:rPr lang="ar-SA" sz="2200" b="1" dirty="0" smtClean="0">
                <a:cs typeface="+mj-cs"/>
              </a:rPr>
              <a:t>التنويع</a:t>
            </a:r>
            <a:r>
              <a:rPr lang="en-US" sz="2200" b="1" dirty="0" smtClean="0">
                <a:cs typeface="+mj-cs"/>
              </a:rPr>
              <a:t> (</a:t>
            </a:r>
            <a:r>
              <a:rPr lang="en-US" sz="2200" b="1" dirty="0">
                <a:cs typeface="+mj-cs"/>
              </a:rPr>
              <a:t>Diversified</a:t>
            </a:r>
            <a:r>
              <a:rPr lang="en-US" sz="2200" b="1" dirty="0" smtClean="0">
                <a:cs typeface="+mj-cs"/>
              </a:rPr>
              <a:t>) </a:t>
            </a:r>
            <a:r>
              <a:rPr lang="ar-SA" sz="2200" dirty="0" smtClean="0">
                <a:cs typeface="+mj-cs"/>
              </a:rPr>
              <a:t>: </a:t>
            </a:r>
            <a:r>
              <a:rPr lang="ar-SA" sz="2200" dirty="0">
                <a:cs typeface="+mj-cs"/>
              </a:rPr>
              <a:t>إنتاج أكثر من منتج للوصول الى شرائح </a:t>
            </a:r>
            <a:r>
              <a:rPr lang="ar-SA" sz="2200" dirty="0" smtClean="0">
                <a:cs typeface="+mj-cs"/>
              </a:rPr>
              <a:t>جديدة. فالمراعى تنتج الخبز والتصبيرة وعصائر الى جانب الألبان. ومنها أيضا أن تنتج الشركة فرشة الاسنان ومعجون وغسول الفم. </a:t>
            </a:r>
            <a:endParaRPr lang="en-US" sz="2200" dirty="0" smtClean="0">
              <a:cs typeface="+mj-cs"/>
            </a:endParaRPr>
          </a:p>
          <a:p>
            <a:pPr rtl="1"/>
            <a:endParaRPr lang="en-US" sz="2200" dirty="0" smtClean="0">
              <a:cs typeface="+mj-cs"/>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8127641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 3. قنوات </a:t>
            </a:r>
            <a:r>
              <a:rPr lang="ar-SA" dirty="0"/>
              <a:t>التوزيع</a:t>
            </a:r>
          </a:p>
        </p:txBody>
      </p:sp>
      <p:sp>
        <p:nvSpPr>
          <p:cNvPr id="4" name="Content Placeholder 3"/>
          <p:cNvSpPr>
            <a:spLocks noGrp="1"/>
          </p:cNvSpPr>
          <p:nvPr>
            <p:ph idx="1"/>
          </p:nvPr>
        </p:nvSpPr>
        <p:spPr>
          <a:xfrm>
            <a:off x="0" y="1417638"/>
            <a:ext cx="9906000" cy="4819674"/>
          </a:xfrm>
        </p:spPr>
        <p:txBody>
          <a:bodyPr/>
          <a:lstStyle/>
          <a:p>
            <a:pPr rtl="1">
              <a:buFont typeface="Arial" panose="020B0604020202020204" pitchFamily="34" charset="0"/>
              <a:buChar char="•"/>
            </a:pPr>
            <a:r>
              <a:rPr lang="ar-SA" sz="2400" b="1" dirty="0" smtClean="0">
                <a:cs typeface="+mj-cs"/>
              </a:rPr>
              <a:t>قناة التوزيع: </a:t>
            </a:r>
            <a:r>
              <a:rPr lang="ar-SA" sz="2400" dirty="0" smtClean="0">
                <a:cs typeface="+mj-cs"/>
              </a:rPr>
              <a:t>هي مجموعة من الأنشطة أو الوسطاء اللازمة لإيصال السلعة الى العملاء</a:t>
            </a:r>
          </a:p>
          <a:p>
            <a:pPr rtl="1">
              <a:buFont typeface="Arial" panose="020B0604020202020204" pitchFamily="34" charset="0"/>
              <a:buChar char="•"/>
            </a:pPr>
            <a:r>
              <a:rPr lang="ar-SA" sz="2400" dirty="0" smtClean="0">
                <a:cs typeface="+mj-cs"/>
              </a:rPr>
              <a:t>هنا نحدد القَنَوات المفضلة العملاء للبحث عن معلومات وشراء السلعة ودفع ثمنها؟ وهل هذه القنوات متكاملة</a:t>
            </a:r>
            <a:r>
              <a:rPr lang="ar-SA" sz="2400" dirty="0">
                <a:cs typeface="+mj-cs"/>
              </a:rPr>
              <a:t>؟ </a:t>
            </a:r>
            <a:r>
              <a:rPr lang="ar-SA" sz="2400" dirty="0" smtClean="0">
                <a:cs typeface="+mj-cs"/>
              </a:rPr>
              <a:t>وأيٌّ </a:t>
            </a:r>
            <a:r>
              <a:rPr lang="ar-SA" sz="2400" dirty="0">
                <a:cs typeface="+mj-cs"/>
              </a:rPr>
              <a:t>منها يعمل بشكلٍ أفضل؟ أيها الأكثر فعاليةً بالنسبة إلى </a:t>
            </a:r>
            <a:r>
              <a:rPr lang="ar-SA" sz="2400" dirty="0" smtClean="0">
                <a:cs typeface="+mj-cs"/>
              </a:rPr>
              <a:t>كلفتها؟</a:t>
            </a:r>
            <a:endParaRPr lang="ar-SA" sz="2400" dirty="0">
              <a:cs typeface="+mj-cs"/>
            </a:endParaRPr>
          </a:p>
          <a:p>
            <a:pPr rtl="1">
              <a:buFont typeface="Arial" panose="020B0604020202020204" pitchFamily="34" charset="0"/>
              <a:buChar char="•"/>
            </a:pPr>
            <a:r>
              <a:rPr lang="ar-SA" sz="2400" b="1" dirty="0" smtClean="0">
                <a:cs typeface="+mj-cs"/>
              </a:rPr>
              <a:t>أنواع قنوات التوزيع: </a:t>
            </a:r>
          </a:p>
          <a:p>
            <a:pPr lvl="1" rtl="1">
              <a:buFont typeface="Wingdings" panose="05000000000000000000" pitchFamily="2" charset="2"/>
              <a:buChar char="Ø"/>
            </a:pPr>
            <a:r>
              <a:rPr lang="ar-SA" sz="2400" b="1" dirty="0" smtClean="0">
                <a:cs typeface="+mj-cs"/>
              </a:rPr>
              <a:t>قنواتٍ مباشرة: </a:t>
            </a:r>
            <a:r>
              <a:rPr lang="ar-SA" sz="2400" dirty="0" smtClean="0">
                <a:cs typeface="+mj-cs"/>
              </a:rPr>
              <a:t>مملوكة للشركة  وتمكن العملاء من الشراء مباشرة من الشركة وتشمل </a:t>
            </a:r>
            <a:r>
              <a:rPr lang="ar-SA" sz="2400" dirty="0">
                <a:cs typeface="+mj-cs"/>
              </a:rPr>
              <a:t>فريق مبيعات </a:t>
            </a:r>
            <a:r>
              <a:rPr lang="ar-SA" sz="2400" dirty="0" smtClean="0">
                <a:cs typeface="+mj-cs"/>
              </a:rPr>
              <a:t>أو </a:t>
            </a:r>
            <a:r>
              <a:rPr lang="ar-SA" sz="2400" dirty="0">
                <a:cs typeface="+mj-cs"/>
              </a:rPr>
              <a:t>موقع </a:t>
            </a:r>
            <a:r>
              <a:rPr lang="ar-SA" sz="2400" dirty="0" smtClean="0">
                <a:cs typeface="+mj-cs"/>
              </a:rPr>
              <a:t>إلكتروني تابع للشركة. قد تكون مكلفة وتحتاج الى كفاءات لكنها تزيد الأرباح وتساعد في جمع المعلومات عن احتياجات وأذواق العملاء وتزيد سرعة وصول السلعة. </a:t>
            </a:r>
          </a:p>
          <a:p>
            <a:pPr lvl="1" rtl="1">
              <a:buFont typeface="Wingdings" panose="05000000000000000000" pitchFamily="2" charset="2"/>
              <a:buChar char="Ø"/>
            </a:pPr>
            <a:r>
              <a:rPr lang="ar-SA" sz="2400" b="1" dirty="0" smtClean="0">
                <a:cs typeface="+mj-cs"/>
              </a:rPr>
              <a:t>قنوات </a:t>
            </a:r>
            <a:r>
              <a:rPr lang="ar-SA" sz="2400" b="1" dirty="0">
                <a:cs typeface="+mj-cs"/>
              </a:rPr>
              <a:t>غير </a:t>
            </a:r>
            <a:r>
              <a:rPr lang="ar-SA" sz="2400" b="1" dirty="0" smtClean="0">
                <a:cs typeface="+mj-cs"/>
              </a:rPr>
              <a:t>مباشرة: </a:t>
            </a:r>
            <a:r>
              <a:rPr lang="ar-SA" sz="2400" dirty="0" smtClean="0">
                <a:cs typeface="+mj-cs"/>
              </a:rPr>
              <a:t>مثل تجار الجملة وتجار التجزئة أو </a:t>
            </a:r>
            <a:r>
              <a:rPr lang="ar-SA" sz="2400" dirty="0">
                <a:cs typeface="+mj-cs"/>
              </a:rPr>
              <a:t>المواقع الإلكترونية المملوكة </a:t>
            </a:r>
            <a:r>
              <a:rPr lang="ar-SA" sz="2400" dirty="0" smtClean="0">
                <a:cs typeface="+mj-cs"/>
              </a:rPr>
              <a:t>للشركاء. ومن عيوبها أنها تقلل الأرباح ولكنها بديل ناجع عند نقص الكفاءات أو نقصل المعلومات عن العملاء وتساعد الشركة على التركيز على المنتج والاستفادة من عملاء تجار الجملة والتجزئة</a:t>
            </a:r>
          </a:p>
          <a:p>
            <a:pPr marL="457200" indent="-457200" rtl="1">
              <a:buFont typeface="Arial" panose="020B0604020202020204" pitchFamily="34" charset="0"/>
              <a:buChar char="•"/>
            </a:pPr>
            <a:r>
              <a:rPr lang="ar-SA" sz="2400" b="1" dirty="0" smtClean="0">
                <a:cs typeface="+mj-cs"/>
              </a:rPr>
              <a:t>عوامل تحديد قنوات التوزيع: </a:t>
            </a:r>
            <a:r>
              <a:rPr lang="ar-SA" sz="2400" dirty="0">
                <a:cs typeface="+mj-cs"/>
              </a:rPr>
              <a:t>أهداف المنظمة </a:t>
            </a:r>
            <a:r>
              <a:rPr lang="ar-SA" sz="2400" b="1" dirty="0" smtClean="0">
                <a:cs typeface="+mj-cs"/>
              </a:rPr>
              <a:t>(</a:t>
            </a:r>
            <a:r>
              <a:rPr lang="ar-SA" sz="2400" dirty="0" smtClean="0">
                <a:cs typeface="+mj-cs"/>
              </a:rPr>
              <a:t>سرعة التسليم تناسبها القنوات المباشرة</a:t>
            </a:r>
            <a:r>
              <a:rPr lang="ar-SA" sz="2400" b="1" dirty="0" smtClean="0">
                <a:cs typeface="+mj-cs"/>
              </a:rPr>
              <a:t>) </a:t>
            </a:r>
            <a:r>
              <a:rPr lang="ar-SA" sz="2400" dirty="0" smtClean="0">
                <a:cs typeface="+mj-cs"/>
              </a:rPr>
              <a:t>خصائص المنتج، خصائص السوق (اقتصاديات الحجم الكبير والمنافسة)، توفر الموارد والتكنولوجيا </a:t>
            </a:r>
            <a:endParaRPr lang="en-US" sz="2400" dirty="0">
              <a:cs typeface="+mj-cs"/>
            </a:endParaRPr>
          </a:p>
          <a:p>
            <a:pPr rtl="1">
              <a:buFont typeface="Arial" panose="020B0604020202020204" pitchFamily="34" charset="0"/>
              <a:buChar char="•"/>
            </a:pPr>
            <a:endParaRPr lang="en-US" sz="2400" b="1" dirty="0">
              <a:cs typeface="+mj-cs"/>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3" name="TextBox 2"/>
          <p:cNvSpPr txBox="1"/>
          <p:nvPr/>
        </p:nvSpPr>
        <p:spPr>
          <a:xfrm>
            <a:off x="128464" y="2636912"/>
            <a:ext cx="4032448" cy="400110"/>
          </a:xfrm>
          <a:prstGeom prst="rect">
            <a:avLst/>
          </a:prstGeom>
          <a:noFill/>
          <a:ln w="12700">
            <a:solidFill>
              <a:srgbClr val="709256"/>
            </a:solidFill>
          </a:ln>
        </p:spPr>
        <p:txBody>
          <a:bodyPr wrap="square" rtlCol="1">
            <a:spAutoFit/>
          </a:bodyPr>
          <a:lstStyle/>
          <a:p>
            <a:r>
              <a:rPr lang="ar-SA" sz="2000" i="1" dirty="0">
                <a:solidFill>
                  <a:srgbClr val="013E36"/>
                </a:solidFill>
                <a:latin typeface="+mn-lt"/>
                <a:cs typeface="+mj-cs"/>
              </a:rPr>
              <a:t>ما هي قنوات التوزيع لشركة </a:t>
            </a:r>
            <a:r>
              <a:rPr lang="ar-SA" sz="2000" i="1" dirty="0" smtClean="0">
                <a:solidFill>
                  <a:srgbClr val="013E36"/>
                </a:solidFill>
                <a:latin typeface="+mn-lt"/>
                <a:cs typeface="+mj-cs"/>
              </a:rPr>
              <a:t>المراعي؟  </a:t>
            </a:r>
            <a:endParaRPr lang="ar-SA" sz="2000" i="1" dirty="0">
              <a:solidFill>
                <a:srgbClr val="013E36"/>
              </a:solidFill>
              <a:latin typeface="+mn-lt"/>
              <a:cs typeface="+mj-cs"/>
            </a:endParaRPr>
          </a:p>
        </p:txBody>
      </p:sp>
    </p:spTree>
    <p:extLst>
      <p:ext uri="{BB962C8B-B14F-4D97-AF65-F5344CB8AC3E}">
        <p14:creationId xmlns:p14="http://schemas.microsoft.com/office/powerpoint/2010/main" val="15130266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4. العلاقات </a:t>
            </a:r>
            <a:r>
              <a:rPr lang="ar-SA" dirty="0"/>
              <a:t>مع العملاء</a:t>
            </a:r>
          </a:p>
        </p:txBody>
      </p:sp>
      <p:sp>
        <p:nvSpPr>
          <p:cNvPr id="4" name="Content Placeholder 3"/>
          <p:cNvSpPr>
            <a:spLocks noGrp="1"/>
          </p:cNvSpPr>
          <p:nvPr>
            <p:ph idx="1"/>
          </p:nvPr>
        </p:nvSpPr>
        <p:spPr>
          <a:xfrm>
            <a:off x="0" y="1374093"/>
            <a:ext cx="9906000" cy="4891682"/>
          </a:xfrm>
        </p:spPr>
        <p:txBody>
          <a:bodyPr/>
          <a:lstStyle/>
          <a:p>
            <a:pPr rtl="1">
              <a:spcBef>
                <a:spcPts val="400"/>
              </a:spcBef>
              <a:buFont typeface="Arial" panose="020B0604020202020204" pitchFamily="34" charset="0"/>
              <a:buChar char="•"/>
            </a:pPr>
            <a:r>
              <a:rPr lang="ar-SA" sz="2400" dirty="0">
                <a:cs typeface="+mj-cs"/>
              </a:rPr>
              <a:t>ما نوعُ العلاقة التي </a:t>
            </a:r>
            <a:r>
              <a:rPr lang="ar-SA" sz="2400" dirty="0" smtClean="0">
                <a:cs typeface="+mj-cs"/>
              </a:rPr>
              <a:t>تناسب كل شريحة من العملاء بحيث نحافظ عليهم؟ </a:t>
            </a:r>
            <a:r>
              <a:rPr lang="ar-SA" sz="2400" dirty="0">
                <a:cs typeface="+mj-cs"/>
              </a:rPr>
              <a:t>ما العلاقات التي أسَّسناها بالفعل؟ كم كلَّفَتنا؟ كيف يمكن دمجها مع بقيَّة أجزاء نموذج </a:t>
            </a:r>
            <a:r>
              <a:rPr lang="ar-SA" sz="2400" dirty="0" smtClean="0">
                <a:cs typeface="+mj-cs"/>
              </a:rPr>
              <a:t>الأعمال </a:t>
            </a:r>
            <a:r>
              <a:rPr lang="ar-SA" sz="2400" dirty="0">
                <a:cs typeface="+mj-cs"/>
              </a:rPr>
              <a:t>الذي نتبنَّاه؟</a:t>
            </a:r>
            <a:endParaRPr lang="en-US" sz="2400" dirty="0">
              <a:cs typeface="+mj-cs"/>
            </a:endParaRPr>
          </a:p>
          <a:p>
            <a:pPr marL="0" rtl="1">
              <a:spcBef>
                <a:spcPts val="400"/>
              </a:spcBef>
              <a:buFont typeface="Arial" panose="020B0604020202020204" pitchFamily="34" charset="0"/>
              <a:buChar char="•"/>
            </a:pPr>
            <a:r>
              <a:rPr lang="ar-SA" sz="2400" dirty="0" smtClean="0">
                <a:cs typeface="+mj-cs"/>
              </a:rPr>
              <a:t>وقد تكون مدفوعة بالآتي:</a:t>
            </a:r>
          </a:p>
          <a:p>
            <a:pPr marL="800100" lvl="2" rtl="1">
              <a:spcBef>
                <a:spcPts val="400"/>
              </a:spcBef>
              <a:buFont typeface="Wingdings" panose="05000000000000000000" pitchFamily="2" charset="2"/>
              <a:buChar char="Ø"/>
            </a:pPr>
            <a:r>
              <a:rPr lang="ar-SA" sz="2000" dirty="0" smtClean="0">
                <a:cs typeface="+mj-cs"/>
              </a:rPr>
              <a:t>اكتساب عملاء جدد</a:t>
            </a:r>
          </a:p>
          <a:p>
            <a:pPr marL="800100" lvl="2" rtl="1">
              <a:spcBef>
                <a:spcPts val="400"/>
              </a:spcBef>
              <a:buFont typeface="Wingdings" panose="05000000000000000000" pitchFamily="2" charset="2"/>
              <a:buChar char="Ø"/>
            </a:pPr>
            <a:r>
              <a:rPr lang="ar-SA" sz="2000" dirty="0" smtClean="0">
                <a:cs typeface="+mj-cs"/>
              </a:rPr>
              <a:t>الاحتفاظ بالعملاء الحاليين</a:t>
            </a:r>
          </a:p>
          <a:p>
            <a:pPr marL="800100" lvl="2" rtl="1">
              <a:spcBef>
                <a:spcPts val="400"/>
              </a:spcBef>
              <a:buFont typeface="Wingdings" panose="05000000000000000000" pitchFamily="2" charset="2"/>
              <a:buChar char="Ø"/>
            </a:pPr>
            <a:r>
              <a:rPr lang="ar-SA" sz="2000" dirty="0" smtClean="0">
                <a:cs typeface="+mj-cs"/>
              </a:rPr>
              <a:t>تنشيط المبيعات</a:t>
            </a:r>
            <a:endParaRPr lang="ar-SA" sz="2000" dirty="0">
              <a:cs typeface="+mj-cs"/>
            </a:endParaRPr>
          </a:p>
          <a:p>
            <a:pPr marL="457200" lvl="1" indent="-342900" rtl="1">
              <a:spcBef>
                <a:spcPts val="400"/>
              </a:spcBef>
              <a:buFont typeface="Arial" panose="020B0604020202020204" pitchFamily="34" charset="0"/>
              <a:buChar char="•"/>
            </a:pPr>
            <a:r>
              <a:rPr lang="ar-SA" sz="2400" b="1" dirty="0" smtClean="0">
                <a:cs typeface="+mj-cs"/>
              </a:rPr>
              <a:t>نماذج </a:t>
            </a:r>
            <a:r>
              <a:rPr lang="ar-SA" sz="2400" b="1" dirty="0">
                <a:cs typeface="+mj-cs"/>
              </a:rPr>
              <a:t>العلاقات مع </a:t>
            </a:r>
            <a:r>
              <a:rPr lang="ar-SA" sz="2400" b="1" dirty="0" smtClean="0">
                <a:cs typeface="+mj-cs"/>
              </a:rPr>
              <a:t>العملاء:</a:t>
            </a:r>
          </a:p>
          <a:p>
            <a:pPr marL="457200" indent="-457200" rtl="1">
              <a:spcBef>
                <a:spcPts val="400"/>
              </a:spcBef>
              <a:buFont typeface="+mj-lt"/>
              <a:buAutoNum type="arabicPeriod"/>
            </a:pPr>
            <a:r>
              <a:rPr lang="ar-SA" sz="2400" b="1" dirty="0"/>
              <a:t>المعاملات </a:t>
            </a:r>
            <a:r>
              <a:rPr lang="en-US" sz="2400" b="1" dirty="0"/>
              <a:t>Transactional</a:t>
            </a:r>
            <a:r>
              <a:rPr lang="ar-SA" sz="2400" b="1" dirty="0"/>
              <a:t>: </a:t>
            </a:r>
            <a:r>
              <a:rPr lang="ar-SA" sz="2400" dirty="0"/>
              <a:t>العلاقة تقتصر على المعاملة ولا تؤدى الى علاقة دائمة مثل الباعة </a:t>
            </a:r>
            <a:r>
              <a:rPr lang="ar-SA" sz="2400" dirty="0" smtClean="0"/>
              <a:t>الجائلين</a:t>
            </a:r>
            <a:endParaRPr lang="ar-SA" sz="2400" b="1" dirty="0" smtClean="0">
              <a:cs typeface="+mj-cs"/>
            </a:endParaRPr>
          </a:p>
          <a:p>
            <a:pPr marL="457200" indent="-457200" rtl="1">
              <a:spcBef>
                <a:spcPts val="400"/>
              </a:spcBef>
              <a:buFont typeface="+mj-lt"/>
              <a:buAutoNum type="arabicPeriod"/>
            </a:pPr>
            <a:r>
              <a:rPr lang="ar-SA" sz="2400" b="1" dirty="0" smtClean="0">
                <a:cs typeface="+mj-cs"/>
              </a:rPr>
              <a:t>المساعدة </a:t>
            </a:r>
            <a:r>
              <a:rPr lang="ar-SA" sz="2400" b="1" dirty="0">
                <a:cs typeface="+mj-cs"/>
              </a:rPr>
              <a:t>الشخصية </a:t>
            </a:r>
            <a:r>
              <a:rPr lang="en-US" sz="2400" b="1" dirty="0" smtClean="0">
                <a:cs typeface="+mj-cs"/>
              </a:rPr>
              <a:t>: </a:t>
            </a:r>
            <a:r>
              <a:rPr lang="en-US" sz="2400" dirty="0" smtClean="0">
                <a:cs typeface="+mj-cs"/>
              </a:rPr>
              <a:t>(</a:t>
            </a:r>
            <a:r>
              <a:rPr lang="en-US" sz="2400" dirty="0">
                <a:cs typeface="+mj-cs"/>
              </a:rPr>
              <a:t>Personal assistance</a:t>
            </a:r>
            <a:r>
              <a:rPr lang="en-US" sz="2400" dirty="0" smtClean="0">
                <a:cs typeface="+mj-cs"/>
              </a:rPr>
              <a:t>)</a:t>
            </a:r>
            <a:r>
              <a:rPr lang="ar-SA" sz="2400" dirty="0" smtClean="0">
                <a:cs typeface="+mj-cs"/>
              </a:rPr>
              <a:t> يقوم </a:t>
            </a:r>
            <a:r>
              <a:rPr lang="ar-SA" sz="2400" dirty="0">
                <a:cs typeface="+mj-cs"/>
              </a:rPr>
              <a:t>هذا النوع من العلاقة على أساس التفاعل </a:t>
            </a:r>
            <a:r>
              <a:rPr lang="ar-SA" sz="2400" dirty="0" smtClean="0">
                <a:cs typeface="+mj-cs"/>
              </a:rPr>
              <a:t>الإنسانيّ كأن يتحدث المندوب مباشرةً مع </a:t>
            </a:r>
            <a:r>
              <a:rPr lang="ar-SA" sz="2400" dirty="0">
                <a:cs typeface="+mj-cs"/>
              </a:rPr>
              <a:t>العملاء </a:t>
            </a:r>
            <a:r>
              <a:rPr lang="ar-SA" sz="2400" dirty="0" smtClean="0">
                <a:cs typeface="+mj-cs"/>
              </a:rPr>
              <a:t>لتقديم الدعم والمساعدة اللازمة </a:t>
            </a:r>
            <a:r>
              <a:rPr lang="ar-SA" sz="2400" dirty="0">
                <a:cs typeface="+mj-cs"/>
              </a:rPr>
              <a:t>له في أثناء عملية الشراء أو حتى بعد إتمامه. وقد يحصل هذا التواصل في موقع البيع أو من خلال مراكز الاتصال أو بالبريد الإلكتروني أو بأية وسائل أخرى</a:t>
            </a:r>
            <a:r>
              <a:rPr lang="ar-SA" sz="2400" dirty="0" smtClean="0">
                <a:cs typeface="+mj-cs"/>
              </a:rPr>
              <a:t>.</a:t>
            </a:r>
            <a:endParaRPr lang="en-US" sz="2400" b="1" dirty="0">
              <a:cs typeface="+mj-cs"/>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3" name="TextBox 2"/>
          <p:cNvSpPr txBox="1"/>
          <p:nvPr/>
        </p:nvSpPr>
        <p:spPr>
          <a:xfrm>
            <a:off x="495300" y="2708920"/>
            <a:ext cx="5105772" cy="400110"/>
          </a:xfrm>
          <a:prstGeom prst="rect">
            <a:avLst/>
          </a:prstGeom>
          <a:noFill/>
          <a:ln>
            <a:solidFill>
              <a:srgbClr val="709256"/>
            </a:solidFill>
          </a:ln>
        </p:spPr>
        <p:txBody>
          <a:bodyPr wrap="square" rtlCol="1">
            <a:spAutoFit/>
          </a:bodyPr>
          <a:lstStyle/>
          <a:p>
            <a:r>
              <a:rPr lang="ar-SA" sz="2000" i="1" dirty="0">
                <a:solidFill>
                  <a:srgbClr val="013E36"/>
                </a:solidFill>
                <a:latin typeface="+mn-lt"/>
                <a:cs typeface="+mj-cs"/>
              </a:rPr>
              <a:t>ما هو نوع العلاقة التي تستخدمها </a:t>
            </a:r>
            <a:r>
              <a:rPr lang="ar-SA" sz="2000" i="1" dirty="0" smtClean="0">
                <a:solidFill>
                  <a:srgbClr val="013E36"/>
                </a:solidFill>
                <a:latin typeface="+mn-lt"/>
                <a:cs typeface="+mj-cs"/>
              </a:rPr>
              <a:t>الشركة السعودية للكهرباء؟ </a:t>
            </a:r>
            <a:endParaRPr lang="ar-SA" sz="2000" i="1" dirty="0">
              <a:solidFill>
                <a:srgbClr val="013E36"/>
              </a:solidFill>
              <a:latin typeface="+mn-lt"/>
              <a:cs typeface="+mj-cs"/>
            </a:endParaRPr>
          </a:p>
        </p:txBody>
      </p:sp>
    </p:spTree>
    <p:extLst>
      <p:ext uri="{BB962C8B-B14F-4D97-AF65-F5344CB8AC3E}">
        <p14:creationId xmlns:p14="http://schemas.microsoft.com/office/powerpoint/2010/main" val="2946002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p>
            <a:r>
              <a:rPr lang="ar-SA" dirty="0" smtClean="0"/>
              <a:t>4. العلاقات </a:t>
            </a:r>
            <a:r>
              <a:rPr lang="ar-SA" dirty="0"/>
              <a:t>مع العملاء</a:t>
            </a:r>
          </a:p>
        </p:txBody>
      </p:sp>
      <p:sp>
        <p:nvSpPr>
          <p:cNvPr id="3" name="Content Placeholder 2"/>
          <p:cNvSpPr>
            <a:spLocks noGrp="1"/>
          </p:cNvSpPr>
          <p:nvPr>
            <p:ph idx="1"/>
          </p:nvPr>
        </p:nvSpPr>
        <p:spPr>
          <a:xfrm>
            <a:off x="56456" y="1340768"/>
            <a:ext cx="9849544" cy="4896544"/>
          </a:xfrm>
        </p:spPr>
        <p:txBody>
          <a:bodyPr/>
          <a:lstStyle/>
          <a:p>
            <a:pPr marL="457200" indent="-457200" rtl="1">
              <a:buFont typeface="+mj-lt"/>
              <a:buAutoNum type="arabicPeriod" startAt="3"/>
            </a:pPr>
            <a:r>
              <a:rPr lang="ar-SA" sz="2200" b="1" dirty="0" smtClean="0"/>
              <a:t>المساعدة </a:t>
            </a:r>
            <a:r>
              <a:rPr lang="ar-SA" sz="2200" b="1" dirty="0"/>
              <a:t>الشخصية </a:t>
            </a:r>
            <a:r>
              <a:rPr lang="ar-SA" sz="2200" b="1" dirty="0" smtClean="0"/>
              <a:t>الخاصة </a:t>
            </a:r>
            <a:r>
              <a:rPr lang="en-US" sz="2200" b="1" dirty="0" smtClean="0"/>
              <a:t>:(</a:t>
            </a:r>
            <a:r>
              <a:rPr lang="en-US" sz="2200" b="1" dirty="0"/>
              <a:t>Dedicated personal </a:t>
            </a:r>
            <a:r>
              <a:rPr lang="en-US" sz="2200" b="1" dirty="0" smtClean="0"/>
              <a:t>  assistance</a:t>
            </a:r>
            <a:r>
              <a:rPr lang="ar-SA" sz="2200" b="1" dirty="0" smtClean="0"/>
              <a:t> </a:t>
            </a:r>
            <a:r>
              <a:rPr lang="ar-SA" sz="2200" dirty="0" smtClean="0"/>
              <a:t>تخصيص </a:t>
            </a:r>
            <a:r>
              <a:rPr lang="ar-SA" sz="2200" dirty="0"/>
              <a:t>أحد مندوبي </a:t>
            </a:r>
            <a:r>
              <a:rPr lang="ar-SA" sz="2200" dirty="0" smtClean="0"/>
              <a:t>خدمة العملاء </a:t>
            </a:r>
            <a:r>
              <a:rPr lang="ar-SA" sz="2200" dirty="0"/>
              <a:t>لعميل َّ </a:t>
            </a:r>
            <a:r>
              <a:rPr lang="ar-SA" sz="2200" dirty="0" smtClean="0"/>
              <a:t>معين مثل كبار العملاء أو ذوى الاحتياجات الخاصة أو كبار السن. </a:t>
            </a:r>
          </a:p>
          <a:p>
            <a:pPr marL="457200" indent="-457200" rtl="1">
              <a:buFont typeface="+mj-lt"/>
              <a:buAutoNum type="arabicPeriod" startAt="3"/>
            </a:pPr>
            <a:r>
              <a:rPr lang="ar-SA" sz="2200" b="1" dirty="0" smtClean="0"/>
              <a:t>الخدمة </a:t>
            </a:r>
            <a:r>
              <a:rPr lang="ar-SA" sz="2200" b="1" dirty="0"/>
              <a:t>الذاتية </a:t>
            </a:r>
            <a:r>
              <a:rPr lang="en-US" sz="2200" b="1" dirty="0"/>
              <a:t>(Self-service</a:t>
            </a:r>
            <a:r>
              <a:rPr lang="en-US" sz="2200" b="1" dirty="0" smtClean="0"/>
              <a:t>)</a:t>
            </a:r>
            <a:r>
              <a:rPr lang="ar-SA" sz="2200" b="1" dirty="0" smtClean="0"/>
              <a:t>: </a:t>
            </a:r>
            <a:r>
              <a:rPr lang="ar-SA" sz="2200" dirty="0" smtClean="0"/>
              <a:t>توفِّرُ المنشأة وسائل لتمكين العملاءُ </a:t>
            </a:r>
            <a:r>
              <a:rPr lang="ar-SA" sz="2200" dirty="0"/>
              <a:t>بخدمة أنفسهم </a:t>
            </a:r>
            <a:r>
              <a:rPr lang="ar-SA" sz="2200" dirty="0" smtClean="0"/>
              <a:t>بأنفسهم مثل ماكينات الصراف الآلي ودفع فواتير المياه والكهرباء.</a:t>
            </a:r>
            <a:endParaRPr lang="en-US" sz="2200" dirty="0"/>
          </a:p>
          <a:p>
            <a:pPr marL="457200" indent="-457200" rtl="1">
              <a:buFont typeface="+mj-lt"/>
              <a:buAutoNum type="arabicPeriod" startAt="3"/>
            </a:pPr>
            <a:r>
              <a:rPr lang="ar-SA" sz="2200" b="1" dirty="0" smtClean="0"/>
              <a:t>المجموعات </a:t>
            </a:r>
            <a:r>
              <a:rPr lang="en-US" sz="2200" dirty="0" smtClean="0"/>
              <a:t>(</a:t>
            </a:r>
            <a:r>
              <a:rPr lang="en-US" sz="2200" b="1" dirty="0" smtClean="0"/>
              <a:t>Communities</a:t>
            </a:r>
            <a:r>
              <a:rPr lang="en-US" sz="2200" dirty="0" smtClean="0"/>
              <a:t>)</a:t>
            </a:r>
            <a:r>
              <a:rPr lang="ar-SA" sz="2200" dirty="0" smtClean="0"/>
              <a:t>: تستخدِمُ وسائل التواصل الاجتماعي لرفع </a:t>
            </a:r>
            <a:r>
              <a:rPr lang="ar-SA" sz="2200" dirty="0"/>
              <a:t>مستوى </a:t>
            </a:r>
            <a:r>
              <a:rPr lang="ar-SA" sz="2200" dirty="0" smtClean="0"/>
              <a:t>التفاعل </a:t>
            </a:r>
            <a:r>
              <a:rPr lang="ar-SA" sz="2200" dirty="0"/>
              <a:t>مع </a:t>
            </a:r>
            <a:r>
              <a:rPr lang="ar-SA" sz="2200" dirty="0" smtClean="0"/>
              <a:t>العملاء، </a:t>
            </a:r>
            <a:r>
              <a:rPr lang="ar-SA" sz="2200" dirty="0"/>
              <a:t>ولتسهيل </a:t>
            </a:r>
            <a:r>
              <a:rPr lang="ar-SA" sz="2200" dirty="0" smtClean="0"/>
              <a:t>التواصل فيما بينهم وتمكينهم من تبادُلَ </a:t>
            </a:r>
            <a:r>
              <a:rPr lang="ar-SA" sz="2200" dirty="0"/>
              <a:t>المعرفة والمساعدةَ في ِّ حل مشكلات بعضهم </a:t>
            </a:r>
            <a:r>
              <a:rPr lang="ar-SA" sz="2200" dirty="0" smtClean="0"/>
              <a:t>بعضًا وإشراكهم في الدعاية والتسويق لمنتجات الشركة. </a:t>
            </a:r>
          </a:p>
          <a:p>
            <a:pPr marL="457200" indent="-457200" rtl="1">
              <a:buFont typeface="+mj-lt"/>
              <a:buAutoNum type="arabicPeriod" startAt="3"/>
            </a:pPr>
            <a:r>
              <a:rPr lang="ar-SA" sz="2200" b="1" dirty="0" smtClean="0"/>
              <a:t>المشاركة </a:t>
            </a:r>
            <a:r>
              <a:rPr lang="ar-SA" sz="2200" b="1" dirty="0"/>
              <a:t>في أداء </a:t>
            </a:r>
            <a:r>
              <a:rPr lang="ar-SA" sz="2200" b="1" dirty="0" smtClean="0"/>
              <a:t>العمل: </a:t>
            </a:r>
            <a:r>
              <a:rPr lang="ar-SA" sz="2200" dirty="0" smtClean="0"/>
              <a:t>شركة </a:t>
            </a:r>
            <a:r>
              <a:rPr lang="ar-SA" sz="2200" dirty="0"/>
              <a:t>أمازون دوت كوم </a:t>
            </a:r>
            <a:r>
              <a:rPr lang="ar-SA" sz="2200" dirty="0" smtClean="0"/>
              <a:t>تدعو </a:t>
            </a:r>
            <a:r>
              <a:rPr lang="ar-SA" sz="2200" dirty="0"/>
              <a:t>العملاء إلى كتابة مراجعاتٍ للكتب، وهي بذلك توجد قيمةً مُضافةً </a:t>
            </a:r>
            <a:r>
              <a:rPr lang="ar-SA" sz="2200" dirty="0" smtClean="0"/>
              <a:t>لعُشاق </a:t>
            </a:r>
            <a:r>
              <a:rPr lang="ar-SA" sz="2200" dirty="0"/>
              <a:t>الكتب الآخرين</a:t>
            </a:r>
            <a:r>
              <a:rPr lang="ar-SA" sz="2200" dirty="0" smtClean="0"/>
              <a:t>. وتقوم يوتيوب وكذلك </a:t>
            </a:r>
            <a:r>
              <a:rPr lang="ar-SA" sz="2200" dirty="0" err="1" smtClean="0"/>
              <a:t>تويتر</a:t>
            </a:r>
            <a:r>
              <a:rPr lang="ar-SA" sz="2200" dirty="0" smtClean="0"/>
              <a:t> وفاسبوك بحَث </a:t>
            </a:r>
            <a:r>
              <a:rPr lang="ar-SA" sz="2200" dirty="0"/>
              <a:t>العملاء على تقديم محتوًى لمشاركته مع الجمهور. </a:t>
            </a:r>
            <a:endParaRPr lang="ar-SA" sz="2200" dirty="0" smtClean="0"/>
          </a:p>
          <a:p>
            <a:pPr marL="457200" indent="-457200" rtl="1">
              <a:buFont typeface="+mj-lt"/>
              <a:buAutoNum type="arabicPeriod" startAt="3"/>
            </a:pPr>
            <a:r>
              <a:rPr lang="ar-SA" sz="2200" b="1" dirty="0" smtClean="0"/>
              <a:t>تكلفة التحويل: </a:t>
            </a:r>
            <a:r>
              <a:rPr lang="ar-SA" sz="2200" dirty="0" smtClean="0"/>
              <a:t>هي تكلفة </a:t>
            </a:r>
            <a:r>
              <a:rPr lang="ar-SA" sz="2200" dirty="0"/>
              <a:t>ا</a:t>
            </a:r>
            <a:r>
              <a:rPr lang="ar-SA" sz="2200" dirty="0" smtClean="0"/>
              <a:t>لتحول الى السلع البديلة مثل خسارة النقاط </a:t>
            </a:r>
          </a:p>
          <a:p>
            <a:pPr marL="0" indent="0" rtl="1"/>
            <a:r>
              <a:rPr lang="ar-SA" sz="2200" dirty="0"/>
              <a:t> </a:t>
            </a:r>
            <a:r>
              <a:rPr lang="ar-SA" sz="2200" dirty="0" smtClean="0"/>
              <a:t>         أو تكلفة التدريب على التطبيقات المنافسة أو عدم التيقن أو خسارة في الوقت والجهد والأصدقاء.  </a:t>
            </a:r>
            <a:endParaRPr lang="ar-SA" sz="22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Box 4"/>
          <p:cNvSpPr txBox="1"/>
          <p:nvPr/>
        </p:nvSpPr>
        <p:spPr>
          <a:xfrm>
            <a:off x="61128" y="4928422"/>
            <a:ext cx="3168352" cy="369332"/>
          </a:xfrm>
          <a:prstGeom prst="rect">
            <a:avLst/>
          </a:prstGeom>
          <a:noFill/>
          <a:ln w="9525">
            <a:solidFill>
              <a:schemeClr val="tx1"/>
            </a:solidFill>
          </a:ln>
        </p:spPr>
        <p:txBody>
          <a:bodyPr wrap="square" rtlCol="1">
            <a:spAutoFit/>
          </a:bodyPr>
          <a:lstStyle/>
          <a:p>
            <a:r>
              <a:rPr lang="ar-SA" i="1" dirty="0" err="1">
                <a:solidFill>
                  <a:srgbClr val="013E36"/>
                </a:solidFill>
                <a:latin typeface="+mn-lt"/>
                <a:cs typeface="Arial" charset="0"/>
              </a:rPr>
              <a:t>ماهى</a:t>
            </a:r>
            <a:r>
              <a:rPr lang="ar-SA" i="1" dirty="0">
                <a:solidFill>
                  <a:srgbClr val="013E36"/>
                </a:solidFill>
                <a:latin typeface="+mn-lt"/>
                <a:cs typeface="Arial" charset="0"/>
              </a:rPr>
              <a:t> تكلفة تحويل </a:t>
            </a:r>
            <a:r>
              <a:rPr lang="ar-SA" i="1" dirty="0" smtClean="0">
                <a:solidFill>
                  <a:srgbClr val="013E36"/>
                </a:solidFill>
                <a:latin typeface="+mn-lt"/>
                <a:cs typeface="Arial" charset="0"/>
              </a:rPr>
              <a:t>الطالب لجامعة أخرى؟</a:t>
            </a:r>
            <a:endParaRPr lang="ar-SA" i="1" dirty="0">
              <a:solidFill>
                <a:srgbClr val="013E36"/>
              </a:solidFill>
              <a:latin typeface="+mn-lt"/>
              <a:cs typeface="Arial" charset="0"/>
            </a:endParaRPr>
          </a:p>
        </p:txBody>
      </p:sp>
    </p:spTree>
    <p:extLst>
      <p:ext uri="{BB962C8B-B14F-4D97-AF65-F5344CB8AC3E}">
        <p14:creationId xmlns:p14="http://schemas.microsoft.com/office/powerpoint/2010/main" val="20705272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5. الأنشطة </a:t>
            </a:r>
            <a:r>
              <a:rPr lang="ar-SA" dirty="0"/>
              <a:t>الرئيسية </a:t>
            </a:r>
            <a:r>
              <a:rPr lang="ar-SA" dirty="0" smtClean="0"/>
              <a:t>للشركة</a:t>
            </a:r>
            <a:endParaRPr lang="ar-SA" dirty="0"/>
          </a:p>
        </p:txBody>
      </p:sp>
      <p:sp>
        <p:nvSpPr>
          <p:cNvPr id="3" name="Content Placeholder 2"/>
          <p:cNvSpPr>
            <a:spLocks noGrp="1"/>
          </p:cNvSpPr>
          <p:nvPr>
            <p:ph idx="1"/>
          </p:nvPr>
        </p:nvSpPr>
        <p:spPr>
          <a:xfrm>
            <a:off x="56456" y="1417638"/>
            <a:ext cx="9649072" cy="4525963"/>
          </a:xfrm>
        </p:spPr>
        <p:txBody>
          <a:bodyPr/>
          <a:lstStyle/>
          <a:p>
            <a:pPr algn="just" rtl="1">
              <a:buFont typeface="Arial" panose="020B0604020202020204" pitchFamily="34" charset="0"/>
              <a:buChar char="•"/>
            </a:pPr>
            <a:r>
              <a:rPr lang="ar-SA" sz="2400" dirty="0"/>
              <a:t>ما الأنشطةُ الرئيسيَّةُ التي </a:t>
            </a:r>
            <a:r>
              <a:rPr lang="ar-SA" sz="2400" dirty="0" err="1" smtClean="0"/>
              <a:t>تتطلَّبها</a:t>
            </a:r>
            <a:r>
              <a:rPr lang="ar-SA" sz="2400" dirty="0" smtClean="0"/>
              <a:t> خلق القيم </a:t>
            </a:r>
            <a:r>
              <a:rPr lang="ar-SA" sz="2400" dirty="0"/>
              <a:t>المقترحة الخاصَّة بمنشأتنا؟ </a:t>
            </a:r>
            <a:r>
              <a:rPr lang="ar-SA" sz="2400" dirty="0" smtClean="0"/>
              <a:t>بإدارة َقنَوات </a:t>
            </a:r>
            <a:r>
              <a:rPr lang="ar-SA" sz="2400" dirty="0"/>
              <a:t>التوزيع؟ </a:t>
            </a:r>
            <a:r>
              <a:rPr lang="ar-SA" sz="2400" dirty="0" smtClean="0"/>
              <a:t>وإدارة العلاقات مع العملاء؟</a:t>
            </a:r>
          </a:p>
          <a:p>
            <a:pPr algn="just" rtl="1">
              <a:buFont typeface="Arial" panose="020B0604020202020204" pitchFamily="34" charset="0"/>
              <a:buChar char="•"/>
            </a:pPr>
            <a:r>
              <a:rPr lang="ar-SA" sz="2400" b="1" dirty="0" smtClean="0"/>
              <a:t>يمكن </a:t>
            </a:r>
            <a:r>
              <a:rPr lang="ar-SA" sz="2400" b="1" dirty="0"/>
              <a:t>تصنيف </a:t>
            </a:r>
            <a:r>
              <a:rPr lang="ar-SA" sz="2400" b="1" dirty="0" smtClean="0"/>
              <a:t>الأنشطة </a:t>
            </a:r>
            <a:r>
              <a:rPr lang="ar-SA" sz="2400" b="1" dirty="0"/>
              <a:t>الرئيسية على النحو التالي:</a:t>
            </a:r>
            <a:endParaRPr lang="en-US" sz="2400" b="1" dirty="0"/>
          </a:p>
          <a:p>
            <a:pPr marL="800100" lvl="1" indent="-342900" algn="just" rtl="1">
              <a:buFont typeface="Wingdings" panose="05000000000000000000" pitchFamily="2" charset="2"/>
              <a:buChar char="Ø"/>
            </a:pPr>
            <a:r>
              <a:rPr lang="ar-SA" sz="2000" b="1" dirty="0" smtClean="0"/>
              <a:t>الإنتاج </a:t>
            </a:r>
            <a:r>
              <a:rPr lang="en-US" sz="2000" dirty="0" smtClean="0"/>
              <a:t>(Production)</a:t>
            </a:r>
            <a:r>
              <a:rPr lang="ar-SA" sz="2000" b="1" dirty="0" smtClean="0"/>
              <a:t>: </a:t>
            </a:r>
            <a:r>
              <a:rPr lang="ar-SA" sz="2000" dirty="0" smtClean="0"/>
              <a:t>يتعلَّق </a:t>
            </a:r>
            <a:r>
              <a:rPr lang="ar-SA" sz="2000" dirty="0"/>
              <a:t>هذا النشاط </a:t>
            </a:r>
            <a:r>
              <a:rPr lang="ar-SA" sz="2000" dirty="0" smtClean="0"/>
              <a:t>بشراء مستلزمات الإنتاج وتصميم </a:t>
            </a:r>
            <a:r>
              <a:rPr lang="ar-SA" sz="2000" dirty="0"/>
              <a:t>وصنع </a:t>
            </a:r>
            <a:r>
              <a:rPr lang="ar-SA" sz="2000" dirty="0" smtClean="0"/>
              <a:t>المنتج</a:t>
            </a:r>
          </a:p>
          <a:p>
            <a:pPr marL="800100" lvl="1" indent="-342900" algn="just" rtl="1">
              <a:buFont typeface="Wingdings" panose="05000000000000000000" pitchFamily="2" charset="2"/>
              <a:buChar char="Ø"/>
            </a:pPr>
            <a:r>
              <a:rPr lang="ar-SA" sz="2000" b="1" dirty="0" smtClean="0"/>
              <a:t>الموارد البشرية </a:t>
            </a:r>
          </a:p>
          <a:p>
            <a:pPr marL="800100" lvl="1" indent="-342900" algn="just" rtl="1">
              <a:buFont typeface="Wingdings" panose="05000000000000000000" pitchFamily="2" charset="2"/>
              <a:buChar char="Ø"/>
            </a:pPr>
            <a:r>
              <a:rPr lang="ar-SA" sz="2000" b="1" dirty="0" smtClean="0"/>
              <a:t>المالية والمحاسبة </a:t>
            </a:r>
          </a:p>
          <a:p>
            <a:pPr marL="800100" lvl="1" indent="-342900" algn="just" rtl="1">
              <a:buFont typeface="Wingdings" panose="05000000000000000000" pitchFamily="2" charset="2"/>
              <a:buChar char="Ø"/>
            </a:pPr>
            <a:r>
              <a:rPr lang="ar-SA" sz="2000" b="1" dirty="0" smtClean="0"/>
              <a:t>حل المشكلات </a:t>
            </a:r>
            <a:r>
              <a:rPr lang="en-US" sz="2000" b="1" dirty="0" smtClean="0"/>
              <a:t>: </a:t>
            </a:r>
            <a:r>
              <a:rPr lang="en-US" sz="2000" dirty="0" smtClean="0"/>
              <a:t>(Problem solving)</a:t>
            </a:r>
            <a:r>
              <a:rPr lang="ar-SA" sz="2000" dirty="0"/>
              <a:t> محاولة </a:t>
            </a:r>
            <a:r>
              <a:rPr lang="ar-SA" sz="2000" dirty="0" smtClean="0"/>
              <a:t>التوصل إلى حل لمشكلاتٍ العملاء والعمال والمنتج. </a:t>
            </a:r>
          </a:p>
          <a:p>
            <a:pPr marL="800100" lvl="1" indent="-342900" algn="just" rtl="1">
              <a:buFont typeface="Wingdings" panose="05000000000000000000" pitchFamily="2" charset="2"/>
              <a:buChar char="Ø"/>
            </a:pPr>
            <a:r>
              <a:rPr lang="ar-SA" sz="2000" b="1" dirty="0" smtClean="0"/>
              <a:t>الدعاية</a:t>
            </a:r>
          </a:p>
          <a:p>
            <a:pPr marL="800100" lvl="1" indent="-342900" algn="just" rtl="1">
              <a:buFont typeface="Wingdings" panose="05000000000000000000" pitchFamily="2" charset="2"/>
              <a:buChar char="Ø"/>
            </a:pPr>
            <a:r>
              <a:rPr lang="ar-SA" sz="2000" b="1" dirty="0" smtClean="0"/>
              <a:t>التوزيع</a:t>
            </a:r>
          </a:p>
          <a:p>
            <a:pPr marL="800100" lvl="1" indent="-342900" algn="just" rtl="1">
              <a:buFont typeface="Wingdings" panose="05000000000000000000" pitchFamily="2" charset="2"/>
              <a:buChar char="Ø"/>
            </a:pPr>
            <a:r>
              <a:rPr lang="ar-SA" sz="2000" b="1" dirty="0" smtClean="0"/>
              <a:t>خدمات ما بعد البيع</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603027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6. الموارد الرئيسية اللازمة لإنتاج القيمة </a:t>
            </a:r>
            <a:endParaRPr lang="ar-SA" dirty="0"/>
          </a:p>
        </p:txBody>
      </p:sp>
      <p:sp>
        <p:nvSpPr>
          <p:cNvPr id="3" name="Content Placeholder 2"/>
          <p:cNvSpPr>
            <a:spLocks noGrp="1"/>
          </p:cNvSpPr>
          <p:nvPr>
            <p:ph idx="1"/>
          </p:nvPr>
        </p:nvSpPr>
        <p:spPr>
          <a:xfrm>
            <a:off x="0" y="1417638"/>
            <a:ext cx="9777536" cy="4708525"/>
          </a:xfrm>
        </p:spPr>
        <p:txBody>
          <a:bodyPr/>
          <a:lstStyle/>
          <a:p>
            <a:pPr rtl="1"/>
            <a:r>
              <a:rPr lang="ar-SA" sz="2400" dirty="0"/>
              <a:t>مـا المــوارد الرئيسيَّـــةُ التي </a:t>
            </a:r>
            <a:r>
              <a:rPr lang="ar-SA" sz="2400" dirty="0" err="1" smtClean="0"/>
              <a:t>تتطلَّبهــا</a:t>
            </a:r>
            <a:r>
              <a:rPr lang="ar-SA" sz="2400" dirty="0" smtClean="0"/>
              <a:t> إنتاج القيم المقترحة؟ </a:t>
            </a:r>
            <a:endParaRPr lang="ar-SA" sz="2400" dirty="0"/>
          </a:p>
          <a:p>
            <a:pPr rtl="1"/>
            <a:r>
              <a:rPr lang="ar-SA" sz="2400" dirty="0" smtClean="0"/>
              <a:t>يمكن تصنيفها على </a:t>
            </a:r>
            <a:r>
              <a:rPr lang="ar-SA" sz="2400" dirty="0"/>
              <a:t>النحو التالي:</a:t>
            </a:r>
          </a:p>
          <a:p>
            <a:pPr marL="457200" indent="-457200" rtl="1">
              <a:buFont typeface="+mj-lt"/>
              <a:buAutoNum type="arabicPeriod"/>
            </a:pPr>
            <a:r>
              <a:rPr lang="ar-SA" sz="2400" b="1" dirty="0" smtClean="0"/>
              <a:t>المادية: </a:t>
            </a:r>
            <a:r>
              <a:rPr lang="ar-SA" sz="2400" dirty="0" smtClean="0"/>
              <a:t>تشمل </a:t>
            </a:r>
            <a:r>
              <a:rPr lang="ar-SA" sz="2400" dirty="0"/>
              <a:t>هذه الفئة الأصول </a:t>
            </a:r>
            <a:r>
              <a:rPr lang="ar-SA" sz="2400" dirty="0" smtClean="0"/>
              <a:t>الماديَّة </a:t>
            </a:r>
            <a:r>
              <a:rPr lang="ar-SA" sz="2400" dirty="0"/>
              <a:t>مثل مرافق التصنيع والمباني والعربات والآلات والأنظمة </a:t>
            </a:r>
            <a:r>
              <a:rPr lang="ar-SA" sz="2400" dirty="0" smtClean="0"/>
              <a:t>الإلكترونية وأنظمة </a:t>
            </a:r>
            <a:r>
              <a:rPr lang="ar-SA" sz="2400" dirty="0"/>
              <a:t>نقاط البيع وشبكات </a:t>
            </a:r>
            <a:r>
              <a:rPr lang="ar-SA" sz="2400" dirty="0" smtClean="0"/>
              <a:t>التوزيع </a:t>
            </a:r>
          </a:p>
          <a:p>
            <a:pPr marL="457200" indent="-457200" rtl="1">
              <a:buFont typeface="+mj-lt"/>
              <a:buAutoNum type="arabicPeriod"/>
            </a:pPr>
            <a:r>
              <a:rPr lang="ar-SA" sz="2400" b="1" dirty="0" smtClean="0"/>
              <a:t>الفكرية: </a:t>
            </a:r>
            <a:r>
              <a:rPr lang="ar-SA" sz="2400" dirty="0"/>
              <a:t>ت</a:t>
            </a:r>
            <a:r>
              <a:rPr lang="ar-SA" sz="2400" dirty="0" smtClean="0"/>
              <a:t>شمل العلماء والخبراء ورجال </a:t>
            </a:r>
            <a:r>
              <a:rPr lang="ar-SA" sz="2400" dirty="0"/>
              <a:t>المبيعات </a:t>
            </a:r>
            <a:r>
              <a:rPr lang="ar-SA" sz="2400" dirty="0" smtClean="0"/>
              <a:t>المَهَرة والمهندسين والمصممين.</a:t>
            </a:r>
            <a:endParaRPr lang="ar-SA" sz="2400" dirty="0"/>
          </a:p>
          <a:p>
            <a:pPr marL="457200" indent="-457200" rtl="1">
              <a:buFont typeface="+mj-lt"/>
              <a:buAutoNum type="arabicPeriod"/>
            </a:pPr>
            <a:r>
              <a:rPr lang="ar-SA" sz="2400" b="1" dirty="0" smtClean="0"/>
              <a:t>المالية</a:t>
            </a:r>
            <a:r>
              <a:rPr lang="ar-SA" sz="2400" dirty="0" smtClean="0"/>
              <a:t>: مثل النقدية </a:t>
            </a:r>
            <a:r>
              <a:rPr lang="ar-SA" sz="2400" dirty="0"/>
              <a:t>وخطوط الائتمان </a:t>
            </a:r>
            <a:r>
              <a:rPr lang="ar-SA" sz="2400" dirty="0" smtClean="0"/>
              <a:t>والأسهم.</a:t>
            </a:r>
          </a:p>
          <a:p>
            <a:pPr marL="457200" indent="-457200" rtl="1">
              <a:buFont typeface="+mj-lt"/>
              <a:buAutoNum type="arabicPeriod"/>
            </a:pPr>
            <a:r>
              <a:rPr lang="ar-SA" sz="2400" dirty="0" smtClean="0"/>
              <a:t> </a:t>
            </a:r>
            <a:r>
              <a:rPr lang="ar-SA" sz="2400" b="1" dirty="0" smtClean="0"/>
              <a:t>البشرية: </a:t>
            </a:r>
            <a:r>
              <a:rPr lang="ar-SA" sz="2400" dirty="0" smtClean="0"/>
              <a:t>مثل</a:t>
            </a:r>
            <a:r>
              <a:rPr lang="ar-SA" sz="2400" b="1" dirty="0" smtClean="0"/>
              <a:t> </a:t>
            </a:r>
            <a:r>
              <a:rPr lang="ar-SA" sz="2400" dirty="0" smtClean="0"/>
              <a:t>العمال والموظفين وتنقسم الى:</a:t>
            </a:r>
          </a:p>
          <a:p>
            <a:pPr marL="857250" lvl="1" indent="-457200" rtl="1">
              <a:buFont typeface="Wingdings" panose="05000000000000000000" pitchFamily="2" charset="2"/>
              <a:buChar char="Ø"/>
            </a:pPr>
            <a:r>
              <a:rPr lang="ar-SA" sz="2000" b="1" dirty="0" smtClean="0"/>
              <a:t>دائمة: </a:t>
            </a:r>
            <a:r>
              <a:rPr lang="ar-SA" sz="2000" dirty="0" smtClean="0"/>
              <a:t>أكثر </a:t>
            </a:r>
            <a:r>
              <a:rPr lang="ar-SA" sz="2000" dirty="0" err="1" smtClean="0"/>
              <a:t>إلتزاماً</a:t>
            </a:r>
            <a:r>
              <a:rPr lang="ar-SA" sz="2000" dirty="0" smtClean="0"/>
              <a:t> بمواثيق ولوائح الشركة وتم التحقق من خبراتهم ووثائقهم أثناء التوظيف </a:t>
            </a:r>
          </a:p>
          <a:p>
            <a:pPr marL="857250" lvl="1" indent="-457200" rtl="1">
              <a:buFont typeface="Wingdings" panose="05000000000000000000" pitchFamily="2" charset="2"/>
              <a:buChar char="Ø"/>
            </a:pPr>
            <a:r>
              <a:rPr lang="ar-SA" sz="2000" b="1" dirty="0" smtClean="0"/>
              <a:t>مؤقتة: </a:t>
            </a:r>
            <a:r>
              <a:rPr lang="ar-SA" sz="2000" dirty="0" smtClean="0"/>
              <a:t>مثل المتعاقدين والعاملين كجزأ من الوقت والاستشاريين وهؤلاء أقل خضوعا للوائح الشركة </a:t>
            </a:r>
          </a:p>
          <a:p>
            <a:pPr marL="457200" indent="-457200" rtl="1">
              <a:buFont typeface="+mj-lt"/>
              <a:buAutoNum type="arabicPeriod"/>
            </a:pPr>
            <a:r>
              <a:rPr lang="ar-SA" sz="2400" b="1" dirty="0" smtClean="0"/>
              <a:t>موارد الكترونية: </a:t>
            </a:r>
            <a:r>
              <a:rPr lang="ar-SA" sz="2400" dirty="0" smtClean="0"/>
              <a:t>شبكة إنترنت، وبوابة وخوادم، وأجهزة وتطبيقات وقواعد بيانات</a:t>
            </a:r>
            <a:endParaRPr lang="ar-SA"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16832486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738" y="342107"/>
            <a:ext cx="8927962" cy="1027906"/>
          </a:xfrm>
        </p:spPr>
        <p:txBody>
          <a:bodyPr/>
          <a:lstStyle/>
          <a:p>
            <a:r>
              <a:rPr lang="ar-SA" dirty="0" smtClean="0"/>
              <a:t>7. هيكل التكاليف</a:t>
            </a:r>
            <a:endParaRPr lang="ar-SA" dirty="0"/>
          </a:p>
        </p:txBody>
      </p:sp>
      <p:sp>
        <p:nvSpPr>
          <p:cNvPr id="3" name="Content Placeholder 2"/>
          <p:cNvSpPr>
            <a:spLocks noGrp="1"/>
          </p:cNvSpPr>
          <p:nvPr>
            <p:ph idx="1"/>
          </p:nvPr>
        </p:nvSpPr>
        <p:spPr>
          <a:xfrm>
            <a:off x="0" y="1370013"/>
            <a:ext cx="9849544" cy="4986337"/>
          </a:xfrm>
        </p:spPr>
        <p:txBody>
          <a:bodyPr/>
          <a:lstStyle/>
          <a:p>
            <a:pPr rtl="1">
              <a:spcBef>
                <a:spcPts val="300"/>
              </a:spcBef>
            </a:pPr>
            <a:r>
              <a:rPr lang="ar-SA" sz="2400" b="1" dirty="0" smtClean="0">
                <a:cs typeface="+mj-cs"/>
              </a:rPr>
              <a:t>يجب تحديد أهم التكاليف التي ستتحملها المنشأة من أجل انتاج السلعة </a:t>
            </a:r>
            <a:r>
              <a:rPr lang="ar-SA" sz="2400" dirty="0" smtClean="0">
                <a:cs typeface="+mj-cs"/>
              </a:rPr>
              <a:t>وهناك منهجين:</a:t>
            </a:r>
            <a:endParaRPr lang="en-US" sz="2400" dirty="0" smtClean="0">
              <a:cs typeface="+mj-cs"/>
            </a:endParaRPr>
          </a:p>
          <a:p>
            <a:pPr marL="457200" indent="-457200" rtl="1">
              <a:spcBef>
                <a:spcPts val="300"/>
              </a:spcBef>
              <a:buFont typeface="Arial" panose="020B0604020202020204" pitchFamily="34" charset="0"/>
              <a:buChar char="•"/>
            </a:pPr>
            <a:r>
              <a:rPr lang="ar-SA" sz="2400" b="1" dirty="0" smtClean="0">
                <a:cs typeface="+mj-cs"/>
              </a:rPr>
              <a:t>مدفوعة بالكلفة </a:t>
            </a:r>
            <a:r>
              <a:rPr lang="en-US" sz="2400" dirty="0" smtClean="0">
                <a:cs typeface="+mj-cs"/>
              </a:rPr>
              <a:t>(</a:t>
            </a:r>
            <a:r>
              <a:rPr lang="en-US" sz="2400" dirty="0">
                <a:cs typeface="+mj-cs"/>
              </a:rPr>
              <a:t>Cost-driven)</a:t>
            </a:r>
            <a:r>
              <a:rPr lang="en-US" sz="2400" b="1" dirty="0">
                <a:cs typeface="+mj-cs"/>
              </a:rPr>
              <a:t> </a:t>
            </a:r>
            <a:r>
              <a:rPr lang="ar-SA" sz="2400" dirty="0" smtClean="0">
                <a:cs typeface="+mj-cs"/>
              </a:rPr>
              <a:t>: يهدف </a:t>
            </a:r>
            <a:r>
              <a:rPr lang="ar-SA" sz="2400" dirty="0">
                <a:cs typeface="+mj-cs"/>
              </a:rPr>
              <a:t>هذا النهج إلى </a:t>
            </a:r>
            <a:r>
              <a:rPr lang="ar-SA" sz="2400" dirty="0" smtClean="0">
                <a:cs typeface="+mj-cs"/>
              </a:rPr>
              <a:t>تقليل التكاليف الى أقصى حد.</a:t>
            </a:r>
          </a:p>
          <a:p>
            <a:pPr marL="457200" indent="-457200" rtl="1">
              <a:spcBef>
                <a:spcPts val="300"/>
              </a:spcBef>
              <a:buFont typeface="Arial" panose="020B0604020202020204" pitchFamily="34" charset="0"/>
              <a:buChar char="•"/>
            </a:pPr>
            <a:r>
              <a:rPr lang="ar-SA" sz="2400" dirty="0" smtClean="0">
                <a:cs typeface="+mj-cs"/>
              </a:rPr>
              <a:t> </a:t>
            </a:r>
            <a:r>
              <a:rPr lang="ar-SA" sz="2400" b="1" dirty="0" smtClean="0">
                <a:cs typeface="+mj-cs"/>
              </a:rPr>
              <a:t>مدفوعة </a:t>
            </a:r>
            <a:r>
              <a:rPr lang="ar-SA" sz="2400" b="1" dirty="0">
                <a:cs typeface="+mj-cs"/>
              </a:rPr>
              <a:t>بالقيمة </a:t>
            </a:r>
            <a:r>
              <a:rPr lang="en-US" sz="2400" b="1" dirty="0" smtClean="0">
                <a:cs typeface="+mj-cs"/>
              </a:rPr>
              <a:t> :</a:t>
            </a:r>
            <a:r>
              <a:rPr lang="en-US" sz="2400" dirty="0" smtClean="0">
                <a:cs typeface="+mj-cs"/>
              </a:rPr>
              <a:t>(Value-driven</a:t>
            </a:r>
            <a:r>
              <a:rPr lang="ar-SA" sz="2400" dirty="0" smtClean="0">
                <a:cs typeface="+mj-cs"/>
              </a:rPr>
              <a:t>تركز </a:t>
            </a:r>
            <a:r>
              <a:rPr lang="ar-SA" sz="2400" dirty="0">
                <a:cs typeface="+mj-cs"/>
              </a:rPr>
              <a:t>على خلق </a:t>
            </a:r>
            <a:r>
              <a:rPr lang="ar-SA" sz="2400" dirty="0" smtClean="0">
                <a:cs typeface="+mj-cs"/>
              </a:rPr>
              <a:t>قيمة مثل الفنادق </a:t>
            </a:r>
            <a:r>
              <a:rPr lang="ar-SA" sz="2400" dirty="0">
                <a:cs typeface="+mj-cs"/>
              </a:rPr>
              <a:t>الفاخرة </a:t>
            </a:r>
            <a:endParaRPr lang="ar-SA" sz="2400" dirty="0" smtClean="0">
              <a:cs typeface="+mj-cs"/>
            </a:endParaRPr>
          </a:p>
          <a:p>
            <a:pPr marL="457200" indent="-457200" rtl="1">
              <a:spcBef>
                <a:spcPts val="300"/>
              </a:spcBef>
              <a:buFont typeface="Arial" panose="020B0604020202020204" pitchFamily="34" charset="0"/>
              <a:buChar char="•"/>
            </a:pPr>
            <a:r>
              <a:rPr lang="ar-SA" sz="2400" dirty="0" smtClean="0">
                <a:cs typeface="+mj-cs"/>
              </a:rPr>
              <a:t>وهناك نوعين من التكاليف:</a:t>
            </a:r>
            <a:endParaRPr lang="en-US" sz="2400" dirty="0">
              <a:cs typeface="+mj-cs"/>
            </a:endParaRPr>
          </a:p>
          <a:p>
            <a:pPr marL="457200" indent="-457200" rtl="1">
              <a:spcBef>
                <a:spcPts val="300"/>
              </a:spcBef>
              <a:buFont typeface="Arial" panose="020B0604020202020204" pitchFamily="34" charset="0"/>
              <a:buChar char="•"/>
            </a:pPr>
            <a:r>
              <a:rPr lang="ar-SA" sz="2400" b="1" dirty="0">
                <a:cs typeface="+mj-cs"/>
              </a:rPr>
              <a:t>تكاليف ثابتة </a:t>
            </a:r>
            <a:r>
              <a:rPr lang="en-US" sz="2400" dirty="0">
                <a:cs typeface="+mj-cs"/>
              </a:rPr>
              <a:t>(Fixed costs)</a:t>
            </a:r>
            <a:r>
              <a:rPr lang="ar-SA" sz="2400" dirty="0">
                <a:cs typeface="+mj-cs"/>
              </a:rPr>
              <a:t>هي التكاليف التي تبقى كما هي ِّ بغض النظر عن حجم البضائع أو الخدمات المنتجة. من الأمثلة على </a:t>
            </a:r>
            <a:r>
              <a:rPr lang="ar-SA" sz="2400" dirty="0" smtClean="0">
                <a:cs typeface="+mj-cs"/>
              </a:rPr>
              <a:t>ذلك الايجارات وتكلفة مرافق </a:t>
            </a:r>
            <a:r>
              <a:rPr lang="ar-SA" sz="2400" dirty="0">
                <a:cs typeface="+mj-cs"/>
              </a:rPr>
              <a:t>التصنيع </a:t>
            </a:r>
            <a:r>
              <a:rPr lang="ar-SA" sz="2400" dirty="0" smtClean="0">
                <a:cs typeface="+mj-cs"/>
              </a:rPr>
              <a:t>وأجهزة الحاسوب ورخص البرامج والتطبيقات. </a:t>
            </a:r>
          </a:p>
          <a:p>
            <a:pPr marL="457200" indent="-457200" rtl="1">
              <a:spcBef>
                <a:spcPts val="300"/>
              </a:spcBef>
              <a:buFont typeface="Arial" panose="020B0604020202020204" pitchFamily="34" charset="0"/>
              <a:buChar char="•"/>
            </a:pPr>
            <a:r>
              <a:rPr lang="ar-SA" sz="2400" b="1" dirty="0" smtClean="0">
                <a:cs typeface="+mj-cs"/>
              </a:rPr>
              <a:t>تكاليف متغي</a:t>
            </a:r>
            <a:r>
              <a:rPr lang="ar-SA" sz="2400" b="1" dirty="0">
                <a:cs typeface="+mj-cs"/>
              </a:rPr>
              <a:t>رة </a:t>
            </a:r>
            <a:r>
              <a:rPr lang="en-US" sz="2400" b="1" dirty="0" smtClean="0">
                <a:cs typeface="+mj-cs"/>
              </a:rPr>
              <a:t>:</a:t>
            </a:r>
            <a:r>
              <a:rPr lang="en-US" sz="2400" dirty="0" smtClean="0">
                <a:cs typeface="+mj-cs"/>
              </a:rPr>
              <a:t>(</a:t>
            </a:r>
            <a:r>
              <a:rPr lang="en-US" sz="2400" dirty="0">
                <a:cs typeface="+mj-cs"/>
              </a:rPr>
              <a:t>Variable costs)</a:t>
            </a:r>
            <a:r>
              <a:rPr lang="ar-SA" sz="2400" dirty="0">
                <a:cs typeface="+mj-cs"/>
              </a:rPr>
              <a:t>هي التكاليف التي َّ تتغيرُ ٍبتناسب مع حجم البضائع أو الخدمات المنتَجة. </a:t>
            </a:r>
            <a:r>
              <a:rPr lang="ar-SA" sz="2400" dirty="0" smtClean="0">
                <a:cs typeface="+mj-cs"/>
              </a:rPr>
              <a:t>وتشمل تكاليف المواد الخام وعمولات البيع والأجور وتكاليف التدريب. </a:t>
            </a:r>
          </a:p>
          <a:p>
            <a:pPr marL="457200" indent="-457200" rtl="1">
              <a:spcBef>
                <a:spcPts val="300"/>
              </a:spcBef>
              <a:buFont typeface="Arial" panose="020B0604020202020204" pitchFamily="34" charset="0"/>
              <a:buChar char="•"/>
            </a:pPr>
            <a:r>
              <a:rPr lang="ar-SA" sz="2400" b="1" dirty="0" smtClean="0">
                <a:cs typeface="+mj-cs"/>
              </a:rPr>
              <a:t>خصائص تكاليف الأعمال الإلكترونية</a:t>
            </a:r>
            <a:r>
              <a:rPr lang="ar-SA" sz="2400" dirty="0" smtClean="0">
                <a:cs typeface="+mj-cs"/>
              </a:rPr>
              <a:t>: تتميز بأن التكاليف الثابتة مرتفعة والمتغيرة متدنية </a:t>
            </a:r>
            <a:endParaRPr lang="ar-SA" sz="2400" dirty="0">
              <a:cs typeface="+mj-cs"/>
            </a:endParaRPr>
          </a:p>
          <a:p>
            <a:pPr marL="457200" indent="-457200" rtl="1">
              <a:spcBef>
                <a:spcPts val="300"/>
              </a:spcBef>
              <a:buFont typeface="Arial" panose="020B0604020202020204" pitchFamily="34" charset="0"/>
              <a:buChar char="•"/>
            </a:pPr>
            <a:endParaRPr lang="ar-SA" sz="2400" dirty="0" smtClean="0">
              <a:cs typeface="+mj-cs"/>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42803426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8. شبكة الشركاء</a:t>
            </a:r>
            <a:endParaRPr lang="ar-SA" dirty="0"/>
          </a:p>
        </p:txBody>
      </p:sp>
      <p:sp>
        <p:nvSpPr>
          <p:cNvPr id="3" name="Content Placeholder 2"/>
          <p:cNvSpPr>
            <a:spLocks noGrp="1"/>
          </p:cNvSpPr>
          <p:nvPr>
            <p:ph idx="1"/>
          </p:nvPr>
        </p:nvSpPr>
        <p:spPr>
          <a:xfrm>
            <a:off x="56456" y="1417638"/>
            <a:ext cx="9793088" cy="4938712"/>
          </a:xfrm>
        </p:spPr>
        <p:txBody>
          <a:bodyPr/>
          <a:lstStyle/>
          <a:p>
            <a:pPr marL="457200" indent="-457200" rtl="1">
              <a:buFont typeface="Arial" panose="020B0604020202020204" pitchFamily="34" charset="0"/>
              <a:buChar char="•"/>
            </a:pPr>
            <a:r>
              <a:rPr lang="ar-SA" sz="2200" dirty="0" smtClean="0"/>
              <a:t>يجب أن َنجيب عن سؤال من هم شركاؤنا </a:t>
            </a:r>
            <a:r>
              <a:rPr lang="ar-SA" sz="2200" dirty="0"/>
              <a:t>الرئيسيُّون؟ </a:t>
            </a:r>
            <a:r>
              <a:rPr lang="ar-SA" sz="2200" dirty="0" smtClean="0"/>
              <a:t>ما </a:t>
            </a:r>
            <a:r>
              <a:rPr lang="ar-SA" sz="2200" dirty="0"/>
              <a:t>الموارد </a:t>
            </a:r>
            <a:r>
              <a:rPr lang="ar-SA" sz="2200" dirty="0" smtClean="0"/>
              <a:t>والخدمات الرئيسيَّةُ </a:t>
            </a:r>
            <a:r>
              <a:rPr lang="ar-SA" sz="2200" dirty="0"/>
              <a:t>التي نحصل عليها من شركائنا</a:t>
            </a:r>
            <a:r>
              <a:rPr lang="ar-SA" sz="2200" dirty="0" smtClean="0"/>
              <a:t>؟ وما هو المقابل الذى سيعود عليهم؟ </a:t>
            </a:r>
            <a:r>
              <a:rPr lang="en-US" sz="2200" dirty="0"/>
              <a:t/>
            </a:r>
            <a:br>
              <a:rPr lang="en-US" sz="2200" dirty="0"/>
            </a:br>
            <a:r>
              <a:rPr lang="ar-SA" sz="2200" dirty="0" smtClean="0"/>
              <a:t>دوافعَ </a:t>
            </a:r>
            <a:r>
              <a:rPr lang="ar-SA" sz="2200" dirty="0"/>
              <a:t>تكمن خلف الدخول في </a:t>
            </a:r>
            <a:r>
              <a:rPr lang="ar-SA" sz="2200" dirty="0" smtClean="0"/>
              <a:t>شراكات:</a:t>
            </a:r>
            <a:endParaRPr lang="ar-SA" sz="2200" dirty="0"/>
          </a:p>
          <a:p>
            <a:pPr marL="857250" lvl="1" indent="-457200" rtl="1">
              <a:buFont typeface="Wingdings" panose="05000000000000000000" pitchFamily="2" charset="2"/>
              <a:buChar char="Ø"/>
            </a:pPr>
            <a:r>
              <a:rPr lang="ar-SA" sz="2200" b="1" dirty="0"/>
              <a:t>تحقيق اقتصاديَّات الحجم الكبير: </a:t>
            </a:r>
            <a:r>
              <a:rPr lang="ar-SA" sz="2200" dirty="0" err="1"/>
              <a:t>هى</a:t>
            </a:r>
            <a:r>
              <a:rPr lang="ar-SA" sz="2200" dirty="0"/>
              <a:t> تناقص تكلفة الوحدة مع زيادة عدد الوحدات المنتجة </a:t>
            </a:r>
          </a:p>
          <a:p>
            <a:pPr marL="857250" lvl="1" indent="-457200" rtl="1">
              <a:buFont typeface="Wingdings" panose="05000000000000000000" pitchFamily="2" charset="2"/>
              <a:buChar char="Ø"/>
            </a:pPr>
            <a:r>
              <a:rPr lang="ar-SA" sz="2200" b="1" dirty="0"/>
              <a:t>الحَد من المخاطر وعدم ُّ التيقن: </a:t>
            </a:r>
            <a:r>
              <a:rPr lang="ar-SA" sz="2200" dirty="0"/>
              <a:t>عند بناء شراكة مع الموردين وشركات الشحن والموزعين</a:t>
            </a:r>
          </a:p>
          <a:p>
            <a:pPr marL="857250" lvl="1" indent="-457200" rtl="1">
              <a:buFont typeface="Wingdings" panose="05000000000000000000" pitchFamily="2" charset="2"/>
              <a:buChar char="Ø"/>
            </a:pPr>
            <a:r>
              <a:rPr lang="ar-SA" sz="2200" b="1" dirty="0" smtClean="0"/>
              <a:t>الحصول </a:t>
            </a:r>
            <a:r>
              <a:rPr lang="ar-SA" sz="2200" b="1" dirty="0"/>
              <a:t>على موارد </a:t>
            </a:r>
            <a:r>
              <a:rPr lang="ar-SA" sz="2200" b="1" dirty="0" smtClean="0"/>
              <a:t>نادرة: </a:t>
            </a:r>
            <a:r>
              <a:rPr lang="ar-SA" sz="2200" dirty="0" smtClean="0"/>
              <a:t>مثل مواد خام، موقع مميز، خبرات نادرة، اختراق أسواق نائية. </a:t>
            </a:r>
            <a:endParaRPr lang="en-US" sz="2200" dirty="0" smtClean="0"/>
          </a:p>
          <a:p>
            <a:pPr rtl="1">
              <a:buFont typeface="Arial" panose="020B0604020202020204" pitchFamily="34" charset="0"/>
              <a:buChar char="•"/>
            </a:pPr>
            <a:r>
              <a:rPr lang="ar-SA" sz="2200" b="1" dirty="0"/>
              <a:t>أنواع الشراكات: </a:t>
            </a:r>
          </a:p>
          <a:p>
            <a:pPr lvl="1" indent="-342900" rtl="1">
              <a:buFont typeface="Wingdings" panose="05000000000000000000" pitchFamily="2" charset="2"/>
              <a:buChar char="Ø"/>
            </a:pPr>
            <a:r>
              <a:rPr lang="ar-SA" sz="2200" b="1" dirty="0"/>
              <a:t>الشراكة العامة: </a:t>
            </a:r>
            <a:r>
              <a:rPr lang="ar-SA" sz="2200" dirty="0"/>
              <a:t>يدير الشركاء عمليات الشراكة ويتحملون </a:t>
            </a:r>
            <a:r>
              <a:rPr lang="ar-SA" sz="2200" dirty="0" smtClean="0"/>
              <a:t>معاً مسؤولية الديون </a:t>
            </a:r>
            <a:r>
              <a:rPr lang="ar-SA" sz="2200" dirty="0" smtClean="0"/>
              <a:t>والمخاطر.</a:t>
            </a:r>
            <a:endParaRPr lang="ar-SA" sz="2200" dirty="0"/>
          </a:p>
          <a:p>
            <a:pPr lvl="1" indent="-342900" rtl="1">
              <a:buFont typeface="Wingdings" panose="05000000000000000000" pitchFamily="2" charset="2"/>
              <a:buChar char="Ø"/>
            </a:pPr>
            <a:r>
              <a:rPr lang="ar-SA" sz="2200" b="1" dirty="0"/>
              <a:t>شراكة محدودة: </a:t>
            </a:r>
            <a:r>
              <a:rPr lang="ar-SA" sz="2200" dirty="0" smtClean="0"/>
              <a:t>شريك رئيسي وشركاء محدودون يساهمون في رأس المال ولا علاقة لهم بالإدارة</a:t>
            </a:r>
          </a:p>
          <a:p>
            <a:pPr lvl="1" indent="-342900" rtl="1">
              <a:buFont typeface="Wingdings" panose="05000000000000000000" pitchFamily="2" charset="2"/>
              <a:buChar char="Ø"/>
            </a:pPr>
            <a:r>
              <a:rPr lang="ar-SA" sz="2200" b="1" dirty="0" smtClean="0"/>
              <a:t>شراكة </a:t>
            </a:r>
            <a:r>
              <a:rPr lang="ar-SA" sz="2200" b="1" dirty="0"/>
              <a:t>الأسهم: </a:t>
            </a:r>
            <a:r>
              <a:rPr lang="ar-SA" sz="2200" dirty="0" smtClean="0"/>
              <a:t>امتلاك أسهم في الشركة ويتم تقاسم الأرباح والمخاطر.</a:t>
            </a:r>
            <a:endParaRPr lang="ar-SA" sz="2200" dirty="0"/>
          </a:p>
          <a:p>
            <a:pPr lvl="1" indent="-342900" rtl="1">
              <a:buFont typeface="Wingdings" panose="05000000000000000000" pitchFamily="2" charset="2"/>
              <a:buChar char="Ø"/>
            </a:pPr>
            <a:r>
              <a:rPr lang="ar-SA" sz="2200" b="1" dirty="0"/>
              <a:t>الشراكة ذات الأجر: </a:t>
            </a:r>
            <a:r>
              <a:rPr lang="ar-SA" sz="2200" dirty="0"/>
              <a:t>هذه وسيلة لتخصيص العوائد من خلال الرواتب</a:t>
            </a:r>
            <a:r>
              <a:rPr lang="ar-SA" sz="2200" dirty="0" smtClean="0"/>
              <a:t>. </a:t>
            </a:r>
            <a:endParaRPr lang="ar-SA" sz="2200" dirty="0"/>
          </a:p>
          <a:p>
            <a:pPr lvl="1" indent="-342900" rtl="1">
              <a:buFont typeface="Wingdings" panose="05000000000000000000" pitchFamily="2" charset="2"/>
              <a:buChar char="Ø"/>
            </a:pPr>
            <a:r>
              <a:rPr lang="ar-SA" sz="2200" b="1" dirty="0" smtClean="0"/>
              <a:t>بين </a:t>
            </a:r>
            <a:r>
              <a:rPr lang="ar-SA" sz="2200" b="1" dirty="0"/>
              <a:t>القطاعين العام </a:t>
            </a:r>
            <a:r>
              <a:rPr lang="ar-SA" sz="2200" b="1" dirty="0" smtClean="0"/>
              <a:t>والخاص</a:t>
            </a:r>
            <a:r>
              <a:rPr lang="en-US" sz="2200" b="1" dirty="0" smtClean="0"/>
              <a:t>(PPP) </a:t>
            </a:r>
            <a:r>
              <a:rPr lang="ar-SA" sz="2200" b="1" dirty="0" smtClean="0"/>
              <a:t>: </a:t>
            </a:r>
            <a:r>
              <a:rPr lang="ar-SA" sz="2200" dirty="0" smtClean="0"/>
              <a:t>تعاون </a:t>
            </a:r>
            <a:r>
              <a:rPr lang="ar-SA" sz="2200" dirty="0"/>
              <a:t>القطاعان العام والخاص لتحقيق بعض المنافع المتبادلة.</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8435982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9. مصادر الإيرادات </a:t>
            </a:r>
            <a:endParaRPr lang="ar-SA" dirty="0"/>
          </a:p>
        </p:txBody>
      </p:sp>
      <p:sp>
        <p:nvSpPr>
          <p:cNvPr id="3" name="Content Placeholder 2"/>
          <p:cNvSpPr>
            <a:spLocks noGrp="1"/>
          </p:cNvSpPr>
          <p:nvPr>
            <p:ph idx="1"/>
          </p:nvPr>
        </p:nvSpPr>
        <p:spPr>
          <a:xfrm>
            <a:off x="0" y="1382802"/>
            <a:ext cx="9906000" cy="4956130"/>
          </a:xfrm>
        </p:spPr>
        <p:txBody>
          <a:bodyPr/>
          <a:lstStyle/>
          <a:p>
            <a:pPr rtl="1">
              <a:spcBef>
                <a:spcPts val="0"/>
              </a:spcBef>
            </a:pPr>
            <a:r>
              <a:rPr lang="ar-SA" sz="2300" dirty="0" smtClean="0"/>
              <a:t>ما هي أهم مصادر الإيرادات للشركة؟ </a:t>
            </a:r>
            <a:r>
              <a:rPr lang="ar-SA" sz="2300" dirty="0"/>
              <a:t>ما طريقة الدَّفع التي </a:t>
            </a:r>
            <a:r>
              <a:rPr lang="ar-SA" sz="2300" dirty="0" smtClean="0"/>
              <a:t>سيفضِّلها العملاء؟ </a:t>
            </a:r>
            <a:r>
              <a:rPr lang="ar-SA" sz="2300" dirty="0"/>
              <a:t>ما مدى مساهمة كلِّ مصدرٍ من مصادر </a:t>
            </a:r>
            <a:r>
              <a:rPr lang="ar-SA" sz="2300" dirty="0" smtClean="0"/>
              <a:t>الإيرادات </a:t>
            </a:r>
            <a:r>
              <a:rPr lang="ar-SA" sz="2300" dirty="0"/>
              <a:t>في </a:t>
            </a:r>
            <a:r>
              <a:rPr lang="ar-SA" sz="2300" dirty="0" smtClean="0"/>
              <a:t>الإيرادات </a:t>
            </a:r>
            <a:r>
              <a:rPr lang="ar-SA" sz="2300" dirty="0"/>
              <a:t>الإجمالية</a:t>
            </a:r>
            <a:r>
              <a:rPr lang="ar-SA" sz="2300" dirty="0" smtClean="0"/>
              <a:t>؟</a:t>
            </a:r>
            <a:r>
              <a:rPr lang="en-US" sz="2300" dirty="0"/>
              <a:t/>
            </a:r>
            <a:br>
              <a:rPr lang="en-US" sz="2300" dirty="0"/>
            </a:br>
            <a:r>
              <a:rPr lang="ar-SA" sz="2300" dirty="0"/>
              <a:t>هناك عددٌ من الطرق لتوليد مصادر الإيرادات:</a:t>
            </a:r>
            <a:endParaRPr lang="en-US" sz="2300" dirty="0"/>
          </a:p>
          <a:p>
            <a:pPr marL="457200" indent="-457200" rtl="1">
              <a:spcBef>
                <a:spcPts val="0"/>
              </a:spcBef>
              <a:buFont typeface="+mj-lt"/>
              <a:buAutoNum type="arabicPeriod"/>
            </a:pPr>
            <a:r>
              <a:rPr lang="ar-SA" sz="2300" b="1" dirty="0" smtClean="0"/>
              <a:t>بيع السلعة أو الخدمة: </a:t>
            </a:r>
            <a:r>
              <a:rPr lang="ar-SA" sz="2300" dirty="0" smtClean="0"/>
              <a:t>مثل رسوم المكالمات الهاتفية وثمن الكتب الالكترونية وغيرها </a:t>
            </a:r>
          </a:p>
          <a:p>
            <a:pPr marL="457200" indent="-457200" rtl="1">
              <a:spcBef>
                <a:spcPts val="0"/>
              </a:spcBef>
              <a:buFont typeface="+mj-lt"/>
              <a:buAutoNum type="arabicPeriod"/>
            </a:pPr>
            <a:r>
              <a:rPr lang="ar-SA" sz="2300" b="1" dirty="0" smtClean="0"/>
              <a:t>بيع الأصول</a:t>
            </a:r>
            <a:r>
              <a:rPr lang="en-US" sz="2300" dirty="0"/>
              <a:t> (Asset sale</a:t>
            </a:r>
            <a:r>
              <a:rPr lang="en-US" sz="2300" dirty="0" smtClean="0"/>
              <a:t>)</a:t>
            </a:r>
            <a:r>
              <a:rPr lang="ar-SA" sz="2300" dirty="0" smtClean="0"/>
              <a:t>: هو </a:t>
            </a:r>
            <a:r>
              <a:rPr lang="ar-SA" sz="2300" dirty="0"/>
              <a:t>مصدر الإيرادات الأكثر انتشارًا </a:t>
            </a:r>
            <a:r>
              <a:rPr lang="ar-SA" sz="2300" dirty="0" smtClean="0"/>
              <a:t> </a:t>
            </a:r>
            <a:r>
              <a:rPr lang="ar-SA" sz="2300" dirty="0"/>
              <a:t>مستمد من بيع حقوق </a:t>
            </a:r>
            <a:r>
              <a:rPr lang="ar-SA" sz="2300" dirty="0" smtClean="0"/>
              <a:t>الملكية </a:t>
            </a:r>
            <a:r>
              <a:rPr lang="ar-SA" sz="2300" dirty="0"/>
              <a:t>َّ </a:t>
            </a:r>
            <a:endParaRPr lang="ar-SA" sz="2300" dirty="0" smtClean="0"/>
          </a:p>
          <a:p>
            <a:pPr marL="457200" indent="-457200" rtl="1">
              <a:spcBef>
                <a:spcPts val="0"/>
              </a:spcBef>
              <a:buFont typeface="+mj-lt"/>
              <a:buAutoNum type="arabicPeriod"/>
            </a:pPr>
            <a:r>
              <a:rPr lang="ar-SA" sz="2300" b="1" dirty="0" smtClean="0"/>
              <a:t>أجور </a:t>
            </a:r>
            <a:r>
              <a:rPr lang="ar-SA" sz="2300" b="1" dirty="0"/>
              <a:t>الاستخدام </a:t>
            </a:r>
            <a:r>
              <a:rPr lang="en-US" sz="2300" b="1" dirty="0" smtClean="0"/>
              <a:t> :</a:t>
            </a:r>
            <a:r>
              <a:rPr lang="en-US" sz="2300" dirty="0" smtClean="0"/>
              <a:t>(</a:t>
            </a:r>
            <a:r>
              <a:rPr lang="en-US" sz="2300" dirty="0"/>
              <a:t>Usage fee)</a:t>
            </a:r>
            <a:r>
              <a:rPr lang="ar-SA" sz="2300" dirty="0" smtClean="0"/>
              <a:t>يتولَّد </a:t>
            </a:r>
            <a:r>
              <a:rPr lang="ar-SA" sz="2300" dirty="0"/>
              <a:t>هذا المصدر من </a:t>
            </a:r>
            <a:r>
              <a:rPr lang="ar-SA" sz="2300" dirty="0" smtClean="0"/>
              <a:t>استعمال </a:t>
            </a:r>
            <a:r>
              <a:rPr lang="ar-SA" sz="2300" dirty="0"/>
              <a:t>خدمة َّ معينة.  كلما ازداد استعمال الخدمة زاد الأجر. </a:t>
            </a:r>
            <a:endParaRPr lang="ar-SA" sz="2300" dirty="0" smtClean="0"/>
          </a:p>
          <a:p>
            <a:pPr marL="457200" indent="-457200" rtl="1">
              <a:spcBef>
                <a:spcPts val="0"/>
              </a:spcBef>
              <a:buFont typeface="+mj-lt"/>
              <a:buAutoNum type="arabicPeriod"/>
            </a:pPr>
            <a:r>
              <a:rPr lang="ar-SA" sz="2300" b="1" dirty="0" smtClean="0"/>
              <a:t>االتأجير </a:t>
            </a:r>
            <a:r>
              <a:rPr lang="ar-SA" sz="2300" dirty="0" smtClean="0"/>
              <a:t>: يتولَّد عن </a:t>
            </a:r>
            <a:r>
              <a:rPr lang="ar-SA" sz="2300" dirty="0"/>
              <a:t>منح ٍشخص </a:t>
            </a:r>
            <a:r>
              <a:rPr lang="ar-SA" sz="2300" dirty="0" smtClean="0"/>
              <a:t>حق استخدام </a:t>
            </a:r>
            <a:r>
              <a:rPr lang="ar-SA" sz="2300" dirty="0"/>
              <a:t>أصولٍ </a:t>
            </a:r>
            <a:r>
              <a:rPr lang="ar-SA" sz="2300" dirty="0" smtClean="0"/>
              <a:t>معينةٍ </a:t>
            </a:r>
            <a:r>
              <a:rPr lang="ar-SA" sz="2300" dirty="0"/>
              <a:t>مقابل رسمٍ </a:t>
            </a:r>
            <a:r>
              <a:rPr lang="ar-SA" sz="2300" dirty="0" smtClean="0"/>
              <a:t>محدد مثل تأجير الشقق. </a:t>
            </a:r>
            <a:endParaRPr lang="en-US" sz="2300" dirty="0"/>
          </a:p>
          <a:p>
            <a:pPr marL="457200" indent="-457200" rtl="1">
              <a:spcBef>
                <a:spcPts val="0"/>
              </a:spcBef>
              <a:buFont typeface="+mj-lt"/>
              <a:buAutoNum type="arabicPeriod"/>
            </a:pPr>
            <a:r>
              <a:rPr lang="ar-SA" sz="2300" b="1" dirty="0" smtClean="0"/>
              <a:t>التراخيص</a:t>
            </a:r>
            <a:r>
              <a:rPr lang="en-US" sz="2300" dirty="0" smtClean="0"/>
              <a:t> </a:t>
            </a:r>
            <a:r>
              <a:rPr lang="en-US" sz="2300" dirty="0"/>
              <a:t>(Licensing</a:t>
            </a:r>
            <a:r>
              <a:rPr lang="en-US" sz="2300" dirty="0" smtClean="0"/>
              <a:t>)</a:t>
            </a:r>
            <a:r>
              <a:rPr lang="ar-SA" sz="2300" dirty="0" smtClean="0"/>
              <a:t>: يتولَّد </a:t>
            </a:r>
            <a:r>
              <a:rPr lang="ar-SA" sz="2300" dirty="0"/>
              <a:t>هذه المصدر من مصادر الإيرادات عن منح العملاء الإذن باستخدام حقوق َّ ملكيةٍ </a:t>
            </a:r>
            <a:r>
              <a:rPr lang="ar-SA" sz="2300" dirty="0" smtClean="0"/>
              <a:t>فكريَّةٍ أو حق إمتياز فى إستغلال موارد طبيعية.</a:t>
            </a:r>
          </a:p>
          <a:p>
            <a:pPr marL="457200" indent="-457200" rtl="1">
              <a:spcBef>
                <a:spcPts val="0"/>
              </a:spcBef>
              <a:buFont typeface="+mj-lt"/>
              <a:buAutoNum type="arabicPeriod"/>
            </a:pPr>
            <a:r>
              <a:rPr lang="ar-SA" sz="2300" b="1" dirty="0" smtClean="0"/>
              <a:t>الدعاية: </a:t>
            </a:r>
            <a:r>
              <a:rPr lang="ar-SA" sz="2300" dirty="0" smtClean="0"/>
              <a:t>يمكن تخصيص مساحة للدعاية والإعلان مقابل رسوم معينة.</a:t>
            </a:r>
          </a:p>
          <a:p>
            <a:pPr rtl="1">
              <a:spcBef>
                <a:spcPts val="0"/>
              </a:spcBef>
              <a:buFont typeface="Arial" panose="020B0604020202020204" pitchFamily="34" charset="0"/>
              <a:buChar char="•"/>
            </a:pPr>
            <a:r>
              <a:rPr lang="ar-SA" sz="2300" b="1" dirty="0"/>
              <a:t>تنويع مصادر الإيرادات: </a:t>
            </a:r>
            <a:r>
              <a:rPr lang="ar-SA" sz="2300" dirty="0"/>
              <a:t>من أهم وظائف الادارة العليا تنويع مصادر دخل الشركة</a:t>
            </a:r>
          </a:p>
          <a:p>
            <a:pPr marL="0" indent="0" rtl="1">
              <a:spcBef>
                <a:spcPts val="0"/>
              </a:spcBef>
            </a:pPr>
            <a:r>
              <a:rPr lang="ar-SA" sz="2300" b="1" dirty="0"/>
              <a:t> فيسبوك: </a:t>
            </a:r>
            <a:r>
              <a:rPr lang="ar-SA" sz="2300" dirty="0"/>
              <a:t>4 مليار دولار </a:t>
            </a:r>
            <a:r>
              <a:rPr lang="ar-SA" sz="2300" dirty="0" err="1"/>
              <a:t>فى</a:t>
            </a:r>
            <a:r>
              <a:rPr lang="ar-SA" sz="2300" dirty="0"/>
              <a:t> السنة من الدعاية ونحو 4.8 مليار </a:t>
            </a:r>
            <a:r>
              <a:rPr lang="ar-SA" sz="2300" dirty="0" err="1"/>
              <a:t>فى</a:t>
            </a:r>
            <a:r>
              <a:rPr lang="ar-SA" sz="2300" dirty="0"/>
              <a:t> الشهر من </a:t>
            </a:r>
            <a:r>
              <a:rPr lang="ar-SA" sz="2300" dirty="0" smtClean="0"/>
              <a:t>اشتراكات الخدمة المحسنة</a:t>
            </a:r>
            <a:endParaRPr lang="ar-SA" sz="2300" dirty="0"/>
          </a:p>
          <a:p>
            <a:pPr marL="0" indent="0" rtl="1">
              <a:spcBef>
                <a:spcPts val="0"/>
              </a:spcBef>
            </a:pPr>
            <a:r>
              <a:rPr lang="ar-SA" sz="2300" b="1" dirty="0"/>
              <a:t>شركة </a:t>
            </a:r>
            <a:r>
              <a:rPr lang="ar-SA" sz="2300" b="1" dirty="0" err="1"/>
              <a:t>آى</a:t>
            </a:r>
            <a:r>
              <a:rPr lang="ar-SA" sz="2300" b="1" dirty="0"/>
              <a:t> </a:t>
            </a:r>
            <a:r>
              <a:rPr lang="ar-SA" sz="2300" b="1" dirty="0" err="1"/>
              <a:t>بى</a:t>
            </a:r>
            <a:r>
              <a:rPr lang="ar-SA" sz="2300" b="1" dirty="0"/>
              <a:t> إم: </a:t>
            </a:r>
            <a:r>
              <a:rPr lang="ar-SA" sz="2300" dirty="0"/>
              <a:t>ت</a:t>
            </a:r>
            <a:r>
              <a:rPr lang="ar-SA" sz="2300" dirty="0" smtClean="0"/>
              <a:t>ركز </a:t>
            </a:r>
            <a:r>
              <a:rPr lang="ar-SA" sz="2300" dirty="0"/>
              <a:t>على </a:t>
            </a:r>
            <a:r>
              <a:rPr lang="en-US" sz="2300" dirty="0"/>
              <a:t>B2B</a:t>
            </a:r>
            <a:r>
              <a:rPr lang="ar-EG" sz="2300" dirty="0"/>
              <a:t> ويشمل برمجيات </a:t>
            </a:r>
            <a:r>
              <a:rPr lang="ar-EG" sz="2300" dirty="0" err="1"/>
              <a:t>وإستشارات</a:t>
            </a:r>
            <a:r>
              <a:rPr lang="ar-EG" sz="2300" dirty="0"/>
              <a:t> وإدارة تطبيقات وأجهزة حاسوب</a:t>
            </a:r>
            <a:endParaRPr lang="ar-SA" sz="2300" dirty="0"/>
          </a:p>
          <a:p>
            <a:pPr marL="457200" indent="-457200" rtl="1">
              <a:spcBef>
                <a:spcPts val="0"/>
              </a:spcBef>
              <a:buFont typeface="+mj-lt"/>
              <a:buAutoNum type="arabicPeriod"/>
            </a:pPr>
            <a:endParaRPr lang="ar-SA" sz="2300" dirty="0" smtClean="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TextBox 4"/>
          <p:cNvSpPr txBox="1"/>
          <p:nvPr/>
        </p:nvSpPr>
        <p:spPr>
          <a:xfrm>
            <a:off x="56456" y="1887386"/>
            <a:ext cx="3888432" cy="369332"/>
          </a:xfrm>
          <a:prstGeom prst="rect">
            <a:avLst/>
          </a:prstGeom>
          <a:noFill/>
          <a:ln>
            <a:solidFill>
              <a:srgbClr val="013E36"/>
            </a:solidFill>
          </a:ln>
        </p:spPr>
        <p:txBody>
          <a:bodyPr wrap="square" rtlCol="1">
            <a:spAutoFit/>
          </a:bodyPr>
          <a:lstStyle/>
          <a:p>
            <a:r>
              <a:rPr lang="ar-SA" i="1" dirty="0">
                <a:solidFill>
                  <a:srgbClr val="013E36"/>
                </a:solidFill>
                <a:latin typeface="+mn-lt"/>
                <a:cs typeface="Arial" charset="0"/>
              </a:rPr>
              <a:t>أذكر نموذج لتنويع الإيرادات الحكومية السعودية</a:t>
            </a:r>
            <a:r>
              <a:rPr lang="ar-SA" i="1" dirty="0" smtClean="0"/>
              <a:t>؟ </a:t>
            </a:r>
            <a:endParaRPr lang="ar-SA" i="1" dirty="0"/>
          </a:p>
        </p:txBody>
      </p:sp>
    </p:spTree>
    <p:extLst>
      <p:ext uri="{BB962C8B-B14F-4D97-AF65-F5344CB8AC3E}">
        <p14:creationId xmlns:p14="http://schemas.microsoft.com/office/powerpoint/2010/main" val="33191674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مخطط نموذج الأعمال التجارية</a:t>
            </a:r>
            <a:endParaRPr lang="ar-SA"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20025608"/>
              </p:ext>
            </p:extLst>
          </p:nvPr>
        </p:nvGraphicFramePr>
        <p:xfrm>
          <a:off x="143546" y="1417637"/>
          <a:ext cx="9577065" cy="3924695"/>
        </p:xfrm>
        <a:graphic>
          <a:graphicData uri="http://schemas.openxmlformats.org/drawingml/2006/table">
            <a:tbl>
              <a:tblPr firstRow="1" firstCol="1" bandRow="1">
                <a:tableStyleId>{5C22544A-7EE6-4342-B048-85BDC9FD1C3A}</a:tableStyleId>
              </a:tblPr>
              <a:tblGrid>
                <a:gridCol w="1675887"/>
                <a:gridCol w="1675885"/>
                <a:gridCol w="1340707"/>
                <a:gridCol w="1053430"/>
                <a:gridCol w="1915578"/>
                <a:gridCol w="1915578"/>
              </a:tblGrid>
              <a:tr h="1632850">
                <a:tc rowSpan="2">
                  <a:txBody>
                    <a:bodyPr/>
                    <a:lstStyle/>
                    <a:p>
                      <a:pPr marL="5715" marR="34290" indent="-5715" algn="r" rtl="1">
                        <a:lnSpc>
                          <a:spcPct val="107000"/>
                        </a:lnSpc>
                        <a:spcAft>
                          <a:spcPts val="115"/>
                        </a:spcAft>
                        <a:tabLst>
                          <a:tab pos="582930" algn="ctr"/>
                        </a:tabLst>
                      </a:pPr>
                      <a:r>
                        <a:rPr lang="ar-SA" sz="1050" dirty="0">
                          <a:effectLst/>
                        </a:rPr>
                        <a:t>الشراكات 	</a:t>
                      </a:r>
                      <a:r>
                        <a:rPr lang="ar-SA" sz="1050" dirty="0" smtClean="0">
                          <a:effectLst/>
                        </a:rPr>
                        <a:t> الرئيسية</a:t>
                      </a:r>
                      <a:endParaRPr lang="en-US" sz="1050" dirty="0" smtClean="0">
                        <a:effectLst/>
                      </a:endParaRPr>
                    </a:p>
                    <a:p>
                      <a:pPr marL="59055" marR="8255" indent="-5715" algn="r" rtl="0">
                        <a:lnSpc>
                          <a:spcPct val="107000"/>
                        </a:lnSpc>
                        <a:spcAft>
                          <a:spcPts val="0"/>
                        </a:spcAft>
                      </a:pPr>
                      <a:r>
                        <a:rPr lang="en-US" sz="850" dirty="0" smtClean="0">
                          <a:effectLst/>
                        </a:rPr>
                        <a:t>Key</a:t>
                      </a:r>
                      <a:endParaRPr lang="en-US" sz="1050" dirty="0" smtClean="0">
                        <a:effectLst/>
                      </a:endParaRPr>
                    </a:p>
                    <a:p>
                      <a:pPr marL="5715" marR="8255" indent="-5715" algn="r" rtl="0">
                        <a:lnSpc>
                          <a:spcPct val="107000"/>
                        </a:lnSpc>
                        <a:spcAft>
                          <a:spcPts val="0"/>
                        </a:spcAft>
                      </a:pPr>
                      <a:r>
                        <a:rPr lang="en-US" sz="850" dirty="0" smtClean="0">
                          <a:effectLst/>
                        </a:rPr>
                        <a:t>Partners</a:t>
                      </a:r>
                      <a:endParaRPr lang="en-US" sz="1050" dirty="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a:txBody>
                    <a:bodyPr/>
                    <a:lstStyle/>
                    <a:p>
                      <a:pPr marL="13335" marR="62865" indent="-5715" algn="just" rtl="1">
                        <a:lnSpc>
                          <a:spcPct val="107000"/>
                        </a:lnSpc>
                        <a:spcAft>
                          <a:spcPts val="0"/>
                        </a:spcAft>
                      </a:pPr>
                      <a:r>
                        <a:rPr lang="ar-SA" sz="1050">
                          <a:effectLst/>
                        </a:rPr>
                        <a:t>الأنشطة َّ الرئيسية</a:t>
                      </a:r>
                      <a:r>
                        <a:rPr lang="en-US" sz="850">
                          <a:effectLst/>
                        </a:rPr>
                        <a:t>KeyAc vi es</a:t>
                      </a:r>
                      <a:endParaRPr lang="en-US" sz="105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rowSpan="2">
                  <a:txBody>
                    <a:bodyPr/>
                    <a:lstStyle/>
                    <a:p>
                      <a:pPr marL="53975" marR="34290" indent="-5715" algn="l" rtl="0">
                        <a:lnSpc>
                          <a:spcPct val="107000"/>
                        </a:lnSpc>
                        <a:spcAft>
                          <a:spcPts val="0"/>
                        </a:spcAft>
                      </a:pPr>
                      <a:endParaRPr lang="en-US" sz="105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rowSpan="2">
                  <a:txBody>
                    <a:bodyPr/>
                    <a:lstStyle/>
                    <a:p>
                      <a:pPr marL="5715" marR="34290" indent="-5715" algn="l" rtl="1">
                        <a:lnSpc>
                          <a:spcPct val="107000"/>
                        </a:lnSpc>
                        <a:spcAft>
                          <a:spcPts val="255"/>
                        </a:spcAft>
                      </a:pPr>
                      <a:r>
                        <a:rPr lang="ar-SA" sz="1050">
                          <a:effectLst/>
                        </a:rPr>
                        <a:t>القيم المقترحة</a:t>
                      </a:r>
                      <a:endParaRPr lang="en-US" sz="1050">
                        <a:effectLst/>
                      </a:endParaRPr>
                    </a:p>
                    <a:p>
                      <a:pPr marL="62230" marR="34290" indent="252730" algn="l" rtl="0">
                        <a:lnSpc>
                          <a:spcPct val="107000"/>
                        </a:lnSpc>
                        <a:spcAft>
                          <a:spcPts val="0"/>
                        </a:spcAft>
                      </a:pPr>
                      <a:r>
                        <a:rPr lang="en-US" sz="850">
                          <a:effectLst/>
                        </a:rPr>
                        <a:t>Value Proposi on</a:t>
                      </a:r>
                      <a:endParaRPr lang="en-US" sz="105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a:txBody>
                    <a:bodyPr/>
                    <a:lstStyle/>
                    <a:p>
                      <a:pPr marL="5715" marR="55245" indent="-5715" algn="l" rtl="1">
                        <a:lnSpc>
                          <a:spcPct val="107000"/>
                        </a:lnSpc>
                        <a:spcAft>
                          <a:spcPts val="0"/>
                        </a:spcAft>
                      </a:pPr>
                      <a:r>
                        <a:rPr lang="ar-SA" sz="1050">
                          <a:effectLst/>
                        </a:rPr>
                        <a:t>العلاقات مع العملاء</a:t>
                      </a:r>
                      <a:endParaRPr lang="en-US" sz="1050">
                        <a:effectLst/>
                      </a:endParaRPr>
                    </a:p>
                    <a:p>
                      <a:pPr marL="55245" marR="5080" indent="-5715" algn="r" rtl="0">
                        <a:lnSpc>
                          <a:spcPct val="107000"/>
                        </a:lnSpc>
                        <a:spcAft>
                          <a:spcPts val="0"/>
                        </a:spcAft>
                      </a:pPr>
                      <a:r>
                        <a:rPr lang="en-US" sz="850">
                          <a:effectLst/>
                        </a:rPr>
                        <a:t> Customer Rela onships</a:t>
                      </a:r>
                      <a:endParaRPr lang="en-US" sz="105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rowSpan="2">
                  <a:txBody>
                    <a:bodyPr/>
                    <a:lstStyle/>
                    <a:p>
                      <a:pPr marL="3810" marR="53340" indent="-5715" algn="r" rtl="1">
                        <a:lnSpc>
                          <a:spcPct val="107000"/>
                        </a:lnSpc>
                        <a:spcAft>
                          <a:spcPts val="0"/>
                        </a:spcAft>
                      </a:pPr>
                      <a:r>
                        <a:rPr lang="ar-SA" sz="1050" dirty="0">
                          <a:effectLst/>
                        </a:rPr>
                        <a:t>شرائح العملاء</a:t>
                      </a:r>
                      <a:endParaRPr lang="en-US" sz="1050" dirty="0">
                        <a:effectLst/>
                      </a:endParaRPr>
                    </a:p>
                    <a:p>
                      <a:pPr marL="53340" marR="34290" indent="-5715" algn="ctr" rtl="0">
                        <a:lnSpc>
                          <a:spcPct val="107000"/>
                        </a:lnSpc>
                        <a:spcAft>
                          <a:spcPts val="0"/>
                        </a:spcAft>
                      </a:pPr>
                      <a:r>
                        <a:rPr lang="en-US" sz="850" dirty="0">
                          <a:effectLst/>
                        </a:rPr>
                        <a:t>Customer Segments</a:t>
                      </a:r>
                      <a:endParaRPr lang="en-US" sz="1050" dirty="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r>
              <a:tr h="1269381">
                <a:tc vMerge="1">
                  <a:txBody>
                    <a:bodyPr/>
                    <a:lstStyle/>
                    <a:p>
                      <a:pPr rtl="1"/>
                      <a:endParaRPr lang="ar-SA"/>
                    </a:p>
                  </a:txBody>
                  <a:tcPr/>
                </a:tc>
                <a:tc>
                  <a:txBody>
                    <a:bodyPr/>
                    <a:lstStyle/>
                    <a:p>
                      <a:pPr marL="5715" marR="34290" indent="-5715" algn="r" rtl="1">
                        <a:lnSpc>
                          <a:spcPct val="107000"/>
                        </a:lnSpc>
                        <a:spcAft>
                          <a:spcPts val="25"/>
                        </a:spcAft>
                        <a:tabLst>
                          <a:tab pos="472440" algn="ctr"/>
                        </a:tabLst>
                      </a:pPr>
                      <a:r>
                        <a:rPr lang="ar-SA" sz="1050" dirty="0">
                          <a:effectLst/>
                        </a:rPr>
                        <a:t>الموارد 	</a:t>
                      </a:r>
                      <a:r>
                        <a:rPr lang="ar-SA" sz="1050" dirty="0" smtClean="0">
                          <a:effectLst/>
                        </a:rPr>
                        <a:t>الرئيسية</a:t>
                      </a:r>
                      <a:endParaRPr lang="en-US" sz="1050" dirty="0">
                        <a:effectLst/>
                      </a:endParaRPr>
                    </a:p>
                    <a:p>
                      <a:pPr marL="62865" marR="1270" indent="-5715" algn="r" rtl="0">
                        <a:lnSpc>
                          <a:spcPct val="107000"/>
                        </a:lnSpc>
                        <a:spcAft>
                          <a:spcPts val="0"/>
                        </a:spcAft>
                      </a:pPr>
                      <a:r>
                        <a:rPr lang="en-US" sz="850" dirty="0">
                          <a:effectLst/>
                        </a:rPr>
                        <a:t>Key</a:t>
                      </a:r>
                      <a:endParaRPr lang="en-US" sz="1050" dirty="0">
                        <a:effectLst/>
                      </a:endParaRPr>
                    </a:p>
                    <a:p>
                      <a:pPr marL="62865" marR="1270" indent="-5715" algn="r" rtl="0">
                        <a:lnSpc>
                          <a:spcPct val="107000"/>
                        </a:lnSpc>
                        <a:spcAft>
                          <a:spcPts val="0"/>
                        </a:spcAft>
                      </a:pPr>
                      <a:r>
                        <a:rPr lang="en-US" sz="850" dirty="0">
                          <a:effectLst/>
                        </a:rPr>
                        <a:t>Resources</a:t>
                      </a:r>
                      <a:endParaRPr lang="en-US" sz="1050" dirty="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vMerge="1">
                  <a:txBody>
                    <a:bodyPr/>
                    <a:lstStyle/>
                    <a:p>
                      <a:pPr rtl="1"/>
                      <a:endParaRPr lang="ar-SA"/>
                    </a:p>
                  </a:txBody>
                  <a:tcPr/>
                </a:tc>
                <a:tc vMerge="1">
                  <a:txBody>
                    <a:bodyPr/>
                    <a:lstStyle/>
                    <a:p>
                      <a:pPr rtl="1"/>
                      <a:endParaRPr lang="ar-SA"/>
                    </a:p>
                  </a:txBody>
                  <a:tcPr/>
                </a:tc>
                <a:tc>
                  <a:txBody>
                    <a:bodyPr/>
                    <a:lstStyle/>
                    <a:p>
                      <a:pPr marL="1905" marR="55245" indent="-5715" algn="r" rtl="1">
                        <a:lnSpc>
                          <a:spcPct val="107000"/>
                        </a:lnSpc>
                        <a:spcAft>
                          <a:spcPts val="0"/>
                        </a:spcAft>
                      </a:pPr>
                      <a:r>
                        <a:rPr lang="ar-SA" sz="1050" dirty="0" smtClean="0">
                          <a:effectLst/>
                        </a:rPr>
                        <a:t>قنوات التوزيع</a:t>
                      </a:r>
                      <a:endParaRPr lang="en-US" sz="1050" dirty="0">
                        <a:effectLst/>
                      </a:endParaRPr>
                    </a:p>
                    <a:p>
                      <a:pPr marL="55245" marR="5715" indent="-5715" algn="r" rtl="0">
                        <a:lnSpc>
                          <a:spcPct val="107000"/>
                        </a:lnSpc>
                        <a:spcAft>
                          <a:spcPts val="0"/>
                        </a:spcAft>
                      </a:pPr>
                      <a:r>
                        <a:rPr lang="en-US" sz="850" dirty="0">
                          <a:effectLst/>
                        </a:rPr>
                        <a:t>Channels</a:t>
                      </a:r>
                      <a:endParaRPr lang="en-US" sz="1050" dirty="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vMerge="1">
                  <a:txBody>
                    <a:bodyPr/>
                    <a:lstStyle/>
                    <a:p>
                      <a:pPr rtl="1"/>
                      <a:endParaRPr lang="ar-SA"/>
                    </a:p>
                  </a:txBody>
                  <a:tcPr/>
                </a:tc>
              </a:tr>
              <a:tr h="1022464">
                <a:tc gridSpan="3">
                  <a:txBody>
                    <a:bodyPr/>
                    <a:lstStyle/>
                    <a:p>
                      <a:pPr marL="5715" marR="59055" indent="-5715" algn="r" rtl="1">
                        <a:lnSpc>
                          <a:spcPct val="107000"/>
                        </a:lnSpc>
                        <a:spcAft>
                          <a:spcPts val="0"/>
                        </a:spcAft>
                      </a:pPr>
                      <a:r>
                        <a:rPr lang="ar-SA" sz="1050" dirty="0">
                          <a:effectLst/>
                        </a:rPr>
                        <a:t>هيكل التكاليف</a:t>
                      </a:r>
                      <a:endParaRPr lang="en-US" sz="1050" dirty="0">
                        <a:effectLst/>
                      </a:endParaRPr>
                    </a:p>
                    <a:p>
                      <a:pPr marL="59055" marR="34290" indent="210185" algn="l" rtl="0">
                        <a:lnSpc>
                          <a:spcPct val="107000"/>
                        </a:lnSpc>
                        <a:spcAft>
                          <a:spcPts val="0"/>
                        </a:spcAft>
                      </a:pPr>
                      <a:r>
                        <a:rPr lang="en-US" sz="850" dirty="0">
                          <a:effectLst/>
                        </a:rPr>
                        <a:t>Cost Structure</a:t>
                      </a:r>
                      <a:endParaRPr lang="en-US" sz="1050" dirty="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hMerge="1">
                  <a:txBody>
                    <a:bodyPr/>
                    <a:lstStyle/>
                    <a:p>
                      <a:pPr rtl="1"/>
                      <a:endParaRPr lang="ar-SA"/>
                    </a:p>
                  </a:txBody>
                  <a:tcPr/>
                </a:tc>
                <a:tc hMerge="1">
                  <a:txBody>
                    <a:bodyPr/>
                    <a:lstStyle/>
                    <a:p>
                      <a:pPr rtl="1"/>
                      <a:endParaRPr lang="ar-SA"/>
                    </a:p>
                  </a:txBody>
                  <a:tcPr/>
                </a:tc>
                <a:tc gridSpan="3">
                  <a:txBody>
                    <a:bodyPr/>
                    <a:lstStyle/>
                    <a:p>
                      <a:pPr marL="17780" marR="57150" indent="-5715" algn="r" rtl="1">
                        <a:lnSpc>
                          <a:spcPct val="107000"/>
                        </a:lnSpc>
                        <a:spcAft>
                          <a:spcPts val="0"/>
                        </a:spcAft>
                      </a:pPr>
                      <a:r>
                        <a:rPr lang="ar-SA" sz="1050" dirty="0">
                          <a:effectLst/>
                        </a:rPr>
                        <a:t>مصادر الإيرادات </a:t>
                      </a:r>
                      <a:endParaRPr lang="en-US" sz="1050" dirty="0">
                        <a:effectLst/>
                      </a:endParaRPr>
                    </a:p>
                    <a:p>
                      <a:pPr marL="57150" marR="34290" indent="-5715" algn="ctr" rtl="0">
                        <a:lnSpc>
                          <a:spcPct val="107000"/>
                        </a:lnSpc>
                        <a:spcAft>
                          <a:spcPts val="0"/>
                        </a:spcAft>
                      </a:pPr>
                      <a:r>
                        <a:rPr lang="en-US" sz="850" dirty="0">
                          <a:effectLst/>
                        </a:rPr>
                        <a:t>Revenue Streams</a:t>
                      </a:r>
                      <a:endParaRPr lang="en-US" sz="1050" dirty="0">
                        <a:solidFill>
                          <a:srgbClr val="231F20"/>
                        </a:solidFill>
                        <a:effectLst/>
                        <a:latin typeface="Calibri" panose="020F0502020204030204" pitchFamily="34" charset="0"/>
                        <a:ea typeface="Calibri" panose="020F0502020204030204" pitchFamily="34" charset="0"/>
                        <a:cs typeface="Calibri" panose="020F0502020204030204" pitchFamily="34" charset="0"/>
                      </a:endParaRPr>
                    </a:p>
                  </a:txBody>
                  <a:tcPr marL="55880" marR="119380" marT="10795" marB="0"/>
                </a:tc>
                <a:tc hMerge="1">
                  <a:txBody>
                    <a:bodyPr/>
                    <a:lstStyle/>
                    <a:p>
                      <a:pPr rtl="1"/>
                      <a:endParaRPr lang="ar-SA"/>
                    </a:p>
                  </a:txBody>
                  <a:tcPr/>
                </a:tc>
                <a:tc hMerge="1">
                  <a:txBody>
                    <a:bodyPr/>
                    <a:lstStyle/>
                    <a:p>
                      <a:pPr rtl="1"/>
                      <a:endParaRPr lang="ar-SA"/>
                    </a:p>
                  </a:txBody>
                  <a:tcPr/>
                </a:tc>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pic>
        <p:nvPicPr>
          <p:cNvPr id="2055" name="Picture 3586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496" y="3289126"/>
            <a:ext cx="409575" cy="428625"/>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2508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6108" y="4723551"/>
            <a:ext cx="441325" cy="4413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2508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49344" y="2945162"/>
            <a:ext cx="438150" cy="42386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25086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73958" y="2025161"/>
            <a:ext cx="441325" cy="38417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25086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13240" y="2420888"/>
            <a:ext cx="365125" cy="42386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25086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67072" y="1952893"/>
            <a:ext cx="438150" cy="44767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25086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53782" y="3785210"/>
            <a:ext cx="441325" cy="4476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5086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16107" y="3234268"/>
            <a:ext cx="441325" cy="423863"/>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25086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71939" y="4828384"/>
            <a:ext cx="423863" cy="4730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320413"/>
            <a:ext cx="9906000" cy="923330"/>
          </a:xfrm>
          <a:prstGeom prst="rect">
            <a:avLst/>
          </a:prstGeom>
          <a:noFill/>
        </p:spPr>
        <p:txBody>
          <a:bodyPr wrap="square" rtlCol="1">
            <a:spAutoFit/>
          </a:bodyPr>
          <a:lstStyle/>
          <a:p>
            <a:r>
              <a:rPr lang="ar-SA" b="1" dirty="0" smtClean="0"/>
              <a:t>تمرين 3-1: </a:t>
            </a:r>
            <a:r>
              <a:rPr lang="ar-SA" dirty="0" smtClean="0"/>
              <a:t>طلب منك مدير شركة الشرقية للتنمية الرقمية تصميم نموذج أعمال للوساطة في خدمات الصيانة المنزلية بحيث يستطيع الزبون أن يختار ويتصل بالسباك أو الكهربائي أو أخصائي مكافحة الحشرات. حدد القيمة المقترحة والشريحة المستهدفة والأنشطة الرئيسية والشركاء المحتملون وشكل العلاقة مع العملاء والموارد التي تحتاجها الشركة وقنوات التوزيع وهيكل التكاليف والإيرادات.  </a:t>
            </a:r>
            <a:endParaRPr lang="ar-SA" dirty="0"/>
          </a:p>
        </p:txBody>
      </p:sp>
    </p:spTree>
    <p:extLst>
      <p:ext uri="{BB962C8B-B14F-4D97-AF65-F5344CB8AC3E}">
        <p14:creationId xmlns:p14="http://schemas.microsoft.com/office/powerpoint/2010/main" val="19418509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464" y="274638"/>
            <a:ext cx="9282236" cy="1095375"/>
          </a:xfrm>
        </p:spPr>
        <p:txBody>
          <a:bodyPr/>
          <a:lstStyle/>
          <a:p>
            <a:r>
              <a:rPr lang="ar-SA" dirty="0" smtClean="0"/>
              <a:t>أهم نماذج الأعمال الالكترونية </a:t>
            </a:r>
            <a:endParaRPr lang="ar-SA" dirty="0"/>
          </a:p>
        </p:txBody>
      </p:sp>
      <p:sp>
        <p:nvSpPr>
          <p:cNvPr id="3" name="Content Placeholder 2"/>
          <p:cNvSpPr>
            <a:spLocks noGrp="1"/>
          </p:cNvSpPr>
          <p:nvPr>
            <p:ph idx="1"/>
          </p:nvPr>
        </p:nvSpPr>
        <p:spPr>
          <a:xfrm>
            <a:off x="0" y="1391756"/>
            <a:ext cx="9906000" cy="4964593"/>
          </a:xfrm>
        </p:spPr>
        <p:txBody>
          <a:bodyPr/>
          <a:lstStyle/>
          <a:p>
            <a:pPr marL="457200" indent="-457200" rtl="1">
              <a:buFont typeface="+mj-lt"/>
              <a:buAutoNum type="arabicPeriod"/>
            </a:pPr>
            <a:r>
              <a:rPr lang="ar-SA" sz="2300" b="1" dirty="0" smtClean="0"/>
              <a:t>نموذج المصنع </a:t>
            </a:r>
            <a:r>
              <a:rPr lang="en-US" sz="2300" b="1" dirty="0" smtClean="0"/>
              <a:t>:Manufacturer</a:t>
            </a:r>
            <a:r>
              <a:rPr lang="ar-SA" sz="2300" b="1" dirty="0" smtClean="0"/>
              <a:t> </a:t>
            </a:r>
            <a:r>
              <a:rPr lang="ar-SA" sz="2300" dirty="0"/>
              <a:t>نموذج المصنع هو الأكثر شيوعا فى الزراعة والصناعة والمنتجات الحرفية. ومن </a:t>
            </a:r>
            <a:r>
              <a:rPr lang="ar-SA" sz="2300" dirty="0" smtClean="0"/>
              <a:t>أمثلته </a:t>
            </a:r>
            <a:r>
              <a:rPr lang="ar-SA" sz="2300" dirty="0"/>
              <a:t>فى عالم </a:t>
            </a:r>
            <a:r>
              <a:rPr lang="ar-SA" sz="2300" dirty="0" smtClean="0"/>
              <a:t>الأعمال </a:t>
            </a:r>
            <a:r>
              <a:rPr lang="ar-SA" sz="2300" dirty="0"/>
              <a:t>الالكترونية  شركات </a:t>
            </a:r>
            <a:r>
              <a:rPr lang="ar-SA" sz="2300" dirty="0" smtClean="0"/>
              <a:t>ديل ومايكروسوفت وأوراكل وسيسكو والتعليم عن بعد عندما يستخدمون تقنية المعلومات في إنتاج وتوزيع منتجاتهم وبيعها مباشرة للعملاء من دون وسطاء وفى تسهيل تدفق المعلومات والأموال.</a:t>
            </a:r>
          </a:p>
          <a:p>
            <a:pPr marL="857250" lvl="1" indent="-457200" rtl="1">
              <a:buFont typeface="Arial" panose="020B0604020202020204" pitchFamily="34" charset="0"/>
              <a:buChar char="•"/>
            </a:pPr>
            <a:r>
              <a:rPr lang="ar-SA" sz="2300" dirty="0" smtClean="0"/>
              <a:t>يزيد سرعة وصول المنتج، ويقلل تكاليف الوسطاء (تجار الجملة والتجزئة) ويحافظ على البيئة </a:t>
            </a:r>
          </a:p>
          <a:p>
            <a:pPr marL="457200" indent="-457200" rtl="1">
              <a:buFont typeface="+mj-lt"/>
              <a:buAutoNum type="arabicPeriod"/>
            </a:pPr>
            <a:r>
              <a:rPr lang="ar-SA" sz="2300" b="1" dirty="0" smtClean="0"/>
              <a:t>وسطاء البيع </a:t>
            </a:r>
            <a:r>
              <a:rPr lang="en-US" sz="2300" b="1" dirty="0" smtClean="0"/>
              <a:t>brokers </a:t>
            </a:r>
            <a:r>
              <a:rPr lang="ar-SA" sz="2300" b="1" dirty="0" smtClean="0"/>
              <a:t>: مثل </a:t>
            </a:r>
            <a:r>
              <a:rPr lang="ar-SA" sz="2300" dirty="0" smtClean="0"/>
              <a:t>موقع </a:t>
            </a:r>
            <a:r>
              <a:rPr lang="en-US" sz="2300" dirty="0" err="1" smtClean="0"/>
              <a:t>orbitz</a:t>
            </a:r>
            <a:r>
              <a:rPr lang="ar-SA" sz="2300" dirty="0" smtClean="0"/>
              <a:t> لبيع التذاكر (</a:t>
            </a:r>
            <a:r>
              <a:rPr lang="en-US" sz="2300" dirty="0" smtClean="0"/>
              <a:t>B2C</a:t>
            </a:r>
            <a:r>
              <a:rPr lang="ar-SA" sz="2300" dirty="0" smtClean="0"/>
              <a:t>) وموقع على بابا لتجارة الجملة (</a:t>
            </a:r>
            <a:r>
              <a:rPr lang="en-US" sz="2300" dirty="0" smtClean="0"/>
              <a:t>B2B</a:t>
            </a:r>
            <a:r>
              <a:rPr lang="ar-SA" sz="2300" dirty="0" smtClean="0"/>
              <a:t>)</a:t>
            </a:r>
          </a:p>
          <a:p>
            <a:pPr marL="457200" indent="-457200" rtl="1">
              <a:buFont typeface="+mj-lt"/>
              <a:buAutoNum type="arabicPeriod"/>
            </a:pPr>
            <a:r>
              <a:rPr lang="ar-SA" sz="2300" b="1" dirty="0" smtClean="0"/>
              <a:t>وسطاء </a:t>
            </a:r>
            <a:r>
              <a:rPr lang="ar-SA" sz="2300" b="1" dirty="0"/>
              <a:t>المعلومات </a:t>
            </a:r>
            <a:r>
              <a:rPr lang="en-US" sz="2300" b="1" dirty="0" err="1"/>
              <a:t>Infomediaries</a:t>
            </a:r>
            <a:r>
              <a:rPr lang="ar-SA" sz="2300" b="1" dirty="0"/>
              <a:t>: </a:t>
            </a:r>
            <a:r>
              <a:rPr lang="ar-SA" sz="2300" dirty="0" smtClean="0"/>
              <a:t>مواقع تجمع بيانات العملاء لتستفيد منها شركات الدعاية </a:t>
            </a:r>
            <a:r>
              <a:rPr lang="ar-SA" sz="2300" dirty="0" smtClean="0"/>
              <a:t>والمنتجين. أهم وسيط معلومات هو جوجل  </a:t>
            </a:r>
            <a:endParaRPr lang="ar-SA" sz="2300" dirty="0" smtClean="0"/>
          </a:p>
          <a:p>
            <a:pPr marL="1257300" lvl="2" indent="-457200" rtl="1">
              <a:buFont typeface="Wingdings" panose="05000000000000000000" pitchFamily="2" charset="2"/>
              <a:buChar char="Ø"/>
            </a:pPr>
            <a:r>
              <a:rPr lang="ar-SA" sz="2300" dirty="0" smtClean="0"/>
              <a:t>غالباً ما تقدم خدمة مجانية مثل لعبة أو برنامج أو محتوى مجانى لجذب الأفراد الى الموقع. </a:t>
            </a:r>
          </a:p>
          <a:p>
            <a:pPr marL="457200" indent="-457200" rtl="1">
              <a:spcBef>
                <a:spcPts val="200"/>
              </a:spcBef>
              <a:buFont typeface="+mj-lt"/>
              <a:buAutoNum type="arabicPeriod"/>
            </a:pPr>
            <a:r>
              <a:rPr lang="ar-SA" sz="2300" b="1" dirty="0" smtClean="0"/>
              <a:t>الطوب </a:t>
            </a:r>
            <a:r>
              <a:rPr lang="ar-SA" sz="2300" b="1" dirty="0"/>
              <a:t>والنقرات: </a:t>
            </a:r>
            <a:r>
              <a:rPr lang="ar-SA" sz="2300" dirty="0"/>
              <a:t>يبيعون  </a:t>
            </a:r>
            <a:r>
              <a:rPr lang="ar-SA" sz="2300" dirty="0" err="1"/>
              <a:t>فى</a:t>
            </a:r>
            <a:r>
              <a:rPr lang="ar-SA" sz="2300" dirty="0"/>
              <a:t> الأسواق التقليدية والإلكترونية مثل جرير </a:t>
            </a:r>
            <a:r>
              <a:rPr lang="ar-SA" sz="2300" dirty="0" err="1"/>
              <a:t>وإكسترا</a:t>
            </a:r>
            <a:r>
              <a:rPr lang="ar-SA" sz="2300" dirty="0" smtClean="0"/>
              <a:t>.</a:t>
            </a:r>
          </a:p>
          <a:p>
            <a:pPr marL="457200" indent="-457200" rtl="1">
              <a:spcBef>
                <a:spcPts val="200"/>
              </a:spcBef>
              <a:buFont typeface="+mj-lt"/>
              <a:buAutoNum type="arabicPeriod"/>
            </a:pPr>
            <a:r>
              <a:rPr lang="ar-SA" sz="2300" b="1" dirty="0"/>
              <a:t>الاشتراكات </a:t>
            </a:r>
            <a:r>
              <a:rPr lang="en-US" sz="2300" b="1" dirty="0"/>
              <a:t>subscription</a:t>
            </a:r>
            <a:r>
              <a:rPr lang="ar-SA" sz="2300" b="1" dirty="0"/>
              <a:t>: </a:t>
            </a:r>
            <a:r>
              <a:rPr lang="ar-SA" sz="2300" dirty="0"/>
              <a:t>يقوم العميل بدفع مبلغ معين نظير الاشتراك. مثل الاشتراك في الأندية والانترنت وموقع نت فليكس للأفلام </a:t>
            </a:r>
            <a:r>
              <a:rPr lang="ar-SA" sz="2300" dirty="0" err="1"/>
              <a:t>وواشنطون</a:t>
            </a:r>
            <a:r>
              <a:rPr lang="ar-SA" sz="2300" dirty="0"/>
              <a:t> بوست صحف ومجلة هارفارد </a:t>
            </a:r>
            <a:r>
              <a:rPr lang="ar-SA" sz="2300" dirty="0" err="1"/>
              <a:t>بيزيزنس</a:t>
            </a:r>
            <a:r>
              <a:rPr lang="ar-SA" sz="2300" dirty="0"/>
              <a:t> </a:t>
            </a:r>
            <a:r>
              <a:rPr lang="ar-SA" sz="2300" dirty="0" err="1"/>
              <a:t>رفيو</a:t>
            </a:r>
            <a:r>
              <a:rPr lang="ar-SA" sz="2300" dirty="0"/>
              <a:t>. </a:t>
            </a:r>
          </a:p>
          <a:p>
            <a:pPr marL="800100" lvl="2" indent="0" rtl="1"/>
            <a:endParaRPr lang="ar-SA" sz="23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39828649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أهم نماذج الأعمال الالكترونية</a:t>
            </a:r>
          </a:p>
        </p:txBody>
      </p:sp>
      <p:sp>
        <p:nvSpPr>
          <p:cNvPr id="3" name="Content Placeholder 2"/>
          <p:cNvSpPr>
            <a:spLocks noGrp="1"/>
          </p:cNvSpPr>
          <p:nvPr>
            <p:ph idx="1"/>
          </p:nvPr>
        </p:nvSpPr>
        <p:spPr>
          <a:xfrm>
            <a:off x="0" y="1417638"/>
            <a:ext cx="9906000" cy="4938712"/>
          </a:xfrm>
        </p:spPr>
        <p:txBody>
          <a:bodyPr/>
          <a:lstStyle/>
          <a:p>
            <a:pPr marL="457200" indent="-457200" rtl="1">
              <a:buFont typeface="+mj-lt"/>
              <a:buAutoNum type="arabicPeriod" startAt="6"/>
            </a:pPr>
            <a:r>
              <a:rPr lang="ar-SA" sz="2200" b="1" dirty="0" smtClean="0"/>
              <a:t>المجتمع</a:t>
            </a:r>
            <a:r>
              <a:rPr lang="en-US" sz="2200" b="1" dirty="0"/>
              <a:t>community </a:t>
            </a:r>
            <a:r>
              <a:rPr lang="ar-SA" sz="2200" b="1" dirty="0"/>
              <a:t>: </a:t>
            </a:r>
            <a:r>
              <a:rPr lang="ar-SA" sz="2200" dirty="0"/>
              <a:t>مثل جماعات مطوري البرامج </a:t>
            </a:r>
            <a:r>
              <a:rPr lang="ar-SA" sz="2200" dirty="0" smtClean="0"/>
              <a:t>المجانية </a:t>
            </a:r>
            <a:r>
              <a:rPr lang="ar-SA" sz="2200" dirty="0"/>
              <a:t>ومنتدى الانتساب ومنتدى </a:t>
            </a:r>
            <a:r>
              <a:rPr lang="ar-SA" sz="2200" dirty="0" smtClean="0"/>
              <a:t>فتكات. والعائد قد يكون من الإعلانات أو الاشتراكات أو أن تكون المساهمات تطوعية. وتستخدم في الحملات الخيرية</a:t>
            </a:r>
            <a:endParaRPr lang="ar-SA" sz="2200" dirty="0"/>
          </a:p>
          <a:p>
            <a:pPr marL="457200" indent="-457200" rtl="1">
              <a:buFont typeface="+mj-lt"/>
              <a:buAutoNum type="arabicPeriod" startAt="6"/>
            </a:pPr>
            <a:r>
              <a:rPr lang="ar-SA" sz="2200" b="1" dirty="0"/>
              <a:t>الدعاية والاعلان: </a:t>
            </a:r>
            <a:r>
              <a:rPr lang="ar-SA" sz="2200" dirty="0" smtClean="0"/>
              <a:t>تحقيق عائد من خلال تخصيص مساحة للإعلانات وهو شائع فى التليفزيون والصحف والمجلات ويوتيوب ومحرك البحث جوجل والشبكات الإجتماعية. </a:t>
            </a:r>
          </a:p>
          <a:p>
            <a:pPr marL="457200" indent="-457200" rtl="1">
              <a:buFont typeface="+mj-lt"/>
              <a:buAutoNum type="arabicPeriod" startAt="6"/>
            </a:pPr>
            <a:r>
              <a:rPr lang="ar-SA" sz="2200" b="1" dirty="0" smtClean="0"/>
              <a:t>فريميوم: </a:t>
            </a:r>
            <a:r>
              <a:rPr lang="ar-SA" sz="2200" dirty="0" smtClean="0"/>
              <a:t>تقديم نسخة مجانية من الخدمة أو المنتج بمزايا محدودة والنسخة التجارية بمزايا أفضل. شائع فى الألعاب والبرمجيات وحتى الصحف والمجلات العلمية.  </a:t>
            </a:r>
          </a:p>
          <a:p>
            <a:pPr marL="457200" indent="-457200" rtl="1">
              <a:buFont typeface="+mj-lt"/>
              <a:buAutoNum type="arabicPeriod" startAt="6"/>
            </a:pPr>
            <a:r>
              <a:rPr lang="ar-SA" sz="2200" b="1" dirty="0" smtClean="0"/>
              <a:t>التراخيص: </a:t>
            </a:r>
            <a:r>
              <a:rPr lang="ar-SA" sz="2200" dirty="0" smtClean="0"/>
              <a:t>إعطاء العميل رخصة لإستخدام حقوق الملكية أو براءات الاختراع أو العلامة التجارية مقابل رسوم معينة. شائع فى شبكات الاتصالات ترددات شبكات الجوال والبرمجيات والتعدين والمطارات والموانىء وغيرها. شركة </a:t>
            </a:r>
            <a:r>
              <a:rPr lang="ar-SA" sz="2200" dirty="0" err="1" smtClean="0"/>
              <a:t>آى</a:t>
            </a:r>
            <a:r>
              <a:rPr lang="ar-SA" sz="2200" dirty="0" smtClean="0"/>
              <a:t> </a:t>
            </a:r>
            <a:r>
              <a:rPr lang="ar-SA" sz="2200" dirty="0" err="1" smtClean="0"/>
              <a:t>بى</a:t>
            </a:r>
            <a:r>
              <a:rPr lang="ar-SA" sz="2200" dirty="0" smtClean="0"/>
              <a:t> إم تحصد مليار دولار سنوياً من تراخيص اختراعاتها.</a:t>
            </a:r>
          </a:p>
          <a:p>
            <a:pPr marL="457200" indent="-457200" rtl="1">
              <a:buFont typeface="+mj-lt"/>
              <a:buAutoNum type="arabicPeriod" startAt="6"/>
            </a:pPr>
            <a:r>
              <a:rPr lang="ar-SA" sz="2200" b="1" dirty="0" smtClean="0"/>
              <a:t>المنافع </a:t>
            </a:r>
            <a:r>
              <a:rPr lang="en-US" sz="2200" b="1" dirty="0"/>
              <a:t>utility </a:t>
            </a:r>
            <a:r>
              <a:rPr lang="ar-SA" sz="2200" b="1" dirty="0" smtClean="0"/>
              <a:t>: </a:t>
            </a:r>
            <a:r>
              <a:rPr lang="ar-SA" sz="2200" dirty="0" smtClean="0"/>
              <a:t>الدفع يكون حسب الكمية المستهلكة وأصبح شائع في تحميل الأفلام والبرمجيات والكتب والحوسبة السحابية. شركة </a:t>
            </a:r>
            <a:r>
              <a:rPr lang="en-US" sz="2400" dirty="0" smtClean="0"/>
              <a:t>Rolls-</a:t>
            </a:r>
            <a:r>
              <a:rPr lang="en-US" sz="2400" dirty="0" err="1" smtClean="0"/>
              <a:t>Royc</a:t>
            </a:r>
            <a:r>
              <a:rPr lang="ar-SA" sz="2400" dirty="0" smtClean="0"/>
              <a:t> البريطانية تؤجر محركاتها لشركات الطيران بالساعة </a:t>
            </a:r>
            <a:endParaRPr lang="ar-SA" sz="22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12838657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noFill/>
        </p:spPr>
        <p:txBody>
          <a:bodyPr>
            <a:normAutofit/>
          </a:bodyPr>
          <a:lstStyle/>
          <a:p>
            <a:pPr rtl="1"/>
            <a:r>
              <a:rPr lang="ar-SA" dirty="0"/>
              <a:t>أهم نماذج الأعمال الالكترونية</a:t>
            </a:r>
            <a:endParaRPr lang="en-US" dirty="0" smtClean="0">
              <a:cs typeface="Times New Roman" pitchFamily="18" charset="0"/>
            </a:endParaRPr>
          </a:p>
        </p:txBody>
      </p:sp>
      <p:sp>
        <p:nvSpPr>
          <p:cNvPr id="15363" name="Rectangle 3"/>
          <p:cNvSpPr>
            <a:spLocks noGrp="1" noRot="1" noChangeArrowheads="1"/>
          </p:cNvSpPr>
          <p:nvPr>
            <p:ph idx="1"/>
          </p:nvPr>
        </p:nvSpPr>
        <p:spPr>
          <a:xfrm>
            <a:off x="0" y="1417638"/>
            <a:ext cx="9259888" cy="4665117"/>
          </a:xfrm>
          <a:noFill/>
        </p:spPr>
        <p:txBody>
          <a:bodyPr/>
          <a:lstStyle/>
          <a:p>
            <a:pPr marL="0" indent="0" rtl="1">
              <a:lnSpc>
                <a:spcPct val="90000"/>
              </a:lnSpc>
              <a:defRPr/>
            </a:pPr>
            <a:r>
              <a:rPr lang="ar-SA" sz="2600" b="1" dirty="0" smtClean="0"/>
              <a:t>11- </a:t>
            </a:r>
            <a:r>
              <a:rPr lang="ar-SA" sz="2600" b="1" dirty="0" smtClean="0"/>
              <a:t>مراكز التسوق </a:t>
            </a:r>
            <a:r>
              <a:rPr lang="en-US" sz="2600" b="1" dirty="0" smtClean="0"/>
              <a:t>e-malls</a:t>
            </a:r>
            <a:endParaRPr lang="ar-SA" sz="2600" b="1" dirty="0"/>
          </a:p>
          <a:p>
            <a:pPr rtl="1">
              <a:lnSpc>
                <a:spcPct val="90000"/>
              </a:lnSpc>
              <a:buFont typeface="Arial" panose="020B0604020202020204" pitchFamily="34" charset="0"/>
              <a:buChar char="•"/>
              <a:defRPr/>
            </a:pPr>
            <a:r>
              <a:rPr lang="ar-SA" sz="2600" dirty="0" smtClean="0"/>
              <a:t>عبارة </a:t>
            </a:r>
            <a:r>
              <a:rPr lang="ar-SA" sz="2600" dirty="0"/>
              <a:t>عن </a:t>
            </a:r>
            <a:r>
              <a:rPr lang="ar-SA" sz="2600" dirty="0" smtClean="0"/>
              <a:t>مراكز </a:t>
            </a:r>
            <a:r>
              <a:rPr lang="ar-SA" sz="2600" dirty="0"/>
              <a:t>تسوق </a:t>
            </a:r>
            <a:r>
              <a:rPr lang="ar-SA" sz="2600" dirty="0" smtClean="0"/>
              <a:t>إلكترونية ضخمة يوجد فيها </a:t>
            </a:r>
            <a:r>
              <a:rPr lang="ar-SA" sz="2600" dirty="0"/>
              <a:t>العديد من المتاجر </a:t>
            </a:r>
            <a:r>
              <a:rPr lang="ar-SA" sz="2600" dirty="0" smtClean="0"/>
              <a:t>الإلكترونية، </a:t>
            </a:r>
            <a:r>
              <a:rPr lang="ar-SA" sz="2600" dirty="0"/>
              <a:t>قد يصل عددها إلى عشرات </a:t>
            </a:r>
            <a:r>
              <a:rPr lang="ar-SA" sz="2600" dirty="0" smtClean="0"/>
              <a:t>الآلاف. </a:t>
            </a:r>
          </a:p>
          <a:p>
            <a:pPr rtl="1">
              <a:lnSpc>
                <a:spcPct val="90000"/>
              </a:lnSpc>
              <a:buFont typeface="Arial" panose="020B0604020202020204" pitchFamily="34" charset="0"/>
              <a:buChar char="•"/>
              <a:defRPr/>
            </a:pPr>
            <a:r>
              <a:rPr lang="ar-SA" sz="2600" dirty="0" smtClean="0"/>
              <a:t>تحتاج الى محرك بحث قوى يمكن المستهلكين من العثور على المنتجات بسهولة، ونظام لترتيب طريقة الشحن ودفع التكلفة.</a:t>
            </a:r>
          </a:p>
          <a:p>
            <a:pPr rtl="1">
              <a:lnSpc>
                <a:spcPct val="90000"/>
              </a:lnSpc>
              <a:buFont typeface="Arial" panose="020B0604020202020204" pitchFamily="34" charset="0"/>
              <a:buChar char="•"/>
              <a:defRPr/>
            </a:pPr>
            <a:r>
              <a:rPr lang="ar-SA" sz="2600" dirty="0" smtClean="0"/>
              <a:t>تستخدم سلة تسوق واحدة </a:t>
            </a:r>
            <a:r>
              <a:rPr lang="ar-SA" sz="2600" dirty="0"/>
              <a:t>ل</a:t>
            </a:r>
            <a:r>
              <a:rPr lang="ar-SA" sz="2600" dirty="0" smtClean="0"/>
              <a:t>لمتاجر المختلفة داخل المركز التجاري، ويتم الدفع والشحن مرة واحدة لعدد من المنتجات فيما يعرف بــحزم المنتجات </a:t>
            </a:r>
            <a:r>
              <a:rPr lang="en-US" sz="2600" dirty="0" smtClean="0"/>
              <a:t> product bundling</a:t>
            </a:r>
            <a:r>
              <a:rPr lang="ar-SA" sz="2600" dirty="0" smtClean="0"/>
              <a:t>.</a:t>
            </a:r>
          </a:p>
          <a:p>
            <a:pPr rtl="1">
              <a:lnSpc>
                <a:spcPct val="90000"/>
              </a:lnSpc>
              <a:buFont typeface="Arial" panose="020B0604020202020204" pitchFamily="34" charset="0"/>
              <a:buChar char="•"/>
              <a:defRPr/>
            </a:pPr>
            <a:r>
              <a:rPr lang="ar-SA" sz="2600" dirty="0" smtClean="0"/>
              <a:t>الأداء السيء لبعضها قد يضر بسمعة الأخرى. </a:t>
            </a:r>
          </a:p>
          <a:p>
            <a:pPr rtl="1">
              <a:lnSpc>
                <a:spcPct val="90000"/>
              </a:lnSpc>
              <a:buFont typeface="Arial" panose="020B0604020202020204" pitchFamily="34" charset="0"/>
              <a:buChar char="•"/>
              <a:defRPr/>
            </a:pPr>
            <a:r>
              <a:rPr lang="ar-SA" sz="2600" dirty="0" smtClean="0"/>
              <a:t>من أمثلتها: متجر ياهوو وسوق دوت كوم </a:t>
            </a:r>
          </a:p>
        </p:txBody>
      </p:sp>
    </p:spTree>
    <p:extLst>
      <p:ext uri="{BB962C8B-B14F-4D97-AF65-F5344CB8AC3E}">
        <p14:creationId xmlns:p14="http://schemas.microsoft.com/office/powerpoint/2010/main" val="190267318"/>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12- المزادات </a:t>
            </a:r>
            <a:r>
              <a:rPr lang="ar-SA" dirty="0" smtClean="0">
                <a:effectLst>
                  <a:outerShdw blurRad="38100" dist="38100" dir="2700000" algn="tl">
                    <a:srgbClr val="000000">
                      <a:alpha val="43137"/>
                    </a:srgbClr>
                  </a:outerShdw>
                </a:effectLst>
              </a:rPr>
              <a:t>الإلكترونية </a:t>
            </a:r>
            <a:r>
              <a:rPr lang="en-US" dirty="0" smtClean="0">
                <a:effectLst>
                  <a:outerShdw blurRad="38100" dist="38100" dir="2700000" algn="tl">
                    <a:srgbClr val="000000">
                      <a:alpha val="43137"/>
                    </a:srgbClr>
                  </a:outerShdw>
                </a:effectLst>
              </a:rPr>
              <a:t>e-Auction</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6456" y="1417638"/>
            <a:ext cx="9849544" cy="4819674"/>
          </a:xfrm>
        </p:spPr>
        <p:txBody>
          <a:bodyPr/>
          <a:lstStyle/>
          <a:p>
            <a:pPr marL="0" indent="0" rtl="1"/>
            <a:r>
              <a:rPr lang="ar-SA" sz="2800" b="1" dirty="0" smtClean="0"/>
              <a:t>12- المزادات </a:t>
            </a:r>
            <a:r>
              <a:rPr lang="ar-SA" sz="2800" b="1" dirty="0"/>
              <a:t>التقليدية: </a:t>
            </a:r>
            <a:r>
              <a:rPr lang="ar-SA" sz="2800" dirty="0"/>
              <a:t>لا توفر الخصوصية، </a:t>
            </a:r>
            <a:r>
              <a:rPr lang="ar-SA" sz="2800" dirty="0" smtClean="0"/>
              <a:t>والبيع يتم بسرعة</a:t>
            </a:r>
            <a:r>
              <a:rPr lang="ar-SA" sz="2800" dirty="0"/>
              <a:t>، وتكلفة </a:t>
            </a:r>
            <a:r>
              <a:rPr lang="ar-SA" sz="2800" dirty="0" smtClean="0"/>
              <a:t>الوساطة عالية </a:t>
            </a:r>
            <a:endParaRPr lang="ar-SA" sz="2800" dirty="0"/>
          </a:p>
          <a:p>
            <a:pPr marL="514350" lvl="0" indent="-514350" rtl="1">
              <a:buFont typeface="+mj-cs"/>
              <a:buAutoNum type="arabic2Minus"/>
            </a:pPr>
            <a:r>
              <a:rPr lang="ar-SA" sz="2800" b="1" u="sng" dirty="0" smtClean="0"/>
              <a:t>المزاد الإنجليزي: </a:t>
            </a:r>
            <a:r>
              <a:rPr lang="ar-SA" sz="2800" dirty="0" smtClean="0"/>
              <a:t>يقوم البائع بعرض منتج واحد في وقت المزاد وتتم المنافسة بين المشترون عليه حتى يباع بأعلى سعر. ومثال عليه موقع إى باى </a:t>
            </a:r>
            <a:r>
              <a:rPr lang="en-US" sz="2800" dirty="0" smtClean="0"/>
              <a:t>e-bay</a:t>
            </a:r>
            <a:endParaRPr lang="ar-SA" sz="2800" dirty="0" smtClean="0"/>
          </a:p>
          <a:p>
            <a:pPr marL="514350" lvl="0" indent="-514350" rtl="1">
              <a:buFont typeface="+mj-cs"/>
              <a:buAutoNum type="arabic2Minus"/>
            </a:pPr>
            <a:r>
              <a:rPr lang="ar-SA" sz="2800" b="1" dirty="0" smtClean="0"/>
              <a:t>2- </a:t>
            </a:r>
            <a:r>
              <a:rPr lang="ar-SA" sz="2800" b="1" dirty="0"/>
              <a:t>المزاد الهولاندى: </a:t>
            </a:r>
            <a:r>
              <a:rPr lang="ar-SA" sz="2800" dirty="0" smtClean="0"/>
              <a:t>يقوم البائع بعرض السلعة بسعر عالى وإن لم يقبل عليها المشترون يظل يقلل فى السعر حتى يشتريها أحدهم. </a:t>
            </a:r>
          </a:p>
          <a:p>
            <a:pPr marL="514350" lvl="0" indent="-514350" rtl="1">
              <a:buFont typeface="+mj-cs"/>
              <a:buAutoNum type="arabic2Minus"/>
            </a:pPr>
            <a:r>
              <a:rPr lang="ar-SA" sz="2800" b="1" dirty="0" smtClean="0"/>
              <a:t>3. المزاد العكسى </a:t>
            </a:r>
            <a:r>
              <a:rPr lang="en-US" sz="2800" b="1" dirty="0" smtClean="0"/>
              <a:t>Reverse Auction</a:t>
            </a:r>
            <a:r>
              <a:rPr lang="ar-SA" sz="2800" b="1" dirty="0" smtClean="0"/>
              <a:t>: </a:t>
            </a:r>
            <a:r>
              <a:rPr lang="ar-SA" sz="2800" dirty="0" smtClean="0"/>
              <a:t>يعرض المشترى مواصفات السلعة ويتنافس البائعون على تقديم أقل الأسعار. </a:t>
            </a:r>
          </a:p>
          <a:p>
            <a:pPr marL="914400" lvl="1" indent="-514350" rtl="1">
              <a:buFont typeface="Wingdings" panose="05000000000000000000" pitchFamily="2" charset="2"/>
              <a:buChar char="ü"/>
            </a:pPr>
            <a:r>
              <a:rPr lang="ar-SA" dirty="0" smtClean="0"/>
              <a:t>شائع </a:t>
            </a:r>
            <a:r>
              <a:rPr lang="ar-SA" dirty="0"/>
              <a:t>في المنافسات </a:t>
            </a:r>
            <a:r>
              <a:rPr lang="ar-SA" dirty="0" smtClean="0"/>
              <a:t>والمناقصات أى </a:t>
            </a:r>
            <a:r>
              <a:rPr lang="en-US" dirty="0" smtClean="0"/>
              <a:t>B2B </a:t>
            </a:r>
            <a:r>
              <a:rPr lang="ar-EG" dirty="0" smtClean="0"/>
              <a:t> و </a:t>
            </a:r>
            <a:r>
              <a:rPr lang="en-US" dirty="0" smtClean="0"/>
              <a:t>B2G</a:t>
            </a:r>
            <a:r>
              <a:rPr lang="ar-EG" dirty="0" smtClean="0"/>
              <a:t> </a:t>
            </a:r>
            <a:r>
              <a:rPr lang="ar-SA" dirty="0" smtClean="0"/>
              <a:t>. </a:t>
            </a:r>
          </a:p>
          <a:p>
            <a:pPr marL="914400" lvl="1" indent="-514350" rtl="1">
              <a:buFont typeface="Wingdings" panose="05000000000000000000" pitchFamily="2" charset="2"/>
              <a:buChar char="ü"/>
            </a:pPr>
            <a:r>
              <a:rPr lang="ar-SA" dirty="0"/>
              <a:t>ي</a:t>
            </a:r>
            <a:r>
              <a:rPr lang="ar-SA" dirty="0" smtClean="0"/>
              <a:t>مكن </a:t>
            </a:r>
            <a:r>
              <a:rPr lang="ar-SA" dirty="0"/>
              <a:t>أن تكون قلة الأسعار على حساب الجودة</a:t>
            </a:r>
          </a:p>
          <a:p>
            <a:pPr rtl="1">
              <a:buFont typeface="Arial" pitchFamily="34" charset="0"/>
              <a:buChar char="•"/>
            </a:pPr>
            <a:endParaRPr lang="en-US" sz="2800"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114168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فوائد وعيوب المزادات الإلكترونية</a:t>
            </a:r>
            <a:endParaRPr lang="en-US" dirty="0">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7" name="Content Placeholder 3"/>
          <p:cNvSpPr txBox="1">
            <a:spLocks/>
          </p:cNvSpPr>
          <p:nvPr/>
        </p:nvSpPr>
        <p:spPr bwMode="auto">
          <a:xfrm>
            <a:off x="0" y="1417638"/>
            <a:ext cx="9777536" cy="4737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rtl="1"/>
            <a:r>
              <a:rPr lang="ar-SA" sz="2200" b="1" dirty="0" smtClean="0"/>
              <a:t>فوائد للباعة: </a:t>
            </a:r>
            <a:r>
              <a:rPr lang="ar-SA" sz="2200" dirty="0" smtClean="0"/>
              <a:t>توفير الوقت والجهد وتصريف المنتجات وتوفير أعلى سعر ويوفر الخصوصية </a:t>
            </a:r>
          </a:p>
          <a:p>
            <a:pPr rtl="1"/>
            <a:r>
              <a:rPr lang="ar-SA" sz="2200" b="1" dirty="0"/>
              <a:t>فوائد للمشترين: </a:t>
            </a:r>
            <a:r>
              <a:rPr lang="ar-SA" sz="2200" dirty="0"/>
              <a:t>الحصول على منتجات متميزة بأسعار جيدة، التسلية، ويوفر </a:t>
            </a:r>
            <a:r>
              <a:rPr lang="ar-SA" sz="2200" dirty="0" smtClean="0"/>
              <a:t>الخصوصية</a:t>
            </a:r>
            <a:endParaRPr lang="ar-SA" sz="2200" dirty="0"/>
          </a:p>
          <a:p>
            <a:pPr lvl="0" rtl="1"/>
            <a:r>
              <a:rPr lang="ar-SA" sz="2200" b="1" dirty="0"/>
              <a:t>فوائد لملاك </a:t>
            </a:r>
            <a:r>
              <a:rPr lang="ar-SA" sz="2200" b="1" dirty="0" smtClean="0"/>
              <a:t>المزادات:</a:t>
            </a:r>
            <a:r>
              <a:rPr lang="ar-SA" sz="2200" dirty="0"/>
              <a:t> </a:t>
            </a:r>
            <a:r>
              <a:rPr lang="ar-SA" sz="2200" dirty="0" smtClean="0"/>
              <a:t>تكرار </a:t>
            </a:r>
            <a:r>
              <a:rPr lang="ar-SA" sz="2200" dirty="0"/>
              <a:t>عملية البيع والشراء، و</a:t>
            </a:r>
            <a:r>
              <a:rPr lang="ar-SA" sz="2200" dirty="0" smtClean="0"/>
              <a:t>الالتصاق بالموقع و خلق </a:t>
            </a:r>
            <a:r>
              <a:rPr lang="ar-SA" sz="2200" dirty="0"/>
              <a:t>فرص اقتصادية وتشغيلية</a:t>
            </a:r>
            <a:endParaRPr lang="en-US" sz="2200" dirty="0"/>
          </a:p>
          <a:p>
            <a:pPr rtl="1"/>
            <a:r>
              <a:rPr lang="ar-SA" sz="2200" b="1" dirty="0" smtClean="0"/>
              <a:t>عيوب المزادات الإلكترونية </a:t>
            </a:r>
          </a:p>
          <a:p>
            <a:pPr lvl="0" rtl="1"/>
            <a:r>
              <a:rPr lang="ar-SA" sz="2200" dirty="0"/>
              <a:t>1- احتمالية الغش </a:t>
            </a:r>
            <a:r>
              <a:rPr lang="ar-SA" sz="2200" dirty="0" smtClean="0"/>
              <a:t>والخداع</a:t>
            </a:r>
            <a:r>
              <a:rPr lang="ar-SA" sz="2200" dirty="0"/>
              <a:t> </a:t>
            </a:r>
            <a:r>
              <a:rPr lang="ar-SA" sz="2200" dirty="0" smtClean="0"/>
              <a:t>وبيع سلع مسروقة </a:t>
            </a:r>
            <a:endParaRPr lang="en-US" sz="2200" dirty="0"/>
          </a:p>
          <a:p>
            <a:pPr lvl="0" rtl="1"/>
            <a:r>
              <a:rPr lang="ar-SA" sz="2200" dirty="0"/>
              <a:t>2- المشاركة المحدودة من الباعة أو المشترون. </a:t>
            </a:r>
            <a:endParaRPr lang="en-US" sz="2200" dirty="0"/>
          </a:p>
          <a:p>
            <a:pPr lvl="0" rtl="1"/>
            <a:r>
              <a:rPr lang="ar-SA" sz="2200" dirty="0"/>
              <a:t>3- انعدام الأمان، وخاصة في المزادات التي تتم بين الزبائن </a:t>
            </a:r>
            <a:r>
              <a:rPr lang="en-US" sz="2200" dirty="0"/>
              <a:t>C2C</a:t>
            </a:r>
            <a:r>
              <a:rPr lang="ar-SA" sz="2200" dirty="0"/>
              <a:t>. </a:t>
            </a:r>
            <a:endParaRPr lang="en-US" sz="2200" dirty="0"/>
          </a:p>
          <a:p>
            <a:pPr rtl="1"/>
            <a:r>
              <a:rPr lang="ar-SA" sz="2200" dirty="0"/>
              <a:t>4- قد تطول فترة المزايدة بحيث يضطر المزايد على متابعة ومراقبة المزاد لفترة طويلة.</a:t>
            </a:r>
          </a:p>
          <a:p>
            <a:pPr rtl="1"/>
            <a:r>
              <a:rPr lang="ar-SA" sz="2200" b="1" dirty="0"/>
              <a:t>5- مشكلة </a:t>
            </a:r>
            <a:r>
              <a:rPr lang="ar-SA" sz="2200" b="1" dirty="0" smtClean="0"/>
              <a:t>الـقنص </a:t>
            </a:r>
            <a:r>
              <a:rPr lang="en-US" sz="2200" b="1" dirty="0"/>
              <a:t>snipping  </a:t>
            </a:r>
            <a:r>
              <a:rPr lang="ar-SA" sz="2200" b="1" dirty="0"/>
              <a:t>: </a:t>
            </a:r>
            <a:r>
              <a:rPr lang="ar-SA" sz="2200" dirty="0"/>
              <a:t>وهي أن ينتظر المزايد حتى اللحظة الأخيرة قبل انتهاء مدة المزاد حتى يطرح قيمة عرضه.</a:t>
            </a:r>
          </a:p>
          <a:p>
            <a:pPr lvl="0" rtl="1"/>
            <a:r>
              <a:rPr lang="ar-SA" sz="2200" dirty="0"/>
              <a:t>6- محدودية الأنظمة والبرامج الحاسوبية في مجال المزادات، وتحتاج إلى مزيد من التطوير والتحديث.</a:t>
            </a:r>
          </a:p>
          <a:p>
            <a:pPr lvl="0" rtl="1"/>
            <a:r>
              <a:rPr lang="ar-SA" sz="2200" dirty="0"/>
              <a:t>7- ضعف آليات فض المنازعات</a:t>
            </a:r>
          </a:p>
          <a:p>
            <a:pPr rtl="1"/>
            <a:endParaRPr lang="ar-SA" sz="2200" dirty="0"/>
          </a:p>
          <a:p>
            <a:pPr lvl="0" rtl="1"/>
            <a:endParaRPr lang="ar-SA" sz="2200" dirty="0" smtClean="0"/>
          </a:p>
        </p:txBody>
      </p:sp>
    </p:spTree>
    <p:extLst>
      <p:ext uri="{BB962C8B-B14F-4D97-AF65-F5344CB8AC3E}">
        <p14:creationId xmlns:p14="http://schemas.microsoft.com/office/powerpoint/2010/main" val="3893416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عوامل نجاح المزادات الإلكترونية </a:t>
            </a:r>
            <a:endParaRPr lang="ar-SA" dirty="0"/>
          </a:p>
        </p:txBody>
      </p:sp>
      <p:sp>
        <p:nvSpPr>
          <p:cNvPr id="3" name="Content Placeholder 2"/>
          <p:cNvSpPr>
            <a:spLocks noGrp="1"/>
          </p:cNvSpPr>
          <p:nvPr>
            <p:ph idx="1"/>
          </p:nvPr>
        </p:nvSpPr>
        <p:spPr>
          <a:xfrm>
            <a:off x="495300" y="1417638"/>
            <a:ext cx="9410700" cy="4708525"/>
          </a:xfrm>
        </p:spPr>
        <p:txBody>
          <a:bodyPr/>
          <a:lstStyle/>
          <a:p>
            <a:pPr marL="457200" indent="-457200" rtl="1">
              <a:buFont typeface="Arial" panose="020B0604020202020204" pitchFamily="34" charset="0"/>
              <a:buChar char="•"/>
            </a:pPr>
            <a:r>
              <a:rPr lang="ar-SA" sz="2600" dirty="0" smtClean="0"/>
              <a:t>وجود آلية لدعوة الأفراد للمشاركة في المزاد</a:t>
            </a:r>
          </a:p>
          <a:p>
            <a:pPr marL="457200" indent="-457200" rtl="1">
              <a:buFont typeface="Arial" panose="020B0604020202020204" pitchFamily="34" charset="0"/>
              <a:buChar char="•"/>
            </a:pPr>
            <a:r>
              <a:rPr lang="ar-SA" sz="2600" dirty="0" smtClean="0"/>
              <a:t>وجود أنظمة </a:t>
            </a:r>
            <a:r>
              <a:rPr lang="ar-SA" sz="2600" dirty="0"/>
              <a:t>لتقييم السمعة حيث يقوم كل من المشتري والبائع بتقييم كل منهما الآخر ووضع ذلك التقييم أمام اسم البائع والمشتري في موقع المزاد كما يحدث في </a:t>
            </a:r>
            <a:r>
              <a:rPr lang="en-US" sz="2600" dirty="0"/>
              <a:t>EBay</a:t>
            </a:r>
            <a:r>
              <a:rPr lang="ar-SA" sz="2600" dirty="0"/>
              <a:t>. </a:t>
            </a:r>
          </a:p>
          <a:p>
            <a:pPr marL="457200" indent="-457200" rtl="1">
              <a:buFont typeface="Arial" panose="020B0604020202020204" pitchFamily="34" charset="0"/>
              <a:buChar char="•"/>
            </a:pPr>
            <a:r>
              <a:rPr lang="ar-SA" sz="2600" dirty="0" smtClean="0"/>
              <a:t>استخدام </a:t>
            </a:r>
            <a:r>
              <a:rPr lang="ar-SA" sz="2600" dirty="0"/>
              <a:t>وسيط الكتروني </a:t>
            </a:r>
            <a:r>
              <a:rPr lang="ar-SA" sz="2600" dirty="0" smtClean="0"/>
              <a:t>للاحتفاظ بالمبلغ وعدم دفعه حتى </a:t>
            </a:r>
            <a:r>
              <a:rPr lang="ar-SA" sz="2600" dirty="0"/>
              <a:t>يستلم المشتري البضاعة. </a:t>
            </a:r>
            <a:r>
              <a:rPr lang="ar-SA" sz="2600" dirty="0" smtClean="0"/>
              <a:t>مثل </a:t>
            </a:r>
            <a:r>
              <a:rPr lang="ar-SA" sz="2600" dirty="0" err="1" smtClean="0"/>
              <a:t>باى</a:t>
            </a:r>
            <a:r>
              <a:rPr lang="ar-SA" sz="2600" dirty="0" smtClean="0"/>
              <a:t> بال</a:t>
            </a:r>
            <a:r>
              <a:rPr lang="en-US" sz="2600" dirty="0" smtClean="0"/>
              <a:t> I-Escrow </a:t>
            </a:r>
            <a:r>
              <a:rPr lang="ar-SA" sz="2600" dirty="0"/>
              <a:t>و</a:t>
            </a:r>
            <a:r>
              <a:rPr lang="en-US" sz="2600" dirty="0">
                <a:hlinkClick r:id="rId2"/>
              </a:rPr>
              <a:t>www.safebuyers.com</a:t>
            </a:r>
            <a:r>
              <a:rPr lang="en-US" sz="2600" dirty="0"/>
              <a:t> </a:t>
            </a:r>
            <a:endParaRPr lang="ar-SA" sz="2600" dirty="0" smtClean="0"/>
          </a:p>
          <a:p>
            <a:pPr marL="457200" indent="-457200" rtl="1">
              <a:buFont typeface="Arial" panose="020B0604020202020204" pitchFamily="34" charset="0"/>
              <a:buChar char="•"/>
            </a:pPr>
            <a:r>
              <a:rPr lang="ar-SA" sz="2600" dirty="0" smtClean="0"/>
              <a:t>المتابعة والإشراف المستمر لأداء المزايدين</a:t>
            </a:r>
          </a:p>
          <a:p>
            <a:pPr marL="457200" indent="-457200" rtl="1">
              <a:buFont typeface="Arial" panose="020B0604020202020204" pitchFamily="34" charset="0"/>
              <a:buChar char="•"/>
            </a:pPr>
            <a:r>
              <a:rPr lang="ar-SA" sz="2600" dirty="0" smtClean="0"/>
              <a:t>توفير إرشادات ومعايير وبرامج تدريبية للجدد. </a:t>
            </a:r>
          </a:p>
          <a:p>
            <a:pPr marL="457200" indent="-457200" rtl="1">
              <a:buFont typeface="Arial" panose="020B0604020202020204" pitchFamily="34" charset="0"/>
              <a:buChar char="•"/>
            </a:pPr>
            <a:r>
              <a:rPr lang="ar-SA" sz="2600" dirty="0" smtClean="0"/>
              <a:t>تحديد السعر المقبول ووجود آلية للتواصل مع المزايدين حول الأسعار المعروضة ووقت انتهاء المزاد</a:t>
            </a:r>
          </a:p>
          <a:p>
            <a:pPr marL="457200" indent="-457200" rtl="1">
              <a:buFont typeface="Arial" panose="020B0604020202020204" pitchFamily="34" charset="0"/>
              <a:buChar char="•"/>
            </a:pPr>
            <a:endParaRPr lang="ar-SA" sz="2600" dirty="0"/>
          </a:p>
          <a:p>
            <a:endParaRPr lang="ar-SA" sz="26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extLst>
      <p:ext uri="{BB962C8B-B14F-4D97-AF65-F5344CB8AC3E}">
        <p14:creationId xmlns:p14="http://schemas.microsoft.com/office/powerpoint/2010/main" val="2273353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نموذج المقايضة الإلكترونية </a:t>
            </a:r>
            <a:r>
              <a:rPr lang="en-US" dirty="0" smtClean="0">
                <a:effectLst>
                  <a:outerShdw blurRad="38100" dist="38100" dir="2700000" algn="tl">
                    <a:srgbClr val="000000">
                      <a:alpha val="43137"/>
                    </a:srgbClr>
                  </a:outerShdw>
                </a:effectLst>
              </a:rPr>
              <a:t>e-Bartering</a:t>
            </a:r>
            <a:endParaRPr lang="en-US" dirty="0">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7" name="Content Placeholder 3"/>
          <p:cNvSpPr txBox="1">
            <a:spLocks/>
          </p:cNvSpPr>
          <p:nvPr/>
        </p:nvSpPr>
        <p:spPr bwMode="auto">
          <a:xfrm>
            <a:off x="56456" y="1417638"/>
            <a:ext cx="9937104" cy="49387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rtl="1">
              <a:spcBef>
                <a:spcPts val="0"/>
              </a:spcBef>
              <a:buFont typeface="Arial" panose="020B0604020202020204" pitchFamily="34" charset="0"/>
              <a:buChar char="•"/>
            </a:pPr>
            <a:r>
              <a:rPr lang="ar-SA" sz="2600" dirty="0" smtClean="0"/>
              <a:t>مواقع </a:t>
            </a:r>
            <a:r>
              <a:rPr lang="ar-SA" sz="2600" dirty="0" smtClean="0"/>
              <a:t>الكترونية لتسهيل مقايضة منتج بمنتج، أو خدمة بخدمة، أو منتج بقرض</a:t>
            </a:r>
          </a:p>
          <a:p>
            <a:pPr lvl="0" rtl="1">
              <a:spcBef>
                <a:spcPts val="0"/>
              </a:spcBef>
              <a:buFont typeface="Arial" panose="020B0604020202020204" pitchFamily="34" charset="0"/>
              <a:buChar char="•"/>
            </a:pPr>
            <a:r>
              <a:rPr lang="ar-SA" sz="2600" dirty="0" smtClean="0"/>
              <a:t>تركز على الاقتصاد المحلى وتوفر تكاليف الشحن، وتمنع تسرب الثروة خارج المجتمع المحلى وتبنى رأس المال الإجتماعي.</a:t>
            </a:r>
          </a:p>
          <a:p>
            <a:pPr marL="800100" lvl="1" indent="-342900" rtl="1">
              <a:spcBef>
                <a:spcPts val="0"/>
              </a:spcBef>
              <a:buFont typeface="Wingdings" panose="05000000000000000000" pitchFamily="2" charset="2"/>
              <a:buChar char="ü"/>
            </a:pPr>
            <a:r>
              <a:rPr lang="ar-SA" sz="2400" dirty="0" smtClean="0"/>
              <a:t>رأس المال الإجتماعى: هو القيم ( الأخوة، الأمانة، النزاهة، العدل) والشبكات الإجتماعية (المنتديات، والقبيلة، الأصدقاء، شبكات المسؤولية اللإجتماعية) التى تولد منفعة </a:t>
            </a:r>
            <a:r>
              <a:rPr lang="ar-SA" sz="2400" dirty="0" smtClean="0"/>
              <a:t>جماعية  </a:t>
            </a:r>
            <a:endParaRPr lang="ar-SA" sz="2400" dirty="0" smtClean="0"/>
          </a:p>
          <a:p>
            <a:pPr lvl="0" rtl="1">
              <a:spcBef>
                <a:spcPts val="0"/>
              </a:spcBef>
              <a:buFont typeface="Arial" panose="020B0604020202020204" pitchFamily="34" charset="0"/>
              <a:buChar char="•"/>
            </a:pPr>
            <a:r>
              <a:rPr lang="ar-SA" sz="2600" dirty="0" smtClean="0"/>
              <a:t>موقع </a:t>
            </a:r>
            <a:r>
              <a:rPr lang="ar-SA" sz="2600" dirty="0" err="1" smtClean="0"/>
              <a:t>بوانجو</a:t>
            </a:r>
            <a:r>
              <a:rPr lang="ar-SA" sz="2600" dirty="0" smtClean="0"/>
              <a:t> </a:t>
            </a:r>
            <a:r>
              <a:rPr lang="en-US" sz="2600" dirty="0" err="1" smtClean="0"/>
              <a:t>PawnGo</a:t>
            </a:r>
            <a:r>
              <a:rPr lang="ar-SA" sz="2600" dirty="0" smtClean="0"/>
              <a:t> يسهل مقايضة الذهب بقروض</a:t>
            </a:r>
          </a:p>
          <a:p>
            <a:pPr lvl="0" rtl="1">
              <a:spcBef>
                <a:spcPts val="0"/>
              </a:spcBef>
              <a:buFont typeface="Arial" panose="020B0604020202020204" pitchFamily="34" charset="0"/>
              <a:buChar char="•"/>
            </a:pPr>
            <a:r>
              <a:rPr lang="ar-SA" sz="2600" dirty="0"/>
              <a:t>موقع </a:t>
            </a:r>
            <a:r>
              <a:rPr lang="ar-SA" sz="2600" dirty="0" err="1"/>
              <a:t>ثريدأب</a:t>
            </a:r>
            <a:r>
              <a:rPr lang="ar-SA" sz="2600" dirty="0"/>
              <a:t> </a:t>
            </a:r>
            <a:r>
              <a:rPr lang="en-US" sz="2600" dirty="0" err="1">
                <a:hlinkClick r:id="rId3"/>
              </a:rPr>
              <a:t>ThredUp</a:t>
            </a:r>
            <a:r>
              <a:rPr lang="en-US" sz="2600" dirty="0"/>
              <a:t> </a:t>
            </a:r>
            <a:r>
              <a:rPr lang="ar-SA" sz="2600" dirty="0" smtClean="0"/>
              <a:t> يسهل </a:t>
            </a:r>
            <a:r>
              <a:rPr lang="ar-SA" sz="2600" dirty="0"/>
              <a:t>مقايضة الملابس والألعاب والأجهزة </a:t>
            </a:r>
            <a:r>
              <a:rPr lang="ar-SA" sz="2600" dirty="0" smtClean="0"/>
              <a:t>المستعملة</a:t>
            </a:r>
          </a:p>
          <a:p>
            <a:pPr lvl="0" rtl="1">
              <a:spcBef>
                <a:spcPts val="0"/>
              </a:spcBef>
              <a:buFont typeface="Arial" panose="020B0604020202020204" pitchFamily="34" charset="0"/>
              <a:buChar char="•"/>
            </a:pPr>
            <a:r>
              <a:rPr lang="ar-EG" sz="2600" b="1" dirty="0" smtClean="0"/>
              <a:t>يو إكستشينج </a:t>
            </a:r>
            <a:r>
              <a:rPr lang="en-US" sz="2600" b="1" dirty="0" smtClean="0"/>
              <a:t>:</a:t>
            </a:r>
            <a:r>
              <a:rPr lang="en-US" sz="2600" b="1" dirty="0" smtClean="0">
                <a:hlinkClick r:id="rId4"/>
              </a:rPr>
              <a:t>U-Exchange </a:t>
            </a:r>
            <a:r>
              <a:rPr lang="ar-SA" sz="2600" dirty="0" smtClean="0"/>
              <a:t>يقايض </a:t>
            </a:r>
            <a:r>
              <a:rPr lang="ar-SA" sz="2600" dirty="0"/>
              <a:t>خدمات مثل تقديم </a:t>
            </a:r>
            <a:r>
              <a:rPr lang="ar-SA" sz="2600" dirty="0" smtClean="0"/>
              <a:t>استشارات أو رعاية الأطفال مقابل </a:t>
            </a:r>
            <a:r>
              <a:rPr lang="ar-SA" sz="2600" dirty="0"/>
              <a:t>الإقامة في </a:t>
            </a:r>
            <a:r>
              <a:rPr lang="ar-SA" sz="2600" dirty="0" smtClean="0"/>
              <a:t>المنزل. </a:t>
            </a:r>
            <a:endParaRPr lang="ar-SA" sz="2600" dirty="0"/>
          </a:p>
          <a:p>
            <a:pPr lvl="0" rtl="1">
              <a:spcBef>
                <a:spcPts val="0"/>
              </a:spcBef>
              <a:buFont typeface="Arial" panose="020B0604020202020204" pitchFamily="34" charset="0"/>
              <a:buChar char="•"/>
            </a:pPr>
            <a:r>
              <a:rPr lang="en-US" sz="2600" b="1" dirty="0" smtClean="0"/>
              <a:t> </a:t>
            </a:r>
            <a:r>
              <a:rPr lang="en-US" sz="2600" b="1" dirty="0" err="1" smtClean="0"/>
              <a:t>CouchSurfing</a:t>
            </a:r>
            <a:r>
              <a:rPr lang="ar-SA" sz="2600" dirty="0" smtClean="0"/>
              <a:t>موقع تصفح الأرائك يسهل </a:t>
            </a:r>
            <a:r>
              <a:rPr lang="ar-SA" sz="2600" dirty="0"/>
              <a:t>مقايضة الأرائك أو تأجير </a:t>
            </a:r>
            <a:r>
              <a:rPr lang="ar-SA" sz="2600" dirty="0" smtClean="0"/>
              <a:t>الأرائك وبلغ عدد أعضائه 5.5 مليون عام 2014. </a:t>
            </a:r>
            <a:endParaRPr lang="ar-SA" sz="2600" dirty="0" smtClean="0"/>
          </a:p>
          <a:p>
            <a:pPr lvl="0" rtl="1">
              <a:spcBef>
                <a:spcPts val="0"/>
              </a:spcBef>
              <a:buFont typeface="Arial" panose="020B0604020202020204" pitchFamily="34" charset="0"/>
              <a:buChar char="•"/>
            </a:pPr>
            <a:r>
              <a:rPr lang="ar-SA" sz="2600" b="1" dirty="0" smtClean="0"/>
              <a:t>نموذج ادفع حسب استطاعتك: </a:t>
            </a:r>
            <a:r>
              <a:rPr lang="ar-SA" sz="2600" dirty="0" smtClean="0"/>
              <a:t>أحد نماذج الأعمال الخيرية وقد يكون هدفه تسويقي </a:t>
            </a:r>
            <a:endParaRPr lang="en-US" sz="2600" dirty="0"/>
          </a:p>
        </p:txBody>
      </p:sp>
    </p:spTree>
    <p:extLst>
      <p:ext uri="{BB962C8B-B14F-4D97-AF65-F5344CB8AC3E}">
        <p14:creationId xmlns:p14="http://schemas.microsoft.com/office/powerpoint/2010/main" val="978453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المراجع</a:t>
            </a:r>
            <a:endParaRPr lang="ar-SA" dirty="0"/>
          </a:p>
        </p:txBody>
      </p:sp>
      <p:sp>
        <p:nvSpPr>
          <p:cNvPr id="3" name="Content Placeholder 2"/>
          <p:cNvSpPr>
            <a:spLocks noGrp="1"/>
          </p:cNvSpPr>
          <p:nvPr>
            <p:ph idx="1"/>
          </p:nvPr>
        </p:nvSpPr>
        <p:spPr/>
        <p:txBody>
          <a:bodyPr/>
          <a:lstStyle/>
          <a:p>
            <a:r>
              <a:rPr lang="ar-SA" b="1" dirty="0" smtClean="0"/>
              <a:t>كتاب</a:t>
            </a:r>
            <a:r>
              <a:rPr lang="ar-SA" b="1" dirty="0"/>
              <a:t>: </a:t>
            </a:r>
            <a:r>
              <a:rPr lang="ar-SA" b="1" dirty="0" err="1"/>
              <a:t>إبــتــكـار</a:t>
            </a:r>
            <a:r>
              <a:rPr lang="ar-SA" b="1" dirty="0"/>
              <a:t> نـمـوذج العمل التجاري لألكسندر </a:t>
            </a:r>
            <a:r>
              <a:rPr lang="ar-SA" b="1" dirty="0" err="1"/>
              <a:t>أوسترڤالدر</a:t>
            </a:r>
            <a:r>
              <a:rPr lang="ar-SA" b="1" dirty="0"/>
              <a:t>، وترجمة</a:t>
            </a:r>
            <a:r>
              <a:rPr lang="en-US" b="1" dirty="0"/>
              <a:t> </a:t>
            </a:r>
            <a:r>
              <a:rPr lang="ar-SA" b="1" dirty="0"/>
              <a:t>إسماعيل صالح</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extLst>
      <p:ext uri="{BB962C8B-B14F-4D97-AF65-F5344CB8AC3E}">
        <p14:creationId xmlns:p14="http://schemas.microsoft.com/office/powerpoint/2010/main" val="34611139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_Template1.potx" id="{7F65DE76-E1F3-4444-98B4-0263EE90B231}" vid="{458FC09F-5FE7-4C5D-A25B-476CEC0A0B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Managemnt_Template2</Template>
  <TotalTime>18974</TotalTime>
  <Words>2510</Words>
  <Application>Microsoft Office PowerPoint</Application>
  <PresentationFormat>A4 Paper (210x297 mm)</PresentationFormat>
  <Paragraphs>263</Paragraphs>
  <Slides>25</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新細明體</vt:lpstr>
      <vt:lpstr>ae_AlMateen</vt:lpstr>
      <vt:lpstr>Arial</vt:lpstr>
      <vt:lpstr>AYM Wadiy S_U normal.</vt:lpstr>
      <vt:lpstr>Calibri</vt:lpstr>
      <vt:lpstr>Times New Roman</vt:lpstr>
      <vt:lpstr>Wingdings</vt:lpstr>
      <vt:lpstr>Office Theme</vt:lpstr>
      <vt:lpstr>PowerPoint Presentation</vt:lpstr>
      <vt:lpstr>المحاضرة الثالثة</vt:lpstr>
      <vt:lpstr>الأهداف التعليمية </vt:lpstr>
      <vt:lpstr>أساسيات الإبتكار</vt:lpstr>
      <vt:lpstr> نماذج الأعمال وعناصرها </vt:lpstr>
      <vt:lpstr>عناصر نموذج الأعمال</vt:lpstr>
      <vt:lpstr>1. القيمة المطروحة value proposition</vt:lpstr>
      <vt:lpstr>2. شريحة العملاء المستهدفين</vt:lpstr>
      <vt:lpstr> 3. قنوات التوزيع</vt:lpstr>
      <vt:lpstr>4. العلاقات مع العملاء</vt:lpstr>
      <vt:lpstr>4. العلاقات مع العملاء</vt:lpstr>
      <vt:lpstr>5. الأنشطة الرئيسية للشركة</vt:lpstr>
      <vt:lpstr>6. الموارد الرئيسية اللازمة لإنتاج القيمة </vt:lpstr>
      <vt:lpstr>7. هيكل التكاليف</vt:lpstr>
      <vt:lpstr>8. شبكة الشركاء</vt:lpstr>
      <vt:lpstr>9. مصادر الإيرادات </vt:lpstr>
      <vt:lpstr>مخطط نموذج الأعمال التجارية</vt:lpstr>
      <vt:lpstr>أهم نماذج الأعمال الالكترونية </vt:lpstr>
      <vt:lpstr>أهم نماذج الأعمال الالكترونية</vt:lpstr>
      <vt:lpstr>أهم نماذج الأعمال الالكترونية</vt:lpstr>
      <vt:lpstr>12- المزادات الإلكترونية e-Auction</vt:lpstr>
      <vt:lpstr>فوائد وعيوب المزادات الإلكترونية</vt:lpstr>
      <vt:lpstr>عوامل نجاح المزادات الإلكترونية </vt:lpstr>
      <vt:lpstr>نموذج المقايضة الإلكترونية e-Bartering</vt:lpstr>
      <vt:lpstr>المراجع</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Ahmed Shawkey Shahen</dc:creator>
  <cp:lastModifiedBy>Abdelnasser Mohamed Abdelaal</cp:lastModifiedBy>
  <cp:revision>393</cp:revision>
  <cp:lastPrinted>2018-12-29T08:04:48Z</cp:lastPrinted>
  <dcterms:created xsi:type="dcterms:W3CDTF">2014-02-23T07:16:21Z</dcterms:created>
  <dcterms:modified xsi:type="dcterms:W3CDTF">2019-01-14T06:28:23Z</dcterms:modified>
</cp:coreProperties>
</file>