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256" r:id="rId2"/>
    <p:sldId id="310" r:id="rId3"/>
    <p:sldId id="400" r:id="rId4"/>
    <p:sldId id="375" r:id="rId5"/>
    <p:sldId id="404" r:id="rId6"/>
    <p:sldId id="402" r:id="rId7"/>
    <p:sldId id="401" r:id="rId8"/>
    <p:sldId id="385" r:id="rId9"/>
    <p:sldId id="405" r:id="rId10"/>
    <p:sldId id="418" r:id="rId11"/>
    <p:sldId id="420" r:id="rId12"/>
    <p:sldId id="419" r:id="rId13"/>
    <p:sldId id="397" r:id="rId14"/>
    <p:sldId id="417" r:id="rId15"/>
    <p:sldId id="398" r:id="rId16"/>
    <p:sldId id="399" r:id="rId17"/>
    <p:sldId id="408" r:id="rId18"/>
    <p:sldId id="406" r:id="rId19"/>
    <p:sldId id="410" r:id="rId20"/>
    <p:sldId id="412" r:id="rId21"/>
    <p:sldId id="416" r:id="rId22"/>
    <p:sldId id="415" r:id="rId23"/>
    <p:sldId id="409" r:id="rId24"/>
    <p:sldId id="266" r:id="rId25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3E36"/>
    <a:srgbClr val="AD9968"/>
    <a:srgbClr val="D9791B"/>
    <a:srgbClr val="AB1A25"/>
    <a:srgbClr val="00263A"/>
    <a:srgbClr val="009900"/>
    <a:srgbClr val="FF3300"/>
    <a:srgbClr val="709256"/>
    <a:srgbClr val="3B84A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038" autoAdjust="0"/>
    <p:restoredTop sz="94664" autoAdjust="0"/>
  </p:normalViewPr>
  <p:slideViewPr>
    <p:cSldViewPr>
      <p:cViewPr varScale="1">
        <p:scale>
          <a:sx n="116" d="100"/>
          <a:sy n="116" d="100"/>
        </p:scale>
        <p:origin x="1620" y="8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3B270633-8B1D-4D3B-956E-3AE2D3CDB35E}" type="datetimeFigureOut">
              <a:rPr lang="ar-SA" smtClean="0"/>
              <a:t>09/05/40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CAEFDA65-A47F-42BB-9504-54E94598751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357630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1/15/2019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4</a:t>
            </a:fld>
            <a:endParaRPr lang="en-US" dirty="0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8701615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8</a:t>
            </a:fld>
            <a:endParaRPr lang="en-US" dirty="0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666729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17</a:t>
            </a:fld>
            <a:endParaRPr lang="en-US" dirty="0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200559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22</a:t>
            </a:fld>
            <a:endParaRPr lang="en-US" dirty="0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7117314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23</a:t>
            </a:fld>
            <a:endParaRPr lang="en-US" dirty="0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8798417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AD9968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1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D9968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إدارة الأعمال الإلكترونية</a:t>
            </a:r>
          </a:p>
          <a:p>
            <a:pPr algn="ctr" rtl="0"/>
            <a:r>
              <a:rPr lang="en-US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E-Business</a:t>
            </a:r>
          </a:p>
          <a:p>
            <a:pPr algn="ctr"/>
            <a:r>
              <a:rPr lang="ar-SA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أ</a:t>
            </a:r>
            <a:r>
              <a:rPr lang="ar-SA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ستاذ </a:t>
            </a:r>
            <a:r>
              <a:rPr lang="ar-SA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د/ عبدالناصر عبدالعال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قسم نظم المعلومات الإدارية 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كلية إدارة الأعمال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solidFill>
                  <a:srgbClr val="AD9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solidFill>
                  <a:srgbClr val="AD9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السادسة</a:t>
            </a:r>
            <a:endParaRPr lang="en-US" spc="-150" dirty="0" smtClean="0">
              <a:solidFill>
                <a:srgbClr val="AD996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استراتيجية الأعمال الإلكترونية</a:t>
            </a:r>
          </a:p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en-US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E-business Strategy</a:t>
            </a:r>
            <a:endParaRPr lang="ar-SA" sz="4000" b="1" spc="50" dirty="0" smtClean="0">
              <a:ln w="11430"/>
              <a:solidFill>
                <a:srgbClr val="013E3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3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الأهداف التعليمية 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628800"/>
            <a:ext cx="8915400" cy="4368378"/>
          </a:xfrm>
        </p:spPr>
        <p:txBody>
          <a:bodyPr/>
          <a:lstStyle/>
          <a:p>
            <a:pPr marL="0" indent="0" rtl="1"/>
            <a:r>
              <a:rPr lang="ar-SA" b="1" dirty="0" smtClean="0"/>
              <a:t>بعد الانتهاء من هذه المحاضرة يكون الطالب قادر على: </a:t>
            </a:r>
          </a:p>
          <a:p>
            <a:pPr marL="514350" indent="-514350" rtl="1">
              <a:buFont typeface="+mj-lt"/>
              <a:buAutoNum type="arabicPeriod"/>
            </a:pPr>
            <a:r>
              <a:rPr lang="ar-SA" dirty="0" smtClean="0"/>
              <a:t>معرفة أهم أنواع ومستويات الاستراتيجية</a:t>
            </a:r>
          </a:p>
          <a:p>
            <a:pPr marL="514350" indent="-514350" rtl="1">
              <a:buFont typeface="+mj-lt"/>
              <a:buAutoNum type="arabicPeriod"/>
            </a:pPr>
            <a:r>
              <a:rPr lang="ar-SA" dirty="0" smtClean="0"/>
              <a:t>معرفة مكونات الاستراتيجية ومراحل تنفيذها</a:t>
            </a:r>
          </a:p>
          <a:p>
            <a:pPr marL="514350" indent="-514350" rtl="1">
              <a:buFont typeface="+mj-lt"/>
              <a:buAutoNum type="arabicPeriod"/>
            </a:pPr>
            <a:r>
              <a:rPr lang="ar-SA" dirty="0"/>
              <a:t>فهم الاستراتيجيات العامة ودور تقنية المعلومات فيها</a:t>
            </a:r>
          </a:p>
          <a:p>
            <a:pPr marL="514350" indent="-514350" rtl="1">
              <a:buFont typeface="+mj-lt"/>
              <a:buAutoNum type="arabicPeriod"/>
            </a:pPr>
            <a:r>
              <a:rPr lang="ar-SA" dirty="0" smtClean="0"/>
              <a:t>التعرف على أهم استراتيجيات الأعمال الإلكترونية </a:t>
            </a:r>
          </a:p>
          <a:p>
            <a:pPr marL="514350" indent="-514350" rtl="1">
              <a:buFont typeface="+mj-lt"/>
              <a:buAutoNum type="arabicPeriod"/>
            </a:pPr>
            <a:r>
              <a:rPr lang="ar-SA" dirty="0"/>
              <a:t>التعرف على الدور الاستراتيجي لنظم المعلومات</a:t>
            </a:r>
          </a:p>
          <a:p>
            <a:pPr marL="514350" indent="-514350" rtl="1">
              <a:buFont typeface="+mj-lt"/>
              <a:buAutoNum type="arabicPeriod"/>
            </a:pPr>
            <a:r>
              <a:rPr lang="ar-SA" dirty="0" smtClean="0"/>
              <a:t>معرفة أهمية الاستراتيجية </a:t>
            </a:r>
          </a:p>
          <a:p>
            <a:pPr marL="514350" indent="-514350" rtl="1">
              <a:buFont typeface="+mj-lt"/>
              <a:buAutoNum type="arabicPeriod"/>
            </a:pPr>
            <a:r>
              <a:rPr lang="ar-SA" dirty="0" smtClean="0"/>
              <a:t>نقد ومراجعة الخطط الاستراتيجية ( من سؤال المناقشة)</a:t>
            </a:r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9957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مقدمة 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0" y="1340768"/>
            <a:ext cx="9906000" cy="4938712"/>
          </a:xfrm>
        </p:spPr>
        <p:txBody>
          <a:bodyPr/>
          <a:lstStyle/>
          <a:p>
            <a:pPr rtl="1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ar-SA" sz="2300" dirty="0" smtClean="0"/>
              <a:t>الاستراتيجية تصف الخطط والتوجهات المستقبلية للمنظمة.</a:t>
            </a:r>
          </a:p>
          <a:p>
            <a:pPr rtl="1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ar-SA" sz="2300" dirty="0" smtClean="0"/>
              <a:t>الاستراتيجية هي خطة المنظمة لتحقيق مزايا تنافسية عن طريق إعادة ترتيب الموارد والتعاطي مع التغيرات في بيئة الأعمال بما يحقق متطلبات السوق وأصحاب المصلحة </a:t>
            </a:r>
            <a:r>
              <a:rPr lang="en-US" sz="2300" dirty="0" smtClean="0"/>
              <a:t>stakeholders </a:t>
            </a:r>
            <a:r>
              <a:rPr lang="ar-SA" sz="2300" dirty="0" smtClean="0"/>
              <a:t>.</a:t>
            </a:r>
          </a:p>
          <a:p>
            <a:pPr rtl="1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ar-SA" sz="2300" dirty="0"/>
              <a:t>استراتيجية الأعمال الالكترونية توضح كيفية توظيف التقنية لتحقيق استراتيجية المنظمة </a:t>
            </a:r>
          </a:p>
          <a:p>
            <a:pPr rtl="1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ar-SA" sz="2300" dirty="0"/>
              <a:t>كما أنها توضح الفرص والمخاطر المتعلقة بالتقنية حتى تراعى في استراتيجية المنظمة </a:t>
            </a:r>
            <a:endParaRPr lang="ar-SA" sz="2300" dirty="0" smtClean="0"/>
          </a:p>
          <a:p>
            <a:pPr rtl="1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ar-SA" sz="2300" dirty="0" smtClean="0"/>
              <a:t>وتركز على:</a:t>
            </a:r>
          </a:p>
          <a:p>
            <a:pPr lvl="1" rtl="1">
              <a:spcBef>
                <a:spcPts val="200"/>
              </a:spcBef>
              <a:buFont typeface="Wingdings" panose="05000000000000000000" pitchFamily="2" charset="2"/>
              <a:buChar char="Ø"/>
            </a:pPr>
            <a:r>
              <a:rPr lang="ar-SA" sz="2300" dirty="0" smtClean="0"/>
              <a:t>تشرح الفرص والتحديات وأماكن القوة وأماكن الضعف</a:t>
            </a:r>
          </a:p>
          <a:p>
            <a:pPr lvl="1" rtl="1">
              <a:spcBef>
                <a:spcPts val="200"/>
              </a:spcBef>
              <a:buFont typeface="Wingdings" panose="05000000000000000000" pitchFamily="2" charset="2"/>
              <a:buChar char="Ø"/>
            </a:pPr>
            <a:r>
              <a:rPr lang="ar-SA" sz="2300" dirty="0" smtClean="0"/>
              <a:t>تشرح أهداف المنظمة وكيف تم تحديدها </a:t>
            </a:r>
          </a:p>
          <a:p>
            <a:pPr lvl="1" rtl="1">
              <a:spcBef>
                <a:spcPts val="200"/>
              </a:spcBef>
              <a:buFont typeface="Wingdings" panose="05000000000000000000" pitchFamily="2" charset="2"/>
              <a:buChar char="Ø"/>
            </a:pPr>
            <a:r>
              <a:rPr lang="ar-SA" sz="2300" dirty="0" smtClean="0"/>
              <a:t>تشرح كيفية تخصيص الموارد لتحقيق الأهداف</a:t>
            </a:r>
          </a:p>
          <a:p>
            <a:pPr lvl="1" rtl="1">
              <a:spcBef>
                <a:spcPts val="200"/>
              </a:spcBef>
              <a:buFont typeface="Wingdings" panose="05000000000000000000" pitchFamily="2" charset="2"/>
              <a:buChar char="Ø"/>
            </a:pPr>
            <a:r>
              <a:rPr lang="ar-SA" sz="2300" dirty="0" smtClean="0"/>
              <a:t>تحدد الخيارات المتاحة لتحقيق الأهداف </a:t>
            </a:r>
          </a:p>
          <a:p>
            <a:pPr lvl="1" rtl="1">
              <a:spcBef>
                <a:spcPts val="200"/>
              </a:spcBef>
              <a:buFont typeface="Wingdings" panose="05000000000000000000" pitchFamily="2" charset="2"/>
              <a:buChar char="Ø"/>
            </a:pPr>
            <a:r>
              <a:rPr lang="ar-SA" sz="2300" dirty="0" smtClean="0"/>
              <a:t>هي بمثابة خطة طويلة الأجل لتطوير المنظمة</a:t>
            </a:r>
            <a:r>
              <a:rPr lang="en-US" sz="2300" dirty="0" smtClean="0"/>
              <a:t>  </a:t>
            </a:r>
            <a:r>
              <a:rPr lang="ar-EG" sz="2300" dirty="0" smtClean="0"/>
              <a:t>وإكتساب مزايا تنافسية</a:t>
            </a:r>
            <a:r>
              <a:rPr lang="en-US" sz="2300" dirty="0" smtClean="0"/>
              <a:t> </a:t>
            </a:r>
            <a:endParaRPr lang="ar-SA" sz="2300" dirty="0" smtClean="0"/>
          </a:p>
          <a:p>
            <a:pPr marL="457200" indent="-457200" rtl="1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ar-SA" sz="2300" b="1" dirty="0" smtClean="0"/>
              <a:t>الميزة التنافسية: </a:t>
            </a:r>
            <a:r>
              <a:rPr lang="ar-SA" sz="2300" dirty="0" err="1" smtClean="0"/>
              <a:t>شيىء</a:t>
            </a:r>
            <a:r>
              <a:rPr lang="ar-SA" sz="2300" dirty="0" smtClean="0"/>
              <a:t> يميز الشركة أو منتجاتها عن المنافسين مثل موقع متميز سعر أقل أو جودة أعلى، أو مستوى امان أفضل، أو ثقافة تنظيمية صحية.   </a:t>
            </a:r>
            <a:endParaRPr lang="ar-SA" sz="2300" dirty="0"/>
          </a:p>
          <a:p>
            <a:pPr marL="857250" lvl="1" indent="-457200" rtl="1">
              <a:spcBef>
                <a:spcPts val="200"/>
              </a:spcBef>
              <a:buFont typeface="Wingdings" panose="05000000000000000000" pitchFamily="2" charset="2"/>
              <a:buChar char="Ø"/>
            </a:pPr>
            <a:r>
              <a:rPr lang="ar-SA" sz="2300" dirty="0"/>
              <a:t>تطوير عمليات تصنيع جديدة.</a:t>
            </a:r>
          </a:p>
          <a:p>
            <a:pPr marL="0" indent="0" rtl="1">
              <a:spcBef>
                <a:spcPts val="200"/>
              </a:spcBef>
            </a:pPr>
            <a:endParaRPr lang="ar-SA" sz="2300" dirty="0"/>
          </a:p>
          <a:p>
            <a:pPr rtl="1">
              <a:spcBef>
                <a:spcPts val="200"/>
              </a:spcBef>
              <a:buFont typeface="Arial" panose="020B0604020202020204" pitchFamily="34" charset="0"/>
              <a:buChar char="•"/>
            </a:pPr>
            <a:endParaRPr lang="ar-SA" sz="2300" dirty="0" smtClean="0"/>
          </a:p>
        </p:txBody>
      </p:sp>
    </p:spTree>
    <p:extLst>
      <p:ext uri="{BB962C8B-B14F-4D97-AF65-F5344CB8AC3E}">
        <p14:creationId xmlns:p14="http://schemas.microsoft.com/office/powerpoint/2010/main" val="4186687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sz="4000" dirty="0"/>
              <a:t>مستويات الاستراتيجية والعلاقة بينها (1)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79784" y="1417638"/>
            <a:ext cx="10065568" cy="4819674"/>
          </a:xfrm>
        </p:spPr>
        <p:txBody>
          <a:bodyPr/>
          <a:lstStyle/>
          <a:p>
            <a:pPr marL="514350" indent="-514350" rtl="1">
              <a:buAutoNum type="arabicPeriod"/>
            </a:pPr>
            <a:r>
              <a:rPr lang="ar-SA" sz="2400" b="1" dirty="0" smtClean="0"/>
              <a:t>استراتيجية الشركة</a:t>
            </a:r>
            <a:r>
              <a:rPr lang="ar-SA" sz="2400" dirty="0"/>
              <a:t>: تحدد </a:t>
            </a:r>
            <a:r>
              <a:rPr lang="ar-SA" sz="2400" dirty="0" smtClean="0"/>
              <a:t>الرؤية والرسالة والقيم والأهداف والأعمال والاسواق </a:t>
            </a:r>
            <a:r>
              <a:rPr lang="ar-SA" sz="2400" dirty="0"/>
              <a:t>التى </a:t>
            </a:r>
            <a:r>
              <a:rPr lang="ar-SA" sz="2400" dirty="0" smtClean="0"/>
              <a:t>ستنافس فيها.</a:t>
            </a:r>
          </a:p>
          <a:p>
            <a:pPr marL="514350" indent="-514350" rtl="1">
              <a:buFont typeface="Arial" panose="020B0604020202020204" pitchFamily="34" charset="0"/>
              <a:buChar char="•"/>
            </a:pPr>
            <a:r>
              <a:rPr lang="ar-SA" sz="2400" dirty="0" smtClean="0"/>
              <a:t>تشرح </a:t>
            </a:r>
            <a:r>
              <a:rPr lang="ar-SA" sz="2400" dirty="0"/>
              <a:t>كيفية تحقيق التكامل بين  هذه </a:t>
            </a:r>
            <a:r>
              <a:rPr lang="ar-SA" sz="2400" dirty="0" smtClean="0"/>
              <a:t>الأعمال من حيث الدعاية وتبادل الموارد </a:t>
            </a:r>
            <a:r>
              <a:rPr lang="ar-SA" sz="2400" dirty="0"/>
              <a:t>المالية </a:t>
            </a:r>
            <a:r>
              <a:rPr lang="ar-SA" sz="2400" dirty="0" smtClean="0"/>
              <a:t>والخبرات</a:t>
            </a:r>
          </a:p>
          <a:p>
            <a:pPr rtl="1"/>
            <a:r>
              <a:rPr lang="ar-SA" sz="2400" b="1" dirty="0" smtClean="0"/>
              <a:t>2. استراتيجية الأعمال</a:t>
            </a:r>
            <a:r>
              <a:rPr lang="ar-SA" sz="2400" dirty="0" smtClean="0"/>
              <a:t>: إذا كانت الشركة تعمل </a:t>
            </a:r>
            <a:r>
              <a:rPr lang="ar-SA" sz="2400" dirty="0" err="1"/>
              <a:t>فى</a:t>
            </a:r>
            <a:r>
              <a:rPr lang="ar-SA" sz="2400" dirty="0"/>
              <a:t> أكثر من </a:t>
            </a:r>
            <a:r>
              <a:rPr lang="ar-SA" sz="2400" dirty="0" smtClean="0"/>
              <a:t>نشاط أو تنتج أكثر من منتج فيجب أن يكون هناك استراتيجية لكل نشاط تشرح وترسم خريطة طريق لكيفية تحقيق </a:t>
            </a:r>
            <a:r>
              <a:rPr lang="ar-SA" sz="2400" dirty="0"/>
              <a:t>مزايا تنافسية </a:t>
            </a:r>
            <a:r>
              <a:rPr lang="ar-SA" sz="2400" dirty="0" smtClean="0"/>
              <a:t>فيه.</a:t>
            </a:r>
          </a:p>
          <a:p>
            <a:pPr lvl="1" rtl="1">
              <a:buFont typeface="Arial" panose="020B0604020202020204" pitchFamily="34" charset="0"/>
              <a:buChar char="•"/>
            </a:pPr>
            <a:r>
              <a:rPr lang="ar-SA" sz="2400" dirty="0"/>
              <a:t>يجب أن تكون </a:t>
            </a:r>
            <a:r>
              <a:rPr lang="ar-SA" sz="2400" dirty="0" smtClean="0"/>
              <a:t>الاستراتيجية تشاركية</a:t>
            </a:r>
            <a:r>
              <a:rPr lang="ar-SA" sz="2400" dirty="0"/>
              <a:t>، وتعتمد على الأفعال، ومشوقة، وتمس الأنشطة اليومية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600" dirty="0"/>
              <a:t> </a:t>
            </a:r>
            <a:r>
              <a:rPr lang="ar-SA" sz="2600" b="1" dirty="0" smtClean="0"/>
              <a:t>تعريف الميزة التنافسية: </a:t>
            </a:r>
            <a:r>
              <a:rPr lang="ar-SA" sz="2600" dirty="0"/>
              <a:t>القدرة على خلق </a:t>
            </a:r>
            <a:r>
              <a:rPr lang="ar-SA" sz="2600" dirty="0" smtClean="0"/>
              <a:t>قيمة اقتصادية أفضل من </a:t>
            </a:r>
            <a:r>
              <a:rPr lang="ar-SA" sz="2600" dirty="0"/>
              <a:t>المنافسين</a:t>
            </a:r>
            <a:endParaRPr lang="ar-SA" sz="2600" dirty="0" smtClean="0"/>
          </a:p>
          <a:p>
            <a:pPr lvl="0" rtl="1"/>
            <a:r>
              <a:rPr lang="ar-SA" sz="2400" dirty="0" smtClean="0"/>
              <a:t>3</a:t>
            </a:r>
            <a:r>
              <a:rPr lang="ar-SA" sz="2400" b="1" dirty="0" smtClean="0"/>
              <a:t>. </a:t>
            </a:r>
            <a:r>
              <a:rPr lang="ar-SA" sz="2400" b="1" dirty="0"/>
              <a:t>استراتيجية المستوى </a:t>
            </a:r>
            <a:r>
              <a:rPr lang="ar-SA" sz="2400" b="1" dirty="0" smtClean="0"/>
              <a:t>الوظيفي: </a:t>
            </a:r>
            <a:r>
              <a:rPr lang="ar-SA" sz="2400" dirty="0" smtClean="0"/>
              <a:t>يقصد </a:t>
            </a:r>
            <a:r>
              <a:rPr lang="ar-SA" sz="2400" dirty="0"/>
              <a:t>بالمستوى الوظيفي للمنظمة الأقسام والإدارات العاملة. وتشمل استراتيجية البحث </a:t>
            </a:r>
            <a:r>
              <a:rPr lang="ar-SA" sz="2400" dirty="0" smtClean="0"/>
              <a:t>والتطوير (ابتكار منتج جديد)، والتصنيع (تحسين الجودة وتقليل التكاليف)، والتسويق (جذب الزبائن)، </a:t>
            </a:r>
            <a:r>
              <a:rPr lang="ar-SA" sz="2400" dirty="0"/>
              <a:t>والتمويل، والموارد البشرية </a:t>
            </a:r>
            <a:r>
              <a:rPr lang="ar-SA" sz="2400" dirty="0" smtClean="0"/>
              <a:t>( المحافظة على الخبرات) وإدارة </a:t>
            </a:r>
            <a:r>
              <a:rPr lang="ar-SA" sz="2400" dirty="0"/>
              <a:t>سلسلة </a:t>
            </a:r>
            <a:r>
              <a:rPr lang="ar-SA" sz="2400" dirty="0" smtClean="0"/>
              <a:t>التوريد (الاستغناء عن الوسطاء)، ونظم المعلومات </a:t>
            </a:r>
            <a:r>
              <a:rPr lang="ar-SA" sz="2400" dirty="0"/>
              <a:t>وغيرها. وهذه </a:t>
            </a:r>
            <a:r>
              <a:rPr lang="ar-SA" sz="2400" dirty="0" smtClean="0"/>
              <a:t>الاستراتيجيات </a:t>
            </a:r>
            <a:r>
              <a:rPr lang="ar-SA" sz="2400" dirty="0"/>
              <a:t>تخدم المستويات الأعلى عن طريق </a:t>
            </a:r>
            <a:r>
              <a:rPr lang="ar-SA" sz="2400" dirty="0" smtClean="0"/>
              <a:t>وضع خطة لتحقيق أهداف استراتيجية الأعمال وتوفير </a:t>
            </a:r>
            <a:r>
              <a:rPr lang="ar-SA" sz="2400" dirty="0"/>
              <a:t>معلومات عن آراء الزبائن، </a:t>
            </a:r>
            <a:r>
              <a:rPr lang="ar-SA" sz="2400" dirty="0" smtClean="0"/>
              <a:t>والموارد </a:t>
            </a:r>
            <a:r>
              <a:rPr lang="ar-SA" sz="2400" dirty="0"/>
              <a:t>المتاحة، الطاقة الانتاجية، </a:t>
            </a:r>
            <a:r>
              <a:rPr lang="ar-SA" sz="2400" dirty="0" smtClean="0"/>
              <a:t>وغيرها.</a:t>
            </a:r>
            <a:endParaRPr lang="ar-SA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1972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626269" y="564093"/>
            <a:ext cx="8382000" cy="671511"/>
          </a:xfrm>
        </p:spPr>
        <p:txBody>
          <a:bodyPr/>
          <a:lstStyle/>
          <a:p>
            <a:pPr algn="ctr"/>
            <a:r>
              <a:rPr lang="ar-SA" sz="4000" dirty="0"/>
              <a:t>مستويات الاستراتيجية والعلاقة بينها (2)</a:t>
            </a:r>
            <a:endParaRPr lang="ar-SA" altLang="ar-SA" sz="4000" dirty="0"/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>
          <a:xfrm>
            <a:off x="2000251" y="1343025"/>
            <a:ext cx="7250113" cy="4603750"/>
          </a:xfrm>
        </p:spPr>
        <p:txBody>
          <a:bodyPr/>
          <a:lstStyle/>
          <a:p>
            <a:pPr eaLnBrk="1" hangingPunct="1"/>
            <a:r>
              <a:rPr lang="en-US" altLang="ar-SA" sz="2400" dirty="0" smtClean="0"/>
              <a:t>.</a:t>
            </a:r>
            <a:endParaRPr lang="ar-SA" altLang="ar-SA" sz="2400" dirty="0"/>
          </a:p>
        </p:txBody>
      </p:sp>
      <p:sp>
        <p:nvSpPr>
          <p:cNvPr id="9220" name="Oval 5"/>
          <p:cNvSpPr>
            <a:spLocks noChangeArrowheads="1"/>
          </p:cNvSpPr>
          <p:nvPr/>
        </p:nvSpPr>
        <p:spPr bwMode="auto">
          <a:xfrm>
            <a:off x="4791075" y="1619251"/>
            <a:ext cx="2249488" cy="715963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ar-SA" altLang="ar-SA" sz="1800">
                <a:latin typeface="Times" panose="02020603050405020304" pitchFamily="18" charset="0"/>
              </a:rPr>
              <a:t>استراتيجية الشركة</a:t>
            </a:r>
          </a:p>
        </p:txBody>
      </p:sp>
      <p:sp>
        <p:nvSpPr>
          <p:cNvPr id="9221" name="Oval 6"/>
          <p:cNvSpPr>
            <a:spLocks noChangeArrowheads="1"/>
          </p:cNvSpPr>
          <p:nvPr/>
        </p:nvSpPr>
        <p:spPr bwMode="auto">
          <a:xfrm>
            <a:off x="4354060" y="4730315"/>
            <a:ext cx="2951163" cy="671512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ar-SA" altLang="ar-SA" sz="1800">
                <a:latin typeface="Times" panose="02020603050405020304" pitchFamily="18" charset="0"/>
              </a:rPr>
              <a:t>استراتيجية</a:t>
            </a:r>
            <a:r>
              <a:rPr lang="ar-SA" altLang="ar-SA" sz="1600">
                <a:latin typeface="Times" panose="02020603050405020304" pitchFamily="18" charset="0"/>
              </a:rPr>
              <a:t> </a:t>
            </a:r>
            <a:r>
              <a:rPr lang="ar-SA" altLang="ar-SA" sz="1800">
                <a:latin typeface="Times" panose="02020603050405020304" pitchFamily="18" charset="0"/>
              </a:rPr>
              <a:t>نظم المعلومات</a:t>
            </a:r>
          </a:p>
        </p:txBody>
      </p:sp>
      <p:sp>
        <p:nvSpPr>
          <p:cNvPr id="9222" name="Oval 7"/>
          <p:cNvSpPr>
            <a:spLocks noChangeArrowheads="1"/>
          </p:cNvSpPr>
          <p:nvPr/>
        </p:nvSpPr>
        <p:spPr bwMode="auto">
          <a:xfrm>
            <a:off x="2222500" y="3778251"/>
            <a:ext cx="2268538" cy="771525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ar-SA" altLang="ar-SA" sz="1800">
                <a:latin typeface="Times" panose="02020603050405020304" pitchFamily="18" charset="0"/>
              </a:rPr>
              <a:t>استراتيجية التسويق</a:t>
            </a:r>
          </a:p>
        </p:txBody>
      </p:sp>
      <p:sp>
        <p:nvSpPr>
          <p:cNvPr id="9223" name="Oval 8"/>
          <p:cNvSpPr>
            <a:spLocks noChangeArrowheads="1"/>
          </p:cNvSpPr>
          <p:nvPr/>
        </p:nvSpPr>
        <p:spPr bwMode="auto">
          <a:xfrm>
            <a:off x="6748463" y="3532188"/>
            <a:ext cx="2462212" cy="1020762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ar-SA" altLang="ar-SA" sz="1800">
                <a:latin typeface="Times" panose="02020603050405020304" pitchFamily="18" charset="0"/>
              </a:rPr>
              <a:t>استراتيجية سلسلة التوريد الالكترونية</a:t>
            </a:r>
          </a:p>
        </p:txBody>
      </p:sp>
      <p:sp>
        <p:nvSpPr>
          <p:cNvPr id="9224" name="Oval 9"/>
          <p:cNvSpPr>
            <a:spLocks noChangeArrowheads="1"/>
          </p:cNvSpPr>
          <p:nvPr/>
        </p:nvSpPr>
        <p:spPr bwMode="auto">
          <a:xfrm>
            <a:off x="4038600" y="2959101"/>
            <a:ext cx="3481388" cy="620713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ar-SA" altLang="ar-SA" sz="1800">
                <a:latin typeface="Times" panose="02020603050405020304" pitchFamily="18" charset="0"/>
              </a:rPr>
              <a:t>استراتيجية الأعمال الإلكترونية </a:t>
            </a:r>
          </a:p>
        </p:txBody>
      </p:sp>
      <p:cxnSp>
        <p:nvCxnSpPr>
          <p:cNvPr id="9225" name="Straight Connector 11"/>
          <p:cNvCxnSpPr>
            <a:cxnSpLocks noChangeShapeType="1"/>
          </p:cNvCxnSpPr>
          <p:nvPr/>
        </p:nvCxnSpPr>
        <p:spPr bwMode="auto">
          <a:xfrm>
            <a:off x="5745163" y="2335214"/>
            <a:ext cx="0" cy="682625"/>
          </a:xfrm>
          <a:prstGeom prst="line">
            <a:avLst/>
          </a:prstGeom>
          <a:noFill/>
          <a:ln w="31750" algn="ctr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226" name="Straight Connector 12"/>
          <p:cNvCxnSpPr>
            <a:cxnSpLocks noChangeShapeType="1"/>
          </p:cNvCxnSpPr>
          <p:nvPr/>
        </p:nvCxnSpPr>
        <p:spPr bwMode="auto">
          <a:xfrm>
            <a:off x="5745163" y="3644901"/>
            <a:ext cx="0" cy="1008063"/>
          </a:xfrm>
          <a:prstGeom prst="line">
            <a:avLst/>
          </a:prstGeom>
          <a:noFill/>
          <a:ln w="31750" algn="ctr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227" name="Straight Connector 4"/>
          <p:cNvCxnSpPr>
            <a:cxnSpLocks noChangeShapeType="1"/>
          </p:cNvCxnSpPr>
          <p:nvPr/>
        </p:nvCxnSpPr>
        <p:spPr bwMode="auto">
          <a:xfrm>
            <a:off x="6315075" y="3630614"/>
            <a:ext cx="420688" cy="427037"/>
          </a:xfrm>
          <a:prstGeom prst="line">
            <a:avLst/>
          </a:prstGeom>
          <a:noFill/>
          <a:ln w="34925" algn="ctr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228" name="Straight Arrow Connector 9"/>
          <p:cNvCxnSpPr>
            <a:cxnSpLocks noChangeShapeType="1"/>
          </p:cNvCxnSpPr>
          <p:nvPr/>
        </p:nvCxnSpPr>
        <p:spPr bwMode="auto">
          <a:xfrm flipH="1">
            <a:off x="4470400" y="3597276"/>
            <a:ext cx="693738" cy="493713"/>
          </a:xfrm>
          <a:prstGeom prst="straightConnector1">
            <a:avLst/>
          </a:prstGeom>
          <a:noFill/>
          <a:ln w="34925" algn="ctr">
            <a:solidFill>
              <a:schemeClr val="tx1"/>
            </a:solidFill>
            <a:round/>
            <a:headEnd type="triangle" w="lg" len="med"/>
            <a:tailEnd type="triangle" w="lg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229" name="Straight Connector 11"/>
          <p:cNvCxnSpPr>
            <a:cxnSpLocks noChangeShapeType="1"/>
          </p:cNvCxnSpPr>
          <p:nvPr/>
        </p:nvCxnSpPr>
        <p:spPr bwMode="auto">
          <a:xfrm flipH="1">
            <a:off x="6897688" y="4516438"/>
            <a:ext cx="412750" cy="317500"/>
          </a:xfrm>
          <a:prstGeom prst="line">
            <a:avLst/>
          </a:prstGeom>
          <a:noFill/>
          <a:ln w="31750" algn="ctr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230" name="Straight Connector 16"/>
          <p:cNvCxnSpPr>
            <a:cxnSpLocks noChangeShapeType="1"/>
          </p:cNvCxnSpPr>
          <p:nvPr/>
        </p:nvCxnSpPr>
        <p:spPr bwMode="auto">
          <a:xfrm>
            <a:off x="3911601" y="4484689"/>
            <a:ext cx="538163" cy="447675"/>
          </a:xfrm>
          <a:prstGeom prst="line">
            <a:avLst/>
          </a:prstGeom>
          <a:noFill/>
          <a:ln w="38100" algn="ctr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231" name="TextBox 20"/>
          <p:cNvSpPr txBox="1">
            <a:spLocks noChangeArrowheads="1"/>
          </p:cNvSpPr>
          <p:nvPr/>
        </p:nvSpPr>
        <p:spPr bwMode="auto">
          <a:xfrm>
            <a:off x="5241926" y="2400301"/>
            <a:ext cx="1798637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r>
              <a:rPr lang="ar-SA" altLang="ar-SA" sz="2200" dirty="0"/>
              <a:t>الأهداف</a:t>
            </a:r>
          </a:p>
        </p:txBody>
      </p:sp>
      <p:sp>
        <p:nvSpPr>
          <p:cNvPr id="9232" name="TextBox 22"/>
          <p:cNvSpPr txBox="1">
            <a:spLocks noChangeArrowheads="1"/>
          </p:cNvSpPr>
          <p:nvPr/>
        </p:nvSpPr>
        <p:spPr bwMode="auto">
          <a:xfrm>
            <a:off x="3466307" y="2372282"/>
            <a:ext cx="21590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r>
              <a:rPr lang="ar-SA" altLang="ar-SA" sz="2200" dirty="0" smtClean="0"/>
              <a:t>الفرص والقيود</a:t>
            </a:r>
            <a:endParaRPr lang="ar-SA" altLang="ar-SA" sz="2200" dirty="0"/>
          </a:p>
        </p:txBody>
      </p:sp>
      <p:sp>
        <p:nvSpPr>
          <p:cNvPr id="9233" name="TextBox 23"/>
          <p:cNvSpPr txBox="1">
            <a:spLocks noChangeArrowheads="1"/>
          </p:cNvSpPr>
          <p:nvPr/>
        </p:nvSpPr>
        <p:spPr bwMode="auto">
          <a:xfrm>
            <a:off x="1274764" y="5546725"/>
            <a:ext cx="699060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r" rtl="1"/>
            <a:r>
              <a:rPr lang="ar-SA" altLang="ar-SA" sz="2000" dirty="0" smtClean="0"/>
              <a:t>سوف تدرس استراتيجيات لإدارة المعرفة وسلسة التوريد والتسويق في فصول لاحقة</a:t>
            </a:r>
            <a:endParaRPr lang="ar-SA" altLang="ar-SA" sz="20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933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sz="4000" dirty="0"/>
              <a:t>مراحل </a:t>
            </a:r>
            <a:r>
              <a:rPr lang="ar-SA" sz="4000" dirty="0"/>
              <a:t>التخطيط الاستراتيجي </a:t>
            </a:r>
            <a:endParaRPr lang="ar-SA" altLang="ar-SA" sz="40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71847746"/>
              </p:ext>
            </p:extLst>
          </p:nvPr>
        </p:nvGraphicFramePr>
        <p:xfrm>
          <a:off x="1568449" y="1628775"/>
          <a:ext cx="5760814" cy="8229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880407"/>
                <a:gridCol w="2880407"/>
              </a:tblGrid>
              <a:tr h="379948">
                <a:tc gridSpan="2">
                  <a:txBody>
                    <a:bodyPr/>
                    <a:lstStyle/>
                    <a:p>
                      <a:pPr algn="ctr" rtl="1"/>
                      <a:r>
                        <a:rPr lang="ar-SA" sz="2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ar-SA" sz="2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 التحليل الاستراتيجي </a:t>
                      </a:r>
                      <a:endParaRPr lang="ar-SA" sz="2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8" marR="91438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ar-SA" dirty="0"/>
                    </a:p>
                  </a:txBody>
                  <a:tcPr/>
                </a:tc>
              </a:tr>
              <a:tr h="385226">
                <a:tc>
                  <a:txBody>
                    <a:bodyPr/>
                    <a:lstStyle/>
                    <a:p>
                      <a:pPr algn="ctr" rtl="1"/>
                      <a:r>
                        <a:rPr lang="ar-SA" sz="2000" dirty="0" smtClean="0"/>
                        <a:t>تحليل البيئة الداخلية</a:t>
                      </a:r>
                      <a:endParaRPr lang="ar-SA" sz="2000" dirty="0"/>
                    </a:p>
                  </a:txBody>
                  <a:tcPr marL="91438" marR="91438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dirty="0" smtClean="0"/>
                        <a:t>تحليل البيئة الخارجية</a:t>
                      </a:r>
                      <a:endParaRPr lang="ar-SA" sz="2000" dirty="0"/>
                    </a:p>
                  </a:txBody>
                  <a:tcPr marL="91438" marR="91438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9188892"/>
              </p:ext>
            </p:extLst>
          </p:nvPr>
        </p:nvGraphicFramePr>
        <p:xfrm>
          <a:off x="1568449" y="2758219"/>
          <a:ext cx="5760814" cy="85344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880407"/>
                <a:gridCol w="2880407"/>
              </a:tblGrid>
              <a:tr h="347631">
                <a:tc gridSpan="2">
                  <a:txBody>
                    <a:bodyPr/>
                    <a:lstStyle/>
                    <a:p>
                      <a:pPr algn="ctr" rtl="1"/>
                      <a:r>
                        <a:rPr lang="ar-SA" sz="2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2. تحديد الأهداف الاستراتيجية </a:t>
                      </a:r>
                      <a:endParaRPr lang="ar-SA" sz="2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8" marR="914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</a:tr>
              <a:tr h="352459">
                <a:tc>
                  <a:txBody>
                    <a:bodyPr/>
                    <a:lstStyle/>
                    <a:p>
                      <a:pPr rtl="1"/>
                      <a:r>
                        <a:rPr lang="ar-SA" sz="2200" dirty="0" smtClean="0"/>
                        <a:t>وضع الرؤية</a:t>
                      </a:r>
                      <a:r>
                        <a:rPr lang="ar-SA" sz="2200" baseline="0" dirty="0" smtClean="0"/>
                        <a:t> والرسالة والقيم</a:t>
                      </a:r>
                      <a:endParaRPr lang="ar-SA" sz="2200" dirty="0"/>
                    </a:p>
                  </a:txBody>
                  <a:tcPr marL="91438" marR="914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200" dirty="0" smtClean="0"/>
                        <a:t>تحديد الأهداف </a:t>
                      </a:r>
                      <a:endParaRPr lang="ar-SA" sz="2200" dirty="0"/>
                    </a:p>
                  </a:txBody>
                  <a:tcPr marL="91438" marR="914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0067606"/>
              </p:ext>
            </p:extLst>
          </p:nvPr>
        </p:nvGraphicFramePr>
        <p:xfrm>
          <a:off x="1497011" y="3858702"/>
          <a:ext cx="5832252" cy="85344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944084"/>
                <a:gridCol w="1944084"/>
                <a:gridCol w="1944084"/>
              </a:tblGrid>
              <a:tr h="393415">
                <a:tc gridSpan="3">
                  <a:txBody>
                    <a:bodyPr/>
                    <a:lstStyle/>
                    <a:p>
                      <a:pPr algn="ctr" rtl="1"/>
                      <a:r>
                        <a:rPr lang="ar-SA" sz="2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3. صياغة الاستراتيجية </a:t>
                      </a:r>
                      <a:endParaRPr lang="ar-SA" sz="2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27" marR="91427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</a:tr>
              <a:tr h="397160">
                <a:tc>
                  <a:txBody>
                    <a:bodyPr/>
                    <a:lstStyle/>
                    <a:p>
                      <a:pPr rtl="1"/>
                      <a:r>
                        <a:rPr lang="ar-SA" sz="2200" dirty="0" smtClean="0"/>
                        <a:t>تحديد الخيارات </a:t>
                      </a:r>
                      <a:endParaRPr lang="ar-SA" sz="2200" dirty="0"/>
                    </a:p>
                  </a:txBody>
                  <a:tcPr marL="91427" marR="91427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200" dirty="0" smtClean="0"/>
                        <a:t>تقييم الخيارات </a:t>
                      </a:r>
                      <a:endParaRPr lang="ar-SA" sz="2200" dirty="0"/>
                    </a:p>
                  </a:txBody>
                  <a:tcPr marL="91427" marR="91427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200" dirty="0" smtClean="0"/>
                        <a:t>اختيار الخيارات</a:t>
                      </a:r>
                      <a:endParaRPr lang="ar-SA" sz="2200" dirty="0"/>
                    </a:p>
                  </a:txBody>
                  <a:tcPr marL="91427" marR="91427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5633776"/>
              </p:ext>
            </p:extLst>
          </p:nvPr>
        </p:nvGraphicFramePr>
        <p:xfrm>
          <a:off x="1503447" y="5079450"/>
          <a:ext cx="5784627" cy="853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928209"/>
                <a:gridCol w="1928209"/>
                <a:gridCol w="1928209"/>
              </a:tblGrid>
              <a:tr h="368301">
                <a:tc gridSpan="3">
                  <a:txBody>
                    <a:bodyPr/>
                    <a:lstStyle/>
                    <a:p>
                      <a:pPr algn="ctr" rtl="1"/>
                      <a:r>
                        <a:rPr lang="ar-SA" sz="2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4. تنفيذ الاستراتيجية </a:t>
                      </a:r>
                      <a:endParaRPr lang="ar-SA" sz="2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27" marR="91427" marT="45700" marB="457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</a:tr>
              <a:tr h="368301">
                <a:tc>
                  <a:txBody>
                    <a:bodyPr/>
                    <a:lstStyle/>
                    <a:p>
                      <a:pPr rtl="1"/>
                      <a:r>
                        <a:rPr lang="ar-SA" sz="2200" dirty="0" smtClean="0"/>
                        <a:t>التخطيط </a:t>
                      </a:r>
                      <a:endParaRPr lang="ar-SA" sz="2200" dirty="0"/>
                    </a:p>
                  </a:txBody>
                  <a:tcPr marL="91427" marR="91427" marT="45700" marB="457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200" dirty="0" smtClean="0"/>
                        <a:t>التنفيذ </a:t>
                      </a:r>
                      <a:endParaRPr lang="ar-SA" sz="2200" dirty="0"/>
                    </a:p>
                  </a:txBody>
                  <a:tcPr marL="91427" marR="91427" marT="45700" marB="457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200" dirty="0" smtClean="0"/>
                        <a:t>التحكم</a:t>
                      </a:r>
                      <a:r>
                        <a:rPr lang="ar-SA" sz="2200" baseline="0" dirty="0" smtClean="0"/>
                        <a:t> والمراقبة </a:t>
                      </a:r>
                      <a:endParaRPr lang="ar-SA" sz="2200" dirty="0"/>
                    </a:p>
                  </a:txBody>
                  <a:tcPr marL="91427" marR="91427" marT="45700" marB="457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2339" name="Down Arrow 8"/>
          <p:cNvSpPr>
            <a:spLocks noChangeArrowheads="1"/>
          </p:cNvSpPr>
          <p:nvPr/>
        </p:nvSpPr>
        <p:spPr bwMode="auto">
          <a:xfrm>
            <a:off x="3873501" y="2447755"/>
            <a:ext cx="358775" cy="28575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endParaRPr lang="ar-SA" altLang="ar-SA"/>
          </a:p>
        </p:txBody>
      </p:sp>
      <p:sp>
        <p:nvSpPr>
          <p:cNvPr id="12340" name="Down Arrow 10"/>
          <p:cNvSpPr>
            <a:spLocks noChangeArrowheads="1"/>
          </p:cNvSpPr>
          <p:nvPr/>
        </p:nvSpPr>
        <p:spPr bwMode="auto">
          <a:xfrm>
            <a:off x="3814763" y="3531678"/>
            <a:ext cx="360362" cy="360362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endParaRPr lang="ar-SA" altLang="ar-SA"/>
          </a:p>
        </p:txBody>
      </p:sp>
      <p:sp>
        <p:nvSpPr>
          <p:cNvPr id="12341" name="Down Arrow 14"/>
          <p:cNvSpPr>
            <a:spLocks noChangeArrowheads="1"/>
          </p:cNvSpPr>
          <p:nvPr/>
        </p:nvSpPr>
        <p:spPr bwMode="auto">
          <a:xfrm>
            <a:off x="3744914" y="4723937"/>
            <a:ext cx="401637" cy="350837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endParaRPr lang="ar-SA" altLang="ar-SA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1469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 rtl="1"/>
            <a:r>
              <a:rPr lang="ar-SA" sz="4000" dirty="0" smtClean="0"/>
              <a:t> 1. التحليل الاستراتيجي</a:t>
            </a:r>
            <a:r>
              <a:rPr lang="ar-EG" sz="4000" dirty="0" smtClean="0"/>
              <a:t> (1)</a:t>
            </a:r>
            <a:r>
              <a:rPr lang="ar-SA" sz="4000" dirty="0" smtClean="0"/>
              <a:t> </a:t>
            </a:r>
            <a:endParaRPr lang="ar-SA" sz="4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0" y="1340768"/>
            <a:ext cx="9906000" cy="5015582"/>
          </a:xfrm>
        </p:spPr>
        <p:txBody>
          <a:bodyPr/>
          <a:lstStyle/>
          <a:p>
            <a:pPr marL="0" indent="0" rtl="1"/>
            <a:r>
              <a:rPr lang="ar-SA" sz="2400" b="1" dirty="0" smtClean="0"/>
              <a:t>التحليل الاستراتيجي يحدد أين نحن الآن. وأهم أدواته: </a:t>
            </a:r>
          </a:p>
          <a:p>
            <a:pPr marL="457200" indent="-457200" rtl="1">
              <a:spcBef>
                <a:spcPts val="0"/>
              </a:spcBef>
              <a:buFont typeface="+mj-lt"/>
              <a:buAutoNum type="arabicPeriod"/>
            </a:pPr>
            <a:r>
              <a:rPr lang="ar-SA" sz="2400" b="1" dirty="0" smtClean="0"/>
              <a:t>التحليل </a:t>
            </a:r>
            <a:r>
              <a:rPr lang="ar-SA" sz="2400" b="1" dirty="0" err="1" smtClean="0"/>
              <a:t>الرباعى</a:t>
            </a:r>
            <a:r>
              <a:rPr lang="ar-SA" sz="2400" b="1" dirty="0" smtClean="0"/>
              <a:t> </a:t>
            </a:r>
            <a:r>
              <a:rPr lang="en-US" sz="2400" b="1" dirty="0" smtClean="0"/>
              <a:t>SWOT</a:t>
            </a:r>
          </a:p>
          <a:p>
            <a:pPr marL="457200" indent="-457200" rtl="1">
              <a:spcBef>
                <a:spcPts val="0"/>
              </a:spcBef>
              <a:buFont typeface="+mj-cs"/>
              <a:buAutoNum type="arabic1Minus"/>
            </a:pPr>
            <a:r>
              <a:rPr lang="ar-SA" sz="2400" b="1" dirty="0" smtClean="0"/>
              <a:t>تحليل البيئة الداخلة: </a:t>
            </a:r>
          </a:p>
          <a:p>
            <a:pPr rtl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ar-SA" sz="2400" b="1" dirty="0" smtClean="0"/>
              <a:t>نقاط القوة </a:t>
            </a:r>
            <a:r>
              <a:rPr lang="en-US" sz="2400" b="1" dirty="0" smtClean="0"/>
              <a:t>Strengths</a:t>
            </a:r>
            <a:r>
              <a:rPr lang="ar-SA" sz="2400" dirty="0" smtClean="0"/>
              <a:t>: تتمثل في العوامل التي تأخذ بالشركة إلى النجاح. كالسمعة الطيبة، وجودة المنتج، وانخفاض التكاليف، والاستثمار في رأس المال البشرى، الطاقة الانتاجية.</a:t>
            </a:r>
          </a:p>
          <a:p>
            <a:pPr rtl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ar-SA" sz="2400" b="1" dirty="0"/>
              <a:t>نقاط الضعف </a:t>
            </a:r>
            <a:r>
              <a:rPr lang="en-US" sz="2400" b="1" dirty="0"/>
              <a:t>Weaknesses</a:t>
            </a:r>
            <a:r>
              <a:rPr lang="ar-SA" sz="2400" dirty="0"/>
              <a:t>: تمثل نقاط الضعف للشركة، </a:t>
            </a:r>
            <a:r>
              <a:rPr lang="ar-SA" sz="2400" dirty="0" smtClean="0"/>
              <a:t>مثل</a:t>
            </a:r>
            <a:r>
              <a:rPr lang="ar-SA" sz="2400" dirty="0"/>
              <a:t> </a:t>
            </a:r>
            <a:r>
              <a:rPr lang="ar-SA" sz="2400" dirty="0" smtClean="0"/>
              <a:t>ارتفاع </a:t>
            </a:r>
            <a:r>
              <a:rPr lang="ar-SA" sz="2400" dirty="0"/>
              <a:t>التكلفة</a:t>
            </a:r>
            <a:r>
              <a:rPr lang="ar-SA" sz="2400" dirty="0" smtClean="0"/>
              <a:t>، </a:t>
            </a:r>
            <a:r>
              <a:rPr lang="ar-SA" sz="2400" dirty="0"/>
              <a:t>ارتفاع معدل دوران الموظفين، كثرة </a:t>
            </a:r>
            <a:r>
              <a:rPr lang="ar-SA" sz="2400" dirty="0" smtClean="0"/>
              <a:t>المنافسين، قلة الخبرات، تقادم آلات التصنيع، قلة رأس المال.</a:t>
            </a:r>
          </a:p>
          <a:p>
            <a:pPr marL="457200" indent="-457200" rtl="1">
              <a:spcBef>
                <a:spcPts val="0"/>
              </a:spcBef>
              <a:buFont typeface="+mj-cs"/>
              <a:buAutoNum type="arabic1Minus" startAt="2"/>
            </a:pPr>
            <a:r>
              <a:rPr lang="ar-SA" sz="2400" b="1" dirty="0" smtClean="0"/>
              <a:t>تحليل البيئة الخارجية: </a:t>
            </a:r>
            <a:r>
              <a:rPr lang="ar-SA" sz="2400" dirty="0" smtClean="0"/>
              <a:t>هي عوامل </a:t>
            </a:r>
            <a:r>
              <a:rPr lang="ar-SA" sz="2400" dirty="0"/>
              <a:t>تكون خارج سيطرة </a:t>
            </a:r>
            <a:r>
              <a:rPr lang="ar-SA" sz="2400" dirty="0" smtClean="0"/>
              <a:t>الشركة (درست فى الفصل الخامس)</a:t>
            </a:r>
            <a:endParaRPr lang="ar-SA" sz="2400" b="1" dirty="0" smtClean="0"/>
          </a:p>
          <a:p>
            <a:pPr rtl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ar-SA" sz="2400" b="1" dirty="0" smtClean="0"/>
              <a:t>الفرص </a:t>
            </a:r>
            <a:r>
              <a:rPr lang="en-US" sz="2400" b="1" dirty="0" smtClean="0"/>
              <a:t>Opportunities</a:t>
            </a:r>
            <a:r>
              <a:rPr lang="ar-SA" sz="2400" b="1" dirty="0" smtClean="0"/>
              <a:t>:</a:t>
            </a:r>
            <a:r>
              <a:rPr lang="ar-SA" sz="2400" dirty="0" smtClean="0"/>
              <a:t> هي مجالات يمكن الاستفادة منها، مثل تغير الوضع الديموغرافي، خروج بعض المنافسين، الدعم الحكومى، التطور التقنى </a:t>
            </a:r>
          </a:p>
          <a:p>
            <a:pPr rtl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ar-SA" sz="2400" b="1" dirty="0" smtClean="0"/>
              <a:t>التهديدات </a:t>
            </a:r>
            <a:r>
              <a:rPr lang="en-US" sz="2400" b="1" dirty="0" smtClean="0"/>
              <a:t>Threats</a:t>
            </a:r>
            <a:r>
              <a:rPr lang="ar-SA" sz="2400" b="1" dirty="0" smtClean="0"/>
              <a:t>:</a:t>
            </a:r>
            <a:r>
              <a:rPr lang="ar-SA" sz="2400" dirty="0" smtClean="0"/>
              <a:t> عوامل تهدد الشركة ويجب توقعها وتفاديها أو الحد منها، مثل القوانين الجديدة، الركود، الحروب، زيادة المنافسة، المخاطر الطبيعية، المخاطر المتعلقة بأمن المعلومات</a:t>
            </a:r>
          </a:p>
          <a:p>
            <a:pPr rtl="1">
              <a:spcBef>
                <a:spcPts val="0"/>
              </a:spcBef>
            </a:pPr>
            <a:r>
              <a:rPr lang="ar-SA" sz="2400" dirty="0" smtClean="0"/>
              <a:t>2</a:t>
            </a:r>
            <a:r>
              <a:rPr lang="ar-SA" sz="2400" b="1" dirty="0" smtClean="0"/>
              <a:t>. تحليل الطلب: </a:t>
            </a:r>
            <a:r>
              <a:rPr lang="ar-SA" sz="2400" dirty="0"/>
              <a:t>تحديد الفئة </a:t>
            </a:r>
            <a:r>
              <a:rPr lang="ar-SA" sz="2400" dirty="0" smtClean="0"/>
              <a:t>المستهدفة والسعر المقبول والكمية المتوقع شرائها والتصميمات المفضلة </a:t>
            </a:r>
          </a:p>
          <a:p>
            <a:pPr marL="0" indent="0" rtl="1">
              <a:spcBef>
                <a:spcPts val="0"/>
              </a:spcBef>
            </a:pPr>
            <a:endParaRPr lang="ar-SA" sz="2400" dirty="0" smtClean="0"/>
          </a:p>
        </p:txBody>
      </p:sp>
    </p:spTree>
    <p:extLst>
      <p:ext uri="{BB962C8B-B14F-4D97-AF65-F5344CB8AC3E}">
        <p14:creationId xmlns:p14="http://schemas.microsoft.com/office/powerpoint/2010/main" val="1823142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 1. التحليل الاستراتيجي (2)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40768"/>
            <a:ext cx="9906000" cy="5015582"/>
          </a:xfrm>
        </p:spPr>
        <p:txBody>
          <a:bodyPr/>
          <a:lstStyle/>
          <a:p>
            <a:pPr rtl="1"/>
            <a:r>
              <a:rPr lang="ar-SA" sz="2400" dirty="0" smtClean="0"/>
              <a:t>3. </a:t>
            </a:r>
            <a:r>
              <a:rPr lang="ar-SA" sz="2400" b="1" dirty="0"/>
              <a:t>تحليل القوة التنافسية: </a:t>
            </a:r>
            <a:r>
              <a:rPr lang="ar-SA" sz="2400" dirty="0" smtClean="0"/>
              <a:t>حسب مايكل </a:t>
            </a:r>
            <a:r>
              <a:rPr lang="ar-SA" sz="2400" dirty="0" err="1" smtClean="0"/>
              <a:t>بورتر</a:t>
            </a:r>
            <a:r>
              <a:rPr lang="ar-SA" sz="2400" dirty="0" smtClean="0"/>
              <a:t>، هناك 5 عناصر: </a:t>
            </a:r>
            <a:endParaRPr lang="en-US" sz="2400" dirty="0"/>
          </a:p>
          <a:p>
            <a:pPr marL="457200" indent="-457200" rtl="1">
              <a:spcBef>
                <a:spcPts val="0"/>
              </a:spcBef>
              <a:buFont typeface="+mj-cs"/>
              <a:buAutoNum type="arabic2Minus"/>
            </a:pPr>
            <a:r>
              <a:rPr lang="ar-SA" sz="2200" b="1" dirty="0"/>
              <a:t>المنتجات البديلة: </a:t>
            </a:r>
            <a:r>
              <a:rPr lang="ar-SA" sz="2200" dirty="0"/>
              <a:t>الأسعار النسبية، نسبة التحول الى المنتجات الجديدة، تكلفة التحول، </a:t>
            </a:r>
            <a:r>
              <a:rPr lang="ar-SA" sz="2200" dirty="0" smtClean="0"/>
              <a:t>مزايا  المنتج النسبية. </a:t>
            </a:r>
            <a:endParaRPr lang="en-US" sz="2200" dirty="0"/>
          </a:p>
          <a:p>
            <a:pPr marL="457200" indent="-457200" rtl="1">
              <a:spcBef>
                <a:spcPts val="0"/>
              </a:spcBef>
              <a:buFont typeface="+mj-cs"/>
              <a:buAutoNum type="arabic2Minus"/>
            </a:pPr>
            <a:r>
              <a:rPr lang="ar-SA" sz="2200" b="1" dirty="0"/>
              <a:t>القوة التفاوضية </a:t>
            </a:r>
            <a:r>
              <a:rPr lang="ar-SA" sz="2200" b="1" dirty="0" smtClean="0"/>
              <a:t>للعملاء: </a:t>
            </a:r>
            <a:r>
              <a:rPr lang="ar-SA" sz="2200" dirty="0"/>
              <a:t>حساسيتهم </a:t>
            </a:r>
            <a:r>
              <a:rPr lang="ar-SA" sz="2200" dirty="0" smtClean="0"/>
              <a:t>لتغير الأسعار، </a:t>
            </a:r>
            <a:r>
              <a:rPr lang="ar-SA" sz="2200" dirty="0"/>
              <a:t>ولاءهم للشركة، مدى توفر المعلومات لديهم. </a:t>
            </a:r>
            <a:endParaRPr lang="en-US" sz="2200" dirty="0"/>
          </a:p>
          <a:p>
            <a:pPr marL="457200" indent="-457200" rtl="1">
              <a:spcBef>
                <a:spcPts val="0"/>
              </a:spcBef>
              <a:buFont typeface="+mj-cs"/>
              <a:buAutoNum type="arabic2Minus"/>
            </a:pPr>
            <a:r>
              <a:rPr lang="ar-SA" sz="2200" b="1" dirty="0"/>
              <a:t>القوة التفاوضية للموردين: </a:t>
            </a:r>
            <a:r>
              <a:rPr lang="ar-SA" sz="2200" dirty="0"/>
              <a:t>تكلفة </a:t>
            </a:r>
            <a:r>
              <a:rPr lang="ar-SA" sz="2200" dirty="0" smtClean="0"/>
              <a:t>التحول </a:t>
            </a:r>
            <a:r>
              <a:rPr lang="ar-SA" sz="2200" dirty="0" err="1" smtClean="0"/>
              <a:t>للمنافسيين</a:t>
            </a:r>
            <a:r>
              <a:rPr lang="ar-SA" sz="2200" dirty="0" smtClean="0"/>
              <a:t>  ، </a:t>
            </a:r>
            <a:r>
              <a:rPr lang="ar-SA" sz="2200" dirty="0"/>
              <a:t>مدى توافر </a:t>
            </a:r>
            <a:r>
              <a:rPr lang="ar-SA" sz="2200" dirty="0" smtClean="0"/>
              <a:t>بدائل، </a:t>
            </a:r>
            <a:r>
              <a:rPr lang="ar-SA" sz="2200" dirty="0"/>
              <a:t>مدى </a:t>
            </a:r>
            <a:r>
              <a:rPr lang="ar-SA" sz="2200" dirty="0" smtClean="0"/>
              <a:t>اعتماد </a:t>
            </a:r>
            <a:r>
              <a:rPr lang="ar-SA" sz="2200" dirty="0"/>
              <a:t>الشركة </a:t>
            </a:r>
            <a:r>
              <a:rPr lang="ar-SA" sz="2200" dirty="0" smtClean="0"/>
              <a:t>عليهم</a:t>
            </a:r>
            <a:endParaRPr lang="en-US" sz="2200" dirty="0"/>
          </a:p>
          <a:p>
            <a:pPr marL="457200" indent="-457200" rtl="1">
              <a:spcBef>
                <a:spcPts val="0"/>
              </a:spcBef>
              <a:buFont typeface="+mj-cs"/>
              <a:buAutoNum type="arabic2Minus"/>
            </a:pPr>
            <a:r>
              <a:rPr lang="ar-SA" sz="2200" b="1" dirty="0"/>
              <a:t>قوة المنافسين الحاليين: </a:t>
            </a:r>
            <a:r>
              <a:rPr lang="ar-SA" sz="2200" dirty="0"/>
              <a:t>تكلفة التسويق، اقتصاديات الحجم الكبير، الاقتصاد الشبكي، مدى توفر </a:t>
            </a:r>
            <a:r>
              <a:rPr lang="ar-SA" sz="2200" dirty="0" smtClean="0"/>
              <a:t>المعلومات</a:t>
            </a:r>
            <a:endParaRPr lang="en-US" sz="2200" dirty="0"/>
          </a:p>
          <a:p>
            <a:pPr marL="457200" indent="-457200" rtl="1">
              <a:spcBef>
                <a:spcPts val="0"/>
              </a:spcBef>
              <a:buFont typeface="+mj-cs"/>
              <a:buAutoNum type="arabic2Minus"/>
            </a:pPr>
            <a:r>
              <a:rPr lang="ar-SA" sz="2200" b="1" dirty="0"/>
              <a:t>دخول منافسين جدد: </a:t>
            </a:r>
            <a:r>
              <a:rPr lang="ar-SA" sz="2200" dirty="0"/>
              <a:t>تكلفة التحول</a:t>
            </a:r>
            <a:r>
              <a:rPr lang="ar-SA" sz="2200" dirty="0" smtClean="0"/>
              <a:t>، </a:t>
            </a:r>
            <a:r>
              <a:rPr lang="ar-SA" sz="2200" dirty="0"/>
              <a:t>عوائق </a:t>
            </a:r>
            <a:r>
              <a:rPr lang="ar-SA" sz="2200" dirty="0" smtClean="0"/>
              <a:t>الدخول (تكلفة، </a:t>
            </a:r>
            <a:r>
              <a:rPr lang="ar-SA" sz="2200" dirty="0"/>
              <a:t>قوانين، رخص)، قوة العلامة </a:t>
            </a:r>
            <a:r>
              <a:rPr lang="ar-SA" sz="2200" dirty="0" smtClean="0"/>
              <a:t>التجارية</a:t>
            </a:r>
          </a:p>
          <a:p>
            <a:pPr marL="0" indent="0" rtl="1">
              <a:spcBef>
                <a:spcPts val="0"/>
              </a:spcBef>
            </a:pPr>
            <a:endParaRPr lang="ar-SA" sz="1800" dirty="0" smtClean="0"/>
          </a:p>
          <a:p>
            <a:pPr marL="0" indent="0" rtl="1">
              <a:spcBef>
                <a:spcPts val="0"/>
              </a:spcBef>
            </a:pPr>
            <a:r>
              <a:rPr lang="ar-SA" sz="2400" b="1" dirty="0" smtClean="0"/>
              <a:t>4. </a:t>
            </a:r>
            <a:r>
              <a:rPr lang="ar-SA" sz="2400" b="1" dirty="0"/>
              <a:t>تحليل </a:t>
            </a:r>
            <a:r>
              <a:rPr lang="ar-SA" sz="2400" b="1" dirty="0" smtClean="0"/>
              <a:t>الموارد والقدرات</a:t>
            </a:r>
            <a:r>
              <a:rPr lang="ar-SA" sz="2400" dirty="0" smtClean="0"/>
              <a:t>: مدى امتلاك موارد استراتيجية (لها قيمة ونادرة ولا يمكن تقليدها، ولا بدائل لها) مثل موقع جغرافي متميز، مواد أولية، خبرات نادرة، مصادر تمويل خاصة، براءة اختراع.</a:t>
            </a:r>
          </a:p>
          <a:p>
            <a:pPr marL="0" indent="0" rtl="1">
              <a:spcBef>
                <a:spcPts val="0"/>
              </a:spcBef>
            </a:pPr>
            <a:r>
              <a:rPr lang="ar-SA" sz="2400" dirty="0"/>
              <a:t> </a:t>
            </a:r>
            <a:r>
              <a:rPr lang="ar-SA" sz="2400" dirty="0" smtClean="0"/>
              <a:t>  </a:t>
            </a:r>
            <a:r>
              <a:rPr lang="ar-SA" sz="2400" b="1" dirty="0" smtClean="0"/>
              <a:t>القدرات </a:t>
            </a:r>
            <a:r>
              <a:rPr lang="ar-SA" sz="2400" dirty="0" smtClean="0"/>
              <a:t>هي قدرات الشركة  (الكفاءات الإدارية والعمليات) على استغلال هذه الموارد  </a:t>
            </a:r>
            <a:r>
              <a:rPr lang="ar-SA" sz="2400" b="1" dirty="0" smtClean="0"/>
              <a:t>والكفاءات </a:t>
            </a:r>
            <a:r>
              <a:rPr lang="ar-SA" sz="2400" b="1" dirty="0"/>
              <a:t>الأساسية</a:t>
            </a:r>
            <a:r>
              <a:rPr lang="ar-SA" sz="2400" b="1" dirty="0" smtClean="0"/>
              <a:t> </a:t>
            </a:r>
            <a:r>
              <a:rPr lang="ar-SA" sz="2400" dirty="0" smtClean="0"/>
              <a:t>هي ما تتميز به المخرجات من قيمة اقتصادية مميزة.</a:t>
            </a:r>
          </a:p>
          <a:p>
            <a:pPr marL="0" indent="0" rtl="1">
              <a:spcBef>
                <a:spcPts val="0"/>
              </a:spcBef>
            </a:pPr>
            <a:r>
              <a:rPr lang="ar-SA" sz="2400" b="1" dirty="0" smtClean="0"/>
              <a:t>5. تحليل </a:t>
            </a:r>
            <a:r>
              <a:rPr lang="ar-SA" sz="2400" b="1" dirty="0" err="1" smtClean="0"/>
              <a:t>ستيج</a:t>
            </a:r>
            <a:r>
              <a:rPr lang="ar-SA" sz="2400" b="1" dirty="0" smtClean="0"/>
              <a:t> </a:t>
            </a:r>
            <a:r>
              <a:rPr lang="en-US" sz="2400" b="1" dirty="0" smtClean="0"/>
              <a:t>Stage</a:t>
            </a:r>
            <a:r>
              <a:rPr lang="ar-SA" sz="2400" b="1" dirty="0" smtClean="0"/>
              <a:t> لتطور الأعمال الإلكترونية: </a:t>
            </a:r>
            <a:r>
              <a:rPr lang="ar-SA" sz="2400" dirty="0" smtClean="0"/>
              <a:t>يصف مدى تطور استخدام نظم المعلومات في دعم صورة المنظمة وسمعة منتجاتها، </a:t>
            </a:r>
            <a:r>
              <a:rPr lang="ar-EG" sz="2400" dirty="0"/>
              <a:t>و</a:t>
            </a:r>
            <a:r>
              <a:rPr lang="ar-SA" sz="2400" dirty="0" smtClean="0"/>
              <a:t>جمع المعلومات عن الزبائن والمنافسين، </a:t>
            </a:r>
            <a:r>
              <a:rPr lang="ar-EG" sz="2400" dirty="0" smtClean="0"/>
              <a:t>و</a:t>
            </a:r>
            <a:r>
              <a:rPr lang="ar-SA" sz="2400" dirty="0" smtClean="0"/>
              <a:t>خدمة العملاء، </a:t>
            </a:r>
            <a:r>
              <a:rPr lang="ar-EG" sz="2400" dirty="0" smtClean="0"/>
              <a:t>و</a:t>
            </a:r>
            <a:r>
              <a:rPr lang="ar-SA" sz="2400" dirty="0" smtClean="0"/>
              <a:t>دعم العمليات الداخلية، إنهاء المعاملات. </a:t>
            </a:r>
          </a:p>
          <a:p>
            <a:pPr marL="0" indent="0" rtl="1">
              <a:spcBef>
                <a:spcPts val="0"/>
              </a:spcBef>
            </a:pPr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759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3600" b="1" dirty="0"/>
              <a:t>دراسة حالة: </a:t>
            </a:r>
            <a:r>
              <a:rPr lang="ar-SA" sz="3600" b="1" dirty="0" smtClean="0"/>
              <a:t>التحليل الرباعي</a:t>
            </a:r>
            <a:endParaRPr lang="ar-SA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17638"/>
            <a:ext cx="9993560" cy="4938712"/>
          </a:xfrm>
        </p:spPr>
        <p:txBody>
          <a:bodyPr/>
          <a:lstStyle/>
          <a:p>
            <a:pPr rtl="1">
              <a:spcBef>
                <a:spcPts val="200"/>
              </a:spcBef>
            </a:pPr>
            <a:r>
              <a:rPr lang="ar-SA" sz="2000" dirty="0" smtClean="0"/>
              <a:t>يعرض </a:t>
            </a:r>
            <a:r>
              <a:rPr lang="ar-SA" sz="2000" dirty="0"/>
              <a:t>هذا </a:t>
            </a:r>
            <a:r>
              <a:rPr lang="ar-SA" sz="2000" dirty="0" err="1"/>
              <a:t>الجزأ</a:t>
            </a:r>
            <a:r>
              <a:rPr lang="ar-SA" sz="2000" dirty="0"/>
              <a:t> تحليل المنافسة </a:t>
            </a:r>
            <a:r>
              <a:rPr lang="en-US" sz="2000" dirty="0"/>
              <a:t>SWOT</a:t>
            </a:r>
            <a:r>
              <a:rPr lang="ar-SA" sz="2000" dirty="0"/>
              <a:t> لخطة تقنية المعلومات الاستراتيجية لجامعة مونتانا الأمريكية</a:t>
            </a:r>
            <a:endParaRPr lang="en-US" sz="2000" dirty="0"/>
          </a:p>
          <a:p>
            <a:pPr rtl="1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ar-SA" sz="2000" b="1" dirty="0"/>
              <a:t>منهج التحليل</a:t>
            </a:r>
            <a:r>
              <a:rPr lang="ar-SA" sz="2000" dirty="0"/>
              <a:t/>
            </a:r>
            <a:br>
              <a:rPr lang="ar-SA" sz="2000" dirty="0"/>
            </a:br>
            <a:r>
              <a:rPr lang="ar-SA" sz="2000" dirty="0" smtClean="0"/>
              <a:t>أجرى فريق التخطيط ثلاث </a:t>
            </a:r>
            <a:r>
              <a:rPr lang="ar-SA" sz="2000" dirty="0"/>
              <a:t>جلسات للعصف الذهني في سبتمبر وأكتوبر 2011 لاستكشاف نقاط القوة والضعف والفرص والتهديدات المتعلقة بخدمات تكنولوجيا المعلومات في </a:t>
            </a:r>
            <a:r>
              <a:rPr lang="ar-SA" sz="2000" dirty="0" smtClean="0"/>
              <a:t>الجامعة. </a:t>
            </a:r>
            <a:r>
              <a:rPr lang="ar-SA" sz="2000" dirty="0"/>
              <a:t>إحدى هذه الجلسات كانت مع الطلبة والأخرى مع أعضاء هيئة التدريس والأخرى مع الإداريين. </a:t>
            </a:r>
            <a:r>
              <a:rPr lang="ar-SA" sz="2000" dirty="0" smtClean="0"/>
              <a:t>كما اجتمع </a:t>
            </a:r>
            <a:r>
              <a:rPr lang="ar-SA" sz="2000" dirty="0"/>
              <a:t>فريق التخطيط الاستراتيجي على انفراد مع العمداء وأعضاء مجلس الإدارة وموظفي تكنولوجيا المعلومات في 23 من الكليات </a:t>
            </a:r>
            <a:r>
              <a:rPr lang="ar-SA" sz="2000" dirty="0" smtClean="0"/>
              <a:t>والإدارات </a:t>
            </a:r>
            <a:r>
              <a:rPr lang="ar-SA" sz="2000" dirty="0"/>
              <a:t>التي تمثل جميع قطاعات الجامعة. وكان من المفترض الاجتماع مع أصحاب المصلحة الآخرين كجزء من هذه العملية. </a:t>
            </a:r>
            <a:endParaRPr lang="en-US" sz="2000" dirty="0"/>
          </a:p>
          <a:p>
            <a:pPr rtl="1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ar-SA" sz="2000" b="1" dirty="0"/>
              <a:t>نقاط القوة</a:t>
            </a:r>
            <a:endParaRPr lang="en-US" sz="2000" dirty="0"/>
          </a:p>
          <a:p>
            <a:pPr lvl="0" rtl="1">
              <a:spcBef>
                <a:spcPts val="200"/>
              </a:spcBef>
              <a:buFont typeface="Wingdings" panose="05000000000000000000" pitchFamily="2" charset="2"/>
              <a:buChar char="Ø"/>
            </a:pPr>
            <a:r>
              <a:rPr lang="ar-SA" sz="2000" dirty="0" smtClean="0"/>
              <a:t>أشاد </a:t>
            </a:r>
            <a:r>
              <a:rPr lang="ar-SA" sz="2000" dirty="0"/>
              <a:t>الإداريون ب</a:t>
            </a:r>
            <a:r>
              <a:rPr lang="ar-SA" sz="2000" dirty="0" smtClean="0"/>
              <a:t>موظفي </a:t>
            </a:r>
            <a:r>
              <a:rPr lang="ar-SA" sz="2000" dirty="0"/>
              <a:t>تكنولوجيا المعلومات والدعم الفني بسبب </a:t>
            </a:r>
            <a:r>
              <a:rPr lang="ar-SA" sz="2000" dirty="0" smtClean="0"/>
              <a:t>خبراتهم </a:t>
            </a:r>
            <a:r>
              <a:rPr lang="ar-SA" sz="2000" dirty="0"/>
              <a:t>والتفاني والمرونة وجودة الخدمة التي تقدمها.</a:t>
            </a:r>
            <a:endParaRPr lang="en-US" sz="2000" dirty="0"/>
          </a:p>
          <a:p>
            <a:pPr lvl="0" rtl="1">
              <a:spcBef>
                <a:spcPts val="200"/>
              </a:spcBef>
              <a:buFont typeface="Wingdings" panose="05000000000000000000" pitchFamily="2" charset="2"/>
              <a:buChar char="Ø"/>
            </a:pPr>
            <a:r>
              <a:rPr lang="ar-SA" sz="2000" dirty="0"/>
              <a:t>يرى منتسبي الجامعة أن أنظمة المعلومات والشبكات الموجودة في الجامعة تعتبر مصدرا للقوة.</a:t>
            </a:r>
            <a:endParaRPr lang="en-US" sz="2000" dirty="0"/>
          </a:p>
          <a:p>
            <a:pPr lvl="0" rtl="1">
              <a:spcBef>
                <a:spcPts val="200"/>
              </a:spcBef>
              <a:buFont typeface="Wingdings" panose="05000000000000000000" pitchFamily="2" charset="2"/>
              <a:buChar char="Ø"/>
            </a:pPr>
            <a:r>
              <a:rPr lang="ar-SA" sz="2000" dirty="0"/>
              <a:t>أشاد الطلاب بتوافر أجهزة الحاسب بالجامعة وسهولة العثور على المساعدة.</a:t>
            </a:r>
            <a:endParaRPr lang="en-US" sz="2000" dirty="0"/>
          </a:p>
          <a:p>
            <a:pPr lvl="0" rtl="1">
              <a:spcBef>
                <a:spcPts val="200"/>
              </a:spcBef>
              <a:buFont typeface="Wingdings" panose="05000000000000000000" pitchFamily="2" charset="2"/>
              <a:buChar char="Ø"/>
            </a:pPr>
            <a:r>
              <a:rPr lang="ar-SA" sz="2000" dirty="0"/>
              <a:t>أشاد الطلاب بخدمات المكتبة الإلكترونية وبعض الخدمات الالكترونية والبرامج التعليمية مثل </a:t>
            </a:r>
            <a:r>
              <a:rPr lang="en-US" sz="2000" dirty="0"/>
              <a:t>Academic Planner, </a:t>
            </a:r>
            <a:r>
              <a:rPr lang="en-US" sz="2000" dirty="0" err="1"/>
              <a:t>OneStop</a:t>
            </a:r>
            <a:r>
              <a:rPr lang="en-US" sz="2000" dirty="0"/>
              <a:t>, Moodle</a:t>
            </a:r>
            <a:r>
              <a:rPr lang="ar-SA" sz="2000" dirty="0"/>
              <a:t>.</a:t>
            </a:r>
            <a:endParaRPr lang="en-US" sz="2000" dirty="0"/>
          </a:p>
          <a:p>
            <a:pPr lvl="0" rtl="1">
              <a:spcBef>
                <a:spcPts val="200"/>
              </a:spcBef>
              <a:buFont typeface="Wingdings" panose="05000000000000000000" pitchFamily="2" charset="2"/>
              <a:buChar char="Ø"/>
            </a:pPr>
            <a:r>
              <a:rPr lang="ar-SA" sz="2000" dirty="0"/>
              <a:t>أشارت </a:t>
            </a:r>
            <a:r>
              <a:rPr lang="ar-SA" sz="2000" dirty="0" smtClean="0"/>
              <a:t>كلية </a:t>
            </a:r>
            <a:r>
              <a:rPr lang="ar-SA" sz="2000" dirty="0"/>
              <a:t>الآداب الى تحسن الاتصال بين الإدارة العليا لتقنية المعلومات وجميع وحدات الدعم الفني الموزعة على ربوع الجامعة. 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57924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095375"/>
          </a:xfrm>
        </p:spPr>
        <p:txBody>
          <a:bodyPr/>
          <a:lstStyle/>
          <a:p>
            <a:r>
              <a:rPr lang="ar-SA" b="1" dirty="0"/>
              <a:t>دراسة حالة: التحليل الرباعي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70014"/>
            <a:ext cx="9906000" cy="4986336"/>
          </a:xfrm>
        </p:spPr>
        <p:txBody>
          <a:bodyPr/>
          <a:lstStyle/>
          <a:p>
            <a:pPr rtl="1">
              <a:buFont typeface="Arial" panose="020B0604020202020204" pitchFamily="34" charset="0"/>
              <a:buChar char="•"/>
            </a:pPr>
            <a:r>
              <a:rPr lang="ar-SA" sz="2200" b="1" dirty="0"/>
              <a:t>نقاط الضعف</a:t>
            </a:r>
            <a:r>
              <a:rPr lang="ar-SA" sz="2200" dirty="0"/>
              <a:t/>
            </a:r>
            <a:br>
              <a:rPr lang="ar-SA" sz="2200" dirty="0"/>
            </a:br>
            <a:r>
              <a:rPr lang="ar-SA" sz="2200" dirty="0"/>
              <a:t>ركزت مناقشة نقاط الضعف في تكنولوجيا المعلومات في الجامعة مع الموظفين في المقام الأول على أربعة مجالات هي: 1) التمويل ومستويات التوظيف، 2) السياسات والعمليات، 3) الدعم الفني و4) التخطيط الاستراتيجي. واتفق المشاركون على:</a:t>
            </a:r>
            <a:endParaRPr lang="en-US" sz="2200" dirty="0"/>
          </a:p>
          <a:p>
            <a:pPr lvl="1" rtl="1">
              <a:buFont typeface="Wingdings" panose="05000000000000000000" pitchFamily="2" charset="2"/>
              <a:buChar char="Ø"/>
            </a:pPr>
            <a:r>
              <a:rPr lang="ar-SA" sz="2000" dirty="0"/>
              <a:t>قلة خبرة الجهاز الفني أصبحت مصدراً للقلق. </a:t>
            </a:r>
            <a:endParaRPr lang="en-US" sz="2000" dirty="0"/>
          </a:p>
          <a:p>
            <a:pPr lvl="1" rtl="1">
              <a:buFont typeface="Wingdings" panose="05000000000000000000" pitchFamily="2" charset="2"/>
              <a:buChar char="Ø"/>
            </a:pPr>
            <a:r>
              <a:rPr lang="ar-SA" sz="2000" dirty="0"/>
              <a:t>نقص المخصصات المالية لتقنية المعلومات مما أدى الى صعوب جذب فنيين مهرة ومغادرة آخرين للجامعة.</a:t>
            </a:r>
            <a:endParaRPr lang="en-US" sz="2000" dirty="0"/>
          </a:p>
          <a:p>
            <a:pPr lvl="1" rtl="1">
              <a:buFont typeface="Wingdings" panose="05000000000000000000" pitchFamily="2" charset="2"/>
              <a:buChar char="Ø"/>
            </a:pPr>
            <a:r>
              <a:rPr lang="ar-SA" sz="2000" dirty="0"/>
              <a:t>اعتماد تمويل وشراء تكنولوجيا المعلومات على الإدارة المركزية وتجاهل احتياجات مراكز الدعم الفني في الكليات. </a:t>
            </a:r>
            <a:endParaRPr lang="en-US" sz="2000" dirty="0"/>
          </a:p>
          <a:p>
            <a:pPr lvl="1" rtl="1">
              <a:buFont typeface="Wingdings" panose="05000000000000000000" pitchFamily="2" charset="2"/>
              <a:buChar char="Ø"/>
            </a:pPr>
            <a:r>
              <a:rPr lang="ar-SA" sz="2000" dirty="0"/>
              <a:t>كل المجموعات المشاركة في التحليل قلقة من نقص التنسيق بين الإدارة المركزية لتقنية المعلومات وكافة وحدات الدعم الفني في الجامعة. </a:t>
            </a:r>
            <a:endParaRPr lang="en-US" sz="2000" dirty="0"/>
          </a:p>
          <a:p>
            <a:pPr lvl="1" rtl="1">
              <a:buFont typeface="Wingdings" panose="05000000000000000000" pitchFamily="2" charset="2"/>
              <a:buChar char="Ø"/>
            </a:pPr>
            <a:r>
              <a:rPr lang="ar-SA" sz="2000" dirty="0"/>
              <a:t>الموظفون عندهم تحفظ على عملية التخطيط الاستراتيجي وشفافيتها وطريقة اتخاذ القرار بشأنها</a:t>
            </a:r>
            <a:endParaRPr lang="en-US" sz="2000" dirty="0"/>
          </a:p>
          <a:p>
            <a:pPr lvl="1" rtl="1">
              <a:buFont typeface="Wingdings" panose="05000000000000000000" pitchFamily="2" charset="2"/>
              <a:buChar char="Ø"/>
            </a:pPr>
            <a:r>
              <a:rPr lang="ar-SA" sz="2000" dirty="0"/>
              <a:t>أعرب الطلاب عن إحباطهم من عدم تنسيق موقع الجامعة والمستوى المتدني لمختبرات الحاسوب وتجهيزاته وضعف سرعة الإنترنت وعدم وجود تغطية </a:t>
            </a:r>
            <a:r>
              <a:rPr lang="ar-SA" sz="2000" dirty="0" err="1"/>
              <a:t>للواى</a:t>
            </a:r>
            <a:r>
              <a:rPr lang="ar-SA" sz="2000" dirty="0"/>
              <a:t> </a:t>
            </a:r>
            <a:r>
              <a:rPr lang="ar-SA" sz="2000" dirty="0" err="1"/>
              <a:t>فاى</a:t>
            </a:r>
            <a:r>
              <a:rPr lang="ar-SA" sz="2000" dirty="0"/>
              <a:t> </a:t>
            </a:r>
            <a:r>
              <a:rPr lang="ar-SA" sz="2000" dirty="0" err="1"/>
              <a:t>فى</a:t>
            </a:r>
            <a:r>
              <a:rPr lang="ar-SA" sz="2000" dirty="0"/>
              <a:t> بعض المناطق</a:t>
            </a:r>
            <a:r>
              <a:rPr lang="ar-SA" sz="1800" dirty="0"/>
              <a:t>.</a:t>
            </a:r>
            <a:endParaRPr lang="en-US" sz="1800" dirty="0"/>
          </a:p>
          <a:p>
            <a:pPr>
              <a:buFont typeface="Wingdings" panose="05000000000000000000" pitchFamily="2" charset="2"/>
              <a:buChar char="Ø"/>
            </a:pPr>
            <a:endParaRPr lang="ar-SA" sz="2200" dirty="0"/>
          </a:p>
          <a:p>
            <a:endParaRPr lang="ar-SA" sz="2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82594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/>
              <a:t>دراسة حالة: التحليل الرباعي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17638"/>
            <a:ext cx="9906000" cy="4891682"/>
          </a:xfrm>
        </p:spPr>
        <p:txBody>
          <a:bodyPr/>
          <a:lstStyle/>
          <a:p>
            <a:pPr rtl="1">
              <a:buFont typeface="Arial" panose="020B0604020202020204" pitchFamily="34" charset="0"/>
              <a:buChar char="•"/>
            </a:pPr>
            <a:r>
              <a:rPr lang="ar-SA" sz="2200" b="1" dirty="0"/>
              <a:t>الفرص </a:t>
            </a:r>
            <a:endParaRPr lang="en-US" sz="2200" dirty="0"/>
          </a:p>
          <a:p>
            <a:pPr lvl="1" rtl="1">
              <a:buFont typeface="Wingdings" panose="05000000000000000000" pitchFamily="2" charset="2"/>
              <a:buChar char="Ø"/>
            </a:pPr>
            <a:r>
              <a:rPr lang="ar-SA" sz="2200" dirty="0"/>
              <a:t>أعرب الموظفون عن وجود فرص لتحسين الكفاءة وخفض التكاليف من خلال وفورات الحجم، وبناء شراكات واستخدام الحوسبة السحابية.</a:t>
            </a:r>
            <a:endParaRPr lang="en-US" sz="2200" dirty="0"/>
          </a:p>
          <a:p>
            <a:pPr lvl="1" rtl="1">
              <a:buFont typeface="Wingdings" panose="05000000000000000000" pitchFamily="2" charset="2"/>
              <a:buChar char="Ø"/>
            </a:pPr>
            <a:r>
              <a:rPr lang="ar-SA" sz="2200" dirty="0"/>
              <a:t>أعرب الموظفون والطلاب أن بناء شبكة لاسلكي بالجامعة سوف توفر فرص تعليمية كبيرة.</a:t>
            </a:r>
            <a:endParaRPr lang="en-US" sz="2200" dirty="0"/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200" b="1" dirty="0"/>
              <a:t>التهديدات</a:t>
            </a:r>
            <a:endParaRPr lang="en-US" sz="2200" dirty="0"/>
          </a:p>
          <a:p>
            <a:pPr lvl="1" rtl="1">
              <a:buFont typeface="Wingdings" panose="05000000000000000000" pitchFamily="2" charset="2"/>
              <a:buChar char="Ø"/>
            </a:pPr>
            <a:r>
              <a:rPr lang="ar-SA" sz="2200" dirty="0"/>
              <a:t>أعربوا عن مخاوفهم من التحديات الأمنية، والقانونية والظروف الاقتصادية.</a:t>
            </a:r>
            <a:endParaRPr lang="en-US" sz="2200" dirty="0"/>
          </a:p>
          <a:p>
            <a:pPr lvl="1" rtl="1">
              <a:buFont typeface="Wingdings" panose="05000000000000000000" pitchFamily="2" charset="2"/>
              <a:buChar char="Ø"/>
            </a:pPr>
            <a:r>
              <a:rPr lang="ar-SA" sz="2200" dirty="0"/>
              <a:t>عبر أعضاء هيئة التدريس والموظفين والإداريين عن مخاوفهم من عدم قدرة تجهيزات الجامعة تلبية الطلب المتزايد </a:t>
            </a:r>
            <a:r>
              <a:rPr lang="ar-SA" sz="2200" dirty="0" err="1"/>
              <a:t>فى</a:t>
            </a:r>
            <a:r>
              <a:rPr lang="ar-SA" sz="2200" dirty="0"/>
              <a:t> المستقبل. </a:t>
            </a:r>
            <a:endParaRPr lang="en-US" sz="2200" dirty="0"/>
          </a:p>
          <a:p>
            <a:pPr lvl="1" rtl="1">
              <a:buFont typeface="Wingdings" panose="05000000000000000000" pitchFamily="2" charset="2"/>
              <a:buChar char="Ø"/>
            </a:pPr>
            <a:r>
              <a:rPr lang="ar-SA" sz="2200" dirty="0"/>
              <a:t>ذكر الطلاب أن زيادة استخدام الهواتف الذكية وأجهزة الحاسب المخمولة يشكل تهديدا. وأشاروا إلى أن مجموعة متنامية بسرعة من الأجهزة النقالة قد يشكل تهديدا لنوعية الدعم. </a:t>
            </a:r>
            <a:endParaRPr lang="en-US" sz="2200" dirty="0"/>
          </a:p>
          <a:p>
            <a:pPr lvl="1" rtl="1">
              <a:buFont typeface="Wingdings" panose="05000000000000000000" pitchFamily="2" charset="2"/>
              <a:buChar char="Ø"/>
            </a:pPr>
            <a:r>
              <a:rPr lang="ar-SA" sz="2200" dirty="0"/>
              <a:t>أعرب الطلاب عن مخاوف بشأن أولويات الميزانية. </a:t>
            </a:r>
            <a:endParaRPr lang="en-US" sz="2200" dirty="0"/>
          </a:p>
          <a:p>
            <a:pPr lvl="1" rtl="1">
              <a:buFont typeface="Wingdings" panose="05000000000000000000" pitchFamily="2" charset="2"/>
              <a:buChar char="Ø"/>
            </a:pPr>
            <a:r>
              <a:rPr lang="ar-SA" sz="2200" dirty="0"/>
              <a:t>يخشى الطلاب من انقطاع الأنترنت والاتصالات في حالات الطوارئ. </a:t>
            </a:r>
            <a:endParaRPr lang="en-US" sz="2200" dirty="0"/>
          </a:p>
          <a:p>
            <a:endParaRPr lang="ar-SA" sz="2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00725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8628" y="116632"/>
            <a:ext cx="8915400" cy="1219264"/>
          </a:xfrm>
        </p:spPr>
        <p:txBody>
          <a:bodyPr/>
          <a:lstStyle/>
          <a:p>
            <a:r>
              <a:rPr lang="ar-SA" dirty="0" smtClean="0"/>
              <a:t>2. تحديد الرسالة والرؤية والأهداف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2108" y="1335896"/>
            <a:ext cx="9896872" cy="4987501"/>
          </a:xfrm>
        </p:spPr>
        <p:txBody>
          <a:bodyPr/>
          <a:lstStyle/>
          <a:p>
            <a:pPr rtl="1">
              <a:spcBef>
                <a:spcPts val="200"/>
              </a:spcBef>
            </a:pPr>
            <a:r>
              <a:rPr lang="ar-SA" sz="2400" dirty="0" smtClean="0"/>
              <a:t>يتم الاعتماد على معلومات التحليل الاستراتيجي وصياغة الرسالة والرؤية والأهداف العليا ثم الوظيفية على </a:t>
            </a:r>
            <a:r>
              <a:rPr lang="ar-SA" sz="2400" dirty="0"/>
              <a:t>مستوى المالية، خدمة العملاء، العمليات، والأفراد. </a:t>
            </a:r>
            <a:endParaRPr lang="en-US" sz="2400" dirty="0" smtClean="0"/>
          </a:p>
          <a:p>
            <a:pPr rtl="1">
              <a:spcBef>
                <a:spcPts val="200"/>
              </a:spcBef>
            </a:pPr>
            <a:r>
              <a:rPr lang="ar-SA" sz="2400" dirty="0" smtClean="0"/>
              <a:t>1. </a:t>
            </a:r>
            <a:r>
              <a:rPr lang="ar-SA" sz="2400" b="1" dirty="0" smtClean="0"/>
              <a:t>الرسالة : </a:t>
            </a:r>
            <a:r>
              <a:rPr lang="ar-SA" sz="2400" dirty="0" smtClean="0"/>
              <a:t>تصف سبب </a:t>
            </a:r>
            <a:r>
              <a:rPr lang="ar-SA" sz="2400" dirty="0"/>
              <a:t>وجود </a:t>
            </a:r>
            <a:r>
              <a:rPr lang="ar-SA" sz="2400" dirty="0" smtClean="0"/>
              <a:t>المنظمة </a:t>
            </a:r>
          </a:p>
          <a:p>
            <a:pPr rtl="1">
              <a:spcBef>
                <a:spcPts val="200"/>
              </a:spcBef>
            </a:pPr>
            <a:r>
              <a:rPr lang="ar-SA" sz="2400" b="1" dirty="0" smtClean="0"/>
              <a:t>2. الرؤية</a:t>
            </a:r>
            <a:r>
              <a:rPr lang="ar-SA" sz="2400" b="1" dirty="0"/>
              <a:t>: </a:t>
            </a:r>
            <a:r>
              <a:rPr lang="ar-SA" sz="2400" dirty="0" smtClean="0"/>
              <a:t>تحدد </a:t>
            </a:r>
            <a:r>
              <a:rPr lang="ar-SA" sz="2400" dirty="0"/>
              <a:t>أين نريد أن نكون </a:t>
            </a:r>
            <a:endParaRPr lang="ar-SA" sz="2400" dirty="0" smtClean="0"/>
          </a:p>
          <a:p>
            <a:pPr rtl="1">
              <a:spcBef>
                <a:spcPts val="200"/>
              </a:spcBef>
            </a:pPr>
            <a:r>
              <a:rPr lang="ar-SA" sz="2400" dirty="0" smtClean="0"/>
              <a:t>3. </a:t>
            </a:r>
            <a:r>
              <a:rPr lang="ar-SA" sz="2400" b="1" dirty="0" smtClean="0"/>
              <a:t>القيم: </a:t>
            </a:r>
            <a:r>
              <a:rPr lang="ar-SA" sz="2400" dirty="0" smtClean="0"/>
              <a:t>تصف </a:t>
            </a:r>
            <a:r>
              <a:rPr lang="ar-SA" sz="2400" dirty="0"/>
              <a:t>المعايير والمبادئ التي </a:t>
            </a:r>
            <a:r>
              <a:rPr lang="ar-SA" sz="2400" dirty="0" smtClean="0"/>
              <a:t>تشجع الأفراد على التفاني والتآزر </a:t>
            </a:r>
            <a:r>
              <a:rPr lang="ar-SA" sz="2400" dirty="0"/>
              <a:t>ل</a:t>
            </a:r>
            <a:r>
              <a:rPr lang="ar-SA" sz="2400" dirty="0" smtClean="0"/>
              <a:t>تحقيق الرؤية. </a:t>
            </a:r>
            <a:endParaRPr lang="en-US" sz="2400" dirty="0"/>
          </a:p>
          <a:p>
            <a:pPr rtl="1">
              <a:spcBef>
                <a:spcPts val="200"/>
              </a:spcBef>
            </a:pPr>
            <a:r>
              <a:rPr lang="ar-SA" sz="2400" b="1" dirty="0" smtClean="0">
                <a:cs typeface="+mj-cs"/>
              </a:rPr>
              <a:t>4. الأهداف: </a:t>
            </a:r>
            <a:r>
              <a:rPr lang="ar-SA" sz="2400" dirty="0" smtClean="0">
                <a:cs typeface="+mj-cs"/>
              </a:rPr>
              <a:t>يجب أن تكون </a:t>
            </a:r>
            <a:r>
              <a:rPr lang="en-US" sz="2400" dirty="0" smtClean="0">
                <a:cs typeface="+mj-cs"/>
              </a:rPr>
              <a:t>SMART</a:t>
            </a:r>
            <a:r>
              <a:rPr lang="en-US" sz="2400" dirty="0">
                <a:cs typeface="+mj-cs"/>
              </a:rPr>
              <a:t> </a:t>
            </a:r>
            <a:r>
              <a:rPr lang="ar-SA" sz="2400" b="1" dirty="0">
                <a:cs typeface="+mj-cs"/>
              </a:rPr>
              <a:t> </a:t>
            </a:r>
            <a:r>
              <a:rPr lang="ar-SA" sz="2400" b="1" dirty="0" err="1" smtClean="0">
                <a:cs typeface="+mj-cs"/>
              </a:rPr>
              <a:t>أى</a:t>
            </a:r>
            <a:r>
              <a:rPr lang="ar-SA" sz="2400" b="1" dirty="0" smtClean="0">
                <a:cs typeface="+mj-cs"/>
              </a:rPr>
              <a:t> </a:t>
            </a:r>
            <a:r>
              <a:rPr lang="ar-SA" sz="2400" dirty="0" smtClean="0">
                <a:cs typeface="+mj-cs"/>
              </a:rPr>
              <a:t>محددة </a:t>
            </a:r>
            <a:r>
              <a:rPr lang="en-US" sz="2400" dirty="0" smtClean="0">
                <a:cs typeface="+mj-cs"/>
              </a:rPr>
              <a:t>specific</a:t>
            </a:r>
            <a:r>
              <a:rPr lang="ar-SA" sz="2400" dirty="0" smtClean="0">
                <a:cs typeface="+mj-cs"/>
              </a:rPr>
              <a:t>، يمكن قياسها </a:t>
            </a:r>
            <a:r>
              <a:rPr lang="en-US" sz="2400" dirty="0" smtClean="0">
                <a:cs typeface="+mj-cs"/>
              </a:rPr>
              <a:t>measurable</a:t>
            </a:r>
            <a:r>
              <a:rPr lang="ar-SA" sz="2400" dirty="0" smtClean="0">
                <a:cs typeface="+mj-cs"/>
              </a:rPr>
              <a:t>، يمكن تحقيقها</a:t>
            </a:r>
            <a:r>
              <a:rPr lang="en-US" sz="2400" dirty="0" smtClean="0">
                <a:cs typeface="+mj-cs"/>
              </a:rPr>
              <a:t>Achievable </a:t>
            </a:r>
            <a:r>
              <a:rPr lang="ar-SA" sz="2400" dirty="0" smtClean="0">
                <a:cs typeface="+mj-cs"/>
              </a:rPr>
              <a:t>،</a:t>
            </a:r>
            <a:r>
              <a:rPr lang="ar-SA" sz="2400" dirty="0">
                <a:cs typeface="+mj-cs"/>
              </a:rPr>
              <a:t> </a:t>
            </a:r>
            <a:r>
              <a:rPr lang="ar-SA" sz="2400" dirty="0" smtClean="0">
                <a:cs typeface="+mj-cs"/>
              </a:rPr>
              <a:t>ذات علاقة </a:t>
            </a:r>
            <a:r>
              <a:rPr lang="en-US" sz="2400" dirty="0" smtClean="0">
                <a:cs typeface="+mj-cs"/>
              </a:rPr>
              <a:t>Relevant</a:t>
            </a:r>
            <a:r>
              <a:rPr lang="ar-SA" sz="2400" dirty="0" smtClean="0">
                <a:cs typeface="+mj-cs"/>
              </a:rPr>
              <a:t>،</a:t>
            </a:r>
            <a:r>
              <a:rPr lang="ar-SA" sz="2400" dirty="0">
                <a:cs typeface="+mj-cs"/>
              </a:rPr>
              <a:t> </a:t>
            </a:r>
            <a:r>
              <a:rPr lang="ar-SA" sz="2400" dirty="0" smtClean="0"/>
              <a:t>محددة </a:t>
            </a:r>
            <a:r>
              <a:rPr lang="ar-SA" sz="2400" dirty="0"/>
              <a:t>بمواقيت معينة </a:t>
            </a:r>
            <a:r>
              <a:rPr lang="en-US" sz="2400" dirty="0"/>
              <a:t>timed </a:t>
            </a:r>
            <a:r>
              <a:rPr lang="ar-SA" sz="2400" dirty="0" smtClean="0"/>
              <a:t>.</a:t>
            </a:r>
            <a:endParaRPr lang="ar-SA" sz="2400" dirty="0" smtClean="0">
              <a:cs typeface="+mj-cs"/>
            </a:endParaRPr>
          </a:p>
          <a:p>
            <a:pPr rtl="1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ar-SA" sz="2400" dirty="0" smtClean="0">
                <a:cs typeface="+mj-cs"/>
              </a:rPr>
              <a:t>الأهداف غالباً ما تتحقق عن طريق خلق قيمة جديدة أو تحقيق ميزة تنافسية</a:t>
            </a:r>
            <a:r>
              <a:rPr lang="ar-SA" sz="2400" dirty="0" smtClean="0"/>
              <a:t> </a:t>
            </a:r>
            <a:r>
              <a:rPr lang="ar-SA" sz="2400" dirty="0" smtClean="0">
                <a:cs typeface="+mj-cs"/>
              </a:rPr>
              <a:t>من خلال خفض التكاليف أو تحسين الجودة أو الابتكار في الأعمال أو دخول أسوق جديدة، أو تطوير المعرفة والمحافظة على الكفاءات</a:t>
            </a:r>
            <a:r>
              <a:rPr lang="ar-EG" sz="2400" dirty="0" smtClean="0">
                <a:cs typeface="+mj-cs"/>
              </a:rPr>
              <a:t>، أو تنويع المنتجات</a:t>
            </a:r>
            <a:r>
              <a:rPr lang="ar-SA" sz="2400" dirty="0" smtClean="0">
                <a:cs typeface="+mj-cs"/>
              </a:rPr>
              <a:t>.  </a:t>
            </a:r>
          </a:p>
          <a:p>
            <a:pPr rtl="1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ar-EG" sz="2400" b="1" dirty="0" smtClean="0">
                <a:cs typeface="+mj-cs"/>
              </a:rPr>
              <a:t>أمثلة ل</a:t>
            </a:r>
            <a:r>
              <a:rPr lang="ar-SA" sz="2400" b="1" dirty="0" smtClean="0">
                <a:cs typeface="+mj-cs"/>
              </a:rPr>
              <a:t>أهداف ذكية: </a:t>
            </a:r>
            <a:r>
              <a:rPr lang="ar-SA" sz="2400" dirty="0" smtClean="0">
                <a:cs typeface="+mj-cs"/>
              </a:rPr>
              <a:t>زيادة الأرباح أو المبيعات أو الزبائن بنسبة 25% خلال خمس سنوات</a:t>
            </a:r>
          </a:p>
          <a:p>
            <a:pPr rtl="1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ar-SA" sz="2400" b="1" dirty="0" smtClean="0">
                <a:cs typeface="+mj-cs"/>
              </a:rPr>
              <a:t>أهدف غير ذكية: </a:t>
            </a:r>
            <a:r>
              <a:rPr lang="ar-SA" sz="2400" dirty="0" smtClean="0">
                <a:cs typeface="+mj-cs"/>
              </a:rPr>
              <a:t>تحسين خدمة العملاء، المحافظة على البيئة (صعوبة قياسه، غير محدد بوقت</a:t>
            </a:r>
            <a:r>
              <a:rPr lang="ar-SA" sz="2400" dirty="0" smtClean="0">
                <a:cs typeface="+mj-cs"/>
              </a:rPr>
              <a:t>)</a:t>
            </a:r>
          </a:p>
          <a:p>
            <a:pPr rtl="1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ar-SA" sz="2400" dirty="0" smtClean="0">
                <a:cs typeface="+mj-cs"/>
              </a:rPr>
              <a:t>الثقافة التنظيمية: هي القيم والمبادئ التي تشكل البيئة الاجتماعية والنفسة في المنظمة. </a:t>
            </a:r>
            <a:endParaRPr lang="ar-SA" sz="2400" dirty="0">
              <a:cs typeface="+mj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393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472" y="0"/>
            <a:ext cx="8915400" cy="1143000"/>
          </a:xfrm>
        </p:spPr>
        <p:txBody>
          <a:bodyPr/>
          <a:lstStyle/>
          <a:p>
            <a:r>
              <a:rPr lang="ar-SA" dirty="0" smtClean="0"/>
              <a:t>أمثلة على الرؤية والرسالة والقيم </a:t>
            </a: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56" y="1268760"/>
            <a:ext cx="9906000" cy="4968552"/>
          </a:xfrm>
        </p:spPr>
        <p:txBody>
          <a:bodyPr/>
          <a:lstStyle/>
          <a:p>
            <a:pPr rtl="1">
              <a:buFont typeface="Wingdings" panose="05000000000000000000" pitchFamily="2" charset="2"/>
              <a:buChar char="q"/>
            </a:pPr>
            <a:r>
              <a:rPr lang="ar-SA" sz="2400" b="1" dirty="0" smtClean="0"/>
              <a:t>شركة جوجل</a:t>
            </a:r>
            <a:endParaRPr lang="en-US" sz="2400" b="1" dirty="0"/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400" b="1" dirty="0" smtClean="0"/>
              <a:t>الرؤية: </a:t>
            </a:r>
            <a:r>
              <a:rPr lang="ar-SA" sz="2400" dirty="0" smtClean="0"/>
              <a:t>توفير </a:t>
            </a:r>
            <a:r>
              <a:rPr lang="ar-SA" sz="2400" dirty="0"/>
              <a:t>الوصول إلى معلومات العالم بنقرة واحدة. </a:t>
            </a:r>
            <a:endParaRPr lang="ar-SA" sz="2400" dirty="0" smtClean="0"/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400" b="1" dirty="0" smtClean="0"/>
              <a:t>الرسالة: </a:t>
            </a:r>
            <a:r>
              <a:rPr lang="ar-SA" sz="2400" dirty="0" smtClean="0"/>
              <a:t>تنظيم </a:t>
            </a:r>
            <a:r>
              <a:rPr lang="ar-SA" sz="2400" dirty="0"/>
              <a:t>معلومات العالم وجعلها مفيدة وفي متناول الجميع </a:t>
            </a:r>
            <a:endParaRPr lang="ar-SA" sz="2400" dirty="0" smtClean="0"/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400" b="1" dirty="0" smtClean="0"/>
              <a:t>القيم: </a:t>
            </a:r>
            <a:r>
              <a:rPr lang="ar-SA" sz="2400" dirty="0" smtClean="0"/>
              <a:t>التركيز </a:t>
            </a:r>
            <a:r>
              <a:rPr lang="ar-SA" sz="2400" dirty="0"/>
              <a:t>على المستخدم، الجودة، السرعة، الديمقراطية، كلمة رائع لا تكفى، المعلومات لا حدود لها  </a:t>
            </a:r>
            <a:endParaRPr lang="en-US" sz="2400" dirty="0"/>
          </a:p>
          <a:p>
            <a:pPr rtl="1">
              <a:buFont typeface="Wingdings" panose="05000000000000000000" pitchFamily="2" charset="2"/>
              <a:buChar char="q"/>
            </a:pPr>
            <a:r>
              <a:rPr lang="ar-SA" sz="2400" b="1" dirty="0" smtClean="0"/>
              <a:t>شركة أمازون</a:t>
            </a:r>
            <a:endParaRPr lang="en-US" sz="2400" b="1" dirty="0"/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400" b="1" dirty="0" smtClean="0"/>
              <a:t>الرسالة: </a:t>
            </a:r>
            <a:r>
              <a:rPr lang="ar-SA" sz="2400" dirty="0" smtClean="0"/>
              <a:t>نحن </a:t>
            </a:r>
            <a:r>
              <a:rPr lang="ar-SA" sz="2400" dirty="0"/>
              <a:t>نسعى جاهدين لنقدم لعملائنا أدنى الأسعار الممكنة ، وأفضل الاختيارات </a:t>
            </a:r>
            <a:r>
              <a:rPr lang="ar-SA" sz="2400" dirty="0" smtClean="0"/>
              <a:t>المتاحة، </a:t>
            </a:r>
            <a:r>
              <a:rPr lang="ar-SA" sz="2400" dirty="0"/>
              <a:t>وأقصى درجات </a:t>
            </a:r>
            <a:r>
              <a:rPr lang="ar-SA" sz="2400" dirty="0" smtClean="0"/>
              <a:t>الراحة.</a:t>
            </a:r>
            <a:endParaRPr lang="en-US" sz="2400" dirty="0"/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400" b="1" dirty="0" smtClean="0"/>
              <a:t>الرؤية: </a:t>
            </a:r>
            <a:r>
              <a:rPr lang="ar-SA" sz="2400" dirty="0" smtClean="0"/>
              <a:t>رؤيتنا </a:t>
            </a:r>
            <a:r>
              <a:rPr lang="ar-SA" sz="2400" dirty="0"/>
              <a:t>هي أن نكون أكثر شركة تركز على العملاء في العالم. وبناء مكان يمكن للأشخاص العثور علي أي شيء يرغبون في شرائه عبر الإنترنت</a:t>
            </a:r>
            <a:r>
              <a:rPr lang="ar-SA" sz="2400" dirty="0" smtClean="0"/>
              <a:t>.</a:t>
            </a:r>
            <a:endParaRPr lang="en-US" sz="2400" dirty="0"/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400" b="1" dirty="0" smtClean="0"/>
              <a:t>القيم: </a:t>
            </a:r>
            <a:r>
              <a:rPr lang="ar-SA" sz="2400" dirty="0" smtClean="0"/>
              <a:t>الهوس </a:t>
            </a:r>
            <a:r>
              <a:rPr lang="ar-SA" sz="2400" dirty="0"/>
              <a:t>بالعملاء، الابتكار، البساطة، التعلم والشغف، جلب الكفاءات، أعلى المعايير، التفكير </a:t>
            </a:r>
            <a:r>
              <a:rPr lang="ar-EG" sz="2400" dirty="0"/>
              <a:t>فى الأمور الكبيرة، </a:t>
            </a:r>
            <a:r>
              <a:rPr lang="ar-EG" sz="2400" dirty="0" smtClean="0"/>
              <a:t>الثقة </a:t>
            </a:r>
            <a:endParaRPr lang="en-US" sz="2400" dirty="0"/>
          </a:p>
          <a:p>
            <a:endParaRPr lang="ar-EG" sz="2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8298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 3. صياغة </a:t>
            </a:r>
            <a:r>
              <a:rPr lang="ar-SA" dirty="0"/>
              <a:t>الاستراتيجية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17638"/>
            <a:ext cx="9906000" cy="4938712"/>
          </a:xfrm>
        </p:spPr>
        <p:txBody>
          <a:bodyPr/>
          <a:lstStyle/>
          <a:p>
            <a:pPr marL="514350" indent="-514350" rtl="1">
              <a:buAutoNum type="arabicPeriod"/>
            </a:pPr>
            <a:r>
              <a:rPr lang="ar-SA" sz="2400" b="1" dirty="0" smtClean="0"/>
              <a:t>تحديد الخيارات: </a:t>
            </a:r>
          </a:p>
          <a:p>
            <a:pPr marL="857250" lvl="1" indent="-457200" rtl="1">
              <a:buFont typeface="Arial" panose="020B0604020202020204" pitchFamily="34" charset="0"/>
              <a:buChar char="•"/>
            </a:pPr>
            <a:r>
              <a:rPr lang="ar-SA" sz="2400" b="1" dirty="0" smtClean="0"/>
              <a:t>قنوات التوزيع: </a:t>
            </a:r>
            <a:r>
              <a:rPr lang="ar-SA" sz="2400" dirty="0" smtClean="0"/>
              <a:t>تقليدية (مندوبو مبيعات ومحلات التجزئة) أم الكترونية ( مواقع إلكترونية)؟</a:t>
            </a:r>
          </a:p>
          <a:p>
            <a:pPr marL="857250" lvl="1" indent="-457200" rtl="1">
              <a:buFont typeface="Arial" panose="020B0604020202020204" pitchFamily="34" charset="0"/>
              <a:buChar char="•"/>
            </a:pPr>
            <a:r>
              <a:rPr lang="ar-SA" sz="2400" b="1" dirty="0" smtClean="0"/>
              <a:t>إعادة هيكلة المنظمة: </a:t>
            </a:r>
            <a:r>
              <a:rPr lang="ar-EG" sz="2400" dirty="0"/>
              <a:t>فتح فرع جديد،</a:t>
            </a:r>
            <a:r>
              <a:rPr lang="ar-SA" sz="2400" dirty="0" smtClean="0"/>
              <a:t>الاندماج، الانقسام، الشراكة،  التكامل الرأسي أو الأفقي </a:t>
            </a:r>
          </a:p>
          <a:p>
            <a:pPr marL="857250" lvl="1" indent="-457200" rtl="1">
              <a:buFont typeface="Arial" panose="020B0604020202020204" pitchFamily="34" charset="0"/>
              <a:buChar char="•"/>
            </a:pPr>
            <a:r>
              <a:rPr lang="ar-SA" sz="2400" b="1" dirty="0" smtClean="0"/>
              <a:t>زيادة العائدات</a:t>
            </a:r>
            <a:r>
              <a:rPr lang="ar-SA" sz="2400" dirty="0" smtClean="0"/>
              <a:t>: زيادة البيع، تأجير أصول، منح رخص</a:t>
            </a:r>
            <a:r>
              <a:rPr lang="ar-EG" sz="2400" dirty="0" smtClean="0"/>
              <a:t>، تحصيل مقابل التوصيل للمنازل</a:t>
            </a:r>
            <a:r>
              <a:rPr lang="ar-SA" sz="2400" dirty="0" smtClean="0"/>
              <a:t> </a:t>
            </a:r>
          </a:p>
          <a:p>
            <a:pPr marL="857250" lvl="1" indent="-457200" rtl="1">
              <a:buFont typeface="Arial" panose="020B0604020202020204" pitchFamily="34" charset="0"/>
              <a:buChar char="•"/>
            </a:pPr>
            <a:r>
              <a:rPr lang="ar-SA" sz="2400" b="1" dirty="0"/>
              <a:t>ا</a:t>
            </a:r>
            <a:r>
              <a:rPr lang="ar-SA" sz="2400" b="1" dirty="0" smtClean="0"/>
              <a:t>لمنتجات</a:t>
            </a:r>
            <a:r>
              <a:rPr lang="ar-SA" sz="2400" dirty="0"/>
              <a:t>: زيادة </a:t>
            </a:r>
            <a:r>
              <a:rPr lang="ar-SA" sz="2400" dirty="0" smtClean="0"/>
              <a:t>مبيعات </a:t>
            </a:r>
            <a:r>
              <a:rPr lang="ar-SA" sz="2400" dirty="0"/>
              <a:t>للزبائن </a:t>
            </a:r>
            <a:r>
              <a:rPr lang="ar-SA" sz="2400" dirty="0" smtClean="0"/>
              <a:t>الحاليين أم </a:t>
            </a:r>
            <a:r>
              <a:rPr lang="ar-SA" sz="2400" dirty="0"/>
              <a:t>تطوير منتج جديد، أو الدخول الى أسواق </a:t>
            </a:r>
            <a:r>
              <a:rPr lang="ar-SA" sz="2400" dirty="0" smtClean="0"/>
              <a:t>جديدة؟ </a:t>
            </a:r>
            <a:endParaRPr lang="en-US" sz="2400" dirty="0"/>
          </a:p>
          <a:p>
            <a:pPr marL="857250" lvl="1" indent="-457200" rtl="1">
              <a:buFont typeface="Arial" panose="020B0604020202020204" pitchFamily="34" charset="0"/>
              <a:buChar char="•"/>
            </a:pPr>
            <a:r>
              <a:rPr lang="ar-SA" sz="2400" b="1" dirty="0" smtClean="0"/>
              <a:t>تميز الشركة: </a:t>
            </a:r>
            <a:r>
              <a:rPr lang="ar-SA" sz="2400" dirty="0" smtClean="0"/>
              <a:t>عن طريق السعر أم الجودة، أو سرعة </a:t>
            </a:r>
            <a:r>
              <a:rPr lang="ar-EG" sz="2400" dirty="0" smtClean="0"/>
              <a:t>ت</a:t>
            </a:r>
            <a:r>
              <a:rPr lang="ar-SA" sz="2400" dirty="0" smtClean="0"/>
              <a:t>وص</a:t>
            </a:r>
            <a:r>
              <a:rPr lang="ar-EG" sz="2400" dirty="0" smtClean="0"/>
              <a:t>ي</a:t>
            </a:r>
            <a:r>
              <a:rPr lang="ar-SA" sz="2400" dirty="0" smtClean="0"/>
              <a:t>ل</a:t>
            </a:r>
            <a:r>
              <a:rPr lang="ar-EG" sz="2400" dirty="0" smtClean="0"/>
              <a:t> السلعة للزبائن؟</a:t>
            </a:r>
            <a:endParaRPr lang="ar-SA" sz="2400" dirty="0"/>
          </a:p>
          <a:p>
            <a:pPr marL="857250" lvl="1" indent="-457200" rtl="1">
              <a:buFont typeface="Arial" panose="020B0604020202020204" pitchFamily="34" charset="0"/>
              <a:buChar char="•"/>
            </a:pPr>
            <a:r>
              <a:rPr lang="ar-SA" sz="2400" b="1" dirty="0" smtClean="0"/>
              <a:t>التسعير: </a:t>
            </a:r>
            <a:r>
              <a:rPr lang="ar-SA" sz="2400" dirty="0" smtClean="0"/>
              <a:t>أسعار موحدة أو أسعار انتقائية أم عروض، أم أسعار الحزم  </a:t>
            </a:r>
            <a:r>
              <a:rPr lang="en-US" sz="2400" dirty="0" smtClean="0"/>
              <a:t>bundling </a:t>
            </a:r>
            <a:r>
              <a:rPr lang="ar-SA" sz="2400" dirty="0" smtClean="0"/>
              <a:t> ؟ </a:t>
            </a:r>
          </a:p>
          <a:p>
            <a:pPr rtl="1"/>
            <a:r>
              <a:rPr lang="ar-SA" sz="2400" dirty="0" smtClean="0"/>
              <a:t>2. </a:t>
            </a:r>
            <a:r>
              <a:rPr lang="ar-SA" sz="2400" b="1" dirty="0" smtClean="0"/>
              <a:t>تقييم الخيارات: </a:t>
            </a:r>
            <a:r>
              <a:rPr lang="ar-SA" sz="2400" dirty="0" smtClean="0"/>
              <a:t>يجب أن تكون متسقة، وجذابة، وأقل مخاطر، ومناسبة، ويمكن تحقيقها.  </a:t>
            </a:r>
          </a:p>
          <a:p>
            <a:pPr rtl="1"/>
            <a:r>
              <a:rPr lang="ar-SA" sz="2400" dirty="0" smtClean="0"/>
              <a:t>3. </a:t>
            </a:r>
            <a:r>
              <a:rPr lang="ar-SA" sz="2400" b="1" dirty="0" smtClean="0"/>
              <a:t>اختيار أنسبها: </a:t>
            </a:r>
            <a:r>
              <a:rPr lang="ar-SA" sz="2400" dirty="0" smtClean="0"/>
              <a:t> لرسالة الشركة والأهداف الاستراتيجية والبيئة الداخلية ( المهارات المطلوبة) والخارجية</a:t>
            </a:r>
            <a:r>
              <a:rPr lang="en-US" sz="2400" dirty="0" smtClean="0"/>
              <a:t> </a:t>
            </a:r>
            <a:r>
              <a:rPr lang="ar-SA" sz="2400" dirty="0" smtClean="0"/>
              <a:t>(قوة المنافسين والموردين)</a:t>
            </a:r>
            <a:r>
              <a:rPr lang="en-US" sz="2400" dirty="0" smtClean="0"/>
              <a:t> </a:t>
            </a:r>
            <a:r>
              <a:rPr lang="ar-SA" sz="2400" dirty="0" smtClean="0"/>
              <a:t>وطبيعة المنتج ( التعليم عن بعد غير مناسب لطلبة الطب)</a:t>
            </a:r>
            <a:r>
              <a:rPr lang="en-US" sz="2400" dirty="0" smtClean="0"/>
              <a:t> 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400" b="1" dirty="0" smtClean="0"/>
              <a:t>الخيارات تختلف: </a:t>
            </a:r>
            <a:r>
              <a:rPr lang="ar-SA" sz="2400" dirty="0" smtClean="0"/>
              <a:t>باختلاف مستوى الاستراتيجية وطبيعة النشاط والهدف المرجو تحقيقه</a:t>
            </a:r>
            <a:endParaRPr lang="ar-SA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4791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4. تنفيذ الخطة الاستراتيجية 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40768"/>
            <a:ext cx="9906000" cy="4938711"/>
          </a:xfrm>
        </p:spPr>
        <p:txBody>
          <a:bodyPr/>
          <a:lstStyle/>
          <a:p>
            <a:pPr marL="457200" indent="-457200" rtl="1">
              <a:buFont typeface="+mj-cs"/>
              <a:buAutoNum type="arabic1Minus"/>
            </a:pPr>
            <a:r>
              <a:rPr lang="ar-SA" sz="2400" b="1" dirty="0" smtClean="0"/>
              <a:t>التخطيط: </a:t>
            </a:r>
            <a:r>
              <a:rPr lang="ar-SA" sz="2400" dirty="0"/>
              <a:t> </a:t>
            </a:r>
            <a:r>
              <a:rPr lang="ar-SA" sz="2400" dirty="0" smtClean="0"/>
              <a:t>تحدد </a:t>
            </a:r>
            <a:r>
              <a:rPr lang="ar-SA" sz="2400" u="sng" dirty="0" smtClean="0"/>
              <a:t>ماذا</a:t>
            </a:r>
            <a:r>
              <a:rPr lang="ar-SA" sz="2400" dirty="0" smtClean="0"/>
              <a:t> سنفعل وتشرح </a:t>
            </a:r>
            <a:r>
              <a:rPr lang="ar-SA" sz="2400" u="sng" dirty="0" smtClean="0"/>
              <a:t>لماذا</a:t>
            </a:r>
            <a:r>
              <a:rPr lang="ar-SA" sz="2400" dirty="0" smtClean="0"/>
              <a:t> سنفعله</a:t>
            </a:r>
          </a:p>
          <a:p>
            <a:pPr lvl="1" rtl="1">
              <a:buFont typeface="Arial" panose="020B0604020202020204" pitchFamily="34" charset="0"/>
              <a:buChar char="•"/>
            </a:pPr>
            <a:r>
              <a:rPr lang="ar-SA" sz="2400" dirty="0" smtClean="0"/>
              <a:t>تحدد الأدوات والمبادرات </a:t>
            </a:r>
            <a:r>
              <a:rPr lang="ar-SA" sz="2400" dirty="0"/>
              <a:t>والبرامج والسياسات اللازمة لتحقيق </a:t>
            </a:r>
            <a:r>
              <a:rPr lang="ar-SA" sz="2400" dirty="0" smtClean="0"/>
              <a:t>الأهداف. </a:t>
            </a:r>
          </a:p>
          <a:p>
            <a:pPr marL="457200" indent="-457200" rtl="1">
              <a:buFont typeface="+mj-cs"/>
              <a:buAutoNum type="arabic1Minus"/>
            </a:pPr>
            <a:r>
              <a:rPr lang="ar-SA" sz="2400" b="1" dirty="0" smtClean="0"/>
              <a:t>التنفيذ: </a:t>
            </a:r>
            <a:r>
              <a:rPr lang="ar-SA" sz="2400" dirty="0" smtClean="0"/>
              <a:t>هو تحويل الخطة الى أفعال لتحقيق الأهداف عن طريق تحديد المسؤوليات </a:t>
            </a:r>
            <a:r>
              <a:rPr lang="ar-SA" sz="2400" u="sng" dirty="0" smtClean="0"/>
              <a:t>( من؟) </a:t>
            </a:r>
            <a:r>
              <a:rPr lang="ar-SA" sz="2400" dirty="0" smtClean="0"/>
              <a:t>والمكان </a:t>
            </a:r>
            <a:r>
              <a:rPr lang="ar-SA" sz="2400" u="sng" dirty="0" smtClean="0"/>
              <a:t>(أين؟) </a:t>
            </a:r>
            <a:r>
              <a:rPr lang="ar-SA" sz="2400" dirty="0" smtClean="0"/>
              <a:t>ومواعيد تسليم المهام </a:t>
            </a:r>
            <a:r>
              <a:rPr lang="ar-SA" sz="2400" u="sng" dirty="0" smtClean="0"/>
              <a:t>(متى؟)</a:t>
            </a:r>
            <a:r>
              <a:rPr lang="ar-SA" sz="2400" dirty="0" smtClean="0"/>
              <a:t> وكيفية التنفيذ </a:t>
            </a:r>
            <a:r>
              <a:rPr lang="ar-SA" sz="2400" u="sng" dirty="0" smtClean="0"/>
              <a:t>(كيف؟)</a:t>
            </a:r>
            <a:r>
              <a:rPr lang="ar-SA" sz="2400" dirty="0" smtClean="0"/>
              <a:t> </a:t>
            </a:r>
            <a:r>
              <a:rPr lang="ar-SA" sz="2400" dirty="0"/>
              <a:t>وتحديد </a:t>
            </a:r>
            <a:r>
              <a:rPr lang="ar-SA" sz="2400" dirty="0" smtClean="0"/>
              <a:t>الميزانية ( بكم ؟) </a:t>
            </a:r>
            <a:endParaRPr lang="ar-SA" sz="2400" u="sng" dirty="0" smtClean="0"/>
          </a:p>
          <a:p>
            <a:pPr lvl="1" rtl="1">
              <a:buFont typeface="Arial" panose="020B0604020202020204" pitchFamily="34" charset="0"/>
              <a:buChar char="•"/>
            </a:pPr>
            <a:r>
              <a:rPr lang="ar-SA" sz="2400" dirty="0" smtClean="0"/>
              <a:t>يجب مراجعة ودراسة الخطة قبل الشروع في التنفيذ وإشراك الإدارة العليا عند الضرورة</a:t>
            </a:r>
          </a:p>
          <a:p>
            <a:pPr marL="457200" indent="-457200" rtl="1">
              <a:buAutoNum type="arabic1Minus" startAt="5"/>
            </a:pPr>
            <a:r>
              <a:rPr lang="ar-SA" sz="2400" b="1" dirty="0" smtClean="0"/>
              <a:t>الرقابة والسيطرة: </a:t>
            </a:r>
            <a:r>
              <a:rPr lang="ar-SA" sz="2400" dirty="0"/>
              <a:t>السيطرة على صياغة الخطة وتنفيذها </a:t>
            </a:r>
            <a:r>
              <a:rPr lang="ar-SA" sz="2400" b="1" dirty="0" smtClean="0"/>
              <a:t>و</a:t>
            </a:r>
            <a:r>
              <a:rPr lang="ar-SA" sz="2400" dirty="0" smtClean="0"/>
              <a:t>شرح </a:t>
            </a:r>
            <a:r>
              <a:rPr lang="ar-SA" sz="2400" dirty="0"/>
              <a:t>الخطة وأهدافها </a:t>
            </a:r>
            <a:r>
              <a:rPr lang="ar-SA" sz="2400" dirty="0" smtClean="0"/>
              <a:t>للموظفين وتمليكها لهم، وتسهيل </a:t>
            </a:r>
            <a:r>
              <a:rPr lang="ar-SA" sz="2400" dirty="0"/>
              <a:t>التواصل بين مجموعات العمل، </a:t>
            </a:r>
            <a:r>
              <a:rPr lang="ar-SA" sz="2400" dirty="0" smtClean="0"/>
              <a:t>وتحديد المواعيد، ومتابعة </a:t>
            </a:r>
            <a:r>
              <a:rPr lang="ar-SA" sz="2400" dirty="0"/>
              <a:t>سير </a:t>
            </a:r>
            <a:r>
              <a:rPr lang="ar-SA" sz="2400" dirty="0" smtClean="0"/>
              <a:t>الخطة</a:t>
            </a:r>
            <a:endParaRPr lang="ar-SA" sz="2400" dirty="0"/>
          </a:p>
          <a:p>
            <a:pPr lvl="1" rtl="1">
              <a:buFont typeface="Arial" panose="020B0604020202020204" pitchFamily="34" charset="0"/>
              <a:buChar char="•"/>
            </a:pPr>
            <a:r>
              <a:rPr lang="ar-SA" sz="2400" dirty="0" smtClean="0"/>
              <a:t> </a:t>
            </a:r>
            <a:r>
              <a:rPr lang="ar-SA" sz="2400" dirty="0"/>
              <a:t>هي بمثابة نظام للتحذير المبكر والتكيف مع التغيرات الداخلية والخارجية</a:t>
            </a:r>
          </a:p>
          <a:p>
            <a:pPr lvl="1" rtl="1">
              <a:buFont typeface="Arial" panose="020B0604020202020204" pitchFamily="34" charset="0"/>
              <a:buChar char="•"/>
            </a:pPr>
            <a:r>
              <a:rPr lang="ar-SA" sz="2400" dirty="0"/>
              <a:t> تهتم بوضع معايير وسياسات </a:t>
            </a:r>
            <a:r>
              <a:rPr lang="ar-SA" sz="2400" dirty="0" smtClean="0"/>
              <a:t>ومقايس تقارن الأداء الحالي بالمستهدف </a:t>
            </a:r>
          </a:p>
          <a:p>
            <a:pPr lvl="1" rtl="1">
              <a:buFont typeface="Arial" panose="020B0604020202020204" pitchFamily="34" charset="0"/>
              <a:buChar char="•"/>
            </a:pPr>
            <a:r>
              <a:rPr lang="ar-SA" sz="2400" b="1" dirty="0" smtClean="0"/>
              <a:t>طريقة بطاقة </a:t>
            </a:r>
            <a:r>
              <a:rPr lang="ar-SA" sz="2400" b="1" dirty="0"/>
              <a:t>الأداء </a:t>
            </a:r>
            <a:r>
              <a:rPr lang="ar-SA" sz="2400" b="1" dirty="0" smtClean="0"/>
              <a:t>المتوازن </a:t>
            </a:r>
            <a:r>
              <a:rPr lang="en-US" altLang="ar-SA" sz="2400" dirty="0"/>
              <a:t>Balanced Scorecard </a:t>
            </a:r>
            <a:r>
              <a:rPr lang="ar-SA" sz="2400" dirty="0" smtClean="0"/>
              <a:t>: هل نحقق نمو ونخلق قيمة اقتصادية؟ هل يزداد رضا الزبائن؟ هل نحقق أهداف حملة الأسهم؟ هل نحسن كفاءاتنا الأساسية؟   </a:t>
            </a:r>
            <a:r>
              <a:rPr lang="en-US" sz="2400" dirty="0" smtClean="0"/>
              <a:t>Core Competencies </a:t>
            </a:r>
            <a:r>
              <a:rPr lang="ar-SA" sz="2400" dirty="0" smtClean="0"/>
              <a:t>  </a:t>
            </a:r>
            <a:endParaRPr lang="ar-SA" sz="2400" dirty="0"/>
          </a:p>
          <a:p>
            <a:pPr marL="0" indent="0" rtl="1"/>
            <a:r>
              <a:rPr lang="ar-SA" sz="2200" dirty="0" smtClean="0"/>
              <a:t>  </a:t>
            </a:r>
            <a:endParaRPr lang="ar-SA" sz="2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2512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sz="4000" dirty="0"/>
              <a:t>الاستراتيجيات العامة </a:t>
            </a:r>
            <a:endParaRPr lang="en-US" sz="4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0" y="1417638"/>
            <a:ext cx="9906000" cy="4913633"/>
          </a:xfrm>
        </p:spPr>
        <p:txBody>
          <a:bodyPr/>
          <a:lstStyle/>
          <a:p>
            <a:pPr marL="0" indent="0" rtl="1"/>
            <a:r>
              <a:rPr lang="ar-SA" sz="2400" dirty="0"/>
              <a:t>1. </a:t>
            </a:r>
            <a:r>
              <a:rPr lang="ar-SA" sz="2300" b="1" dirty="0"/>
              <a:t>قيادة </a:t>
            </a:r>
            <a:r>
              <a:rPr lang="ar-SA" sz="2300" b="1" dirty="0" smtClean="0"/>
              <a:t>التكلفة </a:t>
            </a:r>
            <a:r>
              <a:rPr lang="en-US" sz="2300" b="1" dirty="0" smtClean="0"/>
              <a:t>cost leadership</a:t>
            </a:r>
            <a:r>
              <a:rPr lang="ar-SA" sz="2300" b="1" dirty="0" smtClean="0"/>
              <a:t>: </a:t>
            </a:r>
            <a:r>
              <a:rPr lang="ar-SA" sz="2300" dirty="0" smtClean="0"/>
              <a:t>تعرض السلعة بأقل الأسعار مقارنة بقيمتها للسيطرة على السوق. </a:t>
            </a:r>
          </a:p>
          <a:p>
            <a:pPr lvl="1" rtl="1">
              <a:buFont typeface="Arial" panose="020B0604020202020204" pitchFamily="34" charset="0"/>
              <a:buChar char="•"/>
            </a:pPr>
            <a:r>
              <a:rPr lang="ar-SA" sz="2300" b="1" dirty="0" smtClean="0"/>
              <a:t>أهم وسائل تقليل التكاليف: </a:t>
            </a:r>
            <a:r>
              <a:rPr lang="ar-SA" sz="2300" dirty="0" smtClean="0"/>
              <a:t>إنتاج منتجات نمطية، مراقبة النفقات، المخازن الخاوية، الاستغناء عن الوسطاء، تقليل </a:t>
            </a:r>
            <a:r>
              <a:rPr lang="ar-SA" sz="2300" dirty="0"/>
              <a:t>تكلفة </a:t>
            </a:r>
            <a:r>
              <a:rPr lang="ar-SA" sz="2300" dirty="0" smtClean="0"/>
              <a:t>المعاملات، استخدام عمالة رخيصة، الشراء الإلكتروني، أتمته الأعمال، تقليل الخدمات (الخدمة الذاتية مثل ماكينات الصراف)، </a:t>
            </a:r>
            <a:r>
              <a:rPr lang="ar-SA" sz="2300" dirty="0" err="1" smtClean="0"/>
              <a:t>إستخدام</a:t>
            </a:r>
            <a:r>
              <a:rPr lang="ar-SA" sz="2300" dirty="0" smtClean="0"/>
              <a:t> البرامج المجانية، التسويق </a:t>
            </a:r>
            <a:r>
              <a:rPr lang="ar-SA" sz="2300" dirty="0" err="1" smtClean="0"/>
              <a:t>الالكترونى</a:t>
            </a:r>
            <a:r>
              <a:rPr lang="ar-SA" sz="2300" dirty="0" smtClean="0"/>
              <a:t>. </a:t>
            </a:r>
          </a:p>
          <a:p>
            <a:pPr lvl="1" rtl="1">
              <a:buFont typeface="Arial" panose="020B0604020202020204" pitchFamily="34" charset="0"/>
              <a:buChar char="•"/>
            </a:pPr>
            <a:r>
              <a:rPr lang="ar-SA" sz="2300" dirty="0" smtClean="0"/>
              <a:t>أهم الشركات التي تتبعها شركة وول مارت لتجارة التجزئة وشركة ديل للحاسبات </a:t>
            </a:r>
          </a:p>
          <a:p>
            <a:pPr marL="0" indent="0" rtl="1"/>
            <a:r>
              <a:rPr lang="ar-SA" sz="2300" dirty="0" smtClean="0"/>
              <a:t>2</a:t>
            </a:r>
            <a:r>
              <a:rPr lang="ar-SA" sz="2300" b="1" dirty="0" smtClean="0"/>
              <a:t>. التنويع </a:t>
            </a:r>
            <a:r>
              <a:rPr lang="en-US" sz="2300" b="1" dirty="0" smtClean="0"/>
              <a:t>Differentiation</a:t>
            </a:r>
            <a:r>
              <a:rPr lang="ar-SA" sz="2300" dirty="0"/>
              <a:t>: </a:t>
            </a:r>
            <a:r>
              <a:rPr lang="ar-SA" sz="2300" dirty="0" smtClean="0"/>
              <a:t>تنويع المنتج من حيث المواصفات والسعر والجودة والحجم وطريقة البيع</a:t>
            </a:r>
          </a:p>
          <a:p>
            <a:pPr lvl="1" rtl="1">
              <a:buFont typeface="Arial" panose="020B0604020202020204" pitchFamily="34" charset="0"/>
              <a:buChar char="•"/>
            </a:pPr>
            <a:r>
              <a:rPr lang="ar-SA" sz="2300" dirty="0" smtClean="0"/>
              <a:t> هدفها </a:t>
            </a:r>
            <a:r>
              <a:rPr lang="ar-SA" sz="2300" dirty="0"/>
              <a:t>الوصول الى أكبر شريحة من المستهلكين</a:t>
            </a:r>
            <a:endParaRPr lang="ar-SA" sz="2300" dirty="0" smtClean="0"/>
          </a:p>
          <a:p>
            <a:pPr lvl="1" rtl="1">
              <a:buFont typeface="Arial" panose="020B0604020202020204" pitchFamily="34" charset="0"/>
              <a:buChar char="•"/>
            </a:pPr>
            <a:r>
              <a:rPr lang="ar-SA" sz="2300" dirty="0" smtClean="0"/>
              <a:t>تتبعها شركات هوندا </a:t>
            </a:r>
            <a:r>
              <a:rPr lang="ar-SA" sz="2300" dirty="0"/>
              <a:t>وتيوتا و إتش بى </a:t>
            </a:r>
            <a:r>
              <a:rPr lang="ar-SA" sz="2300" dirty="0" smtClean="0"/>
              <a:t>ونوكيا وسامسونج وشركات الملابس والأحذية والمطاعم</a:t>
            </a:r>
          </a:p>
          <a:p>
            <a:pPr lvl="1" rtl="1">
              <a:buFont typeface="Arial" panose="020B0604020202020204" pitchFamily="34" charset="0"/>
              <a:buChar char="•"/>
            </a:pPr>
            <a:r>
              <a:rPr lang="ar-SA" sz="2300" dirty="0" smtClean="0"/>
              <a:t>من أدواتها الشخصنة والتصميم المشترك  </a:t>
            </a:r>
            <a:r>
              <a:rPr lang="en-US" sz="2300" dirty="0" smtClean="0"/>
              <a:t>co-design</a:t>
            </a:r>
            <a:r>
              <a:rPr lang="ar-SA" sz="2300" dirty="0" smtClean="0"/>
              <a:t> حيث يقوم الزبون بتصميم السلعة</a:t>
            </a:r>
          </a:p>
          <a:p>
            <a:pPr marL="457200" indent="-457200" rtl="1">
              <a:buFont typeface="+mj-lt"/>
              <a:buAutoNum type="arabicPeriod" startAt="3"/>
            </a:pPr>
            <a:r>
              <a:rPr lang="ar-SA" sz="2300" b="1" dirty="0" smtClean="0"/>
              <a:t>التركيز </a:t>
            </a:r>
            <a:r>
              <a:rPr lang="en-US" sz="2300" b="1" dirty="0" smtClean="0"/>
              <a:t>Focus</a:t>
            </a:r>
            <a:r>
              <a:rPr lang="ar-SA" sz="2300" dirty="0" smtClean="0"/>
              <a:t>: تركز على شريحة معينة من الزبائن أو منطقة جغرافية معينة.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300" dirty="0" smtClean="0"/>
              <a:t>تستخدم </a:t>
            </a:r>
            <a:r>
              <a:rPr lang="ar-SA" sz="2300" dirty="0"/>
              <a:t>نظم المعلومات لتحليل بيانات </a:t>
            </a:r>
            <a:r>
              <a:rPr lang="ar-SA" sz="2300" dirty="0" smtClean="0"/>
              <a:t>أذواق وسلوك الزبائن </a:t>
            </a:r>
            <a:r>
              <a:rPr lang="ar-SA" sz="2300" dirty="0"/>
              <a:t>( مثل الفنادق) لخدمتهم بشكل أفضل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300" dirty="0" smtClean="0"/>
              <a:t>تركز على ولاء العملاء وتنجح </a:t>
            </a:r>
            <a:r>
              <a:rPr lang="ar-SA" sz="2300" dirty="0"/>
              <a:t>عندما عند محدودية المنافسة وتناسب شركات الطيران الداخلية</a:t>
            </a:r>
          </a:p>
          <a:p>
            <a:pPr lvl="1" rtl="1">
              <a:buFont typeface="Arial" panose="020B0604020202020204" pitchFamily="34" charset="0"/>
              <a:buChar char="•"/>
            </a:pPr>
            <a:endParaRPr lang="ar-SA" sz="2000" dirty="0" smtClean="0"/>
          </a:p>
          <a:p>
            <a:pPr lvl="1" rtl="1">
              <a:buFont typeface="Arial" panose="020B0604020202020204" pitchFamily="34" charset="0"/>
              <a:buChar char="•"/>
            </a:pPr>
            <a:endParaRPr lang="ar-SA" sz="2000" dirty="0"/>
          </a:p>
          <a:p>
            <a:pPr rtl="1">
              <a:buFont typeface="Arial" panose="020B0604020202020204" pitchFamily="34" charset="0"/>
              <a:buChar char="•"/>
            </a:pPr>
            <a:endParaRPr lang="ar-SA" sz="2400" dirty="0" smtClean="0"/>
          </a:p>
          <a:p>
            <a:pPr rtl="1">
              <a:buFont typeface="Arial" panose="020B0604020202020204" pitchFamily="34" charset="0"/>
              <a:buChar char="•"/>
            </a:pPr>
            <a:endParaRPr lang="ar-SA" sz="2400" dirty="0" smtClean="0"/>
          </a:p>
          <a:p>
            <a:pPr marL="0" indent="0" rtl="1"/>
            <a:endParaRPr lang="ar-SA" sz="2400" dirty="0" smtClean="0"/>
          </a:p>
          <a:p>
            <a:pPr marL="0" indent="0" rtl="1"/>
            <a:r>
              <a:rPr lang="ar-SA" sz="2400" dirty="0" smtClean="0"/>
              <a:t> </a:t>
            </a:r>
            <a:endParaRPr lang="ar-SA" sz="2400" dirty="0"/>
          </a:p>
          <a:p>
            <a:pPr rtl="1">
              <a:buFont typeface="Arial" panose="020B0604020202020204" pitchFamily="34" charset="0"/>
              <a:buChar char="•"/>
            </a:pPr>
            <a:endParaRPr lang="ar-SA" sz="2400" dirty="0" smtClean="0"/>
          </a:p>
        </p:txBody>
      </p:sp>
    </p:spTree>
    <p:extLst>
      <p:ext uri="{BB962C8B-B14F-4D97-AF65-F5344CB8AC3E}">
        <p14:creationId xmlns:p14="http://schemas.microsoft.com/office/powerpoint/2010/main" val="1025753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sz="4000" dirty="0"/>
              <a:t>أهم استراتيجيات الأعمال الإلكترونية (1)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17638"/>
            <a:ext cx="9906000" cy="4938712"/>
          </a:xfrm>
        </p:spPr>
        <p:txBody>
          <a:bodyPr/>
          <a:lstStyle/>
          <a:p>
            <a:pPr rtl="1"/>
            <a:r>
              <a:rPr lang="ar-SA" sz="2500" b="1" dirty="0" smtClean="0"/>
              <a:t>1. استراتيجية </a:t>
            </a:r>
            <a:r>
              <a:rPr lang="ar-SA" sz="2500" b="1" dirty="0"/>
              <a:t>المبادر الأول: أن </a:t>
            </a:r>
            <a:r>
              <a:rPr lang="ar-SA" sz="2500" dirty="0"/>
              <a:t>تكون أول شركة تدخل سوق معين أو صناعة معينة أو تنتج منتج معين مثل شركة </a:t>
            </a:r>
            <a:r>
              <a:rPr lang="ar-SA" sz="2500" dirty="0" err="1"/>
              <a:t>إى</a:t>
            </a:r>
            <a:r>
              <a:rPr lang="ar-SA" sz="2500" dirty="0"/>
              <a:t> </a:t>
            </a:r>
            <a:r>
              <a:rPr lang="ar-SA" sz="2500" dirty="0" err="1"/>
              <a:t>بى</a:t>
            </a:r>
            <a:r>
              <a:rPr lang="ar-SA" sz="2500" dirty="0"/>
              <a:t> للمزادات الإلكترونية، وشركة </a:t>
            </a:r>
            <a:r>
              <a:rPr lang="ar-SA" sz="2500" dirty="0" err="1"/>
              <a:t>دوبل</a:t>
            </a:r>
            <a:r>
              <a:rPr lang="ar-SA" sz="2500" dirty="0"/>
              <a:t> كليك </a:t>
            </a:r>
            <a:r>
              <a:rPr lang="ar-SA" sz="2500" dirty="0" smtClean="0"/>
              <a:t>للترويج الإلكتروني. </a:t>
            </a:r>
            <a:endParaRPr lang="en-US" sz="2500" dirty="0"/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500" b="1" dirty="0" smtClean="0"/>
              <a:t>مزاياها</a:t>
            </a:r>
            <a:r>
              <a:rPr lang="ar-SA" sz="2500" b="1" dirty="0"/>
              <a:t>: </a:t>
            </a:r>
            <a:r>
              <a:rPr lang="ar-SA" sz="2500" dirty="0"/>
              <a:t>التمتع بحماية حقوق الملكية الفكرية، </a:t>
            </a:r>
            <a:r>
              <a:rPr lang="ar-SA" sz="2500" dirty="0" smtClean="0"/>
              <a:t>التمتع بمزايا «الحلقة الفاضلة»، و«تكلفة التحويل».</a:t>
            </a:r>
            <a:endParaRPr lang="en-US" sz="2500" dirty="0"/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500" b="1" dirty="0"/>
              <a:t>عيوبها: </a:t>
            </a:r>
            <a:r>
              <a:rPr lang="ar-SA" sz="2500" dirty="0"/>
              <a:t>احتمال </a:t>
            </a:r>
            <a:r>
              <a:rPr lang="ar-SA" sz="2500" dirty="0" smtClean="0"/>
              <a:t>تسلق المنافسين </a:t>
            </a:r>
            <a:r>
              <a:rPr lang="ar-SA" sz="2500" dirty="0"/>
              <a:t>علي المبادر الأول </a:t>
            </a:r>
            <a:r>
              <a:rPr lang="ar-SA" sz="2500" dirty="0" smtClean="0"/>
              <a:t>والاستفادة </a:t>
            </a:r>
            <a:r>
              <a:rPr lang="ar-SA" sz="2500" dirty="0"/>
              <a:t>من استثماراته وخبراته وأخطائه، فيما يعرف بمصطلح </a:t>
            </a:r>
            <a:r>
              <a:rPr lang="ar-SA" sz="2500" dirty="0" smtClean="0"/>
              <a:t>«المتطفل» «</a:t>
            </a:r>
            <a:r>
              <a:rPr lang="en-US" sz="2500" dirty="0" smtClean="0"/>
              <a:t>Free rider</a:t>
            </a:r>
            <a:r>
              <a:rPr lang="ar-SA" sz="2500" dirty="0" smtClean="0"/>
              <a:t>». </a:t>
            </a:r>
            <a:endParaRPr lang="en-US" sz="2500" dirty="0"/>
          </a:p>
          <a:p>
            <a:pPr rtl="1"/>
            <a:r>
              <a:rPr lang="ar-SA" sz="2500" dirty="0" smtClean="0"/>
              <a:t>2. </a:t>
            </a:r>
            <a:r>
              <a:rPr lang="ar-SA" sz="2500" b="1" dirty="0"/>
              <a:t>استهداف </a:t>
            </a:r>
            <a:r>
              <a:rPr lang="ar-SA" sz="2500" b="1" dirty="0" smtClean="0"/>
              <a:t>شرائح معينة: </a:t>
            </a:r>
            <a:r>
              <a:rPr lang="ar-SA" sz="2500" dirty="0"/>
              <a:t>صمم المنتج أو </a:t>
            </a:r>
            <a:r>
              <a:rPr lang="ar-SA" sz="2500" dirty="0" smtClean="0"/>
              <a:t>الموقع أو الحملة الترويجية لشرائح </a:t>
            </a:r>
            <a:r>
              <a:rPr lang="ar-SA" sz="2500" dirty="0"/>
              <a:t>معينة </a:t>
            </a:r>
            <a:r>
              <a:rPr lang="ar-SA" sz="2500" dirty="0" smtClean="0"/>
              <a:t>مثل </a:t>
            </a:r>
            <a:r>
              <a:rPr lang="ar-SA" sz="2500" dirty="0"/>
              <a:t>النساء</a:t>
            </a:r>
            <a:r>
              <a:rPr lang="ar-SA" sz="2500" dirty="0" smtClean="0"/>
              <a:t>، </a:t>
            </a:r>
            <a:r>
              <a:rPr lang="ar-SA" sz="2500" dirty="0"/>
              <a:t>الطلبة، </a:t>
            </a:r>
            <a:r>
              <a:rPr lang="ar-SA" sz="2500" dirty="0" smtClean="0"/>
              <a:t>الباحثين </a:t>
            </a:r>
            <a:r>
              <a:rPr lang="ar-SA" sz="2500" dirty="0"/>
              <a:t>عن </a:t>
            </a:r>
            <a:r>
              <a:rPr lang="ar-SA" sz="2500" dirty="0" smtClean="0"/>
              <a:t>الهجرة.  (منتدى </a:t>
            </a:r>
            <a:r>
              <a:rPr lang="ar-SA" sz="2500" dirty="0" err="1" smtClean="0"/>
              <a:t>فتكات</a:t>
            </a:r>
            <a:r>
              <a:rPr lang="ar-SA" sz="2500" dirty="0" smtClean="0"/>
              <a:t> ومنتدى الانتساب) (مايكل </a:t>
            </a:r>
            <a:r>
              <a:rPr lang="ar-SA" sz="2500" dirty="0" err="1" smtClean="0"/>
              <a:t>إيفانز</a:t>
            </a:r>
            <a:r>
              <a:rPr lang="ar-SA" sz="2500" dirty="0" smtClean="0"/>
              <a:t>)</a:t>
            </a:r>
          </a:p>
          <a:p>
            <a:pPr rtl="1"/>
            <a:r>
              <a:rPr lang="ar-SA" sz="2500" dirty="0" smtClean="0"/>
              <a:t>3. </a:t>
            </a:r>
            <a:r>
              <a:rPr lang="ar-SA" sz="2500" b="1" dirty="0" smtClean="0"/>
              <a:t>الشخصنة</a:t>
            </a:r>
            <a:r>
              <a:rPr lang="ar-SA" sz="2500" dirty="0" smtClean="0"/>
              <a:t> </a:t>
            </a:r>
            <a:r>
              <a:rPr lang="en-US" sz="2500" b="1" dirty="0" smtClean="0"/>
              <a:t>Personalize</a:t>
            </a:r>
            <a:r>
              <a:rPr lang="ar-SA" sz="2500" b="1" dirty="0" smtClean="0"/>
              <a:t>: </a:t>
            </a:r>
            <a:r>
              <a:rPr lang="ar-SA" sz="2500" dirty="0" smtClean="0"/>
              <a:t>عرض الخدمات والمواصفات التي يحتاجها العميل كل على حده</a:t>
            </a:r>
          </a:p>
          <a:p>
            <a:pPr rtl="1"/>
            <a:r>
              <a:rPr lang="ar-SA" sz="2500" dirty="0" smtClean="0"/>
              <a:t>4</a:t>
            </a:r>
            <a:r>
              <a:rPr lang="ar-SA" sz="2500" b="1" dirty="0" smtClean="0"/>
              <a:t>. ربط الزبون بالموقع: </a:t>
            </a:r>
            <a:r>
              <a:rPr lang="ar-SA" sz="2500" dirty="0" smtClean="0"/>
              <a:t>عن طريق القدرة على التفاعل والتسلية وتقديم محتوى مناسب</a:t>
            </a:r>
          </a:p>
          <a:p>
            <a:pPr rtl="1"/>
            <a:endParaRPr lang="ar-SA" sz="25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6999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sz="4000" dirty="0"/>
              <a:t>أهم استراتيجيات الأعمال الإلكترونية (1)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456" y="1417638"/>
            <a:ext cx="9849544" cy="4819674"/>
          </a:xfrm>
        </p:spPr>
        <p:txBody>
          <a:bodyPr/>
          <a:lstStyle/>
          <a:p>
            <a:pPr rtl="1"/>
            <a:r>
              <a:rPr lang="ar-SA" sz="2400" b="1" dirty="0" smtClean="0"/>
              <a:t>6. زيادة المبيعات للزبائن الحاليين: </a:t>
            </a:r>
          </a:p>
          <a:p>
            <a:pPr lvl="1" rtl="1">
              <a:buFont typeface="Arial" panose="020B0604020202020204" pitchFamily="34" charset="0"/>
              <a:buChar char="•"/>
            </a:pPr>
            <a:r>
              <a:rPr lang="ar-SA" sz="2400" dirty="0" smtClean="0"/>
              <a:t>عن طريق برامج الولاء </a:t>
            </a:r>
            <a:r>
              <a:rPr lang="en-US" sz="2400" dirty="0" smtClean="0"/>
              <a:t>loyalty programs</a:t>
            </a:r>
            <a:r>
              <a:rPr lang="ar-SA" sz="2400" dirty="0" smtClean="0"/>
              <a:t> (</a:t>
            </a:r>
            <a:r>
              <a:rPr lang="ar-SA" sz="2400" dirty="0" err="1" smtClean="0"/>
              <a:t>إكتساب</a:t>
            </a:r>
            <a:r>
              <a:rPr lang="ar-SA" sz="2400" dirty="0"/>
              <a:t> </a:t>
            </a:r>
            <a:r>
              <a:rPr lang="ar-SA" sz="2400" dirty="0" err="1" smtClean="0"/>
              <a:t>ونقاطى</a:t>
            </a:r>
            <a:r>
              <a:rPr lang="ar-SA" sz="2400" dirty="0" smtClean="0"/>
              <a:t>)</a:t>
            </a:r>
          </a:p>
          <a:p>
            <a:pPr lvl="1" rtl="1">
              <a:buFont typeface="Arial" panose="020B0604020202020204" pitchFamily="34" charset="0"/>
              <a:buChar char="•"/>
            </a:pPr>
            <a:r>
              <a:rPr lang="ar-SA" sz="2400" dirty="0" smtClean="0"/>
              <a:t>العروض اليومية تجعل الزبائن تتابع محلك</a:t>
            </a:r>
          </a:p>
          <a:p>
            <a:pPr lvl="1" rtl="1">
              <a:buFont typeface="Arial" panose="020B0604020202020204" pitchFamily="34" charset="0"/>
              <a:buChar char="•"/>
            </a:pPr>
            <a:r>
              <a:rPr lang="ar-SA" sz="2400" dirty="0" smtClean="0"/>
              <a:t>تكثيف التسويق بالبريد الإلكتروني ورسائل الجوال ووسائل التواصل الاجتماعي</a:t>
            </a:r>
          </a:p>
          <a:p>
            <a:pPr lvl="1" rtl="1">
              <a:buFont typeface="Arial" panose="020B0604020202020204" pitchFamily="34" charset="0"/>
              <a:buChar char="•"/>
            </a:pPr>
            <a:r>
              <a:rPr lang="ar-SA" sz="2400" dirty="0" smtClean="0"/>
              <a:t>تنزيل عروض على منتجات معينة لجذب الزبائن</a:t>
            </a:r>
          </a:p>
          <a:p>
            <a:pPr lvl="1" rtl="1">
              <a:buFont typeface="Arial" panose="020B0604020202020204" pitchFamily="34" charset="0"/>
              <a:buChar char="•"/>
            </a:pPr>
            <a:r>
              <a:rPr lang="ar-SA" sz="2400" dirty="0" smtClean="0"/>
              <a:t>عرض التوصيل مجاناً </a:t>
            </a:r>
          </a:p>
          <a:p>
            <a:pPr marL="0" indent="0" rtl="1"/>
            <a:r>
              <a:rPr lang="ar-SA" sz="2400" b="1" dirty="0" smtClean="0"/>
              <a:t>7. التوسع </a:t>
            </a:r>
            <a:r>
              <a:rPr lang="ar-SA" sz="2400" b="1" dirty="0" err="1"/>
              <a:t>فى</a:t>
            </a:r>
            <a:r>
              <a:rPr lang="ar-SA" sz="2400" b="1" dirty="0"/>
              <a:t> أسواق جديدة: </a:t>
            </a:r>
          </a:p>
          <a:p>
            <a:pPr lvl="1" rtl="1">
              <a:buFont typeface="Arial" panose="020B0604020202020204" pitchFamily="34" charset="0"/>
              <a:buChar char="•"/>
            </a:pPr>
            <a:r>
              <a:rPr lang="ar-SA" sz="2400" dirty="0"/>
              <a:t>تصميم موقعك بأكثر من لغة</a:t>
            </a:r>
          </a:p>
          <a:p>
            <a:pPr lvl="1" rtl="1">
              <a:buFont typeface="Arial" panose="020B0604020202020204" pitchFamily="34" charset="0"/>
              <a:buChar char="•"/>
            </a:pPr>
            <a:r>
              <a:rPr lang="ar-SA" sz="2400" dirty="0"/>
              <a:t>البيع بالجملة </a:t>
            </a:r>
            <a:r>
              <a:rPr lang="ar-SA" sz="2400" dirty="0" smtClean="0"/>
              <a:t>ولتجزئة</a:t>
            </a:r>
          </a:p>
          <a:p>
            <a:pPr lvl="1" rtl="1">
              <a:buFont typeface="Arial" panose="020B0604020202020204" pitchFamily="34" charset="0"/>
              <a:buChar char="•"/>
            </a:pPr>
            <a:r>
              <a:rPr lang="ar-SA" sz="2400" dirty="0" smtClean="0"/>
              <a:t>استخدام </a:t>
            </a:r>
            <a:r>
              <a:rPr lang="ar-SA" sz="2400" dirty="0" err="1" smtClean="0"/>
              <a:t>إى</a:t>
            </a:r>
            <a:r>
              <a:rPr lang="ar-SA" sz="2400" dirty="0" smtClean="0"/>
              <a:t> </a:t>
            </a:r>
            <a:r>
              <a:rPr lang="ar-SA" sz="2400" dirty="0" err="1" smtClean="0"/>
              <a:t>بى</a:t>
            </a:r>
            <a:r>
              <a:rPr lang="ar-SA" sz="2400" dirty="0" smtClean="0"/>
              <a:t>، وأمازون، وباي دوت كوم، </a:t>
            </a:r>
            <a:r>
              <a:rPr lang="ar-SA" sz="2400" dirty="0" err="1" smtClean="0"/>
              <a:t>وأوفرستك</a:t>
            </a:r>
            <a:r>
              <a:rPr lang="ar-SA" sz="2400" dirty="0" smtClean="0"/>
              <a:t>، وسوق دوت كوم والمواقع العالمية</a:t>
            </a:r>
          </a:p>
          <a:p>
            <a:pPr marL="0" indent="0" rtl="1"/>
            <a:r>
              <a:rPr lang="ar-SA" sz="2400" b="1" dirty="0" smtClean="0"/>
              <a:t>8. الاستغناء </a:t>
            </a:r>
            <a:r>
              <a:rPr lang="ar-SA" sz="2400" b="1" dirty="0"/>
              <a:t>عن الوسطاء: </a:t>
            </a:r>
            <a:r>
              <a:rPr lang="ar-SA" sz="2400" dirty="0"/>
              <a:t>تقنية المعلومات تسمح بالوصول مباشرة للموردين والزبائن.</a:t>
            </a:r>
            <a:endParaRPr lang="en-US" sz="2400" dirty="0"/>
          </a:p>
          <a:p>
            <a:pPr rtl="1">
              <a:buFont typeface="Arial" panose="020B0604020202020204" pitchFamily="34" charset="0"/>
              <a:buChar char="•"/>
            </a:pPr>
            <a:endParaRPr lang="ar-SA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1053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/>
              <a:t>الدور الاستراتيجي لنظم المعلومات</a:t>
            </a:r>
            <a:r>
              <a:rPr lang="ar-SA" dirty="0" smtClean="0">
                <a:solidFill>
                  <a:srgbClr val="C00000"/>
                </a:solidFill>
              </a:rPr>
              <a:t> </a:t>
            </a:r>
            <a:endParaRPr lang="ar-SA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17638"/>
            <a:ext cx="9906000" cy="4708525"/>
          </a:xfrm>
        </p:spPr>
        <p:txBody>
          <a:bodyPr/>
          <a:lstStyle/>
          <a:p>
            <a:pPr rtl="1">
              <a:buFont typeface="Arial" panose="020B0604020202020204" pitchFamily="34" charset="0"/>
              <a:buChar char="•"/>
            </a:pPr>
            <a:r>
              <a:rPr lang="ar-SA" sz="2200" dirty="0" smtClean="0"/>
              <a:t>نظم المعلومات الغير إستراتيجية تستخدم في أتمته الأعمال، وإنهاء المعاملات، وتحسين الكفاءة وتبادل المعلومات.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200" dirty="0" smtClean="0"/>
              <a:t>نظم </a:t>
            </a:r>
            <a:r>
              <a:rPr lang="ar-SA" sz="2200" dirty="0"/>
              <a:t>المعلومات </a:t>
            </a:r>
            <a:r>
              <a:rPr lang="ar-SA" sz="2200" dirty="0" smtClean="0"/>
              <a:t>الاستراتيجية تستخدم في تحقيق مزايا تنافسية وزيادة الربحية، وتقليل التكاليف، وتنويع المنتجات، والحد من قوة المنافسين والموردين والزبائن، ورفع معدل نمو للشركة، وفى فتح أسواق جديدة وتطوير منتجات جديدة.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200" b="1" dirty="0" smtClean="0"/>
              <a:t>كيف تستخدم نظم المعلومات لكسب مزايا تنافسية؟</a:t>
            </a:r>
          </a:p>
          <a:p>
            <a:pPr marL="457200" indent="-457200" rtl="1">
              <a:buAutoNum type="arabicPeriod"/>
            </a:pPr>
            <a:r>
              <a:rPr lang="ar-SA" sz="2200" b="1" dirty="0" smtClean="0"/>
              <a:t>التركيز </a:t>
            </a:r>
            <a:r>
              <a:rPr lang="ar-SA" sz="2200" b="1" dirty="0"/>
              <a:t>على </a:t>
            </a:r>
            <a:r>
              <a:rPr lang="ar-SA" sz="2200" b="1" dirty="0" smtClean="0"/>
              <a:t>العملاء: </a:t>
            </a:r>
            <a:r>
              <a:rPr lang="ar-SA" sz="2200" dirty="0" smtClean="0"/>
              <a:t>فهم قيمة العملاء، تقديم قيمة أفضل، فهم رغباتهم، متابعة السوق، توصيل السلع، خدمات مصممة خصيصا للعملاء. </a:t>
            </a:r>
          </a:p>
          <a:p>
            <a:pPr marL="457200" indent="-457200" rtl="1">
              <a:buAutoNum type="arabicPeriod"/>
            </a:pPr>
            <a:r>
              <a:rPr lang="ar-SA" sz="2200" b="1" dirty="0" smtClean="0"/>
              <a:t>تحسين الجودة: </a:t>
            </a:r>
            <a:r>
              <a:rPr lang="ar-SA" sz="2200" dirty="0"/>
              <a:t>تكنولوجيا المعلومات </a:t>
            </a:r>
            <a:r>
              <a:rPr lang="ar-SA" sz="2200" dirty="0" smtClean="0"/>
              <a:t>تحسن الجودة </a:t>
            </a:r>
            <a:r>
              <a:rPr lang="ar-SA" sz="2200" dirty="0"/>
              <a:t>من خلال </a:t>
            </a:r>
            <a:r>
              <a:rPr lang="ar-SA" sz="2200" dirty="0" smtClean="0"/>
              <a:t>الراقبة وتسهيل عمليات الانتاج، وتحسين المنتجات استجابة لرغبة العملاء، تقليل دورة الإنتاج، وزيادة </a:t>
            </a:r>
            <a:r>
              <a:rPr lang="ar-SA" sz="2200" dirty="0"/>
              <a:t>جودة </a:t>
            </a:r>
            <a:r>
              <a:rPr lang="ar-SA" sz="2200" dirty="0" smtClean="0"/>
              <a:t>التصميم.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6689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/>
              <a:t>الدور الاستراتيجي لنظم المعلومات (2)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17638"/>
            <a:ext cx="9705528" cy="4708525"/>
          </a:xfrm>
        </p:spPr>
        <p:txBody>
          <a:bodyPr/>
          <a:lstStyle/>
          <a:p>
            <a:r>
              <a:rPr lang="ar-SA" sz="2400" b="1" dirty="0" smtClean="0"/>
              <a:t>3. التحول </a:t>
            </a:r>
            <a:r>
              <a:rPr lang="ar-SA" sz="2400" b="1" dirty="0"/>
              <a:t>الى شركة </a:t>
            </a:r>
            <a:r>
              <a:rPr lang="ar-SA" sz="2400" b="1" dirty="0" smtClean="0"/>
              <a:t>افتراضية: </a:t>
            </a:r>
            <a:r>
              <a:rPr lang="ar-SA" sz="2400" dirty="0" smtClean="0"/>
              <a:t>هي </a:t>
            </a:r>
            <a:r>
              <a:rPr lang="ar-SA" sz="2400" dirty="0"/>
              <a:t>منظمة تستخدم تكنولوجيا المعلومات لربط الأفراد، والأصول، والأفكار لخلق وتوزيع المنتجات والخدمات دون أن تقتصر على </a:t>
            </a:r>
            <a:r>
              <a:rPr lang="ar-SA" sz="2400" dirty="0" smtClean="0"/>
              <a:t>المواقع الجغرافى.</a:t>
            </a:r>
          </a:p>
          <a:p>
            <a:pPr marL="0" indent="0"/>
            <a:r>
              <a:rPr lang="ar-SA" sz="2400" dirty="0" smtClean="0"/>
              <a:t>4. </a:t>
            </a:r>
            <a:r>
              <a:rPr lang="ar-SA" sz="2400" b="1" dirty="0" smtClean="0"/>
              <a:t>التحول الى شركة قائمة على المعرفة: نظم </a:t>
            </a:r>
            <a:r>
              <a:rPr lang="ar-SA" sz="2400" dirty="0" smtClean="0"/>
              <a:t>إدارة </a:t>
            </a:r>
            <a:r>
              <a:rPr lang="ar-SA" sz="2400" dirty="0"/>
              <a:t>المعرفة </a:t>
            </a:r>
            <a:r>
              <a:rPr lang="ar-SA" sz="2400" dirty="0" smtClean="0"/>
              <a:t>تساهم فى تطوير المعرفة وتخزينها ومشاركتها مع أصحاب المصلحة  مما </a:t>
            </a:r>
            <a:r>
              <a:rPr lang="ar-SA" sz="2400" dirty="0"/>
              <a:t>يعطيها ميزة تنافسية </a:t>
            </a:r>
            <a:r>
              <a:rPr lang="ar-SA" sz="2400" dirty="0" smtClean="0"/>
              <a:t>مستدامة.</a:t>
            </a:r>
          </a:p>
          <a:p>
            <a:pPr marL="0" indent="0" rtl="1"/>
            <a:r>
              <a:rPr lang="ar-SA" sz="2400" b="1" dirty="0" smtClean="0"/>
              <a:t>5. </a:t>
            </a:r>
            <a:r>
              <a:rPr lang="ar-SA" sz="2400" b="1" dirty="0" err="1" smtClean="0"/>
              <a:t>إستخدام</a:t>
            </a:r>
            <a:r>
              <a:rPr lang="ar-SA" sz="2400" b="1" dirty="0" smtClean="0"/>
              <a:t> نظم المعلومات لتمييز المنتجات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400" dirty="0"/>
              <a:t>شركة فيديكس تقدم خدمة التتبع الذاتي لطرود البريد، مما يزيد من قوتها التنافسية.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400" dirty="0"/>
              <a:t>شركة جى سى بينى تستخدم نظم المعلومات للسماح بزبائنها بتصميم بدلتهم المفضلة واختيار نوعية النسيج والألوان ثم تصنعها له خصيصاً خلال أسبوع </a:t>
            </a:r>
            <a:endParaRPr lang="en-US" sz="2400" dirty="0"/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400" dirty="0"/>
              <a:t>برنامج الانتساب يسمح للطلبة بالدراسة عن بعد مما زاد شريحة الطلبة المستهدفين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21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60402" y="3212976"/>
            <a:ext cx="4714054" cy="430887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tx1">
                <a:alpha val="99000"/>
              </a:schemeClr>
            </a:solidFill>
          </a:ln>
        </p:spPr>
        <p:txBody>
          <a:bodyPr wrap="square" rtlCol="1">
            <a:spAutoFit/>
          </a:bodyPr>
          <a:lstStyle/>
          <a:p>
            <a:r>
              <a:rPr lang="ar-SA" sz="2200" dirty="0" smtClean="0"/>
              <a:t>ما هو الدور الاستراتيجي لنظام الحج الإلكتروني؟ </a:t>
            </a:r>
            <a:endParaRPr lang="ar-SA" sz="2200" dirty="0"/>
          </a:p>
        </p:txBody>
      </p:sp>
    </p:spTree>
    <p:extLst>
      <p:ext uri="{BB962C8B-B14F-4D97-AF65-F5344CB8AC3E}">
        <p14:creationId xmlns:p14="http://schemas.microsoft.com/office/powerpoint/2010/main" val="4079177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472" y="274638"/>
            <a:ext cx="9210228" cy="1066130"/>
          </a:xfrm>
        </p:spPr>
        <p:txBody>
          <a:bodyPr/>
          <a:lstStyle/>
          <a:p>
            <a:pPr marL="0" indent="0"/>
            <a:r>
              <a:rPr lang="ar-SA" sz="4000" dirty="0"/>
              <a:t>أهمية الاستراتيجية (1)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22</a:t>
            </a:fld>
            <a:endParaRPr lang="en-US" dirty="0"/>
          </a:p>
        </p:txBody>
      </p:sp>
      <p:sp>
        <p:nvSpPr>
          <p:cNvPr id="5" name="Content Placeholder 3"/>
          <p:cNvSpPr txBox="1">
            <a:spLocks/>
          </p:cNvSpPr>
          <p:nvPr/>
        </p:nvSpPr>
        <p:spPr bwMode="auto">
          <a:xfrm>
            <a:off x="0" y="1340768"/>
            <a:ext cx="9993560" cy="4943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1pPr>
            <a:lvl2pPr marL="742950" indent="-28575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2pPr>
            <a:lvl3pPr marL="11430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3pPr>
            <a:lvl4pPr marL="16002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4pPr>
            <a:lvl5pPr marL="20574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1">
              <a:buFont typeface="Arial" pitchFamily="34" charset="0"/>
              <a:buChar char="•"/>
            </a:pPr>
            <a:r>
              <a:rPr lang="ar-SA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لماذا نحتاج الى استراتيجية</a:t>
            </a:r>
            <a:r>
              <a:rPr lang="ar-SA" sz="2200" dirty="0"/>
              <a:t>؟: </a:t>
            </a:r>
            <a:r>
              <a:rPr lang="ar-SA" sz="2200" dirty="0" smtClean="0"/>
              <a:t>لتحقيق مزايا تنافسية والاستغلال الأمثل للموارد، وصعوبة </a:t>
            </a:r>
            <a:r>
              <a:rPr lang="ar-SA" sz="2200" dirty="0"/>
              <a:t>إعادة تدوير الموارد، </a:t>
            </a:r>
            <a:r>
              <a:rPr lang="ar-SA" sz="2200" dirty="0" smtClean="0"/>
              <a:t>لتجنب المخاطر، وندرة المعلومات عن خطط وقدرات المنافسين.  </a:t>
            </a:r>
            <a:endParaRPr lang="ar-SA" sz="2200" dirty="0"/>
          </a:p>
          <a:p>
            <a:pPr rtl="1">
              <a:buFont typeface="Arial" pitchFamily="34" charset="0"/>
              <a:buChar char="•"/>
            </a:pPr>
            <a:r>
              <a:rPr lang="ar-SA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عواقب </a:t>
            </a:r>
            <a:r>
              <a:rPr lang="ar-SA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عدم وجود </a:t>
            </a:r>
            <a:r>
              <a:rPr lang="ar-SA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استراتيجية للأعمال الإلكترونية: </a:t>
            </a:r>
            <a:endParaRPr lang="ar-SA" sz="2200" dirty="0" smtClean="0"/>
          </a:p>
          <a:p>
            <a:pPr marL="800100" lvl="1" indent="-342900" rtl="1">
              <a:buFont typeface="Wingdings" panose="05000000000000000000" pitchFamily="2" charset="2"/>
              <a:buChar char="Ø"/>
            </a:pPr>
            <a:r>
              <a:rPr lang="ar-SA" sz="2200" dirty="0" smtClean="0"/>
              <a:t>ضياع بعض الفرص بسبب عدم تحديد الفرص المتاحة وشرحها</a:t>
            </a:r>
          </a:p>
          <a:p>
            <a:pPr marL="800100" lvl="1" indent="-342900" rtl="1">
              <a:buFont typeface="Wingdings" panose="05000000000000000000" pitchFamily="2" charset="2"/>
              <a:buChar char="Ø"/>
            </a:pPr>
            <a:r>
              <a:rPr lang="ar-SA" sz="2200" dirty="0" smtClean="0"/>
              <a:t>الانحراف عن البوصلة بسبب عدم وضوح الأهداف </a:t>
            </a:r>
          </a:p>
          <a:p>
            <a:pPr marL="800100" lvl="1" indent="-342900" rtl="1">
              <a:buFont typeface="Wingdings" panose="05000000000000000000" pitchFamily="2" charset="2"/>
              <a:buChar char="Ø"/>
            </a:pPr>
            <a:r>
              <a:rPr lang="ar-SA" sz="2200" dirty="0" smtClean="0"/>
              <a:t>عدم الاستفادة القصوى من الموارد الالكترونية في تحقيق تكامل قطاعات وأنشطة المنظمة</a:t>
            </a:r>
          </a:p>
          <a:p>
            <a:pPr marL="800100" lvl="1" indent="-342900" rtl="1">
              <a:buFont typeface="Wingdings" panose="05000000000000000000" pitchFamily="2" charset="2"/>
              <a:buChar char="Ø"/>
            </a:pPr>
            <a:r>
              <a:rPr lang="ar-SA" sz="2200" dirty="0" smtClean="0"/>
              <a:t>ضياع الموارد عندما يتم التكرار بأشكاله المختلفة</a:t>
            </a:r>
          </a:p>
          <a:p>
            <a:pPr marL="800100" lvl="1" indent="-342900" rtl="1">
              <a:buFont typeface="Wingdings" panose="05000000000000000000" pitchFamily="2" charset="2"/>
              <a:buChar char="Ø"/>
            </a:pPr>
            <a:r>
              <a:rPr lang="ar-SA" sz="2200" dirty="0" smtClean="0"/>
              <a:t>الفشل في تبادل الخبرات وأفضل الممارسات والنصائح بخصوص العمل</a:t>
            </a:r>
          </a:p>
          <a:p>
            <a:pPr rtl="1">
              <a:buFont typeface="Arial" pitchFamily="34" charset="0"/>
              <a:buChar char="•"/>
            </a:pPr>
            <a:r>
              <a:rPr lang="ar-SA" sz="2200" b="1" dirty="0" smtClean="0"/>
              <a:t>أسباب فشل استراتيجيات الأعمال الإلكترونية:</a:t>
            </a:r>
          </a:p>
          <a:p>
            <a:pPr marL="800100" lvl="1" indent="-342900" rtl="1">
              <a:buFont typeface="Wingdings" panose="05000000000000000000" pitchFamily="2" charset="2"/>
              <a:buChar char="Ø"/>
            </a:pPr>
            <a:r>
              <a:rPr lang="ar-SA" sz="2200" dirty="0" smtClean="0"/>
              <a:t>عدم تمليك الاستراتيجية للأفراد والمبالغة في الأهداف، ومقاومة التغيير، وعدم دقة التحليل الاستراتيجي  </a:t>
            </a:r>
          </a:p>
          <a:p>
            <a:pPr marL="800100" lvl="1" indent="-342900" rtl="1">
              <a:buFont typeface="Wingdings" panose="05000000000000000000" pitchFamily="2" charset="2"/>
              <a:buChar char="Ø"/>
            </a:pPr>
            <a:r>
              <a:rPr lang="ar-SA" sz="2200" dirty="0" smtClean="0"/>
              <a:t>محدودية المرونة والابتكار والقدرة على التأقلم، وتغير التكنولوجيا، وقلة الخبرة</a:t>
            </a:r>
          </a:p>
          <a:p>
            <a:pPr marL="800100" lvl="1" indent="-342900" rtl="1">
              <a:buFont typeface="Wingdings" panose="05000000000000000000" pitchFamily="2" charset="2"/>
              <a:buChar char="Ø"/>
            </a:pPr>
            <a:r>
              <a:rPr lang="ar-SA" sz="2200" dirty="0" smtClean="0"/>
              <a:t>عدم المتابعة، وقلة الحوافز، وعدم تمكين فريق العمل، وانعدام المسؤولية، وقلة اهتمام القيادة العليا </a:t>
            </a:r>
            <a:endParaRPr lang="ar-SA" sz="2000" dirty="0" smtClean="0"/>
          </a:p>
          <a:p>
            <a:pPr rtl="1">
              <a:buFont typeface="Arial" pitchFamily="34" charset="0"/>
              <a:buChar char="•"/>
            </a:pPr>
            <a:endParaRPr lang="ar-SA" sz="2400" dirty="0" smtClean="0"/>
          </a:p>
          <a:p>
            <a:pPr rtl="1">
              <a:buFont typeface="Arial" pitchFamily="34" charset="0"/>
              <a:buChar char="•"/>
            </a:pPr>
            <a:endParaRPr lang="ar-SA" sz="2400" dirty="0" smtClean="0"/>
          </a:p>
          <a:p>
            <a:pPr marL="0" indent="0" rtl="1"/>
            <a:endParaRPr lang="ar-SA" sz="2400" dirty="0" smtClean="0"/>
          </a:p>
        </p:txBody>
      </p:sp>
    </p:spTree>
    <p:extLst>
      <p:ext uri="{BB962C8B-B14F-4D97-AF65-F5344CB8AC3E}">
        <p14:creationId xmlns:p14="http://schemas.microsoft.com/office/powerpoint/2010/main" val="1452101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sz="4000" smtClean="0">
                <a:solidFill>
                  <a:srgbClr val="FF0000"/>
                </a:solidFill>
              </a:rPr>
              <a:t>تمرين: 1 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23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05852" y="1571016"/>
            <a:ext cx="5400600" cy="4522280"/>
          </a:xfrm>
        </p:spPr>
        <p:txBody>
          <a:bodyPr/>
          <a:lstStyle/>
          <a:p>
            <a:pPr rtl="1">
              <a:buFont typeface="Arial" panose="020B0604020202020204" pitchFamily="34" charset="0"/>
              <a:buChar char="•"/>
            </a:pPr>
            <a:endParaRPr lang="ar-SA" sz="2400" dirty="0" smtClean="0"/>
          </a:p>
          <a:p>
            <a:pPr marL="0" indent="0" rtl="1"/>
            <a:endParaRPr lang="ar-SA" sz="2400" dirty="0" smtClean="0"/>
          </a:p>
          <a:p>
            <a:pPr marL="0" indent="0" rtl="1"/>
            <a:r>
              <a:rPr lang="ar-SA" sz="2400" dirty="0" smtClean="0"/>
              <a:t> </a:t>
            </a:r>
            <a:endParaRPr lang="ar-SA" sz="2400" dirty="0"/>
          </a:p>
          <a:p>
            <a:pPr rtl="1">
              <a:buFont typeface="Arial" panose="020B0604020202020204" pitchFamily="34" charset="0"/>
              <a:buChar char="•"/>
            </a:pPr>
            <a:endParaRPr lang="ar-SA" sz="2400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15001" y="1772816"/>
            <a:ext cx="4608512" cy="3785652"/>
          </a:xfrm>
          <a:prstGeom prst="rect">
            <a:avLst/>
          </a:prstGeom>
          <a:solidFill>
            <a:schemeClr val="accent2"/>
          </a:solidFill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• أون استراتيجي نشرت الإحصائية التالية: </a:t>
            </a:r>
          </a:p>
          <a:p>
            <a:r>
              <a:rPr lang="ar-SA" sz="2400" dirty="0" smtClean="0"/>
              <a:t> </a:t>
            </a:r>
            <a:r>
              <a:rPr lang="ar-SA" sz="2400" dirty="0"/>
              <a:t>60٪ من المؤسسات لا </a:t>
            </a:r>
            <a:r>
              <a:rPr lang="ar-SA" sz="2400" dirty="0" smtClean="0"/>
              <a:t>تربط الاستراتيجية </a:t>
            </a:r>
            <a:r>
              <a:rPr lang="ar-SA" sz="2400" dirty="0"/>
              <a:t>ب</a:t>
            </a:r>
            <a:r>
              <a:rPr lang="ar-SA" sz="2400" dirty="0" smtClean="0"/>
              <a:t>الميزانية</a:t>
            </a:r>
            <a:r>
              <a:rPr lang="ar-SA" sz="2400" dirty="0"/>
              <a:t/>
            </a:r>
            <a:br>
              <a:rPr lang="ar-SA" sz="2400" dirty="0"/>
            </a:br>
            <a:r>
              <a:rPr lang="ar-SA" sz="2400" dirty="0"/>
              <a:t>• 75٪ من المؤسسات لا </a:t>
            </a:r>
            <a:r>
              <a:rPr lang="ar-SA" sz="2400" dirty="0" smtClean="0"/>
              <a:t>تقدم حوافز للموظفين القائمين على الاستراتيجية</a:t>
            </a:r>
            <a:r>
              <a:rPr lang="ar-SA" sz="2400" dirty="0"/>
              <a:t/>
            </a:r>
            <a:br>
              <a:rPr lang="ar-SA" sz="2400" dirty="0"/>
            </a:br>
            <a:r>
              <a:rPr lang="ar-SA" sz="2400" dirty="0"/>
              <a:t>• 86٪ من أصحاب الأعمال والمديرين يقضون أقل من ساعة واحدة كل شهر </a:t>
            </a:r>
            <a:r>
              <a:rPr lang="ar-SA" sz="2400" dirty="0" smtClean="0"/>
              <a:t>في مناقشة الاستراتيجية</a:t>
            </a:r>
            <a:r>
              <a:rPr lang="ar-SA" sz="2400" dirty="0"/>
              <a:t/>
            </a:r>
            <a:br>
              <a:rPr lang="ar-SA" sz="2400" dirty="0"/>
            </a:br>
            <a:r>
              <a:rPr lang="ar-SA" sz="2400" dirty="0"/>
              <a:t>• </a:t>
            </a:r>
            <a:r>
              <a:rPr lang="ar-SA" sz="2400" dirty="0" smtClean="0"/>
              <a:t>95</a:t>
            </a:r>
            <a:r>
              <a:rPr lang="ar-SA" sz="2400" dirty="0"/>
              <a:t>٪ من القوى العاملة </a:t>
            </a:r>
            <a:r>
              <a:rPr lang="ar-SA" sz="2400" dirty="0" smtClean="0"/>
              <a:t>لا تفهم </a:t>
            </a:r>
            <a:r>
              <a:rPr lang="ar-SA" sz="2400" dirty="0"/>
              <a:t>استراتيجية منظمتهم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233913" y="3016548"/>
            <a:ext cx="3584848" cy="1631216"/>
          </a:xfrm>
          <a:prstGeom prst="rect">
            <a:avLst/>
          </a:prstGeom>
          <a:solidFill>
            <a:schemeClr val="accent2"/>
          </a:solidFill>
        </p:spPr>
        <p:txBody>
          <a:bodyPr wrap="square" rtlCol="1">
            <a:spAutoFit/>
          </a:bodyPr>
          <a:lstStyle/>
          <a:p>
            <a:pPr algn="just"/>
            <a:r>
              <a:rPr lang="ar-SA" sz="2000" dirty="0" smtClean="0"/>
              <a:t>تمرين1: صمم استراتيجية لمستقبلك الوظيفي حدد فيها نقاط قوتك وضعفك والفرص والمخاطر ومواردك المتاحة ورسالتك ورؤيتك وقيمك وأهدافك وكيفية تحقيقها ونظام للمراقبة والسيطرة</a:t>
            </a:r>
            <a:endParaRPr lang="ar-SA" sz="2000" dirty="0"/>
          </a:p>
        </p:txBody>
      </p:sp>
    </p:spTree>
    <p:extLst>
      <p:ext uri="{BB962C8B-B14F-4D97-AF65-F5344CB8AC3E}">
        <p14:creationId xmlns:p14="http://schemas.microsoft.com/office/powerpoint/2010/main" val="4228969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 dirty="0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nagemnt_Template1.potx" id="{7F65DE76-E1F3-4444-98B4-0263EE90B231}" vid="{458FC09F-5FE7-4C5D-A25B-476CEC0A0BB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Managemnt_Template2</Template>
  <TotalTime>15239</TotalTime>
  <Words>2353</Words>
  <Application>Microsoft Office PowerPoint</Application>
  <PresentationFormat>A4 Paper (210x297 mm)</PresentationFormat>
  <Paragraphs>256</Paragraphs>
  <Slides>24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2" baseType="lpstr">
      <vt:lpstr>ae_AlMateen</vt:lpstr>
      <vt:lpstr>Arial</vt:lpstr>
      <vt:lpstr>AYM Wadiy S_U normal.</vt:lpstr>
      <vt:lpstr>Calibri</vt:lpstr>
      <vt:lpstr>Times</vt:lpstr>
      <vt:lpstr>Times New Roman</vt:lpstr>
      <vt:lpstr>Wingdings</vt:lpstr>
      <vt:lpstr>Office Theme</vt:lpstr>
      <vt:lpstr>PowerPoint Presentation</vt:lpstr>
      <vt:lpstr>المحاضرة السادسة</vt:lpstr>
      <vt:lpstr>الأهداف التعليمية </vt:lpstr>
      <vt:lpstr>مقدمة </vt:lpstr>
      <vt:lpstr>مستويات الاستراتيجية والعلاقة بينها (1)</vt:lpstr>
      <vt:lpstr>مستويات الاستراتيجية والعلاقة بينها (2)</vt:lpstr>
      <vt:lpstr>مراحل التخطيط الاستراتيجي </vt:lpstr>
      <vt:lpstr> 1. التحليل الاستراتيجي (1) </vt:lpstr>
      <vt:lpstr> 1. التحليل الاستراتيجي (2)</vt:lpstr>
      <vt:lpstr>دراسة حالة: التحليل الرباعي</vt:lpstr>
      <vt:lpstr>دراسة حالة: التحليل الرباعي</vt:lpstr>
      <vt:lpstr>دراسة حالة: التحليل الرباعي</vt:lpstr>
      <vt:lpstr>2. تحديد الرسالة والرؤية والأهداف</vt:lpstr>
      <vt:lpstr>أمثلة على الرؤية والرسالة والقيم </vt:lpstr>
      <vt:lpstr> 3. صياغة الاستراتيجية </vt:lpstr>
      <vt:lpstr>4. تنفيذ الخطة الاستراتيجية </vt:lpstr>
      <vt:lpstr>الاستراتيجيات العامة </vt:lpstr>
      <vt:lpstr>أهم استراتيجيات الأعمال الإلكترونية (1) </vt:lpstr>
      <vt:lpstr>أهم استراتيجيات الأعمال الإلكترونية (1) </vt:lpstr>
      <vt:lpstr>الدور الاستراتيجي لنظم المعلومات </vt:lpstr>
      <vt:lpstr>الدور الاستراتيجي لنظم المعلومات (2)</vt:lpstr>
      <vt:lpstr>أهمية الاستراتيجية (1) </vt:lpstr>
      <vt:lpstr>تمرين: 1 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Ahmed Shawkey Shahen</dc:creator>
  <cp:lastModifiedBy>Abdelnasser Mohamed Abdelaal</cp:lastModifiedBy>
  <cp:revision>598</cp:revision>
  <cp:lastPrinted>2015-02-23T04:34:47Z</cp:lastPrinted>
  <dcterms:created xsi:type="dcterms:W3CDTF">2014-02-23T07:16:21Z</dcterms:created>
  <dcterms:modified xsi:type="dcterms:W3CDTF">2019-01-15T16:06:35Z</dcterms:modified>
</cp:coreProperties>
</file>