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329" r:id="rId4"/>
    <p:sldId id="328" r:id="rId5"/>
    <p:sldId id="326" r:id="rId6"/>
    <p:sldId id="327"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99" d="100"/>
          <a:sy n="99" d="100"/>
        </p:scale>
        <p:origin x="102" y="114"/>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B613DA-1D02-4F69-A3E6-F171B0D2BD3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41AC912F-11D0-4675-A2F5-6221AEA2A44A}">
      <dgm:prSet phldrT="[نص]"/>
      <dgm:spPr>
        <a:solidFill>
          <a:srgbClr val="FFFFCC"/>
        </a:solidFill>
      </dgm:spPr>
      <dgm:t>
        <a:bodyPr/>
        <a:lstStyle/>
        <a:p>
          <a:pPr rtl="1"/>
          <a:r>
            <a:rPr lang="ar-SA" b="1" dirty="0" smtClean="0">
              <a:ln>
                <a:solidFill>
                  <a:sysClr val="windowText" lastClr="000000"/>
                </a:solidFill>
              </a:ln>
              <a:solidFill>
                <a:srgbClr val="2D07CF"/>
              </a:solidFill>
              <a:cs typeface="AL-Mohanad Bold" pitchFamily="2" charset="-78"/>
            </a:rPr>
            <a:t>يشترط ثلاثة شروط لاعتبار الشراء بقصد البيع أو التأجير عملا تجاريا</a:t>
          </a:r>
          <a:endParaRPr lang="ar-SA" dirty="0"/>
        </a:p>
      </dgm:t>
    </dgm:pt>
    <dgm:pt modelId="{C15284C2-E220-4ECF-81D4-FAD4C016E836}" type="parTrans" cxnId="{CAA604BB-C902-4293-94A1-42616F3CEBC3}">
      <dgm:prSet/>
      <dgm:spPr/>
      <dgm:t>
        <a:bodyPr/>
        <a:lstStyle/>
        <a:p>
          <a:pPr rtl="1"/>
          <a:endParaRPr lang="ar-SA"/>
        </a:p>
      </dgm:t>
    </dgm:pt>
    <dgm:pt modelId="{949EDDF8-0412-47FF-8A6D-E8A6F4B3B575}" type="sibTrans" cxnId="{CAA604BB-C902-4293-94A1-42616F3CEBC3}">
      <dgm:prSet/>
      <dgm:spPr/>
      <dgm:t>
        <a:bodyPr/>
        <a:lstStyle/>
        <a:p>
          <a:pPr rtl="1"/>
          <a:endParaRPr lang="ar-SA"/>
        </a:p>
      </dgm:t>
    </dgm:pt>
    <dgm:pt modelId="{FA2C6F5C-B8D2-4131-9206-A6879A4741EF}">
      <dgm:prSet phldrT="[نص]"/>
      <dgm:spPr>
        <a:solidFill>
          <a:srgbClr val="FFFFCC"/>
        </a:solidFill>
      </dgm:spPr>
      <dgm:t>
        <a:bodyPr/>
        <a:lstStyle/>
        <a:p>
          <a:pPr rtl="1"/>
          <a:r>
            <a:rPr lang="ar-SA" b="1" dirty="0" smtClean="0">
              <a:ln>
                <a:solidFill>
                  <a:sysClr val="windowText" lastClr="000000"/>
                </a:solidFill>
              </a:ln>
              <a:solidFill>
                <a:schemeClr val="tx1"/>
              </a:solidFill>
              <a:cs typeface="AL-Mohanad Bold" pitchFamily="2" charset="-78"/>
            </a:rPr>
            <a:t>3- أن يكون الشراء بقصد البيع أو التأجير</a:t>
          </a:r>
          <a:endParaRPr lang="ar-SA" dirty="0">
            <a:solidFill>
              <a:schemeClr val="tx1"/>
            </a:solidFill>
          </a:endParaRPr>
        </a:p>
      </dgm:t>
    </dgm:pt>
    <dgm:pt modelId="{CDF1BCE7-188E-408E-942D-3B0B45E6419A}" type="parTrans" cxnId="{0986E581-B8F1-471D-8614-8C5DC9C281EE}">
      <dgm:prSet/>
      <dgm:spPr/>
      <dgm:t>
        <a:bodyPr/>
        <a:lstStyle/>
        <a:p>
          <a:pPr rtl="1"/>
          <a:endParaRPr lang="ar-SA"/>
        </a:p>
      </dgm:t>
    </dgm:pt>
    <dgm:pt modelId="{9F996CFD-2B7B-4029-A44A-7D942093EE69}" type="sibTrans" cxnId="{0986E581-B8F1-471D-8614-8C5DC9C281EE}">
      <dgm:prSet/>
      <dgm:spPr/>
      <dgm:t>
        <a:bodyPr/>
        <a:lstStyle/>
        <a:p>
          <a:pPr rtl="1"/>
          <a:endParaRPr lang="ar-SA"/>
        </a:p>
      </dgm:t>
    </dgm:pt>
    <dgm:pt modelId="{543F0CE6-5198-4D8A-B1EC-044842AB3F42}">
      <dgm:prSet phldrT="[نص]"/>
      <dgm:spPr>
        <a:solidFill>
          <a:srgbClr val="FFFFCC"/>
        </a:solidFill>
      </dgm:spPr>
      <dgm:t>
        <a:bodyPr/>
        <a:lstStyle/>
        <a:p>
          <a:pPr rtl="1"/>
          <a:r>
            <a:rPr lang="ar-SA" b="1" dirty="0" smtClean="0">
              <a:ln>
                <a:solidFill>
                  <a:sysClr val="windowText" lastClr="000000"/>
                </a:solidFill>
              </a:ln>
              <a:solidFill>
                <a:schemeClr val="tx1"/>
              </a:solidFill>
              <a:cs typeface="AL-Mohanad Bold" pitchFamily="2" charset="-78"/>
            </a:rPr>
            <a:t>2- أن يرد هذا الشراء علي منقول</a:t>
          </a:r>
          <a:endParaRPr lang="ar-SA" dirty="0">
            <a:solidFill>
              <a:schemeClr val="tx1"/>
            </a:solidFill>
          </a:endParaRPr>
        </a:p>
      </dgm:t>
    </dgm:pt>
    <dgm:pt modelId="{E82AB56D-0B2C-4B30-977D-9F1CC9A7D9F2}" type="parTrans" cxnId="{7A362B5C-BE23-4F8F-8954-3DD2471176F0}">
      <dgm:prSet/>
      <dgm:spPr/>
      <dgm:t>
        <a:bodyPr/>
        <a:lstStyle/>
        <a:p>
          <a:pPr rtl="1"/>
          <a:endParaRPr lang="ar-SA"/>
        </a:p>
      </dgm:t>
    </dgm:pt>
    <dgm:pt modelId="{C00DDEB6-F883-404D-AA84-A21353528F7A}" type="sibTrans" cxnId="{7A362B5C-BE23-4F8F-8954-3DD2471176F0}">
      <dgm:prSet/>
      <dgm:spPr/>
      <dgm:t>
        <a:bodyPr/>
        <a:lstStyle/>
        <a:p>
          <a:pPr rtl="1"/>
          <a:endParaRPr lang="ar-SA"/>
        </a:p>
      </dgm:t>
    </dgm:pt>
    <dgm:pt modelId="{E4C85E0F-3694-4539-A046-76C8DAB362E7}">
      <dgm:prSet phldrT="[نص]"/>
      <dgm:spPr>
        <a:solidFill>
          <a:srgbClr val="FFFFCC"/>
        </a:solidFill>
      </dgm:spPr>
      <dgm:t>
        <a:bodyPr/>
        <a:lstStyle/>
        <a:p>
          <a:pPr rtl="1"/>
          <a:r>
            <a:rPr lang="ar-SA" b="1" dirty="0" smtClean="0">
              <a:ln>
                <a:solidFill>
                  <a:sysClr val="windowText" lastClr="000000"/>
                </a:solidFill>
              </a:ln>
              <a:solidFill>
                <a:schemeClr val="tx1"/>
              </a:solidFill>
              <a:cs typeface="AL-Mohanad Bold" pitchFamily="2" charset="-78"/>
            </a:rPr>
            <a:t>1- أن يوجد شراء </a:t>
          </a:r>
          <a:endParaRPr lang="ar-SA" dirty="0">
            <a:solidFill>
              <a:schemeClr val="tx1"/>
            </a:solidFill>
          </a:endParaRPr>
        </a:p>
      </dgm:t>
    </dgm:pt>
    <dgm:pt modelId="{FE573F0C-E65A-4319-BEB3-F96DC0F437FA}" type="parTrans" cxnId="{146E03BE-4E35-49BF-B17A-091176A3BF38}">
      <dgm:prSet/>
      <dgm:spPr/>
      <dgm:t>
        <a:bodyPr/>
        <a:lstStyle/>
        <a:p>
          <a:pPr rtl="1"/>
          <a:endParaRPr lang="ar-SA"/>
        </a:p>
      </dgm:t>
    </dgm:pt>
    <dgm:pt modelId="{E40757F1-2079-48FC-9117-2F5D2B059D1C}" type="sibTrans" cxnId="{146E03BE-4E35-49BF-B17A-091176A3BF38}">
      <dgm:prSet/>
      <dgm:spPr/>
      <dgm:t>
        <a:bodyPr/>
        <a:lstStyle/>
        <a:p>
          <a:pPr rtl="1"/>
          <a:endParaRPr lang="ar-SA"/>
        </a:p>
      </dgm:t>
    </dgm:pt>
    <dgm:pt modelId="{558CC576-228D-4ADD-835B-CC940CE068FA}" type="pres">
      <dgm:prSet presAssocID="{4CB613DA-1D02-4F69-A3E6-F171B0D2BD31}" presName="hierChild1" presStyleCnt="0">
        <dgm:presLayoutVars>
          <dgm:orgChart val="1"/>
          <dgm:chPref val="1"/>
          <dgm:dir/>
          <dgm:animOne val="branch"/>
          <dgm:animLvl val="lvl"/>
          <dgm:resizeHandles/>
        </dgm:presLayoutVars>
      </dgm:prSet>
      <dgm:spPr/>
      <dgm:t>
        <a:bodyPr/>
        <a:lstStyle/>
        <a:p>
          <a:pPr rtl="1"/>
          <a:endParaRPr lang="ar-SA"/>
        </a:p>
      </dgm:t>
    </dgm:pt>
    <dgm:pt modelId="{22BCE945-6DEF-4123-BB75-AECF6ACBD1D6}" type="pres">
      <dgm:prSet presAssocID="{41AC912F-11D0-4675-A2F5-6221AEA2A44A}" presName="hierRoot1" presStyleCnt="0">
        <dgm:presLayoutVars>
          <dgm:hierBranch val="init"/>
        </dgm:presLayoutVars>
      </dgm:prSet>
      <dgm:spPr/>
    </dgm:pt>
    <dgm:pt modelId="{22BC1795-D4B0-4F8D-970A-B25B9D67AB72}" type="pres">
      <dgm:prSet presAssocID="{41AC912F-11D0-4675-A2F5-6221AEA2A44A}" presName="rootComposite1" presStyleCnt="0"/>
      <dgm:spPr/>
    </dgm:pt>
    <dgm:pt modelId="{7C21AA02-33A2-4A5A-9801-18A86A60647C}" type="pres">
      <dgm:prSet presAssocID="{41AC912F-11D0-4675-A2F5-6221AEA2A44A}" presName="rootText1" presStyleLbl="node0" presStyleIdx="0" presStyleCnt="1">
        <dgm:presLayoutVars>
          <dgm:chPref val="3"/>
        </dgm:presLayoutVars>
      </dgm:prSet>
      <dgm:spPr/>
      <dgm:t>
        <a:bodyPr/>
        <a:lstStyle/>
        <a:p>
          <a:pPr rtl="1"/>
          <a:endParaRPr lang="ar-SA"/>
        </a:p>
      </dgm:t>
    </dgm:pt>
    <dgm:pt modelId="{210293A6-57C5-44E7-9A19-0F7E97000360}" type="pres">
      <dgm:prSet presAssocID="{41AC912F-11D0-4675-A2F5-6221AEA2A44A}" presName="rootConnector1" presStyleLbl="node1" presStyleIdx="0" presStyleCnt="0"/>
      <dgm:spPr/>
      <dgm:t>
        <a:bodyPr/>
        <a:lstStyle/>
        <a:p>
          <a:pPr rtl="1"/>
          <a:endParaRPr lang="ar-SA"/>
        </a:p>
      </dgm:t>
    </dgm:pt>
    <dgm:pt modelId="{564B1A1E-2948-4B41-909E-9816A3D49F33}" type="pres">
      <dgm:prSet presAssocID="{41AC912F-11D0-4675-A2F5-6221AEA2A44A}" presName="hierChild2" presStyleCnt="0"/>
      <dgm:spPr/>
    </dgm:pt>
    <dgm:pt modelId="{C4D2BE99-3BA7-4D90-B616-215647DF06D7}" type="pres">
      <dgm:prSet presAssocID="{CDF1BCE7-188E-408E-942D-3B0B45E6419A}" presName="Name37" presStyleLbl="parChTrans1D2" presStyleIdx="0" presStyleCnt="3"/>
      <dgm:spPr/>
      <dgm:t>
        <a:bodyPr/>
        <a:lstStyle/>
        <a:p>
          <a:pPr rtl="1"/>
          <a:endParaRPr lang="ar-SA"/>
        </a:p>
      </dgm:t>
    </dgm:pt>
    <dgm:pt modelId="{3E0DA111-3D8F-4D49-A66C-5F8C51AD0247}" type="pres">
      <dgm:prSet presAssocID="{FA2C6F5C-B8D2-4131-9206-A6879A4741EF}" presName="hierRoot2" presStyleCnt="0">
        <dgm:presLayoutVars>
          <dgm:hierBranch val="init"/>
        </dgm:presLayoutVars>
      </dgm:prSet>
      <dgm:spPr/>
    </dgm:pt>
    <dgm:pt modelId="{07F77B4D-ED35-4590-9169-E5A9ADAB4D6B}" type="pres">
      <dgm:prSet presAssocID="{FA2C6F5C-B8D2-4131-9206-A6879A4741EF}" presName="rootComposite" presStyleCnt="0"/>
      <dgm:spPr/>
    </dgm:pt>
    <dgm:pt modelId="{0FC853B8-DDF2-4632-91E1-1369917ADC89}" type="pres">
      <dgm:prSet presAssocID="{FA2C6F5C-B8D2-4131-9206-A6879A4741EF}" presName="rootText" presStyleLbl="node2" presStyleIdx="0" presStyleCnt="3">
        <dgm:presLayoutVars>
          <dgm:chPref val="3"/>
        </dgm:presLayoutVars>
      </dgm:prSet>
      <dgm:spPr/>
      <dgm:t>
        <a:bodyPr/>
        <a:lstStyle/>
        <a:p>
          <a:pPr rtl="1"/>
          <a:endParaRPr lang="ar-SA"/>
        </a:p>
      </dgm:t>
    </dgm:pt>
    <dgm:pt modelId="{47FB5A29-271B-44C1-A218-DAD79B97C17F}" type="pres">
      <dgm:prSet presAssocID="{FA2C6F5C-B8D2-4131-9206-A6879A4741EF}" presName="rootConnector" presStyleLbl="node2" presStyleIdx="0" presStyleCnt="3"/>
      <dgm:spPr/>
      <dgm:t>
        <a:bodyPr/>
        <a:lstStyle/>
        <a:p>
          <a:pPr rtl="1"/>
          <a:endParaRPr lang="ar-SA"/>
        </a:p>
      </dgm:t>
    </dgm:pt>
    <dgm:pt modelId="{884596B9-B492-4F5A-A33C-81C40C6CE567}" type="pres">
      <dgm:prSet presAssocID="{FA2C6F5C-B8D2-4131-9206-A6879A4741EF}" presName="hierChild4" presStyleCnt="0"/>
      <dgm:spPr/>
    </dgm:pt>
    <dgm:pt modelId="{2F15CF2B-5BEB-413E-A91C-604006476BB7}" type="pres">
      <dgm:prSet presAssocID="{FA2C6F5C-B8D2-4131-9206-A6879A4741EF}" presName="hierChild5" presStyleCnt="0"/>
      <dgm:spPr/>
    </dgm:pt>
    <dgm:pt modelId="{199FFDDE-14ED-4B02-9311-36C49CA6AD95}" type="pres">
      <dgm:prSet presAssocID="{E82AB56D-0B2C-4B30-977D-9F1CC9A7D9F2}" presName="Name37" presStyleLbl="parChTrans1D2" presStyleIdx="1" presStyleCnt="3"/>
      <dgm:spPr/>
      <dgm:t>
        <a:bodyPr/>
        <a:lstStyle/>
        <a:p>
          <a:pPr rtl="1"/>
          <a:endParaRPr lang="ar-SA"/>
        </a:p>
      </dgm:t>
    </dgm:pt>
    <dgm:pt modelId="{FBEECE79-69B8-4052-BEFC-90A4211DE6C4}" type="pres">
      <dgm:prSet presAssocID="{543F0CE6-5198-4D8A-B1EC-044842AB3F42}" presName="hierRoot2" presStyleCnt="0">
        <dgm:presLayoutVars>
          <dgm:hierBranch val="init"/>
        </dgm:presLayoutVars>
      </dgm:prSet>
      <dgm:spPr/>
    </dgm:pt>
    <dgm:pt modelId="{9B52FBC3-FCDF-4A8C-B9E9-632A73CD016A}" type="pres">
      <dgm:prSet presAssocID="{543F0CE6-5198-4D8A-B1EC-044842AB3F42}" presName="rootComposite" presStyleCnt="0"/>
      <dgm:spPr/>
    </dgm:pt>
    <dgm:pt modelId="{FD0B6989-8D39-423C-A079-32CB6040B1E8}" type="pres">
      <dgm:prSet presAssocID="{543F0CE6-5198-4D8A-B1EC-044842AB3F42}" presName="rootText" presStyleLbl="node2" presStyleIdx="1" presStyleCnt="3">
        <dgm:presLayoutVars>
          <dgm:chPref val="3"/>
        </dgm:presLayoutVars>
      </dgm:prSet>
      <dgm:spPr/>
      <dgm:t>
        <a:bodyPr/>
        <a:lstStyle/>
        <a:p>
          <a:pPr rtl="1"/>
          <a:endParaRPr lang="ar-SA"/>
        </a:p>
      </dgm:t>
    </dgm:pt>
    <dgm:pt modelId="{BEC5617F-BADC-4B30-8718-98F2692DF8BE}" type="pres">
      <dgm:prSet presAssocID="{543F0CE6-5198-4D8A-B1EC-044842AB3F42}" presName="rootConnector" presStyleLbl="node2" presStyleIdx="1" presStyleCnt="3"/>
      <dgm:spPr/>
      <dgm:t>
        <a:bodyPr/>
        <a:lstStyle/>
        <a:p>
          <a:pPr rtl="1"/>
          <a:endParaRPr lang="ar-SA"/>
        </a:p>
      </dgm:t>
    </dgm:pt>
    <dgm:pt modelId="{6523A1FC-D247-498F-B3CC-BC7F53F47081}" type="pres">
      <dgm:prSet presAssocID="{543F0CE6-5198-4D8A-B1EC-044842AB3F42}" presName="hierChild4" presStyleCnt="0"/>
      <dgm:spPr/>
    </dgm:pt>
    <dgm:pt modelId="{9334179B-4F8E-478C-AFD3-DB1FFF4A4A75}" type="pres">
      <dgm:prSet presAssocID="{543F0CE6-5198-4D8A-B1EC-044842AB3F42}" presName="hierChild5" presStyleCnt="0"/>
      <dgm:spPr/>
    </dgm:pt>
    <dgm:pt modelId="{02D37EF1-7B16-4409-94DC-7A7CAB30F00F}" type="pres">
      <dgm:prSet presAssocID="{FE573F0C-E65A-4319-BEB3-F96DC0F437FA}" presName="Name37" presStyleLbl="parChTrans1D2" presStyleIdx="2" presStyleCnt="3"/>
      <dgm:spPr/>
      <dgm:t>
        <a:bodyPr/>
        <a:lstStyle/>
        <a:p>
          <a:pPr rtl="1"/>
          <a:endParaRPr lang="ar-SA"/>
        </a:p>
      </dgm:t>
    </dgm:pt>
    <dgm:pt modelId="{D902FB23-1B19-4FFC-A6E4-5ACFEC7D24D1}" type="pres">
      <dgm:prSet presAssocID="{E4C85E0F-3694-4539-A046-76C8DAB362E7}" presName="hierRoot2" presStyleCnt="0">
        <dgm:presLayoutVars>
          <dgm:hierBranch val="init"/>
        </dgm:presLayoutVars>
      </dgm:prSet>
      <dgm:spPr/>
    </dgm:pt>
    <dgm:pt modelId="{AB6C75F5-616A-40EF-B80B-21150FDD47CB}" type="pres">
      <dgm:prSet presAssocID="{E4C85E0F-3694-4539-A046-76C8DAB362E7}" presName="rootComposite" presStyleCnt="0"/>
      <dgm:spPr/>
    </dgm:pt>
    <dgm:pt modelId="{8C369FBC-36C2-46E1-A636-C4D44CCC9C20}" type="pres">
      <dgm:prSet presAssocID="{E4C85E0F-3694-4539-A046-76C8DAB362E7}" presName="rootText" presStyleLbl="node2" presStyleIdx="2" presStyleCnt="3">
        <dgm:presLayoutVars>
          <dgm:chPref val="3"/>
        </dgm:presLayoutVars>
      </dgm:prSet>
      <dgm:spPr/>
      <dgm:t>
        <a:bodyPr/>
        <a:lstStyle/>
        <a:p>
          <a:pPr rtl="1"/>
          <a:endParaRPr lang="ar-SA"/>
        </a:p>
      </dgm:t>
    </dgm:pt>
    <dgm:pt modelId="{A5A424CD-DB27-48E2-A819-E289DFF5ED08}" type="pres">
      <dgm:prSet presAssocID="{E4C85E0F-3694-4539-A046-76C8DAB362E7}" presName="rootConnector" presStyleLbl="node2" presStyleIdx="2" presStyleCnt="3"/>
      <dgm:spPr/>
      <dgm:t>
        <a:bodyPr/>
        <a:lstStyle/>
        <a:p>
          <a:pPr rtl="1"/>
          <a:endParaRPr lang="ar-SA"/>
        </a:p>
      </dgm:t>
    </dgm:pt>
    <dgm:pt modelId="{2D44D737-376F-4F6F-80D5-92E16F024669}" type="pres">
      <dgm:prSet presAssocID="{E4C85E0F-3694-4539-A046-76C8DAB362E7}" presName="hierChild4" presStyleCnt="0"/>
      <dgm:spPr/>
    </dgm:pt>
    <dgm:pt modelId="{4AC9A3BB-2642-482C-B201-39950BE934F8}" type="pres">
      <dgm:prSet presAssocID="{E4C85E0F-3694-4539-A046-76C8DAB362E7}" presName="hierChild5" presStyleCnt="0"/>
      <dgm:spPr/>
    </dgm:pt>
    <dgm:pt modelId="{71A1BB8A-5A8A-44BF-BE95-87E657F78E6C}" type="pres">
      <dgm:prSet presAssocID="{41AC912F-11D0-4675-A2F5-6221AEA2A44A}" presName="hierChild3" presStyleCnt="0"/>
      <dgm:spPr/>
    </dgm:pt>
  </dgm:ptLst>
  <dgm:cxnLst>
    <dgm:cxn modelId="{CAA604BB-C902-4293-94A1-42616F3CEBC3}" srcId="{4CB613DA-1D02-4F69-A3E6-F171B0D2BD31}" destId="{41AC912F-11D0-4675-A2F5-6221AEA2A44A}" srcOrd="0" destOrd="0" parTransId="{C15284C2-E220-4ECF-81D4-FAD4C016E836}" sibTransId="{949EDDF8-0412-47FF-8A6D-E8A6F4B3B575}"/>
    <dgm:cxn modelId="{6F13AEE5-954B-4F89-ACBC-1B88E11540DB}" type="presOf" srcId="{543F0CE6-5198-4D8A-B1EC-044842AB3F42}" destId="{BEC5617F-BADC-4B30-8718-98F2692DF8BE}" srcOrd="1" destOrd="0" presId="urn:microsoft.com/office/officeart/2005/8/layout/orgChart1"/>
    <dgm:cxn modelId="{777A1599-60B8-4C31-B618-87242BDFFF2D}" type="presOf" srcId="{543F0CE6-5198-4D8A-B1EC-044842AB3F42}" destId="{FD0B6989-8D39-423C-A079-32CB6040B1E8}" srcOrd="0" destOrd="0" presId="urn:microsoft.com/office/officeart/2005/8/layout/orgChart1"/>
    <dgm:cxn modelId="{7A362B5C-BE23-4F8F-8954-3DD2471176F0}" srcId="{41AC912F-11D0-4675-A2F5-6221AEA2A44A}" destId="{543F0CE6-5198-4D8A-B1EC-044842AB3F42}" srcOrd="1" destOrd="0" parTransId="{E82AB56D-0B2C-4B30-977D-9F1CC9A7D9F2}" sibTransId="{C00DDEB6-F883-404D-AA84-A21353528F7A}"/>
    <dgm:cxn modelId="{6103377F-F752-4279-85F7-A97207F3879F}" type="presOf" srcId="{E82AB56D-0B2C-4B30-977D-9F1CC9A7D9F2}" destId="{199FFDDE-14ED-4B02-9311-36C49CA6AD95}" srcOrd="0" destOrd="0" presId="urn:microsoft.com/office/officeart/2005/8/layout/orgChart1"/>
    <dgm:cxn modelId="{146E03BE-4E35-49BF-B17A-091176A3BF38}" srcId="{41AC912F-11D0-4675-A2F5-6221AEA2A44A}" destId="{E4C85E0F-3694-4539-A046-76C8DAB362E7}" srcOrd="2" destOrd="0" parTransId="{FE573F0C-E65A-4319-BEB3-F96DC0F437FA}" sibTransId="{E40757F1-2079-48FC-9117-2F5D2B059D1C}"/>
    <dgm:cxn modelId="{0986E581-B8F1-471D-8614-8C5DC9C281EE}" srcId="{41AC912F-11D0-4675-A2F5-6221AEA2A44A}" destId="{FA2C6F5C-B8D2-4131-9206-A6879A4741EF}" srcOrd="0" destOrd="0" parTransId="{CDF1BCE7-188E-408E-942D-3B0B45E6419A}" sibTransId="{9F996CFD-2B7B-4029-A44A-7D942093EE69}"/>
    <dgm:cxn modelId="{14811D0E-139A-459D-91CC-931BA134C8DA}" type="presOf" srcId="{41AC912F-11D0-4675-A2F5-6221AEA2A44A}" destId="{210293A6-57C5-44E7-9A19-0F7E97000360}" srcOrd="1" destOrd="0" presId="urn:microsoft.com/office/officeart/2005/8/layout/orgChart1"/>
    <dgm:cxn modelId="{AC5E2F33-6267-4496-A277-63EAF5B9D435}" type="presOf" srcId="{FA2C6F5C-B8D2-4131-9206-A6879A4741EF}" destId="{0FC853B8-DDF2-4632-91E1-1369917ADC89}" srcOrd="0" destOrd="0" presId="urn:microsoft.com/office/officeart/2005/8/layout/orgChart1"/>
    <dgm:cxn modelId="{4462396B-8725-466B-A135-742E142A3816}" type="presOf" srcId="{E4C85E0F-3694-4539-A046-76C8DAB362E7}" destId="{A5A424CD-DB27-48E2-A819-E289DFF5ED08}" srcOrd="1" destOrd="0" presId="urn:microsoft.com/office/officeart/2005/8/layout/orgChart1"/>
    <dgm:cxn modelId="{0E7800E4-87BE-4768-A78A-AFFB75A4DAF4}" type="presOf" srcId="{E4C85E0F-3694-4539-A046-76C8DAB362E7}" destId="{8C369FBC-36C2-46E1-A636-C4D44CCC9C20}" srcOrd="0" destOrd="0" presId="urn:microsoft.com/office/officeart/2005/8/layout/orgChart1"/>
    <dgm:cxn modelId="{A125FA58-5889-437A-BAD1-479957F463F9}" type="presOf" srcId="{FA2C6F5C-B8D2-4131-9206-A6879A4741EF}" destId="{47FB5A29-271B-44C1-A218-DAD79B97C17F}" srcOrd="1" destOrd="0" presId="urn:microsoft.com/office/officeart/2005/8/layout/orgChart1"/>
    <dgm:cxn modelId="{279D21A3-9DB5-4C94-A240-F95AB4B3FCBC}" type="presOf" srcId="{4CB613DA-1D02-4F69-A3E6-F171B0D2BD31}" destId="{558CC576-228D-4ADD-835B-CC940CE068FA}" srcOrd="0" destOrd="0" presId="urn:microsoft.com/office/officeart/2005/8/layout/orgChart1"/>
    <dgm:cxn modelId="{1D1C5E8E-0F34-47A9-BA32-0BEB34030FB0}" type="presOf" srcId="{CDF1BCE7-188E-408E-942D-3B0B45E6419A}" destId="{C4D2BE99-3BA7-4D90-B616-215647DF06D7}" srcOrd="0" destOrd="0" presId="urn:microsoft.com/office/officeart/2005/8/layout/orgChart1"/>
    <dgm:cxn modelId="{9FDF2F50-B2C1-48D6-A9C3-29B3F258E7CF}" type="presOf" srcId="{41AC912F-11D0-4675-A2F5-6221AEA2A44A}" destId="{7C21AA02-33A2-4A5A-9801-18A86A60647C}" srcOrd="0" destOrd="0" presId="urn:microsoft.com/office/officeart/2005/8/layout/orgChart1"/>
    <dgm:cxn modelId="{A253B1CF-B67E-44B6-A71E-1EBF98049A79}" type="presOf" srcId="{FE573F0C-E65A-4319-BEB3-F96DC0F437FA}" destId="{02D37EF1-7B16-4409-94DC-7A7CAB30F00F}" srcOrd="0" destOrd="0" presId="urn:microsoft.com/office/officeart/2005/8/layout/orgChart1"/>
    <dgm:cxn modelId="{3E68E89E-E5DC-4092-B28A-39E261AA6728}" type="presParOf" srcId="{558CC576-228D-4ADD-835B-CC940CE068FA}" destId="{22BCE945-6DEF-4123-BB75-AECF6ACBD1D6}" srcOrd="0" destOrd="0" presId="urn:microsoft.com/office/officeart/2005/8/layout/orgChart1"/>
    <dgm:cxn modelId="{06EFC694-C32D-45B3-B57B-2E8D766D219B}" type="presParOf" srcId="{22BCE945-6DEF-4123-BB75-AECF6ACBD1D6}" destId="{22BC1795-D4B0-4F8D-970A-B25B9D67AB72}" srcOrd="0" destOrd="0" presId="urn:microsoft.com/office/officeart/2005/8/layout/orgChart1"/>
    <dgm:cxn modelId="{B0FBBD71-1693-4989-87B5-804E34EC6027}" type="presParOf" srcId="{22BC1795-D4B0-4F8D-970A-B25B9D67AB72}" destId="{7C21AA02-33A2-4A5A-9801-18A86A60647C}" srcOrd="0" destOrd="0" presId="urn:microsoft.com/office/officeart/2005/8/layout/orgChart1"/>
    <dgm:cxn modelId="{C86FE4E3-E2E6-4CD5-BA58-2FD651C334A9}" type="presParOf" srcId="{22BC1795-D4B0-4F8D-970A-B25B9D67AB72}" destId="{210293A6-57C5-44E7-9A19-0F7E97000360}" srcOrd="1" destOrd="0" presId="urn:microsoft.com/office/officeart/2005/8/layout/orgChart1"/>
    <dgm:cxn modelId="{002B102D-8C1F-4E56-BDF5-321653540CDC}" type="presParOf" srcId="{22BCE945-6DEF-4123-BB75-AECF6ACBD1D6}" destId="{564B1A1E-2948-4B41-909E-9816A3D49F33}" srcOrd="1" destOrd="0" presId="urn:microsoft.com/office/officeart/2005/8/layout/orgChart1"/>
    <dgm:cxn modelId="{53B01441-F61A-41B1-873E-42297E99068D}" type="presParOf" srcId="{564B1A1E-2948-4B41-909E-9816A3D49F33}" destId="{C4D2BE99-3BA7-4D90-B616-215647DF06D7}" srcOrd="0" destOrd="0" presId="urn:microsoft.com/office/officeart/2005/8/layout/orgChart1"/>
    <dgm:cxn modelId="{2CF25246-7736-4A0C-9792-AA589861078C}" type="presParOf" srcId="{564B1A1E-2948-4B41-909E-9816A3D49F33}" destId="{3E0DA111-3D8F-4D49-A66C-5F8C51AD0247}" srcOrd="1" destOrd="0" presId="urn:microsoft.com/office/officeart/2005/8/layout/orgChart1"/>
    <dgm:cxn modelId="{BDB6459A-89BD-4F62-9946-A53EF96E6B99}" type="presParOf" srcId="{3E0DA111-3D8F-4D49-A66C-5F8C51AD0247}" destId="{07F77B4D-ED35-4590-9169-E5A9ADAB4D6B}" srcOrd="0" destOrd="0" presId="urn:microsoft.com/office/officeart/2005/8/layout/orgChart1"/>
    <dgm:cxn modelId="{0846C837-D36B-4F28-894C-1FF862AB3299}" type="presParOf" srcId="{07F77B4D-ED35-4590-9169-E5A9ADAB4D6B}" destId="{0FC853B8-DDF2-4632-91E1-1369917ADC89}" srcOrd="0" destOrd="0" presId="urn:microsoft.com/office/officeart/2005/8/layout/orgChart1"/>
    <dgm:cxn modelId="{5AD25E92-4BD2-490E-9DC8-CE0C2A46F314}" type="presParOf" srcId="{07F77B4D-ED35-4590-9169-E5A9ADAB4D6B}" destId="{47FB5A29-271B-44C1-A218-DAD79B97C17F}" srcOrd="1" destOrd="0" presId="urn:microsoft.com/office/officeart/2005/8/layout/orgChart1"/>
    <dgm:cxn modelId="{D0BF21F4-DFB1-47D1-90FA-D94E2885E644}" type="presParOf" srcId="{3E0DA111-3D8F-4D49-A66C-5F8C51AD0247}" destId="{884596B9-B492-4F5A-A33C-81C40C6CE567}" srcOrd="1" destOrd="0" presId="urn:microsoft.com/office/officeart/2005/8/layout/orgChart1"/>
    <dgm:cxn modelId="{297B12F9-7276-438D-A14B-AC78AF502FEA}" type="presParOf" srcId="{3E0DA111-3D8F-4D49-A66C-5F8C51AD0247}" destId="{2F15CF2B-5BEB-413E-A91C-604006476BB7}" srcOrd="2" destOrd="0" presId="urn:microsoft.com/office/officeart/2005/8/layout/orgChart1"/>
    <dgm:cxn modelId="{6A2F08FA-C185-458A-9679-827B00622EA7}" type="presParOf" srcId="{564B1A1E-2948-4B41-909E-9816A3D49F33}" destId="{199FFDDE-14ED-4B02-9311-36C49CA6AD95}" srcOrd="2" destOrd="0" presId="urn:microsoft.com/office/officeart/2005/8/layout/orgChart1"/>
    <dgm:cxn modelId="{A8585B7F-09B2-495A-89AC-27AC0CAD2B9D}" type="presParOf" srcId="{564B1A1E-2948-4B41-909E-9816A3D49F33}" destId="{FBEECE79-69B8-4052-BEFC-90A4211DE6C4}" srcOrd="3" destOrd="0" presId="urn:microsoft.com/office/officeart/2005/8/layout/orgChart1"/>
    <dgm:cxn modelId="{8F2D7CF3-E77E-49AC-AC4F-8211C06086F6}" type="presParOf" srcId="{FBEECE79-69B8-4052-BEFC-90A4211DE6C4}" destId="{9B52FBC3-FCDF-4A8C-B9E9-632A73CD016A}" srcOrd="0" destOrd="0" presId="urn:microsoft.com/office/officeart/2005/8/layout/orgChart1"/>
    <dgm:cxn modelId="{FC2AD24A-C620-4908-AFEF-89A996091C14}" type="presParOf" srcId="{9B52FBC3-FCDF-4A8C-B9E9-632A73CD016A}" destId="{FD0B6989-8D39-423C-A079-32CB6040B1E8}" srcOrd="0" destOrd="0" presId="urn:microsoft.com/office/officeart/2005/8/layout/orgChart1"/>
    <dgm:cxn modelId="{D9555ADC-5C05-4390-A2C3-0DB351916562}" type="presParOf" srcId="{9B52FBC3-FCDF-4A8C-B9E9-632A73CD016A}" destId="{BEC5617F-BADC-4B30-8718-98F2692DF8BE}" srcOrd="1" destOrd="0" presId="urn:microsoft.com/office/officeart/2005/8/layout/orgChart1"/>
    <dgm:cxn modelId="{38F67CEA-D956-4DDD-954A-DEBC6AB68828}" type="presParOf" srcId="{FBEECE79-69B8-4052-BEFC-90A4211DE6C4}" destId="{6523A1FC-D247-498F-B3CC-BC7F53F47081}" srcOrd="1" destOrd="0" presId="urn:microsoft.com/office/officeart/2005/8/layout/orgChart1"/>
    <dgm:cxn modelId="{96A0E4B2-BCA3-4E51-B078-74BD074168DE}" type="presParOf" srcId="{FBEECE79-69B8-4052-BEFC-90A4211DE6C4}" destId="{9334179B-4F8E-478C-AFD3-DB1FFF4A4A75}" srcOrd="2" destOrd="0" presId="urn:microsoft.com/office/officeart/2005/8/layout/orgChart1"/>
    <dgm:cxn modelId="{53C83618-DBE0-48E1-A18E-44267F0364CA}" type="presParOf" srcId="{564B1A1E-2948-4B41-909E-9816A3D49F33}" destId="{02D37EF1-7B16-4409-94DC-7A7CAB30F00F}" srcOrd="4" destOrd="0" presId="urn:microsoft.com/office/officeart/2005/8/layout/orgChart1"/>
    <dgm:cxn modelId="{A4357D60-5CB0-486B-8302-0F2E24DC934C}" type="presParOf" srcId="{564B1A1E-2948-4B41-909E-9816A3D49F33}" destId="{D902FB23-1B19-4FFC-A6E4-5ACFEC7D24D1}" srcOrd="5" destOrd="0" presId="urn:microsoft.com/office/officeart/2005/8/layout/orgChart1"/>
    <dgm:cxn modelId="{1CF32DB2-6065-478D-9FD2-DF68E6CFF516}" type="presParOf" srcId="{D902FB23-1B19-4FFC-A6E4-5ACFEC7D24D1}" destId="{AB6C75F5-616A-40EF-B80B-21150FDD47CB}" srcOrd="0" destOrd="0" presId="urn:microsoft.com/office/officeart/2005/8/layout/orgChart1"/>
    <dgm:cxn modelId="{E89D2B5B-CC27-4F31-AF51-11F457C746F0}" type="presParOf" srcId="{AB6C75F5-616A-40EF-B80B-21150FDD47CB}" destId="{8C369FBC-36C2-46E1-A636-C4D44CCC9C20}" srcOrd="0" destOrd="0" presId="urn:microsoft.com/office/officeart/2005/8/layout/orgChart1"/>
    <dgm:cxn modelId="{3BDA0B17-0482-4F69-8E0E-F89DB33160D7}" type="presParOf" srcId="{AB6C75F5-616A-40EF-B80B-21150FDD47CB}" destId="{A5A424CD-DB27-48E2-A819-E289DFF5ED08}" srcOrd="1" destOrd="0" presId="urn:microsoft.com/office/officeart/2005/8/layout/orgChart1"/>
    <dgm:cxn modelId="{3144FD69-57E4-4D18-B1DE-9728E07FBA5D}" type="presParOf" srcId="{D902FB23-1B19-4FFC-A6E4-5ACFEC7D24D1}" destId="{2D44D737-376F-4F6F-80D5-92E16F024669}" srcOrd="1" destOrd="0" presId="urn:microsoft.com/office/officeart/2005/8/layout/orgChart1"/>
    <dgm:cxn modelId="{C75CBFBD-38C5-449D-9210-C227966A91A9}" type="presParOf" srcId="{D902FB23-1B19-4FFC-A6E4-5ACFEC7D24D1}" destId="{4AC9A3BB-2642-482C-B201-39950BE934F8}" srcOrd="2" destOrd="0" presId="urn:microsoft.com/office/officeart/2005/8/layout/orgChart1"/>
    <dgm:cxn modelId="{3D80D7AA-8B09-4CD0-A4E7-CE67FC138B69}" type="presParOf" srcId="{22BCE945-6DEF-4123-BB75-AECF6ACBD1D6}" destId="{71A1BB8A-5A8A-44BF-BE95-87E657F78E6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61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05337E6-69E7-44BE-B6B1-A2C04265E3EB}"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extLst>
      <p:ext uri="{BB962C8B-B14F-4D97-AF65-F5344CB8AC3E}">
        <p14:creationId xmlns:p14="http://schemas.microsoft.com/office/powerpoint/2010/main" val="663147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83396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92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908C2EF9-FEB9-44AD-9DD9-03F59834E3C4}" type="slidenum">
              <a:rPr lang="ar-SA" smtClean="0">
                <a:ea typeface="Majalla UI"/>
                <a:cs typeface="Majalla UI"/>
              </a:rPr>
              <a:pPr fontAlgn="base">
                <a:spcBef>
                  <a:spcPct val="0"/>
                </a:spcBef>
                <a:spcAft>
                  <a:spcPct val="0"/>
                </a:spcAft>
              </a:pPr>
              <a:t>8</a:t>
            </a:fld>
            <a:endParaRPr lang="ar-SA" smtClean="0">
              <a:ea typeface="Majalla UI"/>
              <a:cs typeface="Majalla UI"/>
            </a:endParaRPr>
          </a:p>
        </p:txBody>
      </p:sp>
    </p:spTree>
    <p:extLst>
      <p:ext uri="{BB962C8B-B14F-4D97-AF65-F5344CB8AC3E}">
        <p14:creationId xmlns:p14="http://schemas.microsoft.com/office/powerpoint/2010/main" val="184002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02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94C111E2-B1A3-4886-8942-C6CFB9B6584A}"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extLst>
      <p:ext uri="{BB962C8B-B14F-4D97-AF65-F5344CB8AC3E}">
        <p14:creationId xmlns:p14="http://schemas.microsoft.com/office/powerpoint/2010/main" val="44312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12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B79D7399-145B-4356-A3CC-7ECAEB8B8F1C}"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extLst>
      <p:ext uri="{BB962C8B-B14F-4D97-AF65-F5344CB8AC3E}">
        <p14:creationId xmlns:p14="http://schemas.microsoft.com/office/powerpoint/2010/main" val="228569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43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129DCB9-C7CA-4CAE-B5FA-741C767B5160}" type="slidenum">
              <a:rPr lang="ar-SA" smtClean="0">
                <a:ea typeface="Majalla UI"/>
                <a:cs typeface="Majalla UI"/>
              </a:rPr>
              <a:pPr fontAlgn="base">
                <a:spcBef>
                  <a:spcPct val="0"/>
                </a:spcBef>
                <a:spcAft>
                  <a:spcPct val="0"/>
                </a:spcAft>
              </a:pPr>
              <a:t>13</a:t>
            </a:fld>
            <a:endParaRPr lang="ar-SA" smtClean="0">
              <a:ea typeface="Majalla UI"/>
              <a:cs typeface="Majalla UI"/>
            </a:endParaRPr>
          </a:p>
        </p:txBody>
      </p:sp>
    </p:spTree>
    <p:extLst>
      <p:ext uri="{BB962C8B-B14F-4D97-AF65-F5344CB8AC3E}">
        <p14:creationId xmlns:p14="http://schemas.microsoft.com/office/powerpoint/2010/main" val="2764078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53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58C9F50-2C24-4F80-B143-AF95C9AF48AF}" type="slidenum">
              <a:rPr lang="ar-SA" smtClean="0">
                <a:ea typeface="Majalla UI"/>
                <a:cs typeface="Majalla UI"/>
              </a:rPr>
              <a:pPr fontAlgn="base">
                <a:spcBef>
                  <a:spcPct val="0"/>
                </a:spcBef>
                <a:spcAft>
                  <a:spcPct val="0"/>
                </a:spcAft>
              </a:pPr>
              <a:t>14</a:t>
            </a:fld>
            <a:endParaRPr lang="ar-SA" smtClean="0">
              <a:ea typeface="Majalla UI"/>
              <a:cs typeface="Majalla UI"/>
            </a:endParaRPr>
          </a:p>
        </p:txBody>
      </p:sp>
    </p:spTree>
    <p:extLst>
      <p:ext uri="{BB962C8B-B14F-4D97-AF65-F5344CB8AC3E}">
        <p14:creationId xmlns:p14="http://schemas.microsoft.com/office/powerpoint/2010/main" val="252668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637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6DA55223-523B-4EB5-8DCA-0EC76A5D0491}" type="slidenum">
              <a:rPr lang="ar-SA" smtClean="0">
                <a:ea typeface="Majalla UI"/>
                <a:cs typeface="Majalla UI"/>
              </a:rPr>
              <a:pPr fontAlgn="base">
                <a:spcBef>
                  <a:spcPct val="0"/>
                </a:spcBef>
                <a:spcAft>
                  <a:spcPct val="0"/>
                </a:spcAft>
              </a:pPr>
              <a:t>15</a:t>
            </a:fld>
            <a:endParaRPr lang="ar-SA" smtClean="0">
              <a:ea typeface="Majalla UI"/>
              <a:cs typeface="Majalla UI"/>
            </a:endParaRPr>
          </a:p>
        </p:txBody>
      </p:sp>
    </p:spTree>
    <p:extLst>
      <p:ext uri="{BB962C8B-B14F-4D97-AF65-F5344CB8AC3E}">
        <p14:creationId xmlns:p14="http://schemas.microsoft.com/office/powerpoint/2010/main" val="695916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739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CEE24BB-553E-4229-AB20-7BAA733222EC}" type="slidenum">
              <a:rPr lang="ar-SA" smtClean="0">
                <a:ea typeface="Majalla UI"/>
                <a:cs typeface="Majalla UI"/>
              </a:rPr>
              <a:pPr fontAlgn="base">
                <a:spcBef>
                  <a:spcPct val="0"/>
                </a:spcBef>
                <a:spcAft>
                  <a:spcPct val="0"/>
                </a:spcAft>
              </a:pPr>
              <a:t>16</a:t>
            </a:fld>
            <a:endParaRPr lang="ar-SA" smtClean="0">
              <a:ea typeface="Majalla UI"/>
              <a:cs typeface="Majalla UI"/>
            </a:endParaRPr>
          </a:p>
        </p:txBody>
      </p:sp>
    </p:spTree>
    <p:extLst>
      <p:ext uri="{BB962C8B-B14F-4D97-AF65-F5344CB8AC3E}">
        <p14:creationId xmlns:p14="http://schemas.microsoft.com/office/powerpoint/2010/main" val="3423554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84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490D37F-41E8-4CAD-8678-5B092CD03415}" type="slidenum">
              <a:rPr lang="ar-SA" smtClean="0">
                <a:ea typeface="Majalla UI"/>
                <a:cs typeface="Majalla UI"/>
              </a:rPr>
              <a:pPr fontAlgn="base">
                <a:spcBef>
                  <a:spcPct val="0"/>
                </a:spcBef>
                <a:spcAft>
                  <a:spcPct val="0"/>
                </a:spcAft>
              </a:pPr>
              <a:t>17</a:t>
            </a:fld>
            <a:endParaRPr lang="ar-SA" smtClean="0">
              <a:ea typeface="Majalla UI"/>
              <a:cs typeface="Majalla UI"/>
            </a:endParaRPr>
          </a:p>
        </p:txBody>
      </p:sp>
    </p:spTree>
    <p:extLst>
      <p:ext uri="{BB962C8B-B14F-4D97-AF65-F5344CB8AC3E}">
        <p14:creationId xmlns:p14="http://schemas.microsoft.com/office/powerpoint/2010/main" val="4088699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AE80484-D54A-4379-B424-EEDA272FACC8}" type="slidenum">
              <a:rPr lang="ar-SA">
                <a:solidFill>
                  <a:prstClr val="black"/>
                </a:solidFill>
                <a:latin typeface="Calibri" pitchFamily="34" charset="0"/>
                <a:cs typeface="Majalla UI"/>
              </a:rPr>
              <a:pPr eaLnBrk="1" hangingPunct="1"/>
              <a:t>18</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213644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EF91B4B-FD77-4154-A8C1-5A56A7CA8FFE}" type="slidenum">
              <a:rPr lang="ar-SA">
                <a:solidFill>
                  <a:prstClr val="black"/>
                </a:solidFill>
                <a:latin typeface="Calibri" pitchFamily="34" charset="0"/>
                <a:cs typeface="Majalla UI"/>
              </a:rPr>
              <a:pPr eaLnBrk="1" hangingPunct="1"/>
              <a:t>19</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534984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EFD0442D-0418-4852-94C3-D250286CD413}" type="slidenum">
              <a:rPr lang="ar-SA" smtClean="0">
                <a:latin typeface="Calibri" pitchFamily="34" charset="0"/>
                <a:ea typeface="Majalla UI"/>
                <a:cs typeface="Majalla UI"/>
              </a:rPr>
              <a:pPr eaLnBrk="1" fontAlgn="base" hangingPunct="1">
                <a:spcBef>
                  <a:spcPct val="0"/>
                </a:spcBef>
                <a:spcAft>
                  <a:spcPct val="0"/>
                </a:spcAft>
              </a:pPr>
              <a:t>20</a:t>
            </a:fld>
            <a:endParaRPr lang="ar-SA" smtClean="0">
              <a:latin typeface="Calibri" pitchFamily="34" charset="0"/>
              <a:ea typeface="Majalla UI"/>
              <a:cs typeface="Majalla UI"/>
            </a:endParaRPr>
          </a:p>
        </p:txBody>
      </p:sp>
    </p:spTree>
    <p:extLst>
      <p:ext uri="{BB962C8B-B14F-4D97-AF65-F5344CB8AC3E}">
        <p14:creationId xmlns:p14="http://schemas.microsoft.com/office/powerpoint/2010/main" val="2183131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ln>
                  <a:solidFill>
                    <a:srgbClr val="C00000"/>
                  </a:solidFill>
                </a:ln>
                <a:solidFill>
                  <a:srgbClr val="C00000"/>
                </a:solidFill>
                <a:latin typeface="Calibri" pitchFamily="34" charset="0"/>
              </a:rPr>
              <a:t>جامعة الملك فيصل</a:t>
            </a:r>
          </a:p>
          <a:p>
            <a:pPr algn="ctr" rtl="0">
              <a:spcBef>
                <a:spcPct val="20000"/>
              </a:spcBef>
              <a:buFont typeface="Arial" pitchFamily="34" charset="0"/>
              <a:buNone/>
            </a:pPr>
            <a:r>
              <a:rPr lang="ar-DZ" sz="2400" b="1" dirty="0" smtClean="0">
                <a:ln>
                  <a:solidFill>
                    <a:srgbClr val="C00000"/>
                  </a:solidFill>
                </a:ln>
                <a:solidFill>
                  <a:srgbClr val="C00000"/>
                </a:solidFill>
                <a:latin typeface="Calibri" pitchFamily="34" charset="0"/>
              </a:rPr>
              <a:t>كلية إدارة الأعمال</a:t>
            </a:r>
          </a:p>
          <a:p>
            <a:pPr algn="ctr" rtl="0">
              <a:spcBef>
                <a:spcPct val="20000"/>
              </a:spcBef>
              <a:buFont typeface="Arial" pitchFamily="34" charset="0"/>
              <a:buNone/>
            </a:pPr>
            <a:r>
              <a:rPr lang="ar-DZ" sz="2400" b="1" dirty="0" smtClean="0">
                <a:ln>
                  <a:solidFill>
                    <a:srgbClr val="C00000"/>
                  </a:solidFill>
                </a:ln>
                <a:solidFill>
                  <a:srgbClr val="C00000"/>
                </a:solidFill>
                <a:latin typeface="Calibri" pitchFamily="34" charset="0"/>
              </a:rPr>
              <a:t>قسم </a:t>
            </a:r>
            <a:r>
              <a:rPr lang="ar-SA" sz="2400" b="1" dirty="0" smtClean="0">
                <a:ln>
                  <a:solidFill>
                    <a:srgbClr val="C00000"/>
                  </a:solidFill>
                </a:ln>
                <a:solidFill>
                  <a:srgbClr val="C00000"/>
                </a:solidFill>
                <a:latin typeface="Calibri" pitchFamily="34" charset="0"/>
              </a:rPr>
              <a:t>القانون</a:t>
            </a:r>
            <a:endParaRPr lang="en-US" sz="2400" b="1" dirty="0">
              <a:ln>
                <a:solidFill>
                  <a:srgbClr val="C00000"/>
                </a:solidFill>
              </a:ln>
              <a:solidFill>
                <a:srgbClr val="C0000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lnSpc>
                <a:spcPct val="200000"/>
              </a:lnSpc>
            </a:pPr>
            <a:r>
              <a:rPr lang="ar-EG" sz="3200" b="1" dirty="0">
                <a:ln>
                  <a:solidFill>
                    <a:srgbClr val="C00000"/>
                  </a:solidFill>
                </a:ln>
                <a:solidFill>
                  <a:srgbClr val="C00000"/>
                </a:solidFill>
                <a:latin typeface="AYM Wadiy S_U normal."/>
                <a:cs typeface="Akhbar MT" pitchFamily="2" charset="-78"/>
              </a:rPr>
              <a:t>اسم </a:t>
            </a:r>
            <a:r>
              <a:rPr lang="ar-EG" sz="3200" b="1" dirty="0" smtClean="0">
                <a:ln>
                  <a:solidFill>
                    <a:srgbClr val="C00000"/>
                  </a:solidFill>
                </a:ln>
                <a:solidFill>
                  <a:srgbClr val="C00000"/>
                </a:solidFill>
                <a:latin typeface="AYM Wadiy S_U normal."/>
                <a:cs typeface="Akhbar MT" pitchFamily="2" charset="-78"/>
              </a:rPr>
              <a:t>المقرر</a:t>
            </a:r>
            <a:r>
              <a:rPr lang="ar-DZ" sz="3200" b="1" dirty="0" smtClean="0">
                <a:ln>
                  <a:solidFill>
                    <a:srgbClr val="C00000"/>
                  </a:solidFill>
                </a:ln>
                <a:solidFill>
                  <a:srgbClr val="C00000"/>
                </a:solidFill>
                <a:latin typeface="AYM Wadiy S_U normal."/>
                <a:cs typeface="Akhbar MT" pitchFamily="2" charset="-78"/>
              </a:rPr>
              <a:t>: </a:t>
            </a:r>
            <a:r>
              <a:rPr lang="ar-SA" sz="3200" b="1" dirty="0" smtClean="0">
                <a:ln>
                  <a:solidFill>
                    <a:srgbClr val="C00000"/>
                  </a:solidFill>
                </a:ln>
                <a:solidFill>
                  <a:srgbClr val="C00000"/>
                </a:solidFill>
                <a:latin typeface="AYM Wadiy S_U normal."/>
                <a:cs typeface="Akhbar MT" pitchFamily="2" charset="-78"/>
              </a:rPr>
              <a:t>القانون التجاري</a:t>
            </a:r>
            <a:r>
              <a:rPr lang="ar-EG" sz="3200" b="1" dirty="0">
                <a:ln>
                  <a:solidFill>
                    <a:srgbClr val="C00000"/>
                  </a:solidFill>
                </a:ln>
                <a:solidFill>
                  <a:srgbClr val="C00000"/>
                </a:solidFill>
                <a:latin typeface="Calibri" pitchFamily="34" charset="0"/>
                <a:cs typeface="Akhbar MT" pitchFamily="2" charset="-78"/>
              </a:rPr>
              <a:t/>
            </a:r>
            <a:br>
              <a:rPr lang="ar-EG" sz="3200" b="1" dirty="0">
                <a:ln>
                  <a:solidFill>
                    <a:srgbClr val="C00000"/>
                  </a:solidFill>
                </a:ln>
                <a:solidFill>
                  <a:srgbClr val="C00000"/>
                </a:solidFill>
                <a:latin typeface="Calibri" pitchFamily="34" charset="0"/>
                <a:cs typeface="Akhbar MT" pitchFamily="2" charset="-78"/>
              </a:rPr>
            </a:br>
            <a:r>
              <a:rPr lang="ar-SA" sz="3200" b="1" dirty="0" smtClean="0">
                <a:ln>
                  <a:solidFill>
                    <a:srgbClr val="C00000"/>
                  </a:solidFill>
                </a:ln>
                <a:solidFill>
                  <a:srgbClr val="C00000"/>
                </a:solidFill>
                <a:latin typeface="Calibri" pitchFamily="34" charset="0"/>
                <a:cs typeface="Akhbar MT" pitchFamily="2" charset="-78"/>
              </a:rPr>
              <a:t>المحاضر: عمر صالح السعيد</a:t>
            </a:r>
            <a:endParaRPr lang="en-US" sz="3200" b="1" dirty="0">
              <a:ln>
                <a:solidFill>
                  <a:srgbClr val="C00000"/>
                </a:solidFill>
              </a:ln>
              <a:solidFill>
                <a:srgbClr val="C00000"/>
              </a:solidFill>
              <a:latin typeface="Calibri" pitchFamily="34" charset="0"/>
              <a:cs typeface="Akhbar MT"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1523976" y="2143116"/>
            <a:ext cx="6858048" cy="1398587"/>
          </a:xfrm>
        </p:spPr>
        <p:txBody>
          <a:bodyPr/>
          <a:lstStyle/>
          <a:p>
            <a:pPr rtl="1" eaLnBrk="1" hangingPunct="1"/>
            <a:r>
              <a:rPr lang="en-US" sz="4000" b="1" spc="-150" dirty="0" smtClean="0">
                <a:ln>
                  <a:solidFill>
                    <a:srgbClr val="C00000"/>
                  </a:solidFill>
                </a:ln>
                <a:solidFill>
                  <a:srgbClr val="C00000"/>
                </a:solidFill>
                <a:latin typeface="ae_AlMateen" pitchFamily="2" charset="-78"/>
                <a:cs typeface="ae_AlMateen" pitchFamily="2" charset="-78"/>
              </a:rPr>
              <a:t> </a:t>
            </a:r>
            <a:r>
              <a:rPr lang="ar-SA" sz="4000" b="1" spc="-150" dirty="0" smtClean="0">
                <a:ln>
                  <a:solidFill>
                    <a:srgbClr val="C00000"/>
                  </a:solidFill>
                </a:ln>
                <a:solidFill>
                  <a:srgbClr val="C00000"/>
                </a:solidFill>
                <a:latin typeface="ae_AlMateen" pitchFamily="2" charset="-78"/>
                <a:cs typeface="ae_AlMateen" pitchFamily="2" charset="-78"/>
              </a:rPr>
              <a:t>المحاضرة الثالثة: أنواع الأعمال التجارية (</a:t>
            </a:r>
            <a:r>
              <a:rPr lang="ar-SA" sz="2800" b="1" spc="-150" dirty="0" smtClean="0">
                <a:ln>
                  <a:solidFill>
                    <a:srgbClr val="C00000"/>
                  </a:solidFill>
                </a:ln>
                <a:solidFill>
                  <a:srgbClr val="C00000"/>
                </a:solidFill>
                <a:latin typeface="ae_AlMateen" pitchFamily="2" charset="-78"/>
                <a:cs typeface="ae_AlMateen" pitchFamily="2" charset="-78"/>
              </a:rPr>
              <a:t>│</a:t>
            </a:r>
            <a:r>
              <a:rPr lang="ar-SA" sz="4000" b="1" spc="-150" dirty="0" smtClean="0">
                <a:ln>
                  <a:solidFill>
                    <a:srgbClr val="C00000"/>
                  </a:solidFill>
                </a:ln>
                <a:solidFill>
                  <a:srgbClr val="C00000"/>
                </a:solidFill>
                <a:latin typeface="ae_AlMateen" pitchFamily="2" charset="-78"/>
                <a:cs typeface="ae_AlMateen" pitchFamily="2" charset="-78"/>
              </a:rPr>
              <a:t>)</a:t>
            </a:r>
            <a:r>
              <a:rPr lang="en-US" sz="4000" b="1" dirty="0" smtClean="0">
                <a:ln>
                  <a:solidFill>
                    <a:srgbClr val="C00000"/>
                  </a:solidFill>
                </a:ln>
                <a:solidFill>
                  <a:srgbClr val="C00000"/>
                </a:solidFill>
                <a:cs typeface="AL-Mohanad Bold"/>
              </a:rPr>
              <a:t/>
            </a:r>
            <a:br>
              <a:rPr lang="en-US" sz="4000" b="1" dirty="0" smtClean="0">
                <a:ln>
                  <a:solidFill>
                    <a:srgbClr val="C00000"/>
                  </a:solidFill>
                </a:ln>
                <a:solidFill>
                  <a:srgbClr val="C00000"/>
                </a:solidFill>
                <a:cs typeface="AL-Mohanad Bold"/>
              </a:rPr>
            </a:br>
            <a:endParaRPr lang="en-US" sz="4000" b="1" spc="-150" dirty="0" smtClean="0">
              <a:ln>
                <a:solidFill>
                  <a:srgbClr val="C00000"/>
                </a:solidFill>
              </a:ln>
              <a:solidFill>
                <a:srgbClr val="C00000"/>
              </a:solidFill>
              <a:latin typeface="ae_AlMateen" pitchFamily="2" charset="-78"/>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231576" y="500042"/>
            <a:ext cx="10137576" cy="5737270"/>
          </a:xfrm>
          <a:prstGeom prst="rect">
            <a:avLst/>
          </a:prstGeom>
          <a:noFill/>
          <a:ln w="9525">
            <a:noFill/>
            <a:miter lim="800000"/>
            <a:headEnd/>
            <a:tailEnd/>
          </a:ln>
          <a:effectLst/>
        </p:spPr>
      </p:pic>
      <p:sp>
        <p:nvSpPr>
          <p:cNvPr id="5" name="Rectangle 3"/>
          <p:cNvSpPr txBox="1">
            <a:spLocks noRot="1" noChangeArrowheads="1"/>
          </p:cNvSpPr>
          <p:nvPr/>
        </p:nvSpPr>
        <p:spPr>
          <a:xfrm>
            <a:off x="2166918" y="0"/>
            <a:ext cx="4875609" cy="5714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a:rPr>
              <a:t>أنواع الأعمال التجارية</a:t>
            </a:r>
            <a:endParaRPr lang="en-US" sz="3200" b="1" dirty="0">
              <a:ln>
                <a:solidFill>
                  <a:sysClr val="windowText" lastClr="000000"/>
                </a:solidFill>
              </a:ln>
              <a:solidFill>
                <a:schemeClr val="tx1"/>
              </a:solidFill>
              <a:cs typeface="AL-Mohanad Bol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272480" y="1071546"/>
            <a:ext cx="9395428" cy="214143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rgbClr val="C00000"/>
                  </a:solidFill>
                </a:ln>
                <a:solidFill>
                  <a:srgbClr val="C00000"/>
                </a:solidFill>
                <a:cs typeface="Akhbar MT" pitchFamily="2" charset="-78"/>
              </a:rPr>
              <a:t>الأعمال التجارية الأصلية هي الأعمال التي نص نظام المحكمة التجارية علي تجاريتها صراحة </a:t>
            </a:r>
            <a:r>
              <a:rPr lang="ar-SA" sz="2800" b="1" dirty="0" smtClean="0">
                <a:ln>
                  <a:solidFill>
                    <a:srgbClr val="C00000"/>
                  </a:solidFill>
                </a:ln>
                <a:solidFill>
                  <a:srgbClr val="C00000"/>
                </a:solidFill>
                <a:cs typeface="Akhbar MT" pitchFamily="2" charset="-78"/>
              </a:rPr>
              <a:t>أو اعتبرت </a:t>
            </a:r>
            <a:r>
              <a:rPr lang="ar-SA" sz="2800" b="1" dirty="0">
                <a:ln>
                  <a:solidFill>
                    <a:srgbClr val="C00000"/>
                  </a:solidFill>
                </a:ln>
                <a:solidFill>
                  <a:srgbClr val="C00000"/>
                </a:solidFill>
                <a:cs typeface="Akhbar MT" pitchFamily="2" charset="-78"/>
              </a:rPr>
              <a:t>تجارية بطريق القياس</a:t>
            </a:r>
            <a:r>
              <a:rPr lang="ar-SA" sz="2800" b="1" dirty="0" smtClean="0">
                <a:ln>
                  <a:solidFill>
                    <a:srgbClr val="C00000"/>
                  </a:solidFill>
                </a:ln>
                <a:solidFill>
                  <a:srgbClr val="C00000"/>
                </a:solidFill>
                <a:cs typeface="Akhbar MT" pitchFamily="2" charset="-78"/>
              </a:rPr>
              <a:t>. وتنقسم </a:t>
            </a:r>
            <a:r>
              <a:rPr lang="ar-SA" sz="2800" b="1" dirty="0">
                <a:ln>
                  <a:solidFill>
                    <a:srgbClr val="C00000"/>
                  </a:solidFill>
                </a:ln>
                <a:solidFill>
                  <a:srgbClr val="C00000"/>
                </a:solidFill>
                <a:cs typeface="Akhbar MT" pitchFamily="2" charset="-78"/>
              </a:rPr>
              <a:t>إلي نوعين أعمال تجارية منفردة وهي الأعمال التي تعتبر تجارية ولو وقعت لمرة واحدة </a:t>
            </a:r>
            <a:r>
              <a:rPr lang="ar-SA" sz="2800" b="1" dirty="0" smtClean="0">
                <a:ln>
                  <a:solidFill>
                    <a:srgbClr val="C00000"/>
                  </a:solidFill>
                </a:ln>
                <a:solidFill>
                  <a:srgbClr val="C00000"/>
                </a:solidFill>
                <a:cs typeface="Akhbar MT" pitchFamily="2" charset="-78"/>
              </a:rPr>
              <a:t>وبصرف </a:t>
            </a:r>
            <a:r>
              <a:rPr lang="ar-SA" sz="2800" b="1" dirty="0">
                <a:ln>
                  <a:solidFill>
                    <a:srgbClr val="C00000"/>
                  </a:solidFill>
                </a:ln>
                <a:solidFill>
                  <a:srgbClr val="C00000"/>
                </a:solidFill>
                <a:cs typeface="Akhbar MT" pitchFamily="2" charset="-78"/>
              </a:rPr>
              <a:t>النظر عن صفة الشخص القائم </a:t>
            </a:r>
            <a:r>
              <a:rPr lang="ar-SA" sz="2800" b="1" dirty="0" smtClean="0">
                <a:ln>
                  <a:solidFill>
                    <a:srgbClr val="C00000"/>
                  </a:solidFill>
                </a:ln>
                <a:solidFill>
                  <a:srgbClr val="C00000"/>
                </a:solidFill>
                <a:cs typeface="Akhbar MT" pitchFamily="2" charset="-78"/>
              </a:rPr>
              <a:t>بها. وأعمال </a:t>
            </a:r>
            <a:r>
              <a:rPr lang="ar-SA" sz="2800" b="1" dirty="0">
                <a:ln>
                  <a:solidFill>
                    <a:srgbClr val="C00000"/>
                  </a:solidFill>
                </a:ln>
                <a:solidFill>
                  <a:srgbClr val="C00000"/>
                </a:solidFill>
                <a:cs typeface="Akhbar MT" pitchFamily="2" charset="-78"/>
              </a:rPr>
              <a:t>تجارية بطريق المقاولة وهي الأعمال التي تعتبر تجارية  إذا تمت علي وجه المقاولة أي علي سبيل التكرار والاحتراف.</a:t>
            </a:r>
            <a:endParaRPr lang="en-US" sz="2800" b="1" dirty="0">
              <a:ln>
                <a:solidFill>
                  <a:srgbClr val="C00000"/>
                </a:solidFill>
              </a:ln>
              <a:solidFill>
                <a:srgbClr val="C00000"/>
              </a:solidFill>
              <a:cs typeface="Akhbar MT" pitchFamily="2" charset="-78"/>
            </a:endParaRPr>
          </a:p>
        </p:txBody>
      </p:sp>
      <p:sp>
        <p:nvSpPr>
          <p:cNvPr id="9" name="Rectangle 3"/>
          <p:cNvSpPr txBox="1">
            <a:spLocks noRot="1" noChangeArrowheads="1"/>
          </p:cNvSpPr>
          <p:nvPr/>
        </p:nvSpPr>
        <p:spPr>
          <a:xfrm>
            <a:off x="523844" y="3501008"/>
            <a:ext cx="9144064"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ln>
                  <a:solidFill>
                    <a:srgbClr val="C00000"/>
                  </a:solidFill>
                </a:ln>
                <a:solidFill>
                  <a:srgbClr val="C00000"/>
                </a:solidFill>
                <a:cs typeface="Akhbar MT" pitchFamily="2" charset="-78"/>
              </a:rPr>
              <a:t>يوجد </a:t>
            </a:r>
            <a:r>
              <a:rPr lang="ar-SA" sz="2800" b="1" dirty="0">
                <a:ln>
                  <a:solidFill>
                    <a:srgbClr val="C00000"/>
                  </a:solidFill>
                </a:ln>
                <a:solidFill>
                  <a:srgbClr val="C00000"/>
                </a:solidFill>
                <a:cs typeface="Akhbar MT" pitchFamily="2" charset="-78"/>
              </a:rPr>
              <a:t>إلي جانب هذه الأعمال </a:t>
            </a:r>
            <a:r>
              <a:rPr lang="ar-SA" sz="2800" b="1" dirty="0" smtClean="0">
                <a:ln>
                  <a:solidFill>
                    <a:srgbClr val="C00000"/>
                  </a:solidFill>
                </a:ln>
                <a:solidFill>
                  <a:srgbClr val="C00000"/>
                </a:solidFill>
                <a:cs typeface="Akhbar MT" pitchFamily="2" charset="-78"/>
              </a:rPr>
              <a:t>التجارية الأصلية </a:t>
            </a:r>
            <a:r>
              <a:rPr lang="ar-SA" sz="2800" b="1" dirty="0">
                <a:ln>
                  <a:solidFill>
                    <a:srgbClr val="C00000"/>
                  </a:solidFill>
                </a:ln>
                <a:solidFill>
                  <a:srgbClr val="C00000"/>
                </a:solidFill>
                <a:cs typeface="Akhbar MT" pitchFamily="2" charset="-78"/>
              </a:rPr>
              <a:t>أعمال مدنية أصلا ولكن تكتسب الصفة التجارية إذا قام بها تاجر لحاجات تجارته ويطلق عليها الأعمال التجارية بالتبعية.</a:t>
            </a:r>
          </a:p>
          <a:p>
            <a:pPr algn="just">
              <a:defRPr/>
            </a:pPr>
            <a:endParaRPr lang="ar-SA" sz="2000" dirty="0">
              <a:ln>
                <a:solidFill>
                  <a:srgbClr val="C00000"/>
                </a:solidFill>
              </a:ln>
              <a:solidFill>
                <a:srgbClr val="C00000"/>
              </a:solidFill>
              <a:cs typeface="AL-Mohanad Bold" pitchFamily="2" charset="-78"/>
            </a:endParaRPr>
          </a:p>
        </p:txBody>
      </p:sp>
      <p:sp>
        <p:nvSpPr>
          <p:cNvPr id="4" name="Rectangle 3"/>
          <p:cNvSpPr txBox="1">
            <a:spLocks noRot="1" noChangeArrowheads="1"/>
          </p:cNvSpPr>
          <p:nvPr/>
        </p:nvSpPr>
        <p:spPr>
          <a:xfrm>
            <a:off x="2708656" y="0"/>
            <a:ext cx="4875609"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a:rPr>
              <a:t>أنواع الأعمال التجارية</a:t>
            </a:r>
            <a:endParaRPr lang="en-US" sz="3200" b="1" dirty="0">
              <a:ln>
                <a:solidFill>
                  <a:sysClr val="windowText" lastClr="000000"/>
                </a:solidFill>
              </a:ln>
              <a:solidFill>
                <a:schemeClr val="tx1"/>
              </a:solidFill>
              <a:cs typeface="AL-Mohanad Bold"/>
            </a:endParaRPr>
          </a:p>
        </p:txBody>
      </p:sp>
      <p:sp>
        <p:nvSpPr>
          <p:cNvPr id="5" name="مستطيل 4"/>
          <p:cNvSpPr/>
          <p:nvPr/>
        </p:nvSpPr>
        <p:spPr>
          <a:xfrm>
            <a:off x="523844" y="5116177"/>
            <a:ext cx="8029556" cy="954107"/>
          </a:xfrm>
          <a:prstGeom prst="rect">
            <a:avLst/>
          </a:prstGeom>
          <a:solidFill>
            <a:srgbClr val="FFFFCC"/>
          </a:solidFill>
          <a:ln w="9525">
            <a:solidFill>
              <a:schemeClr val="tx1"/>
            </a:solidFill>
          </a:ln>
        </p:spPr>
        <p:txBody>
          <a:bodyPr wrap="square">
            <a:spAutoFit/>
          </a:bodyPr>
          <a:lstStyle/>
          <a:p>
            <a:pPr algn="just">
              <a:defRPr/>
            </a:pPr>
            <a:r>
              <a:rPr lang="ar-SA" sz="2800" b="1" dirty="0" smtClean="0">
                <a:ln>
                  <a:solidFill>
                    <a:srgbClr val="C00000"/>
                  </a:solidFill>
                </a:ln>
                <a:solidFill>
                  <a:srgbClr val="C00000"/>
                </a:solidFill>
                <a:cs typeface="Akhbar MT" pitchFamily="2" charset="-78"/>
              </a:rPr>
              <a:t>وهناك طائفة أخري من الأعمال تعتبر مدنية بالنسبة لطرف وتجارية بالنسبة للطرف الآخر وهي ما تسمي بالأعمال التجارية المختلطة</a:t>
            </a:r>
            <a:endParaRPr lang="ar-SA" sz="2800" b="1" dirty="0">
              <a:ln>
                <a:solidFill>
                  <a:srgbClr val="C00000"/>
                </a:solidFill>
              </a:ln>
              <a:solidFill>
                <a:srgbClr val="C00000"/>
              </a:solidFill>
              <a:cs typeface="Akhbar MT"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ppt_x</p:attrName>
                                        </p:attrNameLst>
                                      </p:cBhvr>
                                      <p:tavLst>
                                        <p:tav tm="0">
                                          <p:val>
                                            <p:strVal val="#ppt_x-.2"/>
                                          </p:val>
                                        </p:tav>
                                        <p:tav tm="100000">
                                          <p:val>
                                            <p:strVal val="#ppt_x"/>
                                          </p:val>
                                        </p:tav>
                                      </p:tavLst>
                                    </p:anim>
                                    <p:anim calcmode="lin" valueType="num">
                                      <p:cBhvr>
                                        <p:cTn id="2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72808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9900CC"/>
                </a:solidFill>
                <a:effectLst/>
                <a:latin typeface="Arial" pitchFamily="34" charset="0"/>
                <a:ea typeface="Times New Roman" pitchFamily="18" charset="0"/>
                <a:cs typeface="Arial" pitchFamily="34" charset="0"/>
              </a:rPr>
              <a:t>.</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26" name="Rectangle 1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21" name="Organization Chart 1"/>
          <p:cNvGrpSpPr>
            <a:grpSpLocks noChangeAspect="1"/>
          </p:cNvGrpSpPr>
          <p:nvPr/>
        </p:nvGrpSpPr>
        <p:grpSpPr bwMode="auto">
          <a:xfrm>
            <a:off x="166654" y="2857496"/>
            <a:ext cx="9429816" cy="2914652"/>
            <a:chOff x="1233" y="1890"/>
            <a:chExt cx="12772" cy="1878"/>
          </a:xfrm>
        </p:grpSpPr>
        <p:cxnSp>
          <p:nvCxnSpPr>
            <p:cNvPr id="13324" name="_s13324"/>
            <p:cNvCxnSpPr>
              <a:cxnSpLocks noChangeShapeType="1"/>
              <a:stCxn id="32" idx="0"/>
              <a:endCxn id="27" idx="2"/>
            </p:cNvCxnSpPr>
            <p:nvPr/>
          </p:nvCxnSpPr>
          <p:spPr bwMode="auto">
            <a:xfrm rot="5400000" flipH="1" flipV="1">
              <a:off x="6116" y="1514"/>
              <a:ext cx="376" cy="2630"/>
            </a:xfrm>
            <a:prstGeom prst="bentConnector3">
              <a:avLst>
                <a:gd name="adj1" fmla="val 50000"/>
              </a:avLst>
            </a:prstGeom>
            <a:noFill/>
            <a:ln w="28575">
              <a:solidFill>
                <a:srgbClr val="000000"/>
              </a:solidFill>
              <a:miter lim="800000"/>
              <a:headEnd/>
              <a:tailEnd/>
            </a:ln>
          </p:spPr>
        </p:cxnSp>
        <p:cxnSp>
          <p:nvCxnSpPr>
            <p:cNvPr id="13323" name="_s13323"/>
            <p:cNvCxnSpPr>
              <a:cxnSpLocks noChangeShapeType="1"/>
              <a:stCxn id="31" idx="0"/>
              <a:endCxn id="27" idx="2"/>
            </p:cNvCxnSpPr>
            <p:nvPr/>
          </p:nvCxnSpPr>
          <p:spPr bwMode="auto">
            <a:xfrm rot="5400000" flipH="1" flipV="1">
              <a:off x="7431" y="2829"/>
              <a:ext cx="376" cy="0"/>
            </a:xfrm>
            <a:prstGeom prst="straightConnector1">
              <a:avLst/>
            </a:prstGeom>
            <a:noFill/>
            <a:ln w="28575">
              <a:solidFill>
                <a:srgbClr val="000000"/>
              </a:solidFill>
              <a:round/>
              <a:headEnd/>
              <a:tailEnd/>
            </a:ln>
          </p:spPr>
        </p:cxnSp>
        <p:cxnSp>
          <p:nvCxnSpPr>
            <p:cNvPr id="13322" name="_s13322"/>
            <p:cNvCxnSpPr>
              <a:cxnSpLocks noChangeShapeType="1"/>
              <a:stCxn id="30" idx="0"/>
              <a:endCxn id="27" idx="2"/>
            </p:cNvCxnSpPr>
            <p:nvPr/>
          </p:nvCxnSpPr>
          <p:spPr bwMode="auto">
            <a:xfrm rot="16200000" flipV="1">
              <a:off x="10060" y="199"/>
              <a:ext cx="376" cy="5259"/>
            </a:xfrm>
            <a:prstGeom prst="bentConnector3">
              <a:avLst>
                <a:gd name="adj1" fmla="val 50000"/>
              </a:avLst>
            </a:prstGeom>
            <a:noFill/>
            <a:ln w="28575">
              <a:solidFill>
                <a:srgbClr val="000000"/>
              </a:solidFill>
              <a:miter lim="800000"/>
              <a:headEnd/>
              <a:tailEnd/>
            </a:ln>
          </p:spPr>
        </p:cxnSp>
        <p:cxnSp>
          <p:nvCxnSpPr>
            <p:cNvPr id="13321" name="_s13321"/>
            <p:cNvCxnSpPr>
              <a:cxnSpLocks noChangeShapeType="1"/>
              <a:stCxn id="29" idx="0"/>
              <a:endCxn id="27" idx="2"/>
            </p:cNvCxnSpPr>
            <p:nvPr/>
          </p:nvCxnSpPr>
          <p:spPr bwMode="auto">
            <a:xfrm rot="16200000" flipV="1">
              <a:off x="8745" y="1514"/>
              <a:ext cx="376" cy="2629"/>
            </a:xfrm>
            <a:prstGeom prst="bentConnector3">
              <a:avLst>
                <a:gd name="adj1" fmla="val 50000"/>
              </a:avLst>
            </a:prstGeom>
            <a:noFill/>
            <a:ln w="28575">
              <a:solidFill>
                <a:srgbClr val="000000"/>
              </a:solidFill>
              <a:miter lim="800000"/>
              <a:headEnd/>
              <a:tailEnd/>
            </a:ln>
          </p:spPr>
        </p:cxnSp>
        <p:cxnSp>
          <p:nvCxnSpPr>
            <p:cNvPr id="13320" name="_s13320"/>
            <p:cNvCxnSpPr>
              <a:cxnSpLocks noChangeShapeType="1"/>
              <a:stCxn id="28" idx="0"/>
              <a:endCxn id="27" idx="2"/>
            </p:cNvCxnSpPr>
            <p:nvPr/>
          </p:nvCxnSpPr>
          <p:spPr bwMode="auto">
            <a:xfrm rot="5400000" flipH="1" flipV="1">
              <a:off x="4801" y="199"/>
              <a:ext cx="376" cy="5259"/>
            </a:xfrm>
            <a:prstGeom prst="bentConnector3">
              <a:avLst>
                <a:gd name="adj1" fmla="val 50000"/>
              </a:avLst>
            </a:prstGeom>
            <a:noFill/>
            <a:ln w="28575">
              <a:solidFill>
                <a:srgbClr val="000000"/>
              </a:solidFill>
              <a:miter lim="800000"/>
              <a:headEnd/>
              <a:tailEnd/>
            </a:ln>
          </p:spPr>
        </p:cxnSp>
        <p:sp>
          <p:nvSpPr>
            <p:cNvPr id="27" name="_s13319"/>
            <p:cNvSpPr>
              <a:spLocks noChangeArrowheads="1"/>
            </p:cNvSpPr>
            <p:nvPr/>
          </p:nvSpPr>
          <p:spPr bwMode="auto">
            <a:xfrm>
              <a:off x="6071" y="1890"/>
              <a:ext cx="3096"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Arial" pitchFamily="34" charset="0"/>
                  <a:ea typeface="Times New Roman" pitchFamily="18" charset="0"/>
                  <a:cs typeface="Arial" pitchFamily="34" charset="0"/>
                </a:rPr>
                <a:t>أولا: الأعمال التجارية المنفردة</a:t>
              </a:r>
              <a:endParaRPr kumimoji="0" lang="ar-SA" sz="1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_s13318"/>
            <p:cNvSpPr>
              <a:spLocks noChangeArrowheads="1"/>
            </p:cNvSpPr>
            <p:nvPr/>
          </p:nvSpPr>
          <p:spPr bwMode="auto">
            <a:xfrm>
              <a:off x="1233" y="301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effectLst/>
                  <a:latin typeface="Arial" pitchFamily="34" charset="0"/>
                  <a:ea typeface="Times New Roman" pitchFamily="18" charset="0"/>
                  <a:cs typeface="Arial" pitchFamily="34" charset="0"/>
                </a:rPr>
                <a:t>الأعمال التجارية البحرية</a:t>
              </a:r>
              <a:endParaRPr kumimoji="0" lang="ar-SA" sz="1800" b="1" i="0" u="none" strike="noStrike" cap="none" normalizeH="0" baseline="0" smtClean="0">
                <a:ln>
                  <a:noFill/>
                </a:ln>
                <a:effectLst/>
                <a:latin typeface="Arial" pitchFamily="34" charset="0"/>
                <a:cs typeface="Arial" pitchFamily="34" charset="0"/>
              </a:endParaRPr>
            </a:p>
          </p:txBody>
        </p:sp>
        <p:sp>
          <p:nvSpPr>
            <p:cNvPr id="29" name="_s13317"/>
            <p:cNvSpPr>
              <a:spLocks noChangeArrowheads="1"/>
            </p:cNvSpPr>
            <p:nvPr/>
          </p:nvSpPr>
          <p:spPr bwMode="auto">
            <a:xfrm>
              <a:off x="9121" y="301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effectLst/>
                  <a:latin typeface="Arial" pitchFamily="34" charset="0"/>
                  <a:ea typeface="Times New Roman" pitchFamily="18" charset="0"/>
                  <a:cs typeface="Arial" pitchFamily="34" charset="0"/>
                </a:rPr>
                <a:t>الأوراق التجارية</a:t>
              </a:r>
              <a:endParaRPr kumimoji="0" lang="ar-SA" sz="1800" b="1" i="0" u="none" strike="noStrike" cap="none" normalizeH="0" baseline="0" smtClean="0">
                <a:ln>
                  <a:noFill/>
                </a:ln>
                <a:effectLst/>
                <a:latin typeface="Arial" pitchFamily="34" charset="0"/>
                <a:cs typeface="Arial" pitchFamily="34" charset="0"/>
              </a:endParaRPr>
            </a:p>
          </p:txBody>
        </p:sp>
        <p:sp>
          <p:nvSpPr>
            <p:cNvPr id="30" name="_s13316"/>
            <p:cNvSpPr>
              <a:spLocks noChangeArrowheads="1"/>
            </p:cNvSpPr>
            <p:nvPr/>
          </p:nvSpPr>
          <p:spPr bwMode="auto">
            <a:xfrm>
              <a:off x="11751" y="301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الشراء لأجل البيع</a:t>
              </a:r>
              <a:endParaRPr kumimoji="0" lang="ar-SA" sz="1800" b="1" i="0" u="none" strike="noStrike" cap="none" normalizeH="0" baseline="0" smtClean="0">
                <a:ln>
                  <a:noFill/>
                </a:ln>
                <a:effectLst/>
                <a:latin typeface="Arial" pitchFamily="34" charset="0"/>
                <a:cs typeface="Arial" pitchFamily="34" charset="0"/>
              </a:endParaRPr>
            </a:p>
          </p:txBody>
        </p:sp>
        <p:sp>
          <p:nvSpPr>
            <p:cNvPr id="31" name="_s13315"/>
            <p:cNvSpPr>
              <a:spLocks noChangeArrowheads="1"/>
            </p:cNvSpPr>
            <p:nvPr/>
          </p:nvSpPr>
          <p:spPr bwMode="auto">
            <a:xfrm>
              <a:off x="6492" y="3017"/>
              <a:ext cx="2253"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أعمال الصرف</a:t>
              </a:r>
              <a:endParaRPr kumimoji="0" lang="ar-SA" sz="900" b="1" i="0" u="none" strike="noStrike" cap="none" normalizeH="0" baseline="0" smtClean="0">
                <a:ln>
                  <a:noFill/>
                </a:ln>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والبنوك </a:t>
              </a:r>
              <a:endParaRPr kumimoji="0" lang="ar-SA" sz="1800" b="1" i="0" u="none" strike="noStrike" cap="none" normalizeH="0" baseline="0" smtClean="0">
                <a:ln>
                  <a:noFill/>
                </a:ln>
                <a:effectLst/>
                <a:latin typeface="Arial" pitchFamily="34" charset="0"/>
                <a:cs typeface="Arial" pitchFamily="34" charset="0"/>
              </a:endParaRPr>
            </a:p>
          </p:txBody>
        </p:sp>
        <p:sp>
          <p:nvSpPr>
            <p:cNvPr id="32" name="_s13314"/>
            <p:cNvSpPr>
              <a:spLocks noChangeArrowheads="1"/>
            </p:cNvSpPr>
            <p:nvPr/>
          </p:nvSpPr>
          <p:spPr bwMode="auto">
            <a:xfrm>
              <a:off x="3863" y="3017"/>
              <a:ext cx="2253"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السمسرة</a:t>
              </a:r>
              <a:endParaRPr kumimoji="0" lang="ar-SA" sz="1800" b="1" i="0" u="none" strike="noStrike" cap="none" normalizeH="0" baseline="0" smtClean="0">
                <a:ln>
                  <a:noFill/>
                </a:ln>
                <a:effectLst/>
                <a:latin typeface="Arial" pitchFamily="34" charset="0"/>
                <a:cs typeface="Arial" pitchFamily="34" charset="0"/>
              </a:endParaRPr>
            </a:p>
          </p:txBody>
        </p:sp>
      </p:grpSp>
      <p:sp>
        <p:nvSpPr>
          <p:cNvPr id="13340" name="Rectangle 2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15" name="Organization Chart 21"/>
          <p:cNvGrpSpPr>
            <a:grpSpLocks noChangeAspect="1"/>
          </p:cNvGrpSpPr>
          <p:nvPr/>
        </p:nvGrpSpPr>
        <p:grpSpPr bwMode="auto">
          <a:xfrm>
            <a:off x="309530" y="142852"/>
            <a:ext cx="9286940" cy="2536281"/>
            <a:chOff x="1233" y="2046"/>
            <a:chExt cx="4884" cy="1932"/>
          </a:xfrm>
        </p:grpSpPr>
        <p:cxnSp>
          <p:nvCxnSpPr>
            <p:cNvPr id="13338" name="_s13338"/>
            <p:cNvCxnSpPr>
              <a:cxnSpLocks noChangeShapeType="1"/>
              <a:stCxn id="20" idx="0"/>
              <a:endCxn id="18" idx="2"/>
            </p:cNvCxnSpPr>
            <p:nvPr/>
          </p:nvCxnSpPr>
          <p:spPr bwMode="auto">
            <a:xfrm rot="16200000" flipV="1">
              <a:off x="4117" y="2354"/>
              <a:ext cx="430" cy="1315"/>
            </a:xfrm>
            <a:prstGeom prst="bentConnector3">
              <a:avLst>
                <a:gd name="adj1" fmla="val 50000"/>
              </a:avLst>
            </a:prstGeom>
            <a:noFill/>
            <a:ln w="28575">
              <a:solidFill>
                <a:srgbClr val="000000"/>
              </a:solidFill>
              <a:miter lim="800000"/>
              <a:headEnd/>
              <a:tailEnd/>
            </a:ln>
          </p:spPr>
        </p:cxnSp>
        <p:cxnSp>
          <p:nvCxnSpPr>
            <p:cNvPr id="13337" name="_s13337"/>
            <p:cNvCxnSpPr>
              <a:cxnSpLocks noChangeShapeType="1"/>
              <a:stCxn id="19" idx="0"/>
              <a:endCxn id="18" idx="2"/>
            </p:cNvCxnSpPr>
            <p:nvPr/>
          </p:nvCxnSpPr>
          <p:spPr bwMode="auto">
            <a:xfrm rot="5400000" flipH="1" flipV="1">
              <a:off x="2802" y="2354"/>
              <a:ext cx="430" cy="1315"/>
            </a:xfrm>
            <a:prstGeom prst="bentConnector3">
              <a:avLst>
                <a:gd name="adj1" fmla="val 50000"/>
              </a:avLst>
            </a:prstGeom>
            <a:noFill/>
            <a:ln w="28575">
              <a:solidFill>
                <a:srgbClr val="000000"/>
              </a:solidFill>
              <a:miter lim="800000"/>
              <a:headEnd/>
              <a:tailEnd/>
            </a:ln>
          </p:spPr>
        </p:cxnSp>
        <p:sp>
          <p:nvSpPr>
            <p:cNvPr id="18" name="_s13336"/>
            <p:cNvSpPr>
              <a:spLocks noChangeArrowheads="1"/>
            </p:cNvSpPr>
            <p:nvPr/>
          </p:nvSpPr>
          <p:spPr bwMode="auto">
            <a:xfrm>
              <a:off x="2548" y="2046"/>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effectLst/>
                  <a:latin typeface="Arial" pitchFamily="34" charset="0"/>
                  <a:ea typeface="Times New Roman" pitchFamily="18" charset="0"/>
                  <a:cs typeface="Arial" pitchFamily="34" charset="0"/>
                </a:rPr>
                <a:t>الأعمال التجارية الأصلية</a:t>
              </a:r>
              <a:endParaRPr kumimoji="0" lang="ar-SA" sz="16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_s13335"/>
            <p:cNvSpPr>
              <a:spLocks noChangeArrowheads="1"/>
            </p:cNvSpPr>
            <p:nvPr/>
          </p:nvSpPr>
          <p:spPr bwMode="auto">
            <a:xfrm>
              <a:off x="1233" y="322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1D1B11"/>
                  </a:solidFill>
                  <a:effectLst/>
                  <a:latin typeface="Arial" pitchFamily="34" charset="0"/>
                  <a:ea typeface="Times New Roman" pitchFamily="18" charset="0"/>
                  <a:cs typeface="Arial" pitchFamily="34" charset="0"/>
                </a:rPr>
                <a:t>أعمال تجارية بطريقة المقاولة</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_s13334"/>
            <p:cNvSpPr>
              <a:spLocks noChangeArrowheads="1"/>
            </p:cNvSpPr>
            <p:nvPr/>
          </p:nvSpPr>
          <p:spPr bwMode="auto">
            <a:xfrm>
              <a:off x="3863" y="322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rgbClr val="1D1B11"/>
                  </a:solidFill>
                  <a:effectLst/>
                  <a:latin typeface="Arial" pitchFamily="34" charset="0"/>
                  <a:ea typeface="Times New Roman" pitchFamily="18" charset="0"/>
                  <a:cs typeface="Arial" pitchFamily="34" charset="0"/>
                </a:rPr>
                <a:t>الأعمال التجارية المنفردة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4" name="Rectangle 16"/>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17" name="Rectangle 3"/>
          <p:cNvSpPr txBox="1">
            <a:spLocks noRot="1" noChangeArrowheads="1"/>
          </p:cNvSpPr>
          <p:nvPr/>
        </p:nvSpPr>
        <p:spPr>
          <a:xfrm>
            <a:off x="2166918" y="0"/>
            <a:ext cx="5572132" cy="7858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chemeClr val="tx2">
                    <a:lumMod val="10000"/>
                  </a:schemeClr>
                </a:solidFill>
                <a:cs typeface="AL-Mohanad Bold" pitchFamily="2" charset="-78"/>
              </a:rPr>
              <a:t>الأعمال </a:t>
            </a:r>
            <a:r>
              <a:rPr lang="ar-SA" sz="3600" b="1" dirty="0">
                <a:ln>
                  <a:solidFill>
                    <a:sysClr val="windowText" lastClr="000000"/>
                  </a:solidFill>
                </a:ln>
                <a:solidFill>
                  <a:schemeClr val="tx2">
                    <a:lumMod val="10000"/>
                  </a:schemeClr>
                </a:solidFill>
                <a:cs typeface="AL-Mohanad Bold" pitchFamily="2" charset="-78"/>
              </a:rPr>
              <a:t>التجارية المنفردة </a:t>
            </a:r>
            <a:endParaRPr lang="en-US" sz="3600" b="1" dirty="0">
              <a:ln>
                <a:solidFill>
                  <a:sysClr val="windowText" lastClr="000000"/>
                </a:solidFill>
              </a:ln>
              <a:solidFill>
                <a:schemeClr val="tx2">
                  <a:lumMod val="10000"/>
                </a:schemeClr>
              </a:solidFill>
              <a:cs typeface="AL-Mohanad Bold" pitchFamily="2" charset="-78"/>
            </a:endParaRPr>
          </a:p>
        </p:txBody>
      </p:sp>
      <p:sp>
        <p:nvSpPr>
          <p:cNvPr id="18" name="Rectangle 3"/>
          <p:cNvSpPr txBox="1">
            <a:spLocks noRot="1" noChangeArrowheads="1"/>
          </p:cNvSpPr>
          <p:nvPr/>
        </p:nvSpPr>
        <p:spPr>
          <a:xfrm>
            <a:off x="309530" y="1285860"/>
            <a:ext cx="9144000" cy="16390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ln>
                  <a:solidFill>
                    <a:schemeClr val="accent4">
                      <a:lumMod val="75000"/>
                    </a:schemeClr>
                  </a:solidFill>
                </a:ln>
                <a:solidFill>
                  <a:schemeClr val="accent4">
                    <a:lumMod val="75000"/>
                  </a:schemeClr>
                </a:solidFill>
                <a:cs typeface="Akhbar MT" pitchFamily="2" charset="-78"/>
              </a:rPr>
              <a:t>تشمل هذه الأعمال طبقا لنص المادة الثانية من نظام المحكمة التجارية : الشراء لأجل البيع أو </a:t>
            </a:r>
            <a:r>
              <a:rPr lang="ar-SA" sz="3200" b="1" dirty="0" smtClean="0">
                <a:ln>
                  <a:solidFill>
                    <a:schemeClr val="accent4">
                      <a:lumMod val="75000"/>
                    </a:schemeClr>
                  </a:solidFill>
                </a:ln>
                <a:solidFill>
                  <a:schemeClr val="accent4">
                    <a:lumMod val="75000"/>
                  </a:schemeClr>
                </a:solidFill>
                <a:cs typeface="Akhbar MT" pitchFamily="2" charset="-78"/>
              </a:rPr>
              <a:t>التأجير، الأوراق التجارية، أعمال </a:t>
            </a:r>
            <a:r>
              <a:rPr lang="ar-SA" sz="3200" b="1" dirty="0">
                <a:ln>
                  <a:solidFill>
                    <a:schemeClr val="accent4">
                      <a:lumMod val="75000"/>
                    </a:schemeClr>
                  </a:solidFill>
                </a:ln>
                <a:solidFill>
                  <a:schemeClr val="accent4">
                    <a:lumMod val="75000"/>
                  </a:schemeClr>
                </a:solidFill>
                <a:cs typeface="Akhbar MT" pitchFamily="2" charset="-78"/>
              </a:rPr>
              <a:t>الصرف </a:t>
            </a:r>
            <a:r>
              <a:rPr lang="ar-SA" sz="3200" b="1" dirty="0" smtClean="0">
                <a:ln>
                  <a:solidFill>
                    <a:schemeClr val="accent4">
                      <a:lumMod val="75000"/>
                    </a:schemeClr>
                  </a:solidFill>
                </a:ln>
                <a:solidFill>
                  <a:schemeClr val="accent4">
                    <a:lumMod val="75000"/>
                  </a:schemeClr>
                </a:solidFill>
                <a:cs typeface="Akhbar MT" pitchFamily="2" charset="-78"/>
              </a:rPr>
              <a:t>والبنوك، السمسرة، أعمال </a:t>
            </a:r>
            <a:r>
              <a:rPr lang="ar-SA" sz="3200" b="1" dirty="0">
                <a:ln>
                  <a:solidFill>
                    <a:schemeClr val="accent4">
                      <a:lumMod val="75000"/>
                    </a:schemeClr>
                  </a:solidFill>
                </a:ln>
                <a:solidFill>
                  <a:schemeClr val="accent4">
                    <a:lumMod val="75000"/>
                  </a:schemeClr>
                </a:solidFill>
                <a:cs typeface="Akhbar MT" pitchFamily="2" charset="-78"/>
              </a:rPr>
              <a:t>التجارة البحرية.</a:t>
            </a:r>
            <a:endParaRPr lang="en-US" sz="3200" b="1" dirty="0">
              <a:ln>
                <a:solidFill>
                  <a:schemeClr val="accent4">
                    <a:lumMod val="75000"/>
                  </a:schemeClr>
                </a:solidFill>
              </a:ln>
              <a:solidFill>
                <a:schemeClr val="accent4">
                  <a:lumMod val="75000"/>
                </a:schemeClr>
              </a:solidFill>
              <a:cs typeface="Akhbar MT"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2"/>
                                          </p:val>
                                        </p:tav>
                                        <p:tav tm="100000">
                                          <p:val>
                                            <p:strVal val="#ppt_x"/>
                                          </p:val>
                                        </p:tav>
                                      </p:tavLst>
                                    </p:anim>
                                    <p:anim calcmode="lin" valueType="num">
                                      <p:cBhvr>
                                        <p:cTn id="8"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9" dur="10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ppt_x</p:attrName>
                                        </p:attrNameLst>
                                      </p:cBhvr>
                                      <p:tavLst>
                                        <p:tav tm="0">
                                          <p:val>
                                            <p:strVal val="#ppt_x-.2"/>
                                          </p:val>
                                        </p:tav>
                                        <p:tav tm="100000">
                                          <p:val>
                                            <p:strVal val="#ppt_x"/>
                                          </p:val>
                                        </p:tav>
                                      </p:tavLst>
                                    </p:anim>
                                    <p:anim calcmode="lin" valueType="num">
                                      <p:cBhvr>
                                        <p:cTn id="15"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357166"/>
            <a:ext cx="4500562"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a:ln>
                  <a:solidFill>
                    <a:sysClr val="windowText" lastClr="000000"/>
                  </a:solidFill>
                </a:ln>
                <a:solidFill>
                  <a:schemeClr val="tx2">
                    <a:lumMod val="10000"/>
                  </a:schemeClr>
                </a:solidFill>
                <a:cs typeface="AL-Mohanad Bold" pitchFamily="2" charset="-78"/>
              </a:rPr>
              <a:t>أولا : الشراء لأجل البيع أو التأجير </a:t>
            </a:r>
            <a:endParaRPr lang="en-US" sz="3600" b="1" dirty="0">
              <a:ln>
                <a:solidFill>
                  <a:sysClr val="windowText" lastClr="000000"/>
                </a:solidFill>
              </a:ln>
              <a:solidFill>
                <a:srgbClr val="2D07CF"/>
              </a:solidFill>
              <a:cs typeface="AL-Mohanad Bold" pitchFamily="2" charset="-78"/>
            </a:endParaRPr>
          </a:p>
        </p:txBody>
      </p:sp>
      <p:graphicFrame>
        <p:nvGraphicFramePr>
          <p:cNvPr id="4" name="رسم تخطيطي 3"/>
          <p:cNvGraphicFramePr/>
          <p:nvPr/>
        </p:nvGraphicFramePr>
        <p:xfrm>
          <a:off x="0" y="1071547"/>
          <a:ext cx="9906000" cy="46434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4167182" y="0"/>
            <a:ext cx="2553874"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1-أن يوجد شراء :</a:t>
            </a:r>
            <a:endParaRPr lang="en-US" sz="2800" b="1" dirty="0">
              <a:ln>
                <a:solidFill>
                  <a:sysClr val="windowText" lastClr="000000"/>
                </a:solidFill>
              </a:ln>
              <a:solidFill>
                <a:schemeClr val="tx1"/>
              </a:solidFill>
              <a:cs typeface="AL-Mohanad Bold" pitchFamily="2" charset="-78"/>
            </a:endParaRPr>
          </a:p>
        </p:txBody>
      </p:sp>
      <p:sp>
        <p:nvSpPr>
          <p:cNvPr id="4" name="Rectangle 3"/>
          <p:cNvSpPr txBox="1">
            <a:spLocks noRot="1" noChangeArrowheads="1"/>
          </p:cNvSpPr>
          <p:nvPr/>
        </p:nvSpPr>
        <p:spPr>
          <a:xfrm>
            <a:off x="0" y="785794"/>
            <a:ext cx="9906000" cy="38673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scene3d>
              <a:camera prst="orthographicFront"/>
              <a:lightRig rig="glow" dir="tl">
                <a:rot lat="0" lon="0" rev="5400000"/>
              </a:lightRig>
            </a:scene3d>
            <a:sp3d contourW="12700">
              <a:bevelT w="25400" h="25400"/>
              <a:contourClr>
                <a:schemeClr val="accent6">
                  <a:shade val="73000"/>
                </a:schemeClr>
              </a:contourClr>
            </a:sp3d>
          </a:bodyPr>
          <a:lstStyle/>
          <a:p>
            <a:pPr marL="514350" indent="-514350">
              <a:defRPr/>
            </a:pPr>
            <a:r>
              <a:rPr lang="ar-SA" sz="3200" b="1" dirty="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الشراء يعني انتقال ملكية الشئ إلي المشتري نظير مقابل معين سواء كان هذا المقابل نقديا أو أي </a:t>
            </a:r>
            <a:r>
              <a:rPr lang="ar-SA"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شيء آخر (المقايضة).</a:t>
            </a:r>
          </a:p>
          <a:p>
            <a:pPr marL="971550" lvl="1" indent="-514350">
              <a:defRPr/>
            </a:pPr>
            <a:r>
              <a:rPr lang="ar-SA"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وبناء علي ذلك:</a:t>
            </a:r>
          </a:p>
          <a:p>
            <a:pPr marL="514350" indent="-514350">
              <a:buFont typeface="+mj-lt"/>
              <a:buAutoNum type="arabicPeriod"/>
              <a:defRPr/>
            </a:pPr>
            <a:r>
              <a:rPr lang="ar-SA"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 تخرج الأعمال الزراعية من نطاق الأعمال التجارية باعتبارها عملا مدنيا.</a:t>
            </a:r>
          </a:p>
          <a:p>
            <a:pPr marL="514350" indent="-514350">
              <a:buFont typeface="+mj-lt"/>
              <a:buAutoNum type="arabicPeriod"/>
              <a:defRPr/>
            </a:pPr>
            <a:r>
              <a:rPr lang="ar-SA"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كما تستبعد العمليات الاستخراجية من نطاق الأعمال التجارية.</a:t>
            </a:r>
          </a:p>
          <a:p>
            <a:pPr marL="514350" indent="-514350">
              <a:buFont typeface="+mj-lt"/>
              <a:buAutoNum type="arabicPeriod"/>
              <a:defRPr/>
            </a:pPr>
            <a:r>
              <a:rPr lang="ar-SA"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كذلك تخرج المهن الحرة من نطاق الأعمال التجارية.</a:t>
            </a:r>
          </a:p>
          <a:p>
            <a:pPr marL="514350" indent="-514350">
              <a:buFont typeface="+mj-lt"/>
              <a:buAutoNum type="arabicPeriod"/>
              <a:defRPr/>
            </a:pPr>
            <a:r>
              <a:rPr lang="ar-SA"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rPr>
              <a:t>كذلك تخرج أعمال الإنتاج الذهني من نطاق الأعمال التجارية.</a:t>
            </a:r>
            <a:endParaRPr lang="en-US" sz="3200" b="1" dirty="0" smtClean="0">
              <a:ln w="17780" cmpd="sng">
                <a:solidFill>
                  <a:srgbClr val="C00000"/>
                </a:solidFill>
                <a:prstDash val="solid"/>
                <a:miter lim="800000"/>
              </a:ln>
              <a:solidFill>
                <a:srgbClr val="C00000"/>
              </a:solidFill>
              <a:effectLst>
                <a:outerShdw blurRad="50800" algn="tl" rotWithShape="0">
                  <a:srgbClr val="000000"/>
                </a:outerShdw>
              </a:effectLst>
              <a:cs typeface="Akhbar MT" pitchFamily="2" charset="-78"/>
            </a:endParaRPr>
          </a:p>
          <a:p>
            <a:pPr marL="514350" indent="-514350">
              <a:buFont typeface="+mj-lt"/>
              <a:buAutoNum type="arabicPeriod"/>
              <a:defRPr/>
            </a:pPr>
            <a:endPar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AL-Mohanad Bold" pitchFamily="2" charset="-78"/>
            </a:endParaRPr>
          </a:p>
          <a:p>
            <a:pPr marL="514350" indent="-514350">
              <a:buFont typeface="+mj-lt"/>
              <a:buAutoNum type="arabicPeriod"/>
              <a:defRPr/>
            </a:pPr>
            <a:endPar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AL-Mohanad Bold" pitchFamily="2" charset="-78"/>
            </a:endParaRPr>
          </a:p>
          <a:p>
            <a:pPr marL="514350" indent="-514350">
              <a:defRPr/>
            </a:pPr>
            <a:endPar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AL-Mohanad Bold" pitchFamily="2" charset="-78"/>
            </a:endParaRPr>
          </a:p>
          <a:p>
            <a:pPr marL="514350" indent="-514350">
              <a:defRPr/>
            </a:pP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238488" y="0"/>
            <a:ext cx="4411262"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2-أن يرد هذا الشراء علي منقول:</a:t>
            </a:r>
            <a:endParaRPr lang="en-US" sz="2800" b="1" dirty="0">
              <a:ln>
                <a:solidFill>
                  <a:sysClr val="windowText" lastClr="000000"/>
                </a:solidFill>
              </a:ln>
              <a:solidFill>
                <a:schemeClr val="tx1"/>
              </a:solidFill>
              <a:cs typeface="AL-Mohanad Bold" pitchFamily="2" charset="-78"/>
            </a:endParaRPr>
          </a:p>
        </p:txBody>
      </p:sp>
      <p:sp>
        <p:nvSpPr>
          <p:cNvPr id="4" name="Rectangle 3"/>
          <p:cNvSpPr txBox="1">
            <a:spLocks noRot="1" noChangeArrowheads="1"/>
          </p:cNvSpPr>
          <p:nvPr/>
        </p:nvSpPr>
        <p:spPr>
          <a:xfrm>
            <a:off x="166654" y="928670"/>
            <a:ext cx="9572692" cy="321471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1"/>
            <a:r>
              <a:rPr lang="ar-SA" sz="2800" b="1" dirty="0" smtClean="0">
                <a:ln>
                  <a:solidFill>
                    <a:sysClr val="windowText" lastClr="000000"/>
                  </a:solidFill>
                </a:ln>
                <a:solidFill>
                  <a:schemeClr val="tx1"/>
                </a:solidFill>
                <a:cs typeface="AL-Mohanad Bold" pitchFamily="2" charset="-78"/>
              </a:rPr>
              <a:t>ممكن أن تكون المنقولات ماديه(كأغلال والمأكولات) وقد تكون معنوية(كالأوراق المالية مثل الأسهم - حقوق الملكية الأدبية والفنية-براءات الاختراع-المحلات التجارية). ويتسع مفهوم المنقولات ليشمل المنقولات بحسب المآل فيعتبر تجاريا مثل: شراء منزل بقصد هدمه وبيع أنقاضه.</a:t>
            </a:r>
          </a:p>
          <a:p>
            <a:pPr marL="971550" lvl="1" indent="-514350">
              <a:defRPr/>
            </a:pPr>
            <a:r>
              <a:rPr lang="ar-SA" sz="2800" b="1" dirty="0" smtClean="0">
                <a:ln>
                  <a:solidFill>
                    <a:sysClr val="windowText" lastClr="000000"/>
                  </a:solidFill>
                </a:ln>
                <a:solidFill>
                  <a:schemeClr val="tx1"/>
                </a:solidFill>
                <a:cs typeface="AL-Mohanad Bold" pitchFamily="2" charset="-78"/>
              </a:rPr>
              <a:t>المنقول إذن </a:t>
            </a:r>
            <a:r>
              <a:rPr lang="ar-SA" sz="2800" b="1" dirty="0">
                <a:ln>
                  <a:solidFill>
                    <a:sysClr val="windowText" lastClr="000000"/>
                  </a:solidFill>
                </a:ln>
                <a:solidFill>
                  <a:schemeClr val="tx1"/>
                </a:solidFill>
                <a:cs typeface="AL-Mohanad Bold" pitchFamily="2" charset="-78"/>
              </a:rPr>
              <a:t>هو كل شئ يمكن نقله من مكان لآخر دون تلف </a:t>
            </a:r>
            <a:r>
              <a:rPr lang="ar-SA" sz="2800" b="1" dirty="0" smtClean="0">
                <a:ln>
                  <a:solidFill>
                    <a:sysClr val="windowText" lastClr="000000"/>
                  </a:solidFill>
                </a:ln>
                <a:solidFill>
                  <a:schemeClr val="tx1"/>
                </a:solidFill>
                <a:cs typeface="AL-Mohanad Bold" pitchFamily="2" charset="-78"/>
              </a:rPr>
              <a:t>.</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ويستوي أن يكون المنقول ماديا أو معنويا.</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كما يستوي أن يكون منقولا بطبيعته أو بحسب المآل.</a:t>
            </a:r>
            <a:endParaRPr lang="en-US" sz="2800" b="1" dirty="0" smtClean="0">
              <a:ln>
                <a:solidFill>
                  <a:sysClr val="windowText" lastClr="000000"/>
                </a:solidFill>
              </a:ln>
              <a:solidFill>
                <a:schemeClr val="tx1"/>
              </a:solidFill>
              <a:cs typeface="AL-Mohanad Bold" pitchFamily="2" charset="-78"/>
            </a:endParaRPr>
          </a:p>
          <a:p>
            <a:pPr marL="514350" indent="-514350">
              <a:defRPr/>
            </a:pPr>
            <a:endParaRPr lang="en-US" sz="2800" b="1" dirty="0">
              <a:ln>
                <a:solidFill>
                  <a:sysClr val="windowText" lastClr="000000"/>
                </a:solidFill>
              </a:ln>
              <a:solidFill>
                <a:schemeClr val="tx1"/>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428604"/>
            <a:ext cx="5030391"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3-أن يكون الشراء بقصد البيع أو التأجير:</a:t>
            </a:r>
            <a:endParaRPr lang="en-US" sz="2800" b="1" dirty="0">
              <a:ln>
                <a:solidFill>
                  <a:sysClr val="windowText" lastClr="000000"/>
                </a:solidFill>
              </a:ln>
              <a:solidFill>
                <a:schemeClr val="tx1"/>
              </a:solidFill>
              <a:cs typeface="AL-Mohanad Bold" pitchFamily="2" charset="-78"/>
            </a:endParaRPr>
          </a:p>
        </p:txBody>
      </p:sp>
      <p:sp>
        <p:nvSpPr>
          <p:cNvPr id="3" name="Rectangle 3"/>
          <p:cNvSpPr txBox="1">
            <a:spLocks noRot="1" noChangeArrowheads="1"/>
          </p:cNvSpPr>
          <p:nvPr/>
        </p:nvSpPr>
        <p:spPr>
          <a:xfrm>
            <a:off x="238092" y="1714488"/>
            <a:ext cx="9358378" cy="257176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971550" lvl="1" indent="-514350">
              <a:defRPr/>
            </a:pPr>
            <a:r>
              <a:rPr lang="ar-SA" sz="2800" b="1" dirty="0">
                <a:ln>
                  <a:solidFill>
                    <a:sysClr val="windowText" lastClr="000000"/>
                  </a:solidFill>
                </a:ln>
                <a:solidFill>
                  <a:schemeClr val="tx1"/>
                </a:solidFill>
                <a:cs typeface="AL-Mohanad Bold" pitchFamily="2" charset="-78"/>
              </a:rPr>
              <a:t>يجب لاعتبار شراء المنقول عملا تجاريا أن يكون بقصد إعادة بيعه</a:t>
            </a:r>
            <a:r>
              <a:rPr lang="ar-SA" sz="2800" b="1" dirty="0" smtClean="0">
                <a:ln>
                  <a:solidFill>
                    <a:sysClr val="windowText" lastClr="000000"/>
                  </a:solidFill>
                </a:ln>
                <a:solidFill>
                  <a:schemeClr val="tx1"/>
                </a:solidFill>
                <a:cs typeface="AL-Mohanad Bold" pitchFamily="2" charset="-78"/>
              </a:rPr>
              <a:t>.</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يستوي أن يباع الشيء بحالته وقت الشراء أو بعد تحويله أو صنعه.</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 العبرة بتوافر نية البيع وقت الشراء ولو لم يتم البيع فعلا.</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لا يشترط أن يسبق الشراء البيع.</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يجب أن يكون الهدف من الشراء بقصد البيع أو التأجير هو المضاربة وتحقيق الربح </a:t>
            </a:r>
            <a:r>
              <a:rPr lang="ar-SA" sz="2800" dirty="0" smtClean="0">
                <a:ln>
                  <a:solidFill>
                    <a:sysClr val="windowText" lastClr="000000"/>
                  </a:solidFill>
                </a:ln>
                <a:solidFill>
                  <a:schemeClr val="tx1"/>
                </a:solidFill>
                <a:cs typeface="AL-Mohanad Bold" pitchFamily="2" charset="-78"/>
              </a:rPr>
              <a:t>.</a:t>
            </a:r>
            <a:endParaRPr lang="en-US" sz="2800"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a:ln>
                <a:solidFill>
                  <a:sysClr val="windowText" lastClr="000000"/>
                </a:solidFill>
              </a:ln>
              <a:solidFill>
                <a:schemeClr val="tx1"/>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3024174" y="0"/>
            <a:ext cx="4929187" cy="725488"/>
          </a:xfrm>
          <a:solidFill>
            <a:srgbClr val="FFFFCC"/>
          </a:solidFill>
        </p:spPr>
        <p:txBody>
          <a:bodyPr/>
          <a:lstStyle/>
          <a:p>
            <a:pPr algn="ctr"/>
            <a:r>
              <a:rPr lang="ar-SA" sz="3600" b="1" dirty="0" smtClean="0">
                <a:ln>
                  <a:solidFill>
                    <a:sysClr val="windowText" lastClr="000000"/>
                  </a:solidFill>
                </a:ln>
                <a:solidFill>
                  <a:schemeClr val="tx2">
                    <a:lumMod val="10000"/>
                  </a:schemeClr>
                </a:solidFill>
                <a:latin typeface="+mn-lt"/>
                <a:ea typeface="+mn-ea"/>
                <a:cs typeface="AL-Mohanad Bold" pitchFamily="2" charset="-78"/>
              </a:rPr>
              <a:t>ثانيا: الأوراق</a:t>
            </a:r>
            <a:r>
              <a:rPr lang="ar-SA" dirty="0" smtClean="0"/>
              <a:t> </a:t>
            </a:r>
            <a:r>
              <a:rPr lang="ar-SA" sz="3600" b="1" dirty="0" smtClean="0">
                <a:ln>
                  <a:solidFill>
                    <a:sysClr val="windowText" lastClr="000000"/>
                  </a:solidFill>
                </a:ln>
                <a:solidFill>
                  <a:schemeClr val="tx2">
                    <a:lumMod val="10000"/>
                  </a:schemeClr>
                </a:solidFill>
                <a:latin typeface="+mn-lt"/>
                <a:ea typeface="+mn-ea"/>
                <a:cs typeface="AL-Mohanad Bold" pitchFamily="2" charset="-78"/>
              </a:rPr>
              <a:t>التجارية</a:t>
            </a:r>
            <a:endParaRPr lang="ar-SA" sz="3600" b="1" dirty="0">
              <a:ln>
                <a:solidFill>
                  <a:sysClr val="windowText" lastClr="000000"/>
                </a:solidFill>
              </a:ln>
              <a:solidFill>
                <a:schemeClr val="tx2">
                  <a:lumMod val="10000"/>
                </a:schemeClr>
              </a:solidFill>
              <a:latin typeface="+mn-lt"/>
              <a:ea typeface="+mn-ea"/>
              <a:cs typeface="AL-Mohanad Bold" pitchFamily="2" charset="-78"/>
            </a:endParaRPr>
          </a:p>
        </p:txBody>
      </p:sp>
      <p:sp>
        <p:nvSpPr>
          <p:cNvPr id="5" name="Rectangle 3"/>
          <p:cNvSpPr txBox="1">
            <a:spLocks noRot="1" noChangeArrowheads="1"/>
          </p:cNvSpPr>
          <p:nvPr/>
        </p:nvSpPr>
        <p:spPr>
          <a:xfrm>
            <a:off x="166654" y="928670"/>
            <a:ext cx="9572692" cy="171451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1" algn="just">
              <a:defRPr/>
            </a:pPr>
            <a:r>
              <a:rPr lang="ar-SA" sz="2800" b="1" dirty="0">
                <a:ln>
                  <a:solidFill>
                    <a:sysClr val="windowText" lastClr="000000"/>
                  </a:solidFill>
                </a:ln>
                <a:solidFill>
                  <a:schemeClr val="tx1"/>
                </a:solidFill>
                <a:cs typeface="AL-Mohanad Bold" pitchFamily="2" charset="-78"/>
              </a:rPr>
              <a:t>يمكن تعريف الأوراق التجارية بأنها محررات مكتوبة وفقا لأوضاع شكلية محددة وتتضمن بيانات معينة حددها القانون وقابلة </a:t>
            </a:r>
            <a:r>
              <a:rPr lang="ar-SA" sz="2800" b="1" dirty="0" smtClean="0">
                <a:ln>
                  <a:solidFill>
                    <a:sysClr val="windowText" lastClr="000000"/>
                  </a:solidFill>
                </a:ln>
                <a:solidFill>
                  <a:schemeClr val="tx1"/>
                </a:solidFill>
                <a:cs typeface="AL-Mohanad Bold" pitchFamily="2" charset="-78"/>
              </a:rPr>
              <a:t>للتداول </a:t>
            </a:r>
            <a:r>
              <a:rPr lang="ar-SA" sz="2800" b="1" dirty="0">
                <a:ln>
                  <a:solidFill>
                    <a:sysClr val="windowText" lastClr="000000"/>
                  </a:solidFill>
                </a:ln>
                <a:solidFill>
                  <a:schemeClr val="tx1"/>
                </a:solidFill>
                <a:cs typeface="AL-Mohanad Bold" pitchFamily="2" charset="-78"/>
              </a:rPr>
              <a:t>بالطرق التجارية وتمثل حقا موضوعه مبلغا من النقود مستحق الوفاء لدي الإطلاع أو في ميعاد معين أو قابل للتعيين .</a:t>
            </a:r>
          </a:p>
          <a:p>
            <a:pPr lvl="2" algn="just">
              <a:defRPr/>
            </a:pPr>
            <a:r>
              <a:rPr lang="ar-SA" sz="2800" b="1" dirty="0">
                <a:ln>
                  <a:solidFill>
                    <a:sysClr val="windowText" lastClr="000000"/>
                  </a:solidFill>
                </a:ln>
                <a:solidFill>
                  <a:schemeClr val="tx1"/>
                </a:solidFill>
                <a:cs typeface="AL-Mohanad Bold" pitchFamily="2" charset="-78"/>
              </a:rPr>
              <a:t>والأوراق التجارية ثلاثة </a:t>
            </a:r>
            <a:r>
              <a:rPr lang="ar-SA" sz="2800" b="1" dirty="0" smtClean="0">
                <a:ln>
                  <a:solidFill>
                    <a:sysClr val="windowText" lastClr="000000"/>
                  </a:solidFill>
                </a:ln>
                <a:solidFill>
                  <a:schemeClr val="tx1"/>
                </a:solidFill>
                <a:cs typeface="AL-Mohanad Bold" pitchFamily="2" charset="-78"/>
              </a:rPr>
              <a:t>هي:</a:t>
            </a:r>
            <a:endParaRPr lang="ar-SA" sz="2800" b="1" dirty="0">
              <a:ln>
                <a:solidFill>
                  <a:sysClr val="windowText" lastClr="000000"/>
                </a:solidFill>
              </a:ln>
              <a:solidFill>
                <a:schemeClr val="tx1"/>
              </a:solidFill>
              <a:cs typeface="AL-Mohanad Bold" pitchFamily="2" charset="-78"/>
            </a:endParaRPr>
          </a:p>
          <a:p>
            <a:pPr algn="just">
              <a:defRPr/>
            </a:pPr>
            <a:endParaRPr lang="en-US" sz="2800" dirty="0">
              <a:ln>
                <a:solidFill>
                  <a:sysClr val="windowText" lastClr="000000"/>
                </a:solidFill>
              </a:ln>
              <a:solidFill>
                <a:schemeClr val="tx1"/>
              </a:solidFill>
              <a:cs typeface="AL-Mohanad Bold" pitchFamily="2" charset="-78"/>
            </a:endParaRPr>
          </a:p>
        </p:txBody>
      </p:sp>
      <p:grpSp>
        <p:nvGrpSpPr>
          <p:cNvPr id="7" name="Organization Chart 2"/>
          <p:cNvGrpSpPr>
            <a:grpSpLocks noChangeAspect="1"/>
          </p:cNvGrpSpPr>
          <p:nvPr/>
        </p:nvGrpSpPr>
        <p:grpSpPr bwMode="auto">
          <a:xfrm>
            <a:off x="452406" y="3071926"/>
            <a:ext cx="9215502" cy="2500901"/>
            <a:chOff x="1878" y="7397"/>
            <a:chExt cx="7514" cy="1461"/>
          </a:xfrm>
          <a:solidFill>
            <a:srgbClr val="FFFFCC"/>
          </a:solidFill>
        </p:grpSpPr>
        <p:cxnSp>
          <p:nvCxnSpPr>
            <p:cNvPr id="1028" name="_s1028"/>
            <p:cNvCxnSpPr>
              <a:cxnSpLocks noChangeShapeType="1"/>
              <a:stCxn id="14" idx="0"/>
              <a:endCxn id="11" idx="2"/>
            </p:cNvCxnSpPr>
            <p:nvPr/>
          </p:nvCxnSpPr>
          <p:spPr bwMode="auto">
            <a:xfrm rot="16200000" flipV="1">
              <a:off x="6762" y="6854"/>
              <a:ext cx="376" cy="2630"/>
            </a:xfrm>
            <a:prstGeom prst="bentConnector3">
              <a:avLst>
                <a:gd name="adj1" fmla="val 50000"/>
              </a:avLst>
            </a:prstGeom>
            <a:grpFill/>
            <a:ln w="28575">
              <a:solidFill>
                <a:srgbClr val="000000"/>
              </a:solidFill>
              <a:miter lim="800000"/>
              <a:headEnd/>
              <a:tailEnd/>
            </a:ln>
          </p:spPr>
        </p:cxnSp>
        <p:cxnSp>
          <p:nvCxnSpPr>
            <p:cNvPr id="1029" name="_s1029"/>
            <p:cNvCxnSpPr>
              <a:cxnSpLocks noChangeShapeType="1"/>
              <a:stCxn id="13" idx="0"/>
              <a:endCxn id="11" idx="2"/>
            </p:cNvCxnSpPr>
            <p:nvPr/>
          </p:nvCxnSpPr>
          <p:spPr bwMode="auto">
            <a:xfrm rot="5400000" flipH="1" flipV="1">
              <a:off x="5447" y="8169"/>
              <a:ext cx="376" cy="1"/>
            </a:xfrm>
            <a:prstGeom prst="straightConnector1">
              <a:avLst/>
            </a:prstGeom>
            <a:grpFill/>
            <a:ln w="28575">
              <a:solidFill>
                <a:srgbClr val="000000"/>
              </a:solidFill>
              <a:round/>
              <a:headEnd/>
              <a:tailEnd/>
            </a:ln>
          </p:spPr>
        </p:cxnSp>
        <p:cxnSp>
          <p:nvCxnSpPr>
            <p:cNvPr id="1030" name="_s1030"/>
            <p:cNvCxnSpPr>
              <a:cxnSpLocks noChangeShapeType="1"/>
              <a:stCxn id="12" idx="0"/>
              <a:endCxn id="11" idx="2"/>
            </p:cNvCxnSpPr>
            <p:nvPr/>
          </p:nvCxnSpPr>
          <p:spPr bwMode="auto">
            <a:xfrm rot="5400000" flipH="1" flipV="1">
              <a:off x="4132" y="6854"/>
              <a:ext cx="376" cy="2630"/>
            </a:xfrm>
            <a:prstGeom prst="bentConnector3">
              <a:avLst>
                <a:gd name="adj1" fmla="val 50000"/>
              </a:avLst>
            </a:prstGeom>
            <a:grpFill/>
            <a:ln w="28575">
              <a:solidFill>
                <a:srgbClr val="000000"/>
              </a:solidFill>
              <a:miter lim="800000"/>
              <a:headEnd/>
              <a:tailEnd/>
            </a:ln>
          </p:spPr>
        </p:cxnSp>
        <p:sp>
          <p:nvSpPr>
            <p:cNvPr id="11" name="_s1031"/>
            <p:cNvSpPr>
              <a:spLocks noChangeArrowheads="1"/>
            </p:cNvSpPr>
            <p:nvPr/>
          </p:nvSpPr>
          <p:spPr bwMode="auto">
            <a:xfrm>
              <a:off x="4508" y="7397"/>
              <a:ext cx="2254" cy="584"/>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الأوراق التجارية</a:t>
              </a:r>
              <a:endParaRPr kumimoji="0" lang="ar-SA" sz="3200" b="1" i="0" u="none" strike="noStrike" cap="none" normalizeH="0" baseline="0" dirty="0" smtClean="0">
                <a:ln>
                  <a:noFill/>
                </a:ln>
                <a:effectLst/>
                <a:latin typeface="Arial" pitchFamily="34" charset="0"/>
                <a:cs typeface="Arial" pitchFamily="34" charset="0"/>
              </a:endParaRPr>
            </a:p>
          </p:txBody>
        </p:sp>
        <p:sp>
          <p:nvSpPr>
            <p:cNvPr id="12" name="_s1032"/>
            <p:cNvSpPr>
              <a:spLocks noChangeArrowheads="1"/>
            </p:cNvSpPr>
            <p:nvPr/>
          </p:nvSpPr>
          <p:spPr bwMode="auto">
            <a:xfrm>
              <a:off x="1878" y="8357"/>
              <a:ext cx="2254" cy="501"/>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الشيك</a:t>
              </a:r>
              <a:endParaRPr kumimoji="0" lang="ar-SA" sz="3200" b="1" i="0" u="none" strike="noStrike" cap="none" normalizeH="0" baseline="0" dirty="0" smtClean="0">
                <a:ln>
                  <a:noFill/>
                </a:ln>
                <a:effectLst/>
                <a:latin typeface="Arial" pitchFamily="34" charset="0"/>
                <a:cs typeface="Arial" pitchFamily="34" charset="0"/>
              </a:endParaRPr>
            </a:p>
          </p:txBody>
        </p:sp>
        <p:sp>
          <p:nvSpPr>
            <p:cNvPr id="13" name="_s1033"/>
            <p:cNvSpPr>
              <a:spLocks noChangeArrowheads="1"/>
            </p:cNvSpPr>
            <p:nvPr/>
          </p:nvSpPr>
          <p:spPr bwMode="auto">
            <a:xfrm>
              <a:off x="4508" y="8357"/>
              <a:ext cx="2254" cy="501"/>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السند </a:t>
              </a:r>
              <a:r>
                <a:rPr kumimoji="0" lang="ar-SA" sz="2400" b="1" i="0" u="none" strike="noStrike" cap="none" normalizeH="0" baseline="0" dirty="0" err="1" smtClean="0">
                  <a:ln>
                    <a:noFill/>
                  </a:ln>
                  <a:effectLst/>
                  <a:latin typeface="Arial" pitchFamily="34" charset="0"/>
                  <a:ea typeface="Arial" pitchFamily="34" charset="0"/>
                  <a:cs typeface="Arial" pitchFamily="34" charset="0"/>
                </a:rPr>
                <a:t>الإذني</a:t>
              </a:r>
              <a:endParaRPr kumimoji="0" lang="ar-SA" sz="3200" b="0" i="0" u="none" strike="noStrike" cap="none" normalizeH="0" baseline="0" dirty="0" smtClean="0">
                <a:ln>
                  <a:noFill/>
                </a:ln>
                <a:effectLst/>
                <a:latin typeface="Arial" pitchFamily="34" charset="0"/>
                <a:cs typeface="Arial" pitchFamily="34" charset="0"/>
              </a:endParaRPr>
            </a:p>
          </p:txBody>
        </p:sp>
        <p:sp>
          <p:nvSpPr>
            <p:cNvPr id="14" name="_s1034"/>
            <p:cNvSpPr>
              <a:spLocks noChangeArrowheads="1"/>
            </p:cNvSpPr>
            <p:nvPr/>
          </p:nvSpPr>
          <p:spPr bwMode="auto">
            <a:xfrm>
              <a:off x="7138" y="8357"/>
              <a:ext cx="2254" cy="483"/>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الكمبيالة</a:t>
              </a:r>
              <a:endParaRPr kumimoji="0" lang="ar-SA" sz="3200" b="0" i="0" u="none" strike="noStrike" cap="none" normalizeH="0" baseline="0" dirty="0" smtClean="0">
                <a:ln>
                  <a:noFill/>
                </a:ln>
                <a:effectLst/>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3952868" y="0"/>
            <a:ext cx="2928958" cy="5714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ysClr val="windowText" lastClr="000000"/>
                </a:solidFill>
                <a:cs typeface="AL-Mohanad Bold" pitchFamily="2" charset="-78"/>
              </a:rPr>
              <a:t>الكمبيالة</a:t>
            </a:r>
            <a:endParaRPr lang="en-US" sz="3600" b="1" dirty="0">
              <a:ln>
                <a:solidFill>
                  <a:sysClr val="windowText" lastClr="000000"/>
                </a:solidFill>
              </a:ln>
              <a:solidFill>
                <a:sysClr val="windowText" lastClr="000000"/>
              </a:solidFill>
              <a:cs typeface="AL-Mohanad Bold" pitchFamily="2" charset="-78"/>
            </a:endParaRPr>
          </a:p>
        </p:txBody>
      </p:sp>
      <p:sp>
        <p:nvSpPr>
          <p:cNvPr id="5" name="Rectangle 3"/>
          <p:cNvSpPr txBox="1">
            <a:spLocks noRot="1" noChangeArrowheads="1"/>
          </p:cNvSpPr>
          <p:nvPr/>
        </p:nvSpPr>
        <p:spPr>
          <a:xfrm>
            <a:off x="166654" y="714356"/>
            <a:ext cx="9572692" cy="12744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sysClr val="windowText" lastClr="000000"/>
                </a:solidFill>
                <a:cs typeface="Akhbar MT" pitchFamily="2" charset="-78"/>
              </a:rPr>
              <a:t>الكمبيالة هي محرر مكتوب وفق شكل حدده القانون يتضمن أمرا من شخص يسمي الساحب إلي شخص آخر يسمي المسحوب عليه بأن يدفع مبلغا من النقود بمجرد الإطلاع أو في ميعاد معين أو قابل للتعيين  لشخص ثالث أو لأمره يسمي المستفيد .</a:t>
            </a:r>
          </a:p>
          <a:p>
            <a:pPr algn="just">
              <a:defRPr/>
            </a:pPr>
            <a:endParaRPr lang="en-US" sz="2400" dirty="0">
              <a:ln>
                <a:solidFill>
                  <a:sysClr val="windowText" lastClr="000000"/>
                </a:solidFill>
              </a:ln>
              <a:solidFill>
                <a:sysClr val="windowText" lastClr="000000"/>
              </a:solidFill>
              <a:cs typeface="AL-Mohanad Bold" pitchFamily="2" charset="-78"/>
            </a:endParaRPr>
          </a:p>
        </p:txBody>
      </p:sp>
      <p:sp>
        <p:nvSpPr>
          <p:cNvPr id="6" name="Rectangle 3"/>
          <p:cNvSpPr txBox="1">
            <a:spLocks noRot="1" noChangeArrowheads="1"/>
          </p:cNvSpPr>
          <p:nvPr/>
        </p:nvSpPr>
        <p:spPr>
          <a:xfrm>
            <a:off x="166654" y="2204864"/>
            <a:ext cx="9572692" cy="403244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وقد حددت المادة الأولي من نظام الأوراق التجارية بيانات الكمبيالة في الآتي:</a:t>
            </a:r>
          </a:p>
          <a:p>
            <a:pPr>
              <a:defRPr/>
            </a:pPr>
            <a:r>
              <a:rPr lang="ar-SA" sz="2800" b="1" dirty="0">
                <a:ln>
                  <a:solidFill>
                    <a:sysClr val="windowText" lastClr="000000"/>
                  </a:solidFill>
                </a:ln>
                <a:solidFill>
                  <a:srgbClr val="2D07CF"/>
                </a:solidFill>
                <a:cs typeface="AL-Mohanad Bold" pitchFamily="2" charset="-78"/>
              </a:rPr>
              <a:t>أ-كلمة كمبيالة</a:t>
            </a:r>
          </a:p>
          <a:p>
            <a:pPr>
              <a:defRPr/>
            </a:pPr>
            <a:r>
              <a:rPr lang="ar-SA" sz="2800" b="1" dirty="0">
                <a:ln>
                  <a:solidFill>
                    <a:sysClr val="windowText" lastClr="000000"/>
                  </a:solidFill>
                </a:ln>
                <a:solidFill>
                  <a:srgbClr val="2D07CF"/>
                </a:solidFill>
                <a:cs typeface="AL-Mohanad Bold" pitchFamily="2" charset="-78"/>
              </a:rPr>
              <a:t>ب-أمر غير معلق علي شرط بوفاء مبلغ معين من النقود </a:t>
            </a:r>
          </a:p>
          <a:p>
            <a:pPr>
              <a:defRPr/>
            </a:pPr>
            <a:r>
              <a:rPr lang="ar-SA" sz="2800" b="1" dirty="0">
                <a:ln>
                  <a:solidFill>
                    <a:sysClr val="windowText" lastClr="000000"/>
                  </a:solidFill>
                </a:ln>
                <a:solidFill>
                  <a:srgbClr val="2D07CF"/>
                </a:solidFill>
                <a:cs typeface="AL-Mohanad Bold" pitchFamily="2" charset="-78"/>
              </a:rPr>
              <a:t>ج-اسم المسحوب عليه</a:t>
            </a:r>
          </a:p>
          <a:p>
            <a:pPr>
              <a:defRPr/>
            </a:pPr>
            <a:r>
              <a:rPr lang="ar-SA" sz="2800" b="1" dirty="0">
                <a:ln>
                  <a:solidFill>
                    <a:sysClr val="windowText" lastClr="000000"/>
                  </a:solidFill>
                </a:ln>
                <a:solidFill>
                  <a:srgbClr val="2D07CF"/>
                </a:solidFill>
                <a:cs typeface="AL-Mohanad Bold" pitchFamily="2" charset="-78"/>
              </a:rPr>
              <a:t>د-ميعاد الاستحقاق</a:t>
            </a:r>
          </a:p>
          <a:p>
            <a:pPr>
              <a:defRPr/>
            </a:pPr>
            <a:r>
              <a:rPr lang="ar-SA" sz="2800" b="1" dirty="0">
                <a:ln>
                  <a:solidFill>
                    <a:sysClr val="windowText" lastClr="000000"/>
                  </a:solidFill>
                </a:ln>
                <a:solidFill>
                  <a:srgbClr val="2D07CF"/>
                </a:solidFill>
                <a:cs typeface="AL-Mohanad Bold" pitchFamily="2" charset="-78"/>
              </a:rPr>
              <a:t>ه-مكان الوفاء </a:t>
            </a:r>
          </a:p>
          <a:p>
            <a:pPr>
              <a:defRPr/>
            </a:pPr>
            <a:r>
              <a:rPr lang="ar-SA" sz="2800" b="1" dirty="0">
                <a:ln>
                  <a:solidFill>
                    <a:sysClr val="windowText" lastClr="000000"/>
                  </a:solidFill>
                </a:ln>
                <a:solidFill>
                  <a:srgbClr val="2D07CF"/>
                </a:solidFill>
                <a:cs typeface="AL-Mohanad Bold" pitchFamily="2" charset="-78"/>
              </a:rPr>
              <a:t>و-اسم من يجب الوفاء له أو لأمره ”المستفيد“</a:t>
            </a:r>
          </a:p>
          <a:p>
            <a:pPr>
              <a:defRPr/>
            </a:pPr>
            <a:r>
              <a:rPr lang="ar-SA" sz="2800" b="1" dirty="0">
                <a:ln>
                  <a:solidFill>
                    <a:sysClr val="windowText" lastClr="000000"/>
                  </a:solidFill>
                </a:ln>
                <a:solidFill>
                  <a:srgbClr val="2D07CF"/>
                </a:solidFill>
                <a:cs typeface="AL-Mohanad Bold" pitchFamily="2" charset="-78"/>
              </a:rPr>
              <a:t>ز_تاريخ ومكان إصدار الكمبيالة </a:t>
            </a:r>
          </a:p>
          <a:p>
            <a:pPr>
              <a:defRPr/>
            </a:pPr>
            <a:r>
              <a:rPr lang="ar-SA" sz="2800" b="1" dirty="0">
                <a:ln>
                  <a:solidFill>
                    <a:sysClr val="windowText" lastClr="000000"/>
                  </a:solidFill>
                </a:ln>
                <a:solidFill>
                  <a:srgbClr val="2D07CF"/>
                </a:solidFill>
                <a:cs typeface="AL-Mohanad Bold" pitchFamily="2" charset="-78"/>
              </a:rPr>
              <a:t>ح-توقيع من أصدر الكمبيالة  </a:t>
            </a:r>
          </a:p>
          <a:p>
            <a:pPr>
              <a:defRPr/>
            </a:pPr>
            <a:r>
              <a:rPr lang="ar-SA" sz="2800" b="1" dirty="0">
                <a:ln>
                  <a:solidFill>
                    <a:sysClr val="windowText" lastClr="000000"/>
                  </a:solidFill>
                </a:ln>
                <a:solidFill>
                  <a:srgbClr val="2D07CF"/>
                </a:solidFill>
                <a:cs typeface="AL-Mohanad Bold" pitchFamily="2" charset="-78"/>
              </a:rPr>
              <a:t> </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166654" y="571480"/>
            <a:ext cx="9572692" cy="31432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rPr>
              <a:t>كمبيالة </a:t>
            </a:r>
          </a:p>
          <a:p>
            <a:pPr>
              <a:defRPr/>
            </a:pPr>
            <a:r>
              <a:rPr lang="ar-SA" sz="2800" b="1" dirty="0">
                <a:ln>
                  <a:solidFill>
                    <a:sysClr val="windowText" lastClr="000000"/>
                  </a:solidFill>
                </a:ln>
                <a:solidFill>
                  <a:sysClr val="windowText" lastClr="000000"/>
                </a:solidFill>
              </a:rPr>
              <a:t>مكان وتاريخ الإنشاء                                    مبلغ</a:t>
            </a:r>
          </a:p>
          <a:p>
            <a:pPr>
              <a:defRPr/>
            </a:pPr>
            <a:r>
              <a:rPr lang="ar-SA" sz="2800" b="1" dirty="0">
                <a:ln>
                  <a:solidFill>
                    <a:sysClr val="windowText" lastClr="000000"/>
                  </a:solidFill>
                </a:ln>
                <a:solidFill>
                  <a:sysClr val="windowText" lastClr="000000"/>
                </a:solidFill>
              </a:rPr>
              <a:t>إلي</a:t>
            </a:r>
            <a:r>
              <a:rPr lang="ar-SA" sz="2800" b="1" dirty="0">
                <a:ln>
                  <a:solidFill>
                    <a:sysClr val="windowText" lastClr="000000"/>
                  </a:solidFill>
                </a:ln>
                <a:solidFill>
                  <a:schemeClr val="bg1"/>
                </a:solidFill>
              </a:rPr>
              <a:t>   </a:t>
            </a:r>
            <a:r>
              <a:rPr lang="ar-SA" sz="2800" b="1" dirty="0">
                <a:ln>
                  <a:solidFill>
                    <a:sysClr val="windowText" lastClr="000000"/>
                  </a:solidFill>
                </a:ln>
                <a:solidFill>
                  <a:srgbClr val="FF0000"/>
                </a:solidFill>
              </a:rPr>
              <a:t>المسحوب عليه                                    </a:t>
            </a:r>
            <a:r>
              <a:rPr lang="ar-SA" sz="2800" b="1" dirty="0">
                <a:ln>
                  <a:solidFill>
                    <a:sysClr val="windowText" lastClr="000000"/>
                  </a:solidFill>
                </a:ln>
                <a:solidFill>
                  <a:sysClr val="windowText" lastClr="000000"/>
                </a:solidFill>
              </a:rPr>
              <a:t>وعنوانه</a:t>
            </a:r>
          </a:p>
          <a:p>
            <a:pPr>
              <a:defRPr/>
            </a:pPr>
            <a:r>
              <a:rPr lang="ar-SA" sz="2800" b="1" dirty="0">
                <a:ln>
                  <a:solidFill>
                    <a:sysClr val="windowText" lastClr="000000"/>
                  </a:solidFill>
                </a:ln>
                <a:solidFill>
                  <a:sysClr val="windowText" lastClr="000000"/>
                </a:solidFill>
              </a:rPr>
              <a:t>ادفعوا إلي أو لأمر             </a:t>
            </a:r>
            <a:r>
              <a:rPr lang="ar-SA" sz="2800" b="1" dirty="0">
                <a:ln>
                  <a:solidFill>
                    <a:sysClr val="windowText" lastClr="000000"/>
                  </a:solidFill>
                </a:ln>
                <a:solidFill>
                  <a:srgbClr val="FF0000"/>
                </a:solidFill>
              </a:rPr>
              <a:t>أسم المستفيد</a:t>
            </a:r>
          </a:p>
          <a:p>
            <a:pPr>
              <a:defRPr/>
            </a:pPr>
            <a:r>
              <a:rPr lang="ar-SA" sz="2800" b="1" dirty="0">
                <a:ln>
                  <a:solidFill>
                    <a:sysClr val="windowText" lastClr="000000"/>
                  </a:solidFill>
                </a:ln>
                <a:solidFill>
                  <a:sysClr val="windowText" lastClr="000000"/>
                </a:solidFill>
              </a:rPr>
              <a:t>مبلغ            </a:t>
            </a:r>
          </a:p>
          <a:p>
            <a:pPr>
              <a:defRPr/>
            </a:pPr>
            <a:r>
              <a:rPr lang="ar-SA" sz="2800" b="1" dirty="0">
                <a:ln>
                  <a:solidFill>
                    <a:sysClr val="windowText" lastClr="000000"/>
                  </a:solidFill>
                </a:ln>
                <a:solidFill>
                  <a:sysClr val="windowText" lastClr="000000"/>
                </a:solidFill>
              </a:rPr>
              <a:t>في</a:t>
            </a:r>
            <a:r>
              <a:rPr lang="ar-SA" sz="2800" b="1" dirty="0">
                <a:ln>
                  <a:solidFill>
                    <a:sysClr val="windowText" lastClr="000000"/>
                  </a:solidFill>
                </a:ln>
                <a:solidFill>
                  <a:schemeClr val="bg1"/>
                </a:solidFill>
              </a:rPr>
              <a:t>                                 </a:t>
            </a:r>
            <a:r>
              <a:rPr lang="ar-SA" sz="2800" b="1" dirty="0">
                <a:ln>
                  <a:solidFill>
                    <a:sysClr val="windowText" lastClr="000000"/>
                  </a:solidFill>
                </a:ln>
                <a:solidFill>
                  <a:srgbClr val="FF0000"/>
                </a:solidFill>
              </a:rPr>
              <a:t>تاريخ الاستحقاق</a:t>
            </a:r>
          </a:p>
          <a:p>
            <a:pPr algn="l">
              <a:defRPr/>
            </a:pPr>
            <a:r>
              <a:rPr lang="ar-SA" sz="2800" b="1" dirty="0">
                <a:ln>
                  <a:solidFill>
                    <a:sysClr val="windowText" lastClr="000000"/>
                  </a:solidFill>
                </a:ln>
                <a:solidFill>
                  <a:sysClr val="windowText" lastClr="000000"/>
                </a:solidFill>
              </a:rPr>
              <a:t>توقيع الساحب</a:t>
            </a:r>
          </a:p>
          <a:p>
            <a:pPr algn="l">
              <a:defRPr/>
            </a:pPr>
            <a:endParaRPr lang="ar-SA" sz="2800" dirty="0">
              <a:ln>
                <a:solidFill>
                  <a:sysClr val="windowText" lastClr="000000"/>
                </a:solidFill>
              </a:ln>
              <a:solidFill>
                <a:srgbClr val="FF0000"/>
              </a:solidFill>
            </a:endParaRPr>
          </a:p>
          <a:p>
            <a:pPr algn="l">
              <a:defRPr/>
            </a:pPr>
            <a:r>
              <a:rPr lang="ar-SA" sz="2800" dirty="0">
                <a:ln>
                  <a:solidFill>
                    <a:sysClr val="windowText" lastClr="000000"/>
                  </a:solidFill>
                </a:ln>
                <a:solidFill>
                  <a:srgbClr val="FF0000"/>
                </a:solidFill>
              </a:rPr>
              <a:t> </a:t>
            </a:r>
            <a:endParaRPr lang="en-US" sz="2800" dirty="0">
              <a:ln>
                <a:solidFill>
                  <a:sysClr val="windowText" lastClr="000000"/>
                </a:solidFill>
              </a:ln>
              <a:solidFill>
                <a:srgbClr val="FF0000"/>
              </a:solidFill>
            </a:endParaRPr>
          </a:p>
        </p:txBody>
      </p:sp>
      <p:sp>
        <p:nvSpPr>
          <p:cNvPr id="3" name="Rectangle 3"/>
          <p:cNvSpPr txBox="1">
            <a:spLocks noRot="1" noChangeArrowheads="1"/>
          </p:cNvSpPr>
          <p:nvPr/>
        </p:nvSpPr>
        <p:spPr>
          <a:xfrm>
            <a:off x="166654" y="4214818"/>
            <a:ext cx="9572692" cy="121444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ysClr val="windowText" lastClr="000000"/>
                  </a:solidFill>
                </a:ln>
                <a:solidFill>
                  <a:sysClr val="windowText" lastClr="000000"/>
                </a:solidFill>
              </a:rPr>
              <a:t>تعتبر الكمبيالة عملا تجاريا دائما ولو كان الموقع عليها شخصا عاديا وكان تحريرها بمناسبة عملية مدنية</a:t>
            </a:r>
            <a:endParaRPr lang="en-US" sz="2800" dirty="0">
              <a:ln>
                <a:solidFill>
                  <a:sysClr val="windowText" lastClr="000000"/>
                </a:solidFill>
              </a:ln>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4024306" y="0"/>
            <a:ext cx="2940830"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rgbClr val="2D07CF"/>
                </a:solidFill>
                <a:cs typeface="AL-Mohanad Bold" pitchFamily="2" charset="-78"/>
              </a:rPr>
              <a:t>السند </a:t>
            </a:r>
            <a:r>
              <a:rPr lang="ar-SA" sz="3600" b="1" dirty="0" err="1" smtClean="0">
                <a:ln>
                  <a:solidFill>
                    <a:sysClr val="windowText" lastClr="000000"/>
                  </a:solidFill>
                </a:ln>
                <a:solidFill>
                  <a:srgbClr val="2D07CF"/>
                </a:solidFill>
                <a:cs typeface="AL-Mohanad Bold" pitchFamily="2" charset="-78"/>
              </a:rPr>
              <a:t>الإذني</a:t>
            </a:r>
            <a:endParaRPr lang="en-US" sz="3600" dirty="0">
              <a:ln>
                <a:solidFill>
                  <a:sysClr val="windowText" lastClr="000000"/>
                </a:solidFill>
              </a:ln>
              <a:solidFill>
                <a:srgbClr val="2D07CF"/>
              </a:solidFill>
              <a:cs typeface="AL-Mohanad Bold" pitchFamily="2" charset="-78"/>
            </a:endParaRPr>
          </a:p>
        </p:txBody>
      </p:sp>
      <p:sp>
        <p:nvSpPr>
          <p:cNvPr id="3" name="Rectangle 3"/>
          <p:cNvSpPr txBox="1">
            <a:spLocks noRot="1" noChangeArrowheads="1"/>
          </p:cNvSpPr>
          <p:nvPr/>
        </p:nvSpPr>
        <p:spPr>
          <a:xfrm>
            <a:off x="166654" y="785794"/>
            <a:ext cx="9572692" cy="107157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rgbClr val="C00000"/>
                  </a:solidFill>
                </a:ln>
                <a:solidFill>
                  <a:srgbClr val="C00000"/>
                </a:solidFill>
                <a:cs typeface="Akhbar MT" pitchFamily="2" charset="-78"/>
              </a:rPr>
              <a:t>محرر مكتوب وفق شكل حدده القانون يتضمن تعهد من شخص يسمي المحرر بأن يدفع مبلغا من النقود في تاريخ معين أو قابل للتعيين لشخص آخر أو لأمره يسمي المستفيد. </a:t>
            </a:r>
            <a:endParaRPr lang="en-US" sz="2800" dirty="0">
              <a:ln>
                <a:solidFill>
                  <a:srgbClr val="C00000"/>
                </a:solidFill>
              </a:ln>
              <a:solidFill>
                <a:srgbClr val="C00000"/>
              </a:solidFill>
              <a:cs typeface="Akhbar MT" pitchFamily="2" charset="-78"/>
            </a:endParaRPr>
          </a:p>
        </p:txBody>
      </p:sp>
      <p:sp>
        <p:nvSpPr>
          <p:cNvPr id="5" name="Rectangle 3"/>
          <p:cNvSpPr txBox="1">
            <a:spLocks noRot="1" noChangeArrowheads="1"/>
          </p:cNvSpPr>
          <p:nvPr/>
        </p:nvSpPr>
        <p:spPr>
          <a:xfrm>
            <a:off x="166654" y="2071678"/>
            <a:ext cx="9572692" cy="35004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chemeClr val="accent4">
                      <a:lumMod val="75000"/>
                    </a:schemeClr>
                  </a:solidFill>
                </a:ln>
                <a:solidFill>
                  <a:schemeClr val="accent4">
                    <a:lumMod val="75000"/>
                  </a:schemeClr>
                </a:solidFill>
                <a:cs typeface="Akhbar MT" pitchFamily="2" charset="-78"/>
              </a:rPr>
              <a:t>وقد حددت المادة </a:t>
            </a:r>
            <a:r>
              <a:rPr lang="ar-SA" sz="2800" b="1" dirty="0" smtClean="0">
                <a:ln>
                  <a:solidFill>
                    <a:schemeClr val="accent4">
                      <a:lumMod val="75000"/>
                    </a:schemeClr>
                  </a:solidFill>
                </a:ln>
                <a:solidFill>
                  <a:schemeClr val="accent4">
                    <a:lumMod val="75000"/>
                  </a:schemeClr>
                </a:solidFill>
                <a:cs typeface="Akhbar MT" pitchFamily="2" charset="-78"/>
              </a:rPr>
              <a:t>87 من </a:t>
            </a:r>
            <a:r>
              <a:rPr lang="ar-SA" sz="2800" b="1" dirty="0">
                <a:ln>
                  <a:solidFill>
                    <a:schemeClr val="accent4">
                      <a:lumMod val="75000"/>
                    </a:schemeClr>
                  </a:solidFill>
                </a:ln>
                <a:solidFill>
                  <a:schemeClr val="accent4">
                    <a:lumMod val="75000"/>
                  </a:schemeClr>
                </a:solidFill>
                <a:cs typeface="Akhbar MT" pitchFamily="2" charset="-78"/>
              </a:rPr>
              <a:t>نظام الأوراق التجارية بيانات السند في الآتي:</a:t>
            </a:r>
          </a:p>
          <a:p>
            <a:pPr>
              <a:defRPr/>
            </a:pPr>
            <a:r>
              <a:rPr lang="ar-SA" sz="2800" b="1" dirty="0">
                <a:ln>
                  <a:solidFill>
                    <a:schemeClr val="accent4">
                      <a:lumMod val="75000"/>
                    </a:schemeClr>
                  </a:solidFill>
                </a:ln>
                <a:solidFill>
                  <a:schemeClr val="accent4">
                    <a:lumMod val="75000"/>
                  </a:schemeClr>
                </a:solidFill>
                <a:cs typeface="Akhbar MT" pitchFamily="2" charset="-78"/>
              </a:rPr>
              <a:t>أ-كلمة سند لأمر أو لإذن</a:t>
            </a:r>
          </a:p>
          <a:p>
            <a:pPr>
              <a:defRPr/>
            </a:pPr>
            <a:r>
              <a:rPr lang="ar-SA" sz="2800" b="1" dirty="0">
                <a:ln>
                  <a:solidFill>
                    <a:schemeClr val="accent4">
                      <a:lumMod val="75000"/>
                    </a:schemeClr>
                  </a:solidFill>
                </a:ln>
                <a:solidFill>
                  <a:schemeClr val="accent4">
                    <a:lumMod val="75000"/>
                  </a:schemeClr>
                </a:solidFill>
                <a:cs typeface="Akhbar MT" pitchFamily="2" charset="-78"/>
              </a:rPr>
              <a:t>ب-تعهد غير معلق علي شرط بوفاء مبلغ معين من النقود </a:t>
            </a:r>
          </a:p>
          <a:p>
            <a:pPr>
              <a:defRPr/>
            </a:pPr>
            <a:r>
              <a:rPr lang="ar-SA" sz="2800" b="1" dirty="0">
                <a:ln>
                  <a:solidFill>
                    <a:schemeClr val="accent4">
                      <a:lumMod val="75000"/>
                    </a:schemeClr>
                  </a:solidFill>
                </a:ln>
                <a:solidFill>
                  <a:schemeClr val="accent4">
                    <a:lumMod val="75000"/>
                  </a:schemeClr>
                </a:solidFill>
                <a:cs typeface="Akhbar MT" pitchFamily="2" charset="-78"/>
              </a:rPr>
              <a:t>ج-ميعاد الاستحقاق</a:t>
            </a:r>
          </a:p>
          <a:p>
            <a:pPr>
              <a:defRPr/>
            </a:pPr>
            <a:r>
              <a:rPr lang="ar-SA" sz="2800" b="1" dirty="0">
                <a:ln>
                  <a:solidFill>
                    <a:schemeClr val="accent4">
                      <a:lumMod val="75000"/>
                    </a:schemeClr>
                  </a:solidFill>
                </a:ln>
                <a:solidFill>
                  <a:schemeClr val="accent4">
                    <a:lumMod val="75000"/>
                  </a:schemeClr>
                </a:solidFill>
                <a:cs typeface="Akhbar MT" pitchFamily="2" charset="-78"/>
              </a:rPr>
              <a:t>د-مكان الوفاء </a:t>
            </a:r>
          </a:p>
          <a:p>
            <a:pPr>
              <a:defRPr/>
            </a:pPr>
            <a:r>
              <a:rPr lang="ar-SA" sz="2800" b="1" dirty="0">
                <a:ln>
                  <a:solidFill>
                    <a:schemeClr val="accent4">
                      <a:lumMod val="75000"/>
                    </a:schemeClr>
                  </a:solidFill>
                </a:ln>
                <a:solidFill>
                  <a:schemeClr val="accent4">
                    <a:lumMod val="75000"/>
                  </a:schemeClr>
                </a:solidFill>
                <a:cs typeface="Akhbar MT" pitchFamily="2" charset="-78"/>
              </a:rPr>
              <a:t>ه-اسم من يجب الوفاء له أو لأمره ”المستفيد“</a:t>
            </a:r>
          </a:p>
          <a:p>
            <a:pPr>
              <a:defRPr/>
            </a:pPr>
            <a:r>
              <a:rPr lang="ar-SA" sz="2800" b="1" dirty="0">
                <a:ln>
                  <a:solidFill>
                    <a:schemeClr val="accent4">
                      <a:lumMod val="75000"/>
                    </a:schemeClr>
                  </a:solidFill>
                </a:ln>
                <a:solidFill>
                  <a:schemeClr val="accent4">
                    <a:lumMod val="75000"/>
                  </a:schemeClr>
                </a:solidFill>
                <a:cs typeface="Akhbar MT" pitchFamily="2" charset="-78"/>
              </a:rPr>
              <a:t>و_تاريخ ومكان إصدار السند </a:t>
            </a:r>
          </a:p>
          <a:p>
            <a:pPr>
              <a:defRPr/>
            </a:pPr>
            <a:r>
              <a:rPr lang="ar-SA" sz="2800" b="1" dirty="0">
                <a:ln>
                  <a:solidFill>
                    <a:schemeClr val="accent4">
                      <a:lumMod val="75000"/>
                    </a:schemeClr>
                  </a:solidFill>
                </a:ln>
                <a:solidFill>
                  <a:schemeClr val="accent4">
                    <a:lumMod val="75000"/>
                  </a:schemeClr>
                </a:solidFill>
                <a:cs typeface="Akhbar MT" pitchFamily="2" charset="-78"/>
              </a:rPr>
              <a:t>ز-توقيع من أصدر السند  </a:t>
            </a:r>
          </a:p>
          <a:p>
            <a:pPr>
              <a:defRPr/>
            </a:pPr>
            <a:r>
              <a:rPr lang="ar-SA" sz="2800" b="1" dirty="0">
                <a:ln>
                  <a:solidFill>
                    <a:sysClr val="windowText" lastClr="000000"/>
                  </a:solidFill>
                </a:ln>
                <a:solidFill>
                  <a:srgbClr val="2D07CF"/>
                </a:solidFill>
                <a:cs typeface="AL-Mohanad Bold" pitchFamily="2" charset="-78"/>
              </a:rPr>
              <a:t> </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4143380"/>
            <a:ext cx="9501254" cy="151786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chemeClr val="accent4">
                      <a:lumMod val="75000"/>
                    </a:schemeClr>
                  </a:solidFill>
                </a:ln>
                <a:solidFill>
                  <a:schemeClr val="accent4">
                    <a:lumMod val="75000"/>
                  </a:schemeClr>
                </a:solidFill>
                <a:cs typeface="Akhbar MT" pitchFamily="2" charset="-78"/>
              </a:rPr>
              <a:t>لا يكتسب السند </a:t>
            </a:r>
            <a:r>
              <a:rPr lang="ar-SA" sz="2800" b="1" dirty="0" err="1" smtClean="0">
                <a:ln>
                  <a:solidFill>
                    <a:schemeClr val="accent4">
                      <a:lumMod val="75000"/>
                    </a:schemeClr>
                  </a:solidFill>
                </a:ln>
                <a:solidFill>
                  <a:schemeClr val="accent4">
                    <a:lumMod val="75000"/>
                  </a:schemeClr>
                </a:solidFill>
                <a:cs typeface="Akhbar MT" pitchFamily="2" charset="-78"/>
              </a:rPr>
              <a:t>الإذني</a:t>
            </a:r>
            <a:r>
              <a:rPr lang="ar-SA" sz="2800" b="1" dirty="0" smtClean="0">
                <a:ln>
                  <a:solidFill>
                    <a:schemeClr val="accent4">
                      <a:lumMod val="75000"/>
                    </a:schemeClr>
                  </a:solidFill>
                </a:ln>
                <a:solidFill>
                  <a:schemeClr val="accent4">
                    <a:lumMod val="75000"/>
                  </a:schemeClr>
                </a:solidFill>
                <a:cs typeface="Akhbar MT" pitchFamily="2" charset="-78"/>
              </a:rPr>
              <a:t> الصفة </a:t>
            </a:r>
            <a:r>
              <a:rPr lang="ar-SA" sz="2800" b="1" dirty="0">
                <a:ln>
                  <a:solidFill>
                    <a:schemeClr val="accent4">
                      <a:lumMod val="75000"/>
                    </a:schemeClr>
                  </a:solidFill>
                </a:ln>
                <a:solidFill>
                  <a:schemeClr val="accent4">
                    <a:lumMod val="75000"/>
                  </a:schemeClr>
                </a:solidFill>
                <a:cs typeface="Akhbar MT" pitchFamily="2" charset="-78"/>
              </a:rPr>
              <a:t>التجارية إلا إذا كان تحريره بمناسبة عمل تجاري سواء كان محرره تاجر أم غير تاجر </a:t>
            </a:r>
            <a:r>
              <a:rPr lang="ar-SA" sz="2800" b="1" dirty="0" smtClean="0">
                <a:ln>
                  <a:solidFill>
                    <a:schemeClr val="accent4">
                      <a:lumMod val="75000"/>
                    </a:schemeClr>
                  </a:solidFill>
                </a:ln>
                <a:solidFill>
                  <a:schemeClr val="accent4">
                    <a:lumMod val="75000"/>
                  </a:schemeClr>
                </a:solidFill>
                <a:cs typeface="Akhbar MT" pitchFamily="2" charset="-78"/>
              </a:rPr>
              <a:t>. أما </a:t>
            </a:r>
            <a:r>
              <a:rPr lang="ar-SA" sz="2800" b="1" dirty="0">
                <a:ln>
                  <a:solidFill>
                    <a:schemeClr val="accent4">
                      <a:lumMod val="75000"/>
                    </a:schemeClr>
                  </a:solidFill>
                </a:ln>
                <a:solidFill>
                  <a:schemeClr val="accent4">
                    <a:lumMod val="75000"/>
                  </a:schemeClr>
                </a:solidFill>
                <a:cs typeface="Akhbar MT" pitchFamily="2" charset="-78"/>
              </a:rPr>
              <a:t>تحريره من قبل تاجر فيعتبر قرينة بسيطة علي أن تحرير السند كان بمناسبة عمل تجاري</a:t>
            </a:r>
            <a:endParaRPr lang="en-US" sz="2800" b="1" dirty="0">
              <a:ln>
                <a:solidFill>
                  <a:schemeClr val="accent4">
                    <a:lumMod val="75000"/>
                  </a:schemeClr>
                </a:solidFill>
              </a:ln>
              <a:solidFill>
                <a:schemeClr val="accent4">
                  <a:lumMod val="75000"/>
                </a:schemeClr>
              </a:solidFill>
              <a:cs typeface="Akhbar MT" pitchFamily="2" charset="-78"/>
            </a:endParaRPr>
          </a:p>
        </p:txBody>
      </p:sp>
      <p:sp>
        <p:nvSpPr>
          <p:cNvPr id="6" name="Rectangle 3"/>
          <p:cNvSpPr txBox="1">
            <a:spLocks noRot="1" noChangeArrowheads="1"/>
          </p:cNvSpPr>
          <p:nvPr/>
        </p:nvSpPr>
        <p:spPr>
          <a:xfrm>
            <a:off x="166654" y="571480"/>
            <a:ext cx="9501254" cy="31432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rPr>
              <a:t>سند أذني أو لأمر </a:t>
            </a:r>
          </a:p>
          <a:p>
            <a:pPr>
              <a:defRPr/>
            </a:pPr>
            <a:r>
              <a:rPr lang="ar-SA" sz="2800" b="1" dirty="0">
                <a:ln>
                  <a:solidFill>
                    <a:sysClr val="windowText" lastClr="000000"/>
                  </a:solidFill>
                </a:ln>
                <a:solidFill>
                  <a:schemeClr val="tx1"/>
                </a:solidFill>
              </a:rPr>
              <a:t>مكان وتاريخ الإنشاء                                    مبلغ</a:t>
            </a:r>
          </a:p>
          <a:p>
            <a:pPr>
              <a:defRPr/>
            </a:pPr>
            <a:r>
              <a:rPr lang="ar-SA" sz="2800" b="1" dirty="0">
                <a:ln>
                  <a:solidFill>
                    <a:sysClr val="windowText" lastClr="000000"/>
                  </a:solidFill>
                </a:ln>
                <a:solidFill>
                  <a:schemeClr val="tx1"/>
                </a:solidFill>
              </a:rPr>
              <a:t>أتعهد بأن أدفع بموجب هذا السند إلي إذن أو لأمر             </a:t>
            </a:r>
            <a:r>
              <a:rPr lang="ar-SA" sz="2800" b="1" dirty="0">
                <a:ln>
                  <a:solidFill>
                    <a:sysClr val="windowText" lastClr="000000"/>
                  </a:solidFill>
                </a:ln>
                <a:solidFill>
                  <a:srgbClr val="FF0000"/>
                </a:solidFill>
              </a:rPr>
              <a:t>أسم المستفيد</a:t>
            </a:r>
          </a:p>
          <a:p>
            <a:pPr>
              <a:defRPr/>
            </a:pPr>
            <a:r>
              <a:rPr lang="ar-SA" sz="2800" b="1" dirty="0">
                <a:ln>
                  <a:solidFill>
                    <a:sysClr val="windowText" lastClr="000000"/>
                  </a:solidFill>
                </a:ln>
                <a:solidFill>
                  <a:schemeClr val="tx1"/>
                </a:solidFill>
              </a:rPr>
              <a:t>مبلغ            </a:t>
            </a:r>
          </a:p>
          <a:p>
            <a:pPr>
              <a:defRPr/>
            </a:pPr>
            <a:r>
              <a:rPr lang="ar-SA" sz="2800" b="1" dirty="0">
                <a:ln>
                  <a:solidFill>
                    <a:sysClr val="windowText" lastClr="000000"/>
                  </a:solidFill>
                </a:ln>
                <a:solidFill>
                  <a:schemeClr val="tx1"/>
                </a:solidFill>
              </a:rPr>
              <a:t>في                                 </a:t>
            </a:r>
            <a:r>
              <a:rPr lang="ar-SA" sz="2800" b="1" dirty="0">
                <a:ln>
                  <a:solidFill>
                    <a:sysClr val="windowText" lastClr="000000"/>
                  </a:solidFill>
                </a:ln>
                <a:solidFill>
                  <a:srgbClr val="FF0000"/>
                </a:solidFill>
              </a:rPr>
              <a:t>تاريخ الاستحقاق</a:t>
            </a:r>
          </a:p>
          <a:p>
            <a:pPr algn="l">
              <a:defRPr/>
            </a:pPr>
            <a:r>
              <a:rPr lang="ar-SA" sz="2800" b="1" dirty="0">
                <a:ln>
                  <a:solidFill>
                    <a:sysClr val="windowText" lastClr="000000"/>
                  </a:solidFill>
                </a:ln>
                <a:solidFill>
                  <a:schemeClr val="tx1"/>
                </a:solidFill>
              </a:rPr>
              <a:t>توقيع المحرر</a:t>
            </a:r>
          </a:p>
          <a:p>
            <a:pPr algn="l">
              <a:defRPr/>
            </a:pPr>
            <a:endParaRPr lang="ar-SA" sz="2800" dirty="0">
              <a:ln>
                <a:solidFill>
                  <a:sysClr val="windowText" lastClr="000000"/>
                </a:solidFill>
              </a:ln>
              <a:solidFill>
                <a:srgbClr val="FF0000"/>
              </a:solidFill>
            </a:endParaRPr>
          </a:p>
          <a:p>
            <a:pPr algn="l">
              <a:defRPr/>
            </a:pPr>
            <a:r>
              <a:rPr lang="ar-SA" sz="2800" dirty="0">
                <a:ln>
                  <a:solidFill>
                    <a:sysClr val="windowText" lastClr="000000"/>
                  </a:solidFill>
                </a:ln>
                <a:solidFill>
                  <a:srgbClr val="FF0000"/>
                </a:solidFill>
              </a:rPr>
              <a:t> </a:t>
            </a:r>
            <a:endParaRPr lang="en-US" sz="2800" dirty="0">
              <a:ln>
                <a:solidFill>
                  <a:sysClr val="windowText" lastClr="000000"/>
                </a:solidFill>
              </a:l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3881430" y="0"/>
            <a:ext cx="2553874"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4000" b="1" dirty="0" smtClean="0">
                <a:ln>
                  <a:solidFill>
                    <a:sysClr val="windowText" lastClr="000000"/>
                  </a:solidFill>
                </a:ln>
                <a:solidFill>
                  <a:sysClr val="windowText" lastClr="000000"/>
                </a:solidFill>
                <a:cs typeface="AL-Mohanad Bold" pitchFamily="2" charset="-78"/>
              </a:rPr>
              <a:t>الشيك</a:t>
            </a:r>
            <a:endParaRPr lang="en-US" sz="4000" dirty="0">
              <a:ln>
                <a:solidFill>
                  <a:sysClr val="windowText" lastClr="000000"/>
                </a:solidFill>
              </a:ln>
              <a:solidFill>
                <a:sysClr val="windowText" lastClr="000000"/>
              </a:solidFill>
            </a:endParaRPr>
          </a:p>
        </p:txBody>
      </p:sp>
      <p:sp>
        <p:nvSpPr>
          <p:cNvPr id="6" name="Rectangle 3"/>
          <p:cNvSpPr txBox="1">
            <a:spLocks noRot="1" noChangeArrowheads="1"/>
          </p:cNvSpPr>
          <p:nvPr/>
        </p:nvSpPr>
        <p:spPr>
          <a:xfrm>
            <a:off x="166654" y="857232"/>
            <a:ext cx="9572692" cy="141964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khbar MT" pitchFamily="2" charset="-78"/>
              </a:rPr>
              <a:t>هو محرر مكتوب وفق شكل حدده القانون يتضمن أمرا من شخص يسمي الساحب إلي شخص آخر يسمي المسحوب عليه </a:t>
            </a:r>
            <a:r>
              <a:rPr lang="ar-SA" sz="2800" b="1" dirty="0">
                <a:ln>
                  <a:solidFill>
                    <a:sysClr val="windowText" lastClr="000000"/>
                  </a:solidFill>
                </a:ln>
                <a:solidFill>
                  <a:srgbClr val="FF0000"/>
                </a:solidFill>
                <a:cs typeface="Akhbar MT" pitchFamily="2" charset="-78"/>
              </a:rPr>
              <a:t> بنك </a:t>
            </a:r>
            <a:r>
              <a:rPr lang="ar-SA" sz="2800" b="1" dirty="0">
                <a:ln>
                  <a:solidFill>
                    <a:sysClr val="windowText" lastClr="000000"/>
                  </a:solidFill>
                </a:ln>
                <a:solidFill>
                  <a:srgbClr val="2D07CF"/>
                </a:solidFill>
                <a:cs typeface="Akhbar MT" pitchFamily="2" charset="-78"/>
              </a:rPr>
              <a:t>بأن يدفع مبلغا من النقود بمجرد الإطلاع لشخص ثالث أو لأمره  أو لحامله  أو لأمر الساحب نفسه </a:t>
            </a:r>
            <a:r>
              <a:rPr lang="ar-SA" sz="2800" b="1" dirty="0">
                <a:ln>
                  <a:solidFill>
                    <a:sysClr val="windowText" lastClr="000000"/>
                  </a:solidFill>
                </a:ln>
                <a:solidFill>
                  <a:srgbClr val="FF0000"/>
                </a:solidFill>
                <a:cs typeface="Akhbar MT" pitchFamily="2" charset="-78"/>
              </a:rPr>
              <a:t>يسمي المستفيد </a:t>
            </a:r>
            <a:r>
              <a:rPr lang="ar-SA" sz="2800" b="1" dirty="0">
                <a:ln>
                  <a:solidFill>
                    <a:sysClr val="windowText" lastClr="000000"/>
                  </a:solidFill>
                </a:ln>
                <a:solidFill>
                  <a:srgbClr val="2D07CF"/>
                </a:solidFill>
                <a:cs typeface="Akhbar MT" pitchFamily="2" charset="-78"/>
              </a:rPr>
              <a:t>.</a:t>
            </a:r>
          </a:p>
          <a:p>
            <a:pPr algn="just">
              <a:defRPr/>
            </a:pPr>
            <a:endParaRPr lang="en-US" sz="2400" dirty="0">
              <a:ln>
                <a:solidFill>
                  <a:sysClr val="windowText" lastClr="000000"/>
                </a:solidFill>
              </a:ln>
              <a:solidFill>
                <a:srgbClr val="2D07CF"/>
              </a:solidFill>
              <a:cs typeface="AL-Mohanad Bold" pitchFamily="2" charset="-78"/>
            </a:endParaRPr>
          </a:p>
        </p:txBody>
      </p:sp>
      <p:sp>
        <p:nvSpPr>
          <p:cNvPr id="8" name="Rectangle 3"/>
          <p:cNvSpPr txBox="1">
            <a:spLocks noRot="1" noChangeArrowheads="1"/>
          </p:cNvSpPr>
          <p:nvPr/>
        </p:nvSpPr>
        <p:spPr>
          <a:xfrm>
            <a:off x="146671" y="2420888"/>
            <a:ext cx="9572692" cy="381642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khbar MT" pitchFamily="2" charset="-78"/>
              </a:rPr>
              <a:t>وقد حددت المادة </a:t>
            </a:r>
            <a:r>
              <a:rPr lang="ar-SA" sz="2800" b="1" dirty="0" smtClean="0">
                <a:ln>
                  <a:solidFill>
                    <a:sysClr val="windowText" lastClr="000000"/>
                  </a:solidFill>
                </a:ln>
                <a:solidFill>
                  <a:srgbClr val="2D07CF"/>
                </a:solidFill>
                <a:cs typeface="Akhbar MT" pitchFamily="2" charset="-78"/>
              </a:rPr>
              <a:t>91 </a:t>
            </a:r>
            <a:r>
              <a:rPr lang="ar-SA" sz="2800" b="1" dirty="0">
                <a:ln>
                  <a:solidFill>
                    <a:sysClr val="windowText" lastClr="000000"/>
                  </a:solidFill>
                </a:ln>
                <a:solidFill>
                  <a:srgbClr val="2D07CF"/>
                </a:solidFill>
                <a:cs typeface="Akhbar MT" pitchFamily="2" charset="-78"/>
              </a:rPr>
              <a:t>من نظام الأوراق التجارية بيانات الشيك في الآتي:</a:t>
            </a:r>
          </a:p>
          <a:p>
            <a:pPr>
              <a:defRPr/>
            </a:pPr>
            <a:r>
              <a:rPr lang="ar-SA" sz="2800" b="1" dirty="0">
                <a:ln>
                  <a:solidFill>
                    <a:sysClr val="windowText" lastClr="000000"/>
                  </a:solidFill>
                </a:ln>
                <a:solidFill>
                  <a:srgbClr val="2D07CF"/>
                </a:solidFill>
                <a:cs typeface="Akhbar MT" pitchFamily="2" charset="-78"/>
              </a:rPr>
              <a:t>أ-كلمة شيك</a:t>
            </a:r>
          </a:p>
          <a:p>
            <a:pPr>
              <a:defRPr/>
            </a:pPr>
            <a:r>
              <a:rPr lang="ar-SA" sz="2800" b="1" dirty="0">
                <a:ln>
                  <a:solidFill>
                    <a:sysClr val="windowText" lastClr="000000"/>
                  </a:solidFill>
                </a:ln>
                <a:solidFill>
                  <a:srgbClr val="2D07CF"/>
                </a:solidFill>
                <a:cs typeface="Akhbar MT" pitchFamily="2" charset="-78"/>
              </a:rPr>
              <a:t>ب-أمر غير معلق علي شرط بوفاء مبلغ معين من النقود مكتوبا بالحروف والأرقام  </a:t>
            </a:r>
          </a:p>
          <a:p>
            <a:pPr>
              <a:defRPr/>
            </a:pPr>
            <a:r>
              <a:rPr lang="ar-SA" sz="2800" b="1" dirty="0">
                <a:ln>
                  <a:solidFill>
                    <a:sysClr val="windowText" lastClr="000000"/>
                  </a:solidFill>
                </a:ln>
                <a:solidFill>
                  <a:srgbClr val="2D07CF"/>
                </a:solidFill>
                <a:cs typeface="Akhbar MT" pitchFamily="2" charset="-78"/>
              </a:rPr>
              <a:t>ج-اسم البنك المسحوب عليه</a:t>
            </a:r>
          </a:p>
          <a:p>
            <a:pPr>
              <a:defRPr/>
            </a:pPr>
            <a:r>
              <a:rPr lang="ar-SA" sz="2800" b="1" dirty="0">
                <a:ln>
                  <a:solidFill>
                    <a:sysClr val="windowText" lastClr="000000"/>
                  </a:solidFill>
                </a:ln>
                <a:solidFill>
                  <a:srgbClr val="2D07CF"/>
                </a:solidFill>
                <a:cs typeface="Akhbar MT" pitchFamily="2" charset="-78"/>
              </a:rPr>
              <a:t>د-مكان الوفاء </a:t>
            </a:r>
          </a:p>
          <a:p>
            <a:pPr>
              <a:defRPr/>
            </a:pPr>
            <a:r>
              <a:rPr lang="ar-SA" sz="2800" b="1" dirty="0">
                <a:ln>
                  <a:solidFill>
                    <a:sysClr val="windowText" lastClr="000000"/>
                  </a:solidFill>
                </a:ln>
                <a:solidFill>
                  <a:srgbClr val="2D07CF"/>
                </a:solidFill>
                <a:cs typeface="Akhbar MT" pitchFamily="2" charset="-78"/>
              </a:rPr>
              <a:t>ه-اسم من يجب الوفاء له أو لأمره ”المستفيد“ أو لحامله</a:t>
            </a:r>
          </a:p>
          <a:p>
            <a:pPr>
              <a:defRPr/>
            </a:pPr>
            <a:r>
              <a:rPr lang="ar-SA" sz="2800" b="1" dirty="0">
                <a:ln>
                  <a:solidFill>
                    <a:sysClr val="windowText" lastClr="000000"/>
                  </a:solidFill>
                </a:ln>
                <a:solidFill>
                  <a:srgbClr val="2D07CF"/>
                </a:solidFill>
                <a:cs typeface="Akhbar MT" pitchFamily="2" charset="-78"/>
              </a:rPr>
              <a:t>و_تاريخ ومكان إصدار الشيك </a:t>
            </a:r>
          </a:p>
          <a:p>
            <a:pPr>
              <a:defRPr/>
            </a:pPr>
            <a:r>
              <a:rPr lang="ar-SA" sz="2800" b="1" dirty="0">
                <a:ln>
                  <a:solidFill>
                    <a:sysClr val="windowText" lastClr="000000"/>
                  </a:solidFill>
                </a:ln>
                <a:solidFill>
                  <a:srgbClr val="2D07CF"/>
                </a:solidFill>
                <a:cs typeface="Akhbar MT" pitchFamily="2" charset="-78"/>
              </a:rPr>
              <a:t>ز-توقيع من أصدر الشيك </a:t>
            </a:r>
            <a:r>
              <a:rPr lang="ar-SA" sz="2800" b="1" dirty="0">
                <a:ln>
                  <a:solidFill>
                    <a:sysClr val="windowText" lastClr="000000"/>
                  </a:solidFill>
                </a:ln>
                <a:solidFill>
                  <a:srgbClr val="FF0000"/>
                </a:solidFill>
                <a:cs typeface="Akhbar MT" pitchFamily="2" charset="-78"/>
              </a:rPr>
              <a:t>الساحب</a:t>
            </a:r>
            <a:r>
              <a:rPr lang="ar-SA" sz="2800" b="1" dirty="0">
                <a:ln>
                  <a:solidFill>
                    <a:sysClr val="windowText" lastClr="000000"/>
                  </a:solidFill>
                </a:ln>
                <a:solidFill>
                  <a:srgbClr val="2D07CF"/>
                </a:solidFill>
                <a:cs typeface="Akhbar MT" pitchFamily="2" charset="-78"/>
              </a:rPr>
              <a:t> </a:t>
            </a:r>
          </a:p>
          <a:p>
            <a:pPr>
              <a:defRPr/>
            </a:pPr>
            <a:r>
              <a:rPr lang="ar-SA" sz="2800" b="1" dirty="0">
                <a:ln>
                  <a:solidFill>
                    <a:sysClr val="windowText" lastClr="000000"/>
                  </a:solidFill>
                </a:ln>
                <a:solidFill>
                  <a:srgbClr val="2D07CF"/>
                </a:solidFill>
                <a:cs typeface="AL-Mohanad Bold" pitchFamily="2" charset="-78"/>
              </a:rPr>
              <a:t> </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ppt_x</p:attrName>
                                        </p:attrNameLst>
                                      </p:cBhvr>
                                      <p:tavLst>
                                        <p:tav tm="0">
                                          <p:val>
                                            <p:strVal val="#ppt_x-.2"/>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166654" y="500042"/>
            <a:ext cx="9501254" cy="31432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rPr>
              <a:t>شيك </a:t>
            </a:r>
          </a:p>
          <a:p>
            <a:pPr>
              <a:defRPr/>
            </a:pPr>
            <a:r>
              <a:rPr lang="ar-SA" sz="2800" b="1" dirty="0">
                <a:ln>
                  <a:solidFill>
                    <a:sysClr val="windowText" lastClr="000000"/>
                  </a:solidFill>
                </a:ln>
                <a:solidFill>
                  <a:schemeClr val="tx1"/>
                </a:solidFill>
              </a:rPr>
              <a:t>مكان وتاريخ الإنشاء                                    مبلغ</a:t>
            </a:r>
          </a:p>
          <a:p>
            <a:pPr>
              <a:defRPr/>
            </a:pPr>
            <a:r>
              <a:rPr lang="ar-SA" sz="2800" b="1" dirty="0">
                <a:ln>
                  <a:solidFill>
                    <a:sysClr val="windowText" lastClr="000000"/>
                  </a:solidFill>
                </a:ln>
                <a:solidFill>
                  <a:schemeClr val="tx1"/>
                </a:solidFill>
              </a:rPr>
              <a:t>إلي</a:t>
            </a:r>
            <a:r>
              <a:rPr lang="ar-SA" sz="2800" b="1" dirty="0">
                <a:ln>
                  <a:solidFill>
                    <a:sysClr val="windowText" lastClr="000000"/>
                  </a:solidFill>
                </a:ln>
                <a:solidFill>
                  <a:schemeClr val="bg1"/>
                </a:solidFill>
              </a:rPr>
              <a:t>   </a:t>
            </a:r>
            <a:r>
              <a:rPr lang="ar-SA" sz="2800" b="1" dirty="0">
                <a:ln>
                  <a:solidFill>
                    <a:sysClr val="windowText" lastClr="000000"/>
                  </a:solidFill>
                </a:ln>
                <a:solidFill>
                  <a:srgbClr val="FF0000"/>
                </a:solidFill>
              </a:rPr>
              <a:t>المسحوب عليه                                    بنك -فرع</a:t>
            </a:r>
          </a:p>
          <a:p>
            <a:pPr>
              <a:defRPr/>
            </a:pPr>
            <a:r>
              <a:rPr lang="ar-SA" sz="2800" b="1" dirty="0">
                <a:ln>
                  <a:solidFill>
                    <a:sysClr val="windowText" lastClr="000000"/>
                  </a:solidFill>
                </a:ln>
                <a:solidFill>
                  <a:schemeClr val="tx1"/>
                </a:solidFill>
              </a:rPr>
              <a:t>ادفعوا بموجب هذا الشيك  إلي أو لأمر             </a:t>
            </a:r>
            <a:r>
              <a:rPr lang="ar-SA" sz="2800" b="1" dirty="0">
                <a:ln>
                  <a:solidFill>
                    <a:sysClr val="windowText" lastClr="000000"/>
                  </a:solidFill>
                </a:ln>
                <a:solidFill>
                  <a:srgbClr val="FF0000"/>
                </a:solidFill>
              </a:rPr>
              <a:t>أسم المستفيد-أو لحامله</a:t>
            </a:r>
          </a:p>
          <a:p>
            <a:pPr>
              <a:defRPr/>
            </a:pPr>
            <a:r>
              <a:rPr lang="ar-SA" sz="2800" b="1" dirty="0">
                <a:ln>
                  <a:solidFill>
                    <a:sysClr val="windowText" lastClr="000000"/>
                  </a:solidFill>
                </a:ln>
                <a:solidFill>
                  <a:schemeClr val="tx1"/>
                </a:solidFill>
              </a:rPr>
              <a:t>مبلغ            </a:t>
            </a:r>
          </a:p>
          <a:p>
            <a:pPr algn="l">
              <a:defRPr/>
            </a:pPr>
            <a:r>
              <a:rPr lang="ar-SA" sz="2800" b="1" dirty="0">
                <a:ln>
                  <a:solidFill>
                    <a:sysClr val="windowText" lastClr="000000"/>
                  </a:solidFill>
                </a:ln>
                <a:solidFill>
                  <a:schemeClr val="tx1"/>
                </a:solidFill>
              </a:rPr>
              <a:t>توقيع الساحب</a:t>
            </a:r>
          </a:p>
          <a:p>
            <a:pPr algn="l">
              <a:defRPr/>
            </a:pPr>
            <a:endParaRPr lang="ar-SA" sz="2800" dirty="0">
              <a:ln>
                <a:solidFill>
                  <a:sysClr val="windowText" lastClr="000000"/>
                </a:solidFill>
              </a:ln>
              <a:solidFill>
                <a:srgbClr val="FF0000"/>
              </a:solidFill>
            </a:endParaRPr>
          </a:p>
          <a:p>
            <a:pPr algn="l">
              <a:defRPr/>
            </a:pPr>
            <a:r>
              <a:rPr lang="ar-SA" sz="2800" dirty="0">
                <a:ln>
                  <a:solidFill>
                    <a:sysClr val="windowText" lastClr="000000"/>
                  </a:solidFill>
                </a:ln>
                <a:solidFill>
                  <a:srgbClr val="FF0000"/>
                </a:solidFill>
              </a:rPr>
              <a:t> </a:t>
            </a:r>
            <a:endParaRPr lang="en-US" sz="2800" dirty="0">
              <a:ln>
                <a:solidFill>
                  <a:sysClr val="windowText" lastClr="000000"/>
                </a:solidFill>
              </a:ln>
              <a:solidFill>
                <a:srgbClr val="FF0000"/>
              </a:solidFill>
            </a:endParaRPr>
          </a:p>
        </p:txBody>
      </p:sp>
      <p:sp>
        <p:nvSpPr>
          <p:cNvPr id="5" name="Rectangle 3"/>
          <p:cNvSpPr txBox="1">
            <a:spLocks noRot="1" noChangeArrowheads="1"/>
          </p:cNvSpPr>
          <p:nvPr/>
        </p:nvSpPr>
        <p:spPr>
          <a:xfrm>
            <a:off x="166654" y="4357694"/>
            <a:ext cx="9501254"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لا يكتسب الشيك الصفة التجارية إلا إذا كان تحريره بمناسبة عمل تجاري سواء كان محرره تاجر أم غير تاجر .أما تحريره من قبل تاجر فيعتبر قرينة بسيطة علي أن تحرير الشيك كان بمناسبة عمل تجاري</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309926" y="0"/>
            <a:ext cx="3893083" cy="620688"/>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ctr">
              <a:defRPr/>
            </a:pPr>
            <a:r>
              <a:rPr lang="ar-SA" sz="3600" b="1" dirty="0" smtClean="0">
                <a:ln>
                  <a:solidFill>
                    <a:sysClr val="windowText" lastClr="000000"/>
                  </a:solidFill>
                </a:ln>
                <a:solidFill>
                  <a:schemeClr val="tx2">
                    <a:lumMod val="10000"/>
                  </a:schemeClr>
                </a:solidFill>
                <a:cs typeface="AL-Mohanad Bold" pitchFamily="2" charset="-78"/>
              </a:rPr>
              <a:t>ثالثا</a:t>
            </a:r>
            <a:r>
              <a:rPr lang="ar-SA" sz="2800" b="1" dirty="0" smtClean="0">
                <a:ln>
                  <a:solidFill>
                    <a:sysClr val="windowText" lastClr="000000"/>
                  </a:solidFill>
                </a:ln>
                <a:solidFill>
                  <a:prstClr val="black"/>
                </a:solidFill>
                <a:cs typeface="AL-Mohanad Bold" pitchFamily="2" charset="-78"/>
              </a:rPr>
              <a:t>: </a:t>
            </a:r>
            <a:r>
              <a:rPr lang="ar-SA" sz="3600" b="1" dirty="0" smtClean="0">
                <a:ln>
                  <a:solidFill>
                    <a:sysClr val="windowText" lastClr="000000"/>
                  </a:solidFill>
                </a:ln>
                <a:solidFill>
                  <a:schemeClr val="tx2">
                    <a:lumMod val="10000"/>
                  </a:schemeClr>
                </a:solidFill>
                <a:cs typeface="AL-Mohanad Bold" pitchFamily="2" charset="-78"/>
              </a:rPr>
              <a:t>أعمال</a:t>
            </a:r>
            <a:r>
              <a:rPr lang="ar-SA" sz="2800" b="1" dirty="0" smtClean="0">
                <a:ln>
                  <a:solidFill>
                    <a:sysClr val="windowText" lastClr="000000"/>
                  </a:solidFill>
                </a:ln>
                <a:solidFill>
                  <a:prstClr val="black"/>
                </a:solidFill>
                <a:cs typeface="AL-Mohanad Bold" pitchFamily="2" charset="-78"/>
              </a:rPr>
              <a:t> </a:t>
            </a:r>
            <a:r>
              <a:rPr lang="ar-SA" sz="3600" b="1" dirty="0">
                <a:ln>
                  <a:solidFill>
                    <a:sysClr val="windowText" lastClr="000000"/>
                  </a:solidFill>
                </a:ln>
                <a:solidFill>
                  <a:schemeClr val="tx2">
                    <a:lumMod val="10000"/>
                  </a:schemeClr>
                </a:solidFill>
                <a:cs typeface="AL-Mohanad Bold" pitchFamily="2" charset="-78"/>
              </a:rPr>
              <a:t>الصرف</a:t>
            </a:r>
            <a:r>
              <a:rPr lang="ar-SA" sz="2800" b="1" dirty="0">
                <a:ln>
                  <a:solidFill>
                    <a:sysClr val="windowText" lastClr="000000"/>
                  </a:solidFill>
                </a:ln>
                <a:solidFill>
                  <a:prstClr val="black"/>
                </a:solidFill>
                <a:cs typeface="AL-Mohanad Bold" pitchFamily="2" charset="-78"/>
              </a:rPr>
              <a:t> </a:t>
            </a:r>
            <a:r>
              <a:rPr lang="ar-SA" sz="3600" b="1" dirty="0">
                <a:ln>
                  <a:solidFill>
                    <a:sysClr val="windowText" lastClr="000000"/>
                  </a:solidFill>
                </a:ln>
                <a:solidFill>
                  <a:schemeClr val="tx2">
                    <a:lumMod val="10000"/>
                  </a:schemeClr>
                </a:solidFill>
                <a:cs typeface="AL-Mohanad Bold" pitchFamily="2" charset="-78"/>
              </a:rPr>
              <a:t>والبنوك</a:t>
            </a:r>
            <a:endParaRPr lang="en-US" sz="3600" b="1" dirty="0">
              <a:ln>
                <a:solidFill>
                  <a:sysClr val="windowText" lastClr="000000"/>
                </a:solidFill>
              </a:ln>
              <a:solidFill>
                <a:schemeClr val="tx2">
                  <a:lumMod val="10000"/>
                </a:schemeClr>
              </a:solidFill>
              <a:cs typeface="AL-Mohanad Bold" pitchFamily="2" charset="-78"/>
            </a:endParaRPr>
          </a:p>
        </p:txBody>
      </p:sp>
      <p:sp>
        <p:nvSpPr>
          <p:cNvPr id="3" name="Rectangle 3"/>
          <p:cNvSpPr txBox="1">
            <a:spLocks noRot="1" noChangeArrowheads="1"/>
          </p:cNvSpPr>
          <p:nvPr/>
        </p:nvSpPr>
        <p:spPr>
          <a:xfrm>
            <a:off x="238092" y="908720"/>
            <a:ext cx="8858312" cy="591454"/>
          </a:xfrm>
          <a:prstGeom prst="rect">
            <a:avLst/>
          </a:prstGeom>
          <a:solidFill>
            <a:srgbClr val="FFFFCC"/>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lIns="0" rIns="18288"/>
          <a:lstStyle/>
          <a:p>
            <a:pPr>
              <a:defRPr/>
            </a:pPr>
            <a:r>
              <a:rPr lang="ar-SA" sz="2400" b="1" dirty="0" smtClean="0">
                <a:ln>
                  <a:solidFill>
                    <a:schemeClr val="accent4">
                      <a:lumMod val="75000"/>
                    </a:schemeClr>
                  </a:solidFill>
                </a:ln>
                <a:solidFill>
                  <a:schemeClr val="accent4">
                    <a:lumMod val="75000"/>
                  </a:schemeClr>
                </a:solidFill>
                <a:cs typeface="Akhbar MT" pitchFamily="2" charset="-78"/>
              </a:rPr>
              <a:t>الصرافة </a:t>
            </a:r>
            <a:r>
              <a:rPr lang="ar-SA" sz="2400" b="1" dirty="0">
                <a:ln>
                  <a:solidFill>
                    <a:schemeClr val="accent4">
                      <a:lumMod val="75000"/>
                    </a:schemeClr>
                  </a:solidFill>
                </a:ln>
                <a:solidFill>
                  <a:schemeClr val="accent4">
                    <a:lumMod val="75000"/>
                  </a:schemeClr>
                </a:solidFill>
                <a:cs typeface="Akhbar MT" pitchFamily="2" charset="-78"/>
              </a:rPr>
              <a:t>استبدال  نقود بنقود من عملة </a:t>
            </a:r>
            <a:r>
              <a:rPr lang="ar-SA" sz="2400" b="1" dirty="0" smtClean="0">
                <a:ln>
                  <a:solidFill>
                    <a:schemeClr val="accent4">
                      <a:lumMod val="75000"/>
                    </a:schemeClr>
                  </a:solidFill>
                </a:ln>
                <a:solidFill>
                  <a:schemeClr val="accent4">
                    <a:lumMod val="75000"/>
                  </a:schemeClr>
                </a:solidFill>
                <a:cs typeface="Akhbar MT" pitchFamily="2" charset="-78"/>
              </a:rPr>
              <a:t>أخرى </a:t>
            </a:r>
            <a:r>
              <a:rPr lang="ar-SA" sz="2400" b="1" dirty="0">
                <a:ln>
                  <a:solidFill>
                    <a:schemeClr val="accent4">
                      <a:lumMod val="75000"/>
                    </a:schemeClr>
                  </a:solidFill>
                </a:ln>
                <a:solidFill>
                  <a:schemeClr val="accent4">
                    <a:lumMod val="75000"/>
                  </a:schemeClr>
                </a:solidFill>
                <a:cs typeface="Akhbar MT" pitchFamily="2" charset="-78"/>
              </a:rPr>
              <a:t>نظير عمولة يتقاضاها الصيرفي أو البنك </a:t>
            </a:r>
            <a:r>
              <a:rPr lang="ar-SA" sz="2400" b="1" dirty="0" smtClean="0">
                <a:ln>
                  <a:solidFill>
                    <a:schemeClr val="accent4">
                      <a:lumMod val="75000"/>
                    </a:schemeClr>
                  </a:solidFill>
                </a:ln>
                <a:solidFill>
                  <a:schemeClr val="accent4">
                    <a:lumMod val="75000"/>
                  </a:schemeClr>
                </a:solidFill>
                <a:cs typeface="Akhbar MT" pitchFamily="2" charset="-78"/>
              </a:rPr>
              <a:t>. والصرف </a:t>
            </a:r>
            <a:r>
              <a:rPr lang="ar-SA" sz="2400" b="1" dirty="0">
                <a:ln>
                  <a:solidFill>
                    <a:schemeClr val="accent4">
                      <a:lumMod val="75000"/>
                    </a:schemeClr>
                  </a:solidFill>
                </a:ln>
                <a:solidFill>
                  <a:schemeClr val="accent4">
                    <a:lumMod val="75000"/>
                  </a:schemeClr>
                </a:solidFill>
                <a:cs typeface="Akhbar MT" pitchFamily="2" charset="-78"/>
              </a:rPr>
              <a:t>نوعان: </a:t>
            </a:r>
            <a:endParaRPr lang="en-US" sz="2400" b="1" dirty="0">
              <a:ln>
                <a:solidFill>
                  <a:schemeClr val="accent4">
                    <a:lumMod val="75000"/>
                  </a:schemeClr>
                </a:solidFill>
              </a:ln>
              <a:solidFill>
                <a:schemeClr val="accent4">
                  <a:lumMod val="75000"/>
                </a:schemeClr>
              </a:solidFill>
              <a:cs typeface="Akhbar MT" pitchFamily="2" charset="-78"/>
            </a:endParaRPr>
          </a:p>
          <a:p>
            <a:pPr>
              <a:defRPr/>
            </a:pPr>
            <a:endParaRPr lang="en-US" sz="2400" b="1" dirty="0">
              <a:ln>
                <a:solidFill>
                  <a:sysClr val="windowText" lastClr="000000"/>
                </a:solidFill>
              </a:ln>
              <a:solidFill>
                <a:schemeClr val="tx1"/>
              </a:solidFill>
              <a:cs typeface="AL-Mohanad Bold" pitchFamily="2" charset="-78"/>
            </a:endParaRPr>
          </a:p>
        </p:txBody>
      </p:sp>
      <p:sp>
        <p:nvSpPr>
          <p:cNvPr id="5" name="Rectangle 3"/>
          <p:cNvSpPr txBox="1">
            <a:spLocks noRot="1" noChangeArrowheads="1"/>
          </p:cNvSpPr>
          <p:nvPr/>
        </p:nvSpPr>
        <p:spPr>
          <a:xfrm>
            <a:off x="5738818" y="2071678"/>
            <a:ext cx="3960440" cy="135732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fontAlgn="auto">
              <a:spcBef>
                <a:spcPts val="0"/>
              </a:spcBef>
              <a:spcAft>
                <a:spcPts val="0"/>
              </a:spcAft>
              <a:defRPr/>
            </a:pPr>
            <a:r>
              <a:rPr lang="ar-SA" sz="2400" b="1" dirty="0">
                <a:ln>
                  <a:solidFill>
                    <a:schemeClr val="accent4">
                      <a:lumMod val="75000"/>
                    </a:schemeClr>
                  </a:solidFill>
                </a:ln>
                <a:solidFill>
                  <a:srgbClr val="C00000"/>
                </a:solidFill>
                <a:cs typeface="Akhbar MT" pitchFamily="2" charset="-78"/>
              </a:rPr>
              <a:t>الصرف اليدوي </a:t>
            </a:r>
            <a:r>
              <a:rPr lang="ar-SA" sz="2400" b="1" dirty="0">
                <a:ln>
                  <a:solidFill>
                    <a:schemeClr val="accent4">
                      <a:lumMod val="75000"/>
                    </a:schemeClr>
                  </a:solidFill>
                </a:ln>
                <a:solidFill>
                  <a:schemeClr val="accent4">
                    <a:lumMod val="75000"/>
                  </a:schemeClr>
                </a:solidFill>
                <a:cs typeface="Akhbar MT" pitchFamily="2" charset="-78"/>
              </a:rPr>
              <a:t>استبدال نقود بنقود من عملة </a:t>
            </a:r>
            <a:r>
              <a:rPr lang="ar-SA" sz="2400" b="1" dirty="0" smtClean="0">
                <a:ln>
                  <a:solidFill>
                    <a:schemeClr val="accent4">
                      <a:lumMod val="75000"/>
                    </a:schemeClr>
                  </a:solidFill>
                </a:ln>
                <a:solidFill>
                  <a:schemeClr val="accent4">
                    <a:lumMod val="75000"/>
                  </a:schemeClr>
                </a:solidFill>
                <a:cs typeface="Akhbar MT" pitchFamily="2" charset="-78"/>
              </a:rPr>
              <a:t>أخرى </a:t>
            </a:r>
            <a:r>
              <a:rPr lang="ar-SA" sz="2400" b="1" dirty="0">
                <a:ln>
                  <a:solidFill>
                    <a:schemeClr val="accent4">
                      <a:lumMod val="75000"/>
                    </a:schemeClr>
                  </a:solidFill>
                </a:ln>
                <a:solidFill>
                  <a:schemeClr val="accent4">
                    <a:lumMod val="75000"/>
                  </a:schemeClr>
                </a:solidFill>
                <a:cs typeface="Akhbar MT" pitchFamily="2" charset="-78"/>
              </a:rPr>
              <a:t>في نفس المكان أي عن طريق المناولة </a:t>
            </a:r>
            <a:r>
              <a:rPr lang="ar-SA" sz="2400" b="1" dirty="0" smtClean="0">
                <a:ln>
                  <a:solidFill>
                    <a:schemeClr val="accent4">
                      <a:lumMod val="75000"/>
                    </a:schemeClr>
                  </a:solidFill>
                </a:ln>
                <a:solidFill>
                  <a:schemeClr val="accent4">
                    <a:lumMod val="75000"/>
                  </a:schemeClr>
                </a:solidFill>
                <a:cs typeface="Akhbar MT" pitchFamily="2" charset="-78"/>
              </a:rPr>
              <a:t>اليدوية.</a:t>
            </a:r>
            <a:endParaRPr lang="en-US" sz="2400" b="1" dirty="0">
              <a:ln>
                <a:solidFill>
                  <a:schemeClr val="accent4">
                    <a:lumMod val="75000"/>
                  </a:schemeClr>
                </a:solidFill>
              </a:ln>
              <a:solidFill>
                <a:schemeClr val="accent4">
                  <a:lumMod val="75000"/>
                </a:schemeClr>
              </a:solidFill>
              <a:cs typeface="Akhbar MT" pitchFamily="2" charset="-78"/>
            </a:endParaRPr>
          </a:p>
        </p:txBody>
      </p:sp>
      <p:sp>
        <p:nvSpPr>
          <p:cNvPr id="6" name="Rectangle 3"/>
          <p:cNvSpPr txBox="1">
            <a:spLocks noRot="1" noChangeArrowheads="1"/>
          </p:cNvSpPr>
          <p:nvPr/>
        </p:nvSpPr>
        <p:spPr>
          <a:xfrm>
            <a:off x="238092" y="2071679"/>
            <a:ext cx="5139128" cy="135732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000" b="1" dirty="0">
                <a:ln>
                  <a:solidFill>
                    <a:schemeClr val="accent4">
                      <a:lumMod val="75000"/>
                    </a:schemeClr>
                  </a:solidFill>
                </a:ln>
                <a:solidFill>
                  <a:srgbClr val="C00000"/>
                </a:solidFill>
                <a:cs typeface="Akhbar MT" pitchFamily="2" charset="-78"/>
              </a:rPr>
              <a:t>الصرف المسحوب </a:t>
            </a:r>
            <a:r>
              <a:rPr lang="ar-SA" sz="2000" b="1" dirty="0">
                <a:ln>
                  <a:solidFill>
                    <a:schemeClr val="accent4">
                      <a:lumMod val="75000"/>
                    </a:schemeClr>
                  </a:solidFill>
                </a:ln>
                <a:solidFill>
                  <a:schemeClr val="accent4">
                    <a:lumMod val="75000"/>
                  </a:schemeClr>
                </a:solidFill>
                <a:cs typeface="Akhbar MT" pitchFamily="2" charset="-78"/>
              </a:rPr>
              <a:t>يتم عن طريق استبدال النقود بورقة تجارية أي عن طريق تسليم الصراف عملة في بلد معين مقابل استلام ورقة تجارية تتضمن أمرا إلي شخص آخر ”بنك –شركة صرافة</a:t>
            </a:r>
            <a:r>
              <a:rPr lang="ar-SA" sz="2000" b="1" dirty="0" smtClean="0">
                <a:ln>
                  <a:solidFill>
                    <a:schemeClr val="accent4">
                      <a:lumMod val="75000"/>
                    </a:schemeClr>
                  </a:solidFill>
                </a:ln>
                <a:solidFill>
                  <a:schemeClr val="accent4">
                    <a:lumMod val="75000"/>
                  </a:schemeClr>
                </a:solidFill>
                <a:cs typeface="Akhbar MT" pitchFamily="2" charset="-78"/>
              </a:rPr>
              <a:t>“ في </a:t>
            </a:r>
            <a:r>
              <a:rPr lang="ar-SA" sz="2000" b="1" dirty="0">
                <a:ln>
                  <a:solidFill>
                    <a:schemeClr val="accent4">
                      <a:lumMod val="75000"/>
                    </a:schemeClr>
                  </a:solidFill>
                </a:ln>
                <a:solidFill>
                  <a:schemeClr val="accent4">
                    <a:lumMod val="75000"/>
                  </a:schemeClr>
                </a:solidFill>
                <a:cs typeface="Akhbar MT" pitchFamily="2" charset="-78"/>
              </a:rPr>
              <a:t>بلد آخر بالدفع لحامل هذه الورقة مبلغ من النقود بعملة بديلة. </a:t>
            </a:r>
            <a:endParaRPr lang="en-US" sz="2000" b="1" dirty="0">
              <a:ln>
                <a:solidFill>
                  <a:schemeClr val="accent4">
                    <a:lumMod val="75000"/>
                  </a:schemeClr>
                </a:solidFill>
              </a:ln>
              <a:solidFill>
                <a:schemeClr val="accent4">
                  <a:lumMod val="75000"/>
                </a:schemeClr>
              </a:solidFill>
              <a:cs typeface="Akhbar MT" pitchFamily="2" charset="-78"/>
            </a:endParaRPr>
          </a:p>
        </p:txBody>
      </p:sp>
      <p:sp>
        <p:nvSpPr>
          <p:cNvPr id="7" name="Right Brace 6"/>
          <p:cNvSpPr/>
          <p:nvPr/>
        </p:nvSpPr>
        <p:spPr>
          <a:xfrm rot="16200000">
            <a:off x="5070701" y="168027"/>
            <a:ext cx="576064" cy="3240358"/>
          </a:xfrm>
          <a:prstGeom prst="rightBrace">
            <a:avLst>
              <a:gd name="adj1" fmla="val 8333"/>
              <a:gd name="adj2" fmla="val 5224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8" name="Rectangle 3"/>
          <p:cNvSpPr txBox="1">
            <a:spLocks noRot="1" noChangeArrowheads="1"/>
          </p:cNvSpPr>
          <p:nvPr/>
        </p:nvSpPr>
        <p:spPr>
          <a:xfrm>
            <a:off x="238092" y="3786190"/>
            <a:ext cx="9429816" cy="171451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accent4">
                      <a:lumMod val="75000"/>
                    </a:schemeClr>
                  </a:solidFill>
                </a:ln>
                <a:solidFill>
                  <a:schemeClr val="accent4">
                    <a:lumMod val="75000"/>
                  </a:schemeClr>
                </a:solidFill>
                <a:cs typeface="Akhbar MT" pitchFamily="2" charset="-78"/>
              </a:rPr>
              <a:t>وتعتبر أعمال الصرافة تجارية بالنسبة للصراف ولو وقعت منفردة أو تمت لحساب شخص غير </a:t>
            </a:r>
            <a:r>
              <a:rPr lang="ar-SA" sz="2400" b="1" dirty="0" smtClean="0">
                <a:ln>
                  <a:solidFill>
                    <a:schemeClr val="accent4">
                      <a:lumMod val="75000"/>
                    </a:schemeClr>
                  </a:solidFill>
                </a:ln>
                <a:solidFill>
                  <a:schemeClr val="accent4">
                    <a:lumMod val="75000"/>
                  </a:schemeClr>
                </a:solidFill>
                <a:cs typeface="Akhbar MT" pitchFamily="2" charset="-78"/>
              </a:rPr>
              <a:t>تاجر.</a:t>
            </a:r>
          </a:p>
          <a:p>
            <a:pPr algn="just">
              <a:defRPr/>
            </a:pPr>
            <a:r>
              <a:rPr lang="ar-SA" sz="2400" b="1" dirty="0" smtClean="0">
                <a:ln>
                  <a:solidFill>
                    <a:schemeClr val="accent4">
                      <a:lumMod val="75000"/>
                    </a:schemeClr>
                  </a:solidFill>
                </a:ln>
                <a:solidFill>
                  <a:srgbClr val="C00000"/>
                </a:solidFill>
                <a:cs typeface="Akhbar MT" pitchFamily="2" charset="-78"/>
              </a:rPr>
              <a:t>عمليات البنوك</a:t>
            </a:r>
            <a:r>
              <a:rPr lang="ar-SA" sz="2400" b="1" dirty="0" smtClean="0">
                <a:ln>
                  <a:solidFill>
                    <a:schemeClr val="accent4">
                      <a:lumMod val="75000"/>
                    </a:schemeClr>
                  </a:solidFill>
                </a:ln>
                <a:solidFill>
                  <a:schemeClr val="accent4">
                    <a:lumMod val="75000"/>
                  </a:schemeClr>
                </a:solidFill>
                <a:cs typeface="Akhbar MT" pitchFamily="2" charset="-78"/>
              </a:rPr>
              <a:t>: تعتبر </a:t>
            </a:r>
            <a:r>
              <a:rPr lang="ar-SA" sz="2400" b="1" dirty="0">
                <a:ln>
                  <a:solidFill>
                    <a:schemeClr val="accent4">
                      <a:lumMod val="75000"/>
                    </a:schemeClr>
                  </a:solidFill>
                </a:ln>
                <a:solidFill>
                  <a:schemeClr val="accent4">
                    <a:lumMod val="75000"/>
                  </a:schemeClr>
                </a:solidFill>
                <a:cs typeface="Akhbar MT" pitchFamily="2" charset="-78"/>
              </a:rPr>
              <a:t>جميع عمليات البنوك تجارية بالنسبة </a:t>
            </a:r>
            <a:r>
              <a:rPr lang="ar-SA" sz="2400" b="1" dirty="0" smtClean="0">
                <a:ln>
                  <a:solidFill>
                    <a:schemeClr val="accent4">
                      <a:lumMod val="75000"/>
                    </a:schemeClr>
                  </a:solidFill>
                </a:ln>
                <a:solidFill>
                  <a:schemeClr val="accent4">
                    <a:lumMod val="75000"/>
                  </a:schemeClr>
                </a:solidFill>
                <a:cs typeface="Akhbar MT" pitchFamily="2" charset="-78"/>
              </a:rPr>
              <a:t>للبنك، </a:t>
            </a:r>
            <a:r>
              <a:rPr lang="ar-SA" sz="2400" b="1" dirty="0">
                <a:ln>
                  <a:solidFill>
                    <a:schemeClr val="accent4">
                      <a:lumMod val="75000"/>
                    </a:schemeClr>
                  </a:solidFill>
                </a:ln>
                <a:solidFill>
                  <a:schemeClr val="accent4">
                    <a:lumMod val="75000"/>
                  </a:schemeClr>
                </a:solidFill>
                <a:cs typeface="Akhbar MT" pitchFamily="2" charset="-78"/>
              </a:rPr>
              <a:t>أما </a:t>
            </a:r>
            <a:r>
              <a:rPr lang="ar-SA" sz="2400" b="1" dirty="0" smtClean="0">
                <a:ln>
                  <a:solidFill>
                    <a:schemeClr val="accent4">
                      <a:lumMod val="75000"/>
                    </a:schemeClr>
                  </a:solidFill>
                </a:ln>
                <a:solidFill>
                  <a:schemeClr val="accent4">
                    <a:lumMod val="75000"/>
                  </a:schemeClr>
                </a:solidFill>
                <a:cs typeface="Akhbar MT" pitchFamily="2" charset="-78"/>
              </a:rPr>
              <a:t>بالنسبة للعميل </a:t>
            </a:r>
            <a:r>
              <a:rPr lang="ar-SA" sz="2400" b="1" dirty="0">
                <a:ln>
                  <a:solidFill>
                    <a:schemeClr val="accent4">
                      <a:lumMod val="75000"/>
                    </a:schemeClr>
                  </a:solidFill>
                </a:ln>
                <a:solidFill>
                  <a:schemeClr val="accent4">
                    <a:lumMod val="75000"/>
                  </a:schemeClr>
                </a:solidFill>
                <a:cs typeface="Akhbar MT" pitchFamily="2" charset="-78"/>
              </a:rPr>
              <a:t>فقد تكون تجارية بالتبعية إذا كانت لحاجات تجارته وكان العميل </a:t>
            </a:r>
            <a:r>
              <a:rPr lang="ar-SA" sz="2400" b="1" dirty="0" smtClean="0">
                <a:ln>
                  <a:solidFill>
                    <a:schemeClr val="accent4">
                      <a:lumMod val="75000"/>
                    </a:schemeClr>
                  </a:solidFill>
                </a:ln>
                <a:solidFill>
                  <a:schemeClr val="accent4">
                    <a:lumMod val="75000"/>
                  </a:schemeClr>
                </a:solidFill>
                <a:cs typeface="Akhbar MT" pitchFamily="2" charset="-78"/>
              </a:rPr>
              <a:t>تاجرا، وقد </a:t>
            </a:r>
            <a:r>
              <a:rPr lang="ar-SA" sz="2400" b="1" dirty="0">
                <a:ln>
                  <a:solidFill>
                    <a:schemeClr val="accent4">
                      <a:lumMod val="75000"/>
                    </a:schemeClr>
                  </a:solidFill>
                </a:ln>
                <a:solidFill>
                  <a:schemeClr val="accent4">
                    <a:lumMod val="75000"/>
                  </a:schemeClr>
                </a:solidFill>
                <a:cs typeface="Akhbar MT" pitchFamily="2" charset="-78"/>
              </a:rPr>
              <a:t>تكون أعمالا مدنية إذا كانت لحاجاته الشخصية. </a:t>
            </a:r>
            <a:endParaRPr lang="en-US" sz="2400" b="1" dirty="0">
              <a:ln>
                <a:solidFill>
                  <a:schemeClr val="accent4">
                    <a:lumMod val="75000"/>
                  </a:schemeClr>
                </a:solidFill>
              </a:ln>
              <a:solidFill>
                <a:schemeClr val="accent4">
                  <a:lumMod val="75000"/>
                </a:schemeClr>
              </a:solidFill>
              <a:cs typeface="Akhbar MT" pitchFamily="2" charset="-78"/>
            </a:endParaRPr>
          </a:p>
          <a:p>
            <a:pPr algn="just">
              <a:defRPr/>
            </a:pPr>
            <a:endParaRPr lang="en-US" sz="2400" dirty="0">
              <a:ln>
                <a:solidFill>
                  <a:sysClr val="windowText" lastClr="000000"/>
                </a:solidFill>
              </a:ln>
              <a:solidFill>
                <a:srgbClr val="2D07CF"/>
              </a:solidFill>
              <a:cs typeface="AL-Mohanad Bold" pitchFamily="2" charset="-78"/>
            </a:endParaRPr>
          </a:p>
        </p:txBody>
      </p:sp>
    </p:spTree>
    <p:extLst>
      <p:ext uri="{BB962C8B-B14F-4D97-AF65-F5344CB8AC3E}">
        <p14:creationId xmlns:p14="http://schemas.microsoft.com/office/powerpoint/2010/main" val="1294406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ppt_x</p:attrName>
                                        </p:attrNameLst>
                                      </p:cBhvr>
                                      <p:tavLst>
                                        <p:tav tm="0">
                                          <p:val>
                                            <p:strVal val="#ppt_x-.2"/>
                                          </p:val>
                                        </p:tav>
                                        <p:tav tm="100000">
                                          <p:val>
                                            <p:strVal val="#ppt_x"/>
                                          </p:val>
                                        </p:tav>
                                      </p:tavLst>
                                    </p:anim>
                                    <p:anim calcmode="lin" valueType="num">
                                      <p:cBhvr>
                                        <p:cTn id="2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128464" y="836712"/>
            <a:ext cx="9649072" cy="122413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ln>
                  <a:solidFill>
                    <a:schemeClr val="tx1"/>
                  </a:solidFill>
                </a:ln>
                <a:solidFill>
                  <a:schemeClr val="tx1"/>
                </a:solidFill>
                <a:cs typeface="Akhbar MT" pitchFamily="2" charset="-78"/>
              </a:rPr>
              <a:t>السمسرة </a:t>
            </a:r>
            <a:r>
              <a:rPr lang="ar-SA" sz="2800" b="1" dirty="0">
                <a:ln>
                  <a:solidFill>
                    <a:schemeClr val="tx1"/>
                  </a:solidFill>
                </a:ln>
                <a:solidFill>
                  <a:schemeClr val="tx1"/>
                </a:solidFill>
                <a:cs typeface="Akhbar MT" pitchFamily="2" charset="-78"/>
              </a:rPr>
              <a:t>عقد يتعهد بمقتضاه السمسار لشخص بالبحث عن طرف ثان لإبرام عقد معين والتوسط في إبرامه وذلك مقابل أجر يكون عادة نسبة من قيمة </a:t>
            </a:r>
            <a:r>
              <a:rPr lang="ar-SA" sz="2800" b="1" dirty="0" smtClean="0">
                <a:ln>
                  <a:solidFill>
                    <a:schemeClr val="tx1"/>
                  </a:solidFill>
                </a:ln>
                <a:solidFill>
                  <a:schemeClr val="tx1"/>
                </a:solidFill>
                <a:cs typeface="Akhbar MT" pitchFamily="2" charset="-78"/>
              </a:rPr>
              <a:t>العقد. </a:t>
            </a:r>
            <a:endParaRPr lang="en-US" sz="2800" b="1" dirty="0">
              <a:ln>
                <a:solidFill>
                  <a:schemeClr val="tx1"/>
                </a:solidFill>
              </a:ln>
              <a:solidFill>
                <a:schemeClr val="tx1"/>
              </a:solidFill>
              <a:cs typeface="Akhbar MT" pitchFamily="2" charset="-78"/>
            </a:endParaRPr>
          </a:p>
        </p:txBody>
      </p:sp>
      <p:sp>
        <p:nvSpPr>
          <p:cNvPr id="5" name="Rectangle 4"/>
          <p:cNvSpPr/>
          <p:nvPr/>
        </p:nvSpPr>
        <p:spPr>
          <a:xfrm>
            <a:off x="3809992" y="48"/>
            <a:ext cx="2357454" cy="646331"/>
          </a:xfrm>
          <a:prstGeom prst="rect">
            <a:avLst/>
          </a:prstGeom>
          <a:solidFill>
            <a:srgbClr val="FFFFCC"/>
          </a:solidFill>
        </p:spPr>
        <p:txBody>
          <a:bodyPr wrap="square">
            <a:spAutoFit/>
          </a:bodyPr>
          <a:lstStyle/>
          <a:p>
            <a:pPr algn="ctr"/>
            <a:r>
              <a:rPr lang="ar-SA" sz="3600" b="1" dirty="0" smtClean="0">
                <a:ln>
                  <a:solidFill>
                    <a:sysClr val="windowText" lastClr="000000"/>
                  </a:solidFill>
                </a:ln>
                <a:solidFill>
                  <a:schemeClr val="tx2">
                    <a:lumMod val="10000"/>
                  </a:schemeClr>
                </a:solidFill>
                <a:latin typeface="+mn-lt"/>
                <a:cs typeface="AL-Mohanad Bold" pitchFamily="2" charset="-78"/>
              </a:rPr>
              <a:t>رابعا</a:t>
            </a:r>
            <a:r>
              <a:rPr lang="ar-SA" sz="3200" b="1" dirty="0" smtClean="0">
                <a:ln>
                  <a:solidFill>
                    <a:sysClr val="windowText" lastClr="000000"/>
                  </a:solidFill>
                </a:ln>
                <a:latin typeface="Constantia"/>
                <a:cs typeface="AL-Mohanad Bold" pitchFamily="2" charset="-78"/>
              </a:rPr>
              <a:t>: </a:t>
            </a:r>
            <a:r>
              <a:rPr lang="ar-SA" sz="3600" b="1" dirty="0" smtClean="0">
                <a:ln>
                  <a:solidFill>
                    <a:sysClr val="windowText" lastClr="000000"/>
                  </a:solidFill>
                </a:ln>
                <a:solidFill>
                  <a:schemeClr val="tx2">
                    <a:lumMod val="10000"/>
                  </a:schemeClr>
                </a:solidFill>
                <a:latin typeface="+mn-lt"/>
                <a:cs typeface="AL-Mohanad Bold" pitchFamily="2" charset="-78"/>
              </a:rPr>
              <a:t>السمسرة </a:t>
            </a:r>
            <a:endParaRPr lang="en-US" sz="3600" b="1" dirty="0">
              <a:ln>
                <a:solidFill>
                  <a:sysClr val="windowText" lastClr="000000"/>
                </a:solidFill>
              </a:ln>
              <a:solidFill>
                <a:schemeClr val="tx2">
                  <a:lumMod val="10000"/>
                </a:schemeClr>
              </a:solidFill>
              <a:latin typeface="+mn-lt"/>
              <a:cs typeface="AL-Mohanad Bold" pitchFamily="2" charset="-78"/>
            </a:endParaRPr>
          </a:p>
        </p:txBody>
      </p:sp>
      <p:sp>
        <p:nvSpPr>
          <p:cNvPr id="6" name="Rectangle 5"/>
          <p:cNvSpPr/>
          <p:nvPr/>
        </p:nvSpPr>
        <p:spPr>
          <a:xfrm>
            <a:off x="128464" y="2368225"/>
            <a:ext cx="9649072" cy="3108543"/>
          </a:xfrm>
          <a:prstGeom prst="rect">
            <a:avLst/>
          </a:prstGeom>
          <a:solidFill>
            <a:srgbClr val="FFFFCC"/>
          </a:solidFill>
        </p:spPr>
        <p:txBody>
          <a:bodyPr wrap="square">
            <a:spAutoFit/>
          </a:bodyPr>
          <a:lstStyle/>
          <a:p>
            <a:pPr algn="just">
              <a:spcBef>
                <a:spcPts val="0"/>
              </a:spcBef>
              <a:spcAft>
                <a:spcPts val="0"/>
              </a:spcAft>
            </a:pPr>
            <a:r>
              <a:rPr lang="ar-SA" sz="2800" b="1" dirty="0">
                <a:ln>
                  <a:solidFill>
                    <a:schemeClr val="accent4">
                      <a:lumMod val="75000"/>
                    </a:schemeClr>
                  </a:solidFill>
                </a:ln>
                <a:solidFill>
                  <a:schemeClr val="accent4">
                    <a:lumMod val="75000"/>
                  </a:schemeClr>
                </a:solidFill>
                <a:latin typeface="+mn-lt"/>
                <a:cs typeface="Akhbar MT" pitchFamily="2" charset="-78"/>
              </a:rPr>
              <a:t>مهمة السمسار: التقريب بين طرفي التعاقد نظير عمولة تكون عاده </a:t>
            </a:r>
            <a:r>
              <a:rPr lang="ar-SA" sz="2800" b="1" dirty="0" smtClean="0">
                <a:ln>
                  <a:solidFill>
                    <a:schemeClr val="accent4">
                      <a:lumMod val="75000"/>
                    </a:schemeClr>
                  </a:solidFill>
                </a:ln>
                <a:solidFill>
                  <a:schemeClr val="accent4">
                    <a:lumMod val="75000"/>
                  </a:schemeClr>
                </a:solidFill>
                <a:latin typeface="+mn-lt"/>
                <a:cs typeface="Akhbar MT" pitchFamily="2" charset="-78"/>
              </a:rPr>
              <a:t>نسبة </a:t>
            </a:r>
            <a:r>
              <a:rPr lang="ar-SA" sz="2800" b="1" dirty="0">
                <a:ln>
                  <a:solidFill>
                    <a:schemeClr val="accent4">
                      <a:lumMod val="75000"/>
                    </a:schemeClr>
                  </a:solidFill>
                </a:ln>
                <a:solidFill>
                  <a:schemeClr val="accent4">
                    <a:lumMod val="75000"/>
                  </a:schemeClr>
                </a:solidFill>
                <a:latin typeface="+mn-lt"/>
                <a:cs typeface="Akhbar MT" pitchFamily="2" charset="-78"/>
              </a:rPr>
              <a:t>مئوية من </a:t>
            </a:r>
            <a:r>
              <a:rPr lang="ar-SA" sz="2800" b="1" dirty="0" smtClean="0">
                <a:ln>
                  <a:solidFill>
                    <a:schemeClr val="accent4">
                      <a:lumMod val="75000"/>
                    </a:schemeClr>
                  </a:solidFill>
                </a:ln>
                <a:solidFill>
                  <a:schemeClr val="accent4">
                    <a:lumMod val="75000"/>
                  </a:schemeClr>
                </a:solidFill>
                <a:latin typeface="+mn-lt"/>
                <a:cs typeface="Akhbar MT" pitchFamily="2" charset="-78"/>
              </a:rPr>
              <a:t>قيمة </a:t>
            </a:r>
            <a:r>
              <a:rPr lang="ar-SA" sz="2800" b="1" dirty="0">
                <a:ln>
                  <a:solidFill>
                    <a:schemeClr val="accent4">
                      <a:lumMod val="75000"/>
                    </a:schemeClr>
                  </a:solidFill>
                </a:ln>
                <a:solidFill>
                  <a:schemeClr val="accent4">
                    <a:lumMod val="75000"/>
                  </a:schemeClr>
                </a:solidFill>
                <a:latin typeface="+mn-lt"/>
                <a:cs typeface="Akhbar MT" pitchFamily="2" charset="-78"/>
              </a:rPr>
              <a:t>المتفق وهو يستحق العمولة متى تم إبرام العقد بناء على </a:t>
            </a:r>
            <a:r>
              <a:rPr lang="ar-SA" sz="2800" b="1" dirty="0" smtClean="0">
                <a:ln>
                  <a:solidFill>
                    <a:schemeClr val="accent4">
                      <a:lumMod val="75000"/>
                    </a:schemeClr>
                  </a:solidFill>
                </a:ln>
                <a:solidFill>
                  <a:schemeClr val="accent4">
                    <a:lumMod val="75000"/>
                  </a:schemeClr>
                </a:solidFill>
                <a:latin typeface="+mn-lt"/>
                <a:cs typeface="Akhbar MT" pitchFamily="2" charset="-78"/>
              </a:rPr>
              <a:t>وساطته، </a:t>
            </a:r>
            <a:r>
              <a:rPr lang="ar-SA" sz="2800" b="1" dirty="0">
                <a:ln>
                  <a:solidFill>
                    <a:schemeClr val="accent4">
                      <a:lumMod val="75000"/>
                    </a:schemeClr>
                  </a:solidFill>
                </a:ln>
                <a:solidFill>
                  <a:schemeClr val="accent4">
                    <a:lumMod val="75000"/>
                  </a:schemeClr>
                </a:solidFill>
                <a:latin typeface="+mn-lt"/>
                <a:cs typeface="Akhbar MT" pitchFamily="2" charset="-78"/>
              </a:rPr>
              <a:t>والسمسار ليس وكيلا بل هو وسيط وليس طرفا في العقد بل يقرب بين أطراف العقد مثل: عقد الشراء يقرب بين البائع </a:t>
            </a:r>
            <a:r>
              <a:rPr lang="ar-SA" sz="2800" b="1" dirty="0" smtClean="0">
                <a:ln>
                  <a:solidFill>
                    <a:schemeClr val="accent4">
                      <a:lumMod val="75000"/>
                    </a:schemeClr>
                  </a:solidFill>
                </a:ln>
                <a:solidFill>
                  <a:schemeClr val="accent4">
                    <a:lumMod val="75000"/>
                  </a:schemeClr>
                </a:solidFill>
                <a:latin typeface="+mn-lt"/>
                <a:cs typeface="Akhbar MT" pitchFamily="2" charset="-78"/>
              </a:rPr>
              <a:t>والمشتري. والسمسرة </a:t>
            </a:r>
            <a:r>
              <a:rPr lang="ar-SA" sz="2800" b="1" dirty="0">
                <a:ln>
                  <a:solidFill>
                    <a:schemeClr val="accent4">
                      <a:lumMod val="75000"/>
                    </a:schemeClr>
                  </a:solidFill>
                </a:ln>
                <a:solidFill>
                  <a:schemeClr val="accent4">
                    <a:lumMod val="75000"/>
                  </a:schemeClr>
                </a:solidFill>
                <a:latin typeface="+mn-lt"/>
                <a:cs typeface="Akhbar MT" pitchFamily="2" charset="-78"/>
              </a:rPr>
              <a:t>في المملكة عملا تجاريا سواء قام بها محترف أو غير محترف وسواء العقد  مدنيا أو </a:t>
            </a:r>
            <a:r>
              <a:rPr lang="ar-SA" sz="2800" b="1" dirty="0" smtClean="0">
                <a:ln>
                  <a:solidFill>
                    <a:schemeClr val="accent4">
                      <a:lumMod val="75000"/>
                    </a:schemeClr>
                  </a:solidFill>
                </a:ln>
                <a:solidFill>
                  <a:schemeClr val="accent4">
                    <a:lumMod val="75000"/>
                  </a:schemeClr>
                </a:solidFill>
                <a:latin typeface="+mn-lt"/>
                <a:cs typeface="Akhbar MT" pitchFamily="2" charset="-78"/>
              </a:rPr>
              <a:t>تجاريا. وتعتبر </a:t>
            </a:r>
            <a:r>
              <a:rPr lang="ar-SA" sz="2800" b="1" dirty="0">
                <a:ln>
                  <a:solidFill>
                    <a:schemeClr val="accent4">
                      <a:lumMod val="75000"/>
                    </a:schemeClr>
                  </a:solidFill>
                </a:ln>
                <a:solidFill>
                  <a:schemeClr val="accent4">
                    <a:lumMod val="75000"/>
                  </a:schemeClr>
                </a:solidFill>
                <a:latin typeface="+mn-lt"/>
                <a:cs typeface="Akhbar MT" pitchFamily="2" charset="-78"/>
              </a:rPr>
              <a:t>أعمال السمسرة التجارية بالنسبة للسمسار وحده أما فيما يتعلق بعميل السمسار وهو الشخص </a:t>
            </a:r>
            <a:r>
              <a:rPr lang="ar-SA" sz="2800" b="1" dirty="0" smtClean="0">
                <a:ln>
                  <a:solidFill>
                    <a:schemeClr val="accent4">
                      <a:lumMod val="75000"/>
                    </a:schemeClr>
                  </a:solidFill>
                </a:ln>
                <a:solidFill>
                  <a:schemeClr val="accent4">
                    <a:lumMod val="75000"/>
                  </a:schemeClr>
                </a:solidFill>
                <a:latin typeface="+mn-lt"/>
                <a:cs typeface="Akhbar MT" pitchFamily="2" charset="-78"/>
              </a:rPr>
              <a:t>الذي وسطه </a:t>
            </a:r>
            <a:r>
              <a:rPr lang="ar-SA" sz="2800" b="1" dirty="0">
                <a:ln>
                  <a:solidFill>
                    <a:schemeClr val="accent4">
                      <a:lumMod val="75000"/>
                    </a:schemeClr>
                  </a:solidFill>
                </a:ln>
                <a:solidFill>
                  <a:schemeClr val="accent4">
                    <a:lumMod val="75000"/>
                  </a:schemeClr>
                </a:solidFill>
                <a:latin typeface="+mn-lt"/>
                <a:cs typeface="Akhbar MT" pitchFamily="2" charset="-78"/>
              </a:rPr>
              <a:t>لإبرام العقد فان الأمر يتوقف على صفة هذا الشخص وما إذا كان تاجرا أو غير تاجر وعلى </a:t>
            </a:r>
            <a:r>
              <a:rPr lang="ar-SA" sz="2800" b="1" dirty="0" smtClean="0">
                <a:ln>
                  <a:solidFill>
                    <a:schemeClr val="accent4">
                      <a:lumMod val="75000"/>
                    </a:schemeClr>
                  </a:solidFill>
                </a:ln>
                <a:solidFill>
                  <a:schemeClr val="accent4">
                    <a:lumMod val="75000"/>
                  </a:schemeClr>
                </a:solidFill>
                <a:latin typeface="+mn-lt"/>
                <a:cs typeface="Akhbar MT" pitchFamily="2" charset="-78"/>
              </a:rPr>
              <a:t>طبيعة المراد </a:t>
            </a:r>
            <a:r>
              <a:rPr lang="ar-SA" sz="2800" b="1" dirty="0">
                <a:ln>
                  <a:solidFill>
                    <a:schemeClr val="accent4">
                      <a:lumMod val="75000"/>
                    </a:schemeClr>
                  </a:solidFill>
                </a:ln>
                <a:solidFill>
                  <a:schemeClr val="accent4">
                    <a:lumMod val="75000"/>
                  </a:schemeClr>
                </a:solidFill>
                <a:latin typeface="+mn-lt"/>
                <a:cs typeface="Akhbar MT" pitchFamily="2" charset="-78"/>
              </a:rPr>
              <a:t>إبرامه فإذا كانت </a:t>
            </a:r>
            <a:r>
              <a:rPr lang="ar-SA" sz="2800" b="1" dirty="0" smtClean="0">
                <a:ln>
                  <a:solidFill>
                    <a:schemeClr val="accent4">
                      <a:lumMod val="75000"/>
                    </a:schemeClr>
                  </a:solidFill>
                </a:ln>
                <a:solidFill>
                  <a:schemeClr val="accent4">
                    <a:lumMod val="75000"/>
                  </a:schemeClr>
                </a:solidFill>
                <a:latin typeface="+mn-lt"/>
                <a:cs typeface="Akhbar MT" pitchFamily="2" charset="-78"/>
              </a:rPr>
              <a:t>مدنية </a:t>
            </a:r>
            <a:r>
              <a:rPr lang="ar-SA" sz="2800" b="1" dirty="0">
                <a:ln>
                  <a:solidFill>
                    <a:schemeClr val="accent4">
                      <a:lumMod val="75000"/>
                    </a:schemeClr>
                  </a:solidFill>
                </a:ln>
                <a:solidFill>
                  <a:schemeClr val="accent4">
                    <a:lumMod val="75000"/>
                  </a:schemeClr>
                </a:solidFill>
                <a:latin typeface="+mn-lt"/>
                <a:cs typeface="Akhbar MT" pitchFamily="2" charset="-78"/>
              </a:rPr>
              <a:t>كبيع أو شراء العقار اعتبر عقد السمسرة </a:t>
            </a:r>
            <a:r>
              <a:rPr lang="ar-SA" sz="2800" b="1" dirty="0" smtClean="0">
                <a:ln>
                  <a:solidFill>
                    <a:schemeClr val="accent4">
                      <a:lumMod val="75000"/>
                    </a:schemeClr>
                  </a:solidFill>
                </a:ln>
                <a:solidFill>
                  <a:schemeClr val="accent4">
                    <a:lumMod val="75000"/>
                  </a:schemeClr>
                </a:solidFill>
                <a:latin typeface="+mn-lt"/>
                <a:cs typeface="Akhbar MT" pitchFamily="2" charset="-78"/>
              </a:rPr>
              <a:t>مدنيا </a:t>
            </a:r>
            <a:r>
              <a:rPr lang="ar-SA" sz="2800" b="1" dirty="0">
                <a:ln>
                  <a:solidFill>
                    <a:schemeClr val="accent4">
                      <a:lumMod val="75000"/>
                    </a:schemeClr>
                  </a:solidFill>
                </a:ln>
                <a:solidFill>
                  <a:schemeClr val="accent4">
                    <a:lumMod val="75000"/>
                  </a:schemeClr>
                </a:solidFill>
                <a:latin typeface="+mn-lt"/>
                <a:cs typeface="Akhbar MT" pitchFamily="2" charset="-78"/>
              </a:rPr>
              <a:t>بالنسبة لهذا </a:t>
            </a:r>
            <a:r>
              <a:rPr lang="ar-SA" sz="2800" b="1" dirty="0" smtClean="0">
                <a:ln>
                  <a:solidFill>
                    <a:schemeClr val="accent4">
                      <a:lumMod val="75000"/>
                    </a:schemeClr>
                  </a:solidFill>
                </a:ln>
                <a:solidFill>
                  <a:schemeClr val="accent4">
                    <a:lumMod val="75000"/>
                  </a:schemeClr>
                </a:solidFill>
                <a:latin typeface="+mn-lt"/>
                <a:cs typeface="Akhbar MT" pitchFamily="2" charset="-78"/>
              </a:rPr>
              <a:t>العميل.</a:t>
            </a:r>
            <a:endParaRPr lang="en-US" sz="2800" b="1" dirty="0">
              <a:ln>
                <a:solidFill>
                  <a:schemeClr val="accent4">
                    <a:lumMod val="75000"/>
                  </a:schemeClr>
                </a:solidFill>
              </a:ln>
              <a:solidFill>
                <a:schemeClr val="accent4">
                  <a:lumMod val="75000"/>
                </a:schemeClr>
              </a:solidFill>
              <a:latin typeface="+mn-lt"/>
              <a:cs typeface="Akhbar MT" pitchFamily="2" charset="-78"/>
            </a:endParaRPr>
          </a:p>
        </p:txBody>
      </p:sp>
    </p:spTree>
    <p:extLst>
      <p:ext uri="{BB962C8B-B14F-4D97-AF65-F5344CB8AC3E}">
        <p14:creationId xmlns:p14="http://schemas.microsoft.com/office/powerpoint/2010/main" val="2804563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928670"/>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smtClean="0">
                <a:ln>
                  <a:solidFill>
                    <a:schemeClr val="accent4">
                      <a:lumMod val="75000"/>
                    </a:schemeClr>
                  </a:solidFill>
                </a:ln>
                <a:solidFill>
                  <a:schemeClr val="accent4">
                    <a:lumMod val="75000"/>
                  </a:schemeClr>
                </a:solidFill>
                <a:cs typeface="Akhbar MT" pitchFamily="2" charset="-78"/>
              </a:rPr>
              <a:t>تعتبر </a:t>
            </a:r>
            <a:r>
              <a:rPr lang="ar-SA" sz="2800" b="1" dirty="0">
                <a:ln>
                  <a:solidFill>
                    <a:schemeClr val="accent4">
                      <a:lumMod val="75000"/>
                    </a:schemeClr>
                  </a:solidFill>
                </a:ln>
                <a:solidFill>
                  <a:schemeClr val="accent4">
                    <a:lumMod val="75000"/>
                  </a:schemeClr>
                </a:solidFill>
                <a:cs typeface="Akhbar MT" pitchFamily="2" charset="-78"/>
              </a:rPr>
              <a:t>أعمال التجارة البحرية من قبيل الأعمال التجارية المنفردة وفقا لنص المادة 2 من نظام المحكمة التجارية ويدخل في ذلك الأوجه  المختلفة لهذه الأعمال وهي : </a:t>
            </a:r>
            <a:endParaRPr lang="ar-SA" sz="2800" b="1" dirty="0" smtClean="0">
              <a:ln>
                <a:solidFill>
                  <a:schemeClr val="accent4">
                    <a:lumMod val="75000"/>
                  </a:schemeClr>
                </a:solidFill>
              </a:ln>
              <a:solidFill>
                <a:schemeClr val="accent4">
                  <a:lumMod val="75000"/>
                </a:schemeClr>
              </a:solidFill>
              <a:cs typeface="Akhbar MT" pitchFamily="2" charset="-78"/>
            </a:endParaRPr>
          </a:p>
          <a:p>
            <a:pPr>
              <a:defRPr/>
            </a:pPr>
            <a:r>
              <a:rPr lang="ar-SA" sz="2800" b="1" dirty="0" smtClean="0">
                <a:ln>
                  <a:solidFill>
                    <a:schemeClr val="accent4">
                      <a:lumMod val="75000"/>
                    </a:schemeClr>
                  </a:solidFill>
                </a:ln>
                <a:solidFill>
                  <a:schemeClr val="accent4">
                    <a:lumMod val="75000"/>
                  </a:schemeClr>
                </a:solidFill>
                <a:cs typeface="Akhbar MT" pitchFamily="2" charset="-78"/>
              </a:rPr>
              <a:t>-</a:t>
            </a:r>
            <a:r>
              <a:rPr lang="ar-SA" sz="2800" b="1" dirty="0">
                <a:ln>
                  <a:solidFill>
                    <a:schemeClr val="accent4">
                      <a:lumMod val="75000"/>
                    </a:schemeClr>
                  </a:solidFill>
                </a:ln>
                <a:solidFill>
                  <a:schemeClr val="accent4">
                    <a:lumMod val="75000"/>
                  </a:schemeClr>
                </a:solidFill>
                <a:cs typeface="Akhbar MT" pitchFamily="2" charset="-78"/>
              </a:rPr>
              <a:t>بناء السفن وإصلاحها وصيانتها .</a:t>
            </a:r>
          </a:p>
          <a:p>
            <a:pPr>
              <a:defRPr/>
            </a:pPr>
            <a:r>
              <a:rPr lang="ar-SA" sz="2800" b="1" dirty="0">
                <a:ln>
                  <a:solidFill>
                    <a:schemeClr val="accent4">
                      <a:lumMod val="75000"/>
                    </a:schemeClr>
                  </a:solidFill>
                </a:ln>
                <a:solidFill>
                  <a:schemeClr val="accent4">
                    <a:lumMod val="75000"/>
                  </a:schemeClr>
                </a:solidFill>
                <a:cs typeface="Akhbar MT" pitchFamily="2" charset="-78"/>
              </a:rPr>
              <a:t>-شراء أو بيع أو تأجير أو استئجار السفن.</a:t>
            </a:r>
          </a:p>
          <a:p>
            <a:pPr>
              <a:defRPr/>
            </a:pPr>
            <a:r>
              <a:rPr lang="ar-SA" sz="2800" b="1" dirty="0">
                <a:ln>
                  <a:solidFill>
                    <a:schemeClr val="accent4">
                      <a:lumMod val="75000"/>
                    </a:schemeClr>
                  </a:solidFill>
                </a:ln>
                <a:solidFill>
                  <a:schemeClr val="accent4">
                    <a:lumMod val="75000"/>
                  </a:schemeClr>
                </a:solidFill>
                <a:cs typeface="Akhbar MT" pitchFamily="2" charset="-78"/>
              </a:rPr>
              <a:t>-بيع وشراء معدات أو أدوات أو مواد تموين السفن.</a:t>
            </a:r>
          </a:p>
          <a:p>
            <a:pPr>
              <a:defRPr/>
            </a:pPr>
            <a:r>
              <a:rPr lang="ar-SA" sz="2800" b="1" dirty="0">
                <a:ln>
                  <a:solidFill>
                    <a:schemeClr val="accent4">
                      <a:lumMod val="75000"/>
                    </a:schemeClr>
                  </a:solidFill>
                </a:ln>
                <a:solidFill>
                  <a:schemeClr val="accent4">
                    <a:lumMod val="75000"/>
                  </a:schemeClr>
                </a:solidFill>
                <a:cs typeface="Akhbar MT" pitchFamily="2" charset="-78"/>
              </a:rPr>
              <a:t>-استخدام الملاحين وغيرهم من العاملين  في السفن.</a:t>
            </a:r>
          </a:p>
          <a:p>
            <a:pPr>
              <a:defRPr/>
            </a:pPr>
            <a:r>
              <a:rPr lang="ar-SA" sz="2800" b="1" dirty="0">
                <a:ln>
                  <a:solidFill>
                    <a:schemeClr val="accent4">
                      <a:lumMod val="75000"/>
                    </a:schemeClr>
                  </a:solidFill>
                </a:ln>
                <a:solidFill>
                  <a:schemeClr val="accent4">
                    <a:lumMod val="75000"/>
                  </a:schemeClr>
                </a:solidFill>
                <a:cs typeface="Akhbar MT" pitchFamily="2" charset="-78"/>
              </a:rPr>
              <a:t>-عمليات الاقتراض التي تتم بضمان السفينة أو ضمان حمولتها.</a:t>
            </a:r>
          </a:p>
          <a:p>
            <a:pPr algn="just">
              <a:defRPr/>
            </a:pPr>
            <a:r>
              <a:rPr lang="ar-SA" sz="2400" b="1" dirty="0" smtClean="0">
                <a:ln>
                  <a:solidFill>
                    <a:sysClr val="windowText" lastClr="000000"/>
                  </a:solidFill>
                </a:ln>
                <a:solidFill>
                  <a:srgbClr val="2D07CF"/>
                </a:solidFill>
                <a:cs typeface="AL-Mohanad Bold" pitchFamily="2" charset="-78"/>
              </a:rPr>
              <a:t> </a:t>
            </a:r>
            <a:endParaRPr lang="en-US" sz="2400" b="1" dirty="0">
              <a:ln>
                <a:solidFill>
                  <a:sysClr val="windowText" lastClr="000000"/>
                </a:solidFill>
              </a:ln>
              <a:solidFill>
                <a:srgbClr val="2D07CF"/>
              </a:solidFill>
              <a:cs typeface="AL-Mohanad Bold" pitchFamily="2" charset="-78"/>
            </a:endParaRPr>
          </a:p>
        </p:txBody>
      </p:sp>
      <p:sp>
        <p:nvSpPr>
          <p:cNvPr id="4" name="Rectangle 3"/>
          <p:cNvSpPr/>
          <p:nvPr/>
        </p:nvSpPr>
        <p:spPr>
          <a:xfrm>
            <a:off x="3512843" y="42959"/>
            <a:ext cx="4438080" cy="646331"/>
          </a:xfrm>
          <a:prstGeom prst="rect">
            <a:avLst/>
          </a:prstGeom>
          <a:solidFill>
            <a:srgbClr val="FFFFCC"/>
          </a:solidFill>
        </p:spPr>
        <p:txBody>
          <a:bodyPr wrap="square">
            <a:spAutoFit/>
          </a:bodyPr>
          <a:lstStyle/>
          <a:p>
            <a:pPr algn="ctr"/>
            <a:r>
              <a:rPr lang="ar-SA" sz="3600" b="1" dirty="0" smtClean="0">
                <a:ln>
                  <a:solidFill>
                    <a:sysClr val="windowText" lastClr="000000"/>
                  </a:solidFill>
                </a:ln>
                <a:solidFill>
                  <a:schemeClr val="tx2">
                    <a:lumMod val="10000"/>
                  </a:schemeClr>
                </a:solidFill>
                <a:latin typeface="+mn-lt"/>
                <a:cs typeface="AL-Mohanad Bold" pitchFamily="2" charset="-78"/>
              </a:rPr>
              <a:t>خامسا</a:t>
            </a:r>
            <a:r>
              <a:rPr lang="ar-SA" sz="2800" b="1" dirty="0" smtClean="0">
                <a:ln>
                  <a:solidFill>
                    <a:sysClr val="windowText" lastClr="000000"/>
                  </a:solidFill>
                </a:ln>
                <a:latin typeface="Constantia"/>
                <a:cs typeface="AL-Mohanad Bold" pitchFamily="2" charset="-78"/>
              </a:rPr>
              <a:t>: </a:t>
            </a:r>
            <a:r>
              <a:rPr lang="ar-SA" sz="3600" b="1" dirty="0" smtClean="0">
                <a:ln>
                  <a:solidFill>
                    <a:sysClr val="windowText" lastClr="000000"/>
                  </a:solidFill>
                </a:ln>
                <a:solidFill>
                  <a:schemeClr val="tx2">
                    <a:lumMod val="10000"/>
                  </a:schemeClr>
                </a:solidFill>
                <a:latin typeface="+mn-lt"/>
                <a:cs typeface="AL-Mohanad Bold" pitchFamily="2" charset="-78"/>
              </a:rPr>
              <a:t>أعمال</a:t>
            </a:r>
            <a:r>
              <a:rPr lang="ar-SA" sz="2800" b="1" dirty="0" smtClean="0">
                <a:ln>
                  <a:solidFill>
                    <a:sysClr val="windowText" lastClr="000000"/>
                  </a:solidFill>
                </a:ln>
                <a:latin typeface="Constantia"/>
                <a:cs typeface="AL-Mohanad Bold" pitchFamily="2" charset="-78"/>
              </a:rPr>
              <a:t> </a:t>
            </a:r>
            <a:r>
              <a:rPr lang="ar-SA" sz="3600" b="1" dirty="0">
                <a:ln>
                  <a:solidFill>
                    <a:sysClr val="windowText" lastClr="000000"/>
                  </a:solidFill>
                </a:ln>
                <a:solidFill>
                  <a:schemeClr val="tx2">
                    <a:lumMod val="10000"/>
                  </a:schemeClr>
                </a:solidFill>
                <a:latin typeface="+mn-lt"/>
                <a:cs typeface="AL-Mohanad Bold" pitchFamily="2" charset="-78"/>
              </a:rPr>
              <a:t>التجارة</a:t>
            </a:r>
            <a:r>
              <a:rPr lang="ar-SA" sz="2800" b="1" dirty="0">
                <a:ln>
                  <a:solidFill>
                    <a:sysClr val="windowText" lastClr="000000"/>
                  </a:solidFill>
                </a:ln>
                <a:latin typeface="Constantia"/>
                <a:cs typeface="AL-Mohanad Bold" pitchFamily="2" charset="-78"/>
              </a:rPr>
              <a:t> </a:t>
            </a:r>
            <a:r>
              <a:rPr lang="ar-SA" sz="3600" b="1" dirty="0">
                <a:ln>
                  <a:solidFill>
                    <a:sysClr val="windowText" lastClr="000000"/>
                  </a:solidFill>
                </a:ln>
                <a:solidFill>
                  <a:schemeClr val="tx2">
                    <a:lumMod val="10000"/>
                  </a:schemeClr>
                </a:solidFill>
                <a:latin typeface="+mn-lt"/>
                <a:cs typeface="AL-Mohanad Bold" pitchFamily="2" charset="-78"/>
              </a:rPr>
              <a:t>البحرية</a:t>
            </a:r>
            <a:endParaRPr lang="en-US" sz="3600" b="1" dirty="0">
              <a:ln>
                <a:solidFill>
                  <a:sysClr val="windowText" lastClr="000000"/>
                </a:solidFill>
              </a:ln>
              <a:solidFill>
                <a:schemeClr val="tx2">
                  <a:lumMod val="10000"/>
                </a:schemeClr>
              </a:solidFill>
              <a:latin typeface="+mn-lt"/>
              <a:cs typeface="AL-Mohanad Bold" pitchFamily="2" charset="-78"/>
            </a:endParaRPr>
          </a:p>
        </p:txBody>
      </p:sp>
      <p:sp>
        <p:nvSpPr>
          <p:cNvPr id="5" name="Rectangle 4"/>
          <p:cNvSpPr/>
          <p:nvPr/>
        </p:nvSpPr>
        <p:spPr>
          <a:xfrm>
            <a:off x="160194" y="4221088"/>
            <a:ext cx="9572692" cy="1938992"/>
          </a:xfrm>
          <a:prstGeom prst="rect">
            <a:avLst/>
          </a:prstGeom>
          <a:solidFill>
            <a:srgbClr val="FFFFCC"/>
          </a:solidFill>
        </p:spPr>
        <p:txBody>
          <a:bodyPr wrap="square">
            <a:spAutoFit/>
          </a:bodyPr>
          <a:lstStyle/>
          <a:p>
            <a:pPr algn="just">
              <a:spcBef>
                <a:spcPts val="0"/>
              </a:spcBef>
              <a:spcAft>
                <a:spcPts val="0"/>
              </a:spcAft>
            </a:pPr>
            <a:r>
              <a:rPr lang="ar-SA" sz="2400" b="1" dirty="0">
                <a:ln>
                  <a:solidFill>
                    <a:srgbClr val="C00000"/>
                  </a:solidFill>
                </a:ln>
                <a:solidFill>
                  <a:srgbClr val="C00000"/>
                </a:solidFill>
                <a:latin typeface="+mn-lt"/>
                <a:cs typeface="Akhbar MT" pitchFamily="2" charset="-78"/>
              </a:rPr>
              <a:t>تعتبر أعمال التجارة البحرية أعمالا تجاريه منفردة حتى لو قام بها الشخص مرة واحده لو كان تاجر أو غير تاجر، وتعتبر الأعمال تجاريه بالنسبة لصاحب السفينة أو مجهزها أما  بالنسبة للطرف الأخر فان الأمر يتوقف على صفة تاجر أو غير تاجر وعلى طبيعة العمل بالنسبة له.</a:t>
            </a:r>
            <a:endParaRPr lang="en-US" sz="2400" b="1" dirty="0">
              <a:ln>
                <a:solidFill>
                  <a:srgbClr val="C00000"/>
                </a:solidFill>
              </a:ln>
              <a:solidFill>
                <a:srgbClr val="C00000"/>
              </a:solidFill>
              <a:latin typeface="+mn-lt"/>
              <a:cs typeface="Akhbar MT" pitchFamily="2" charset="-78"/>
            </a:endParaRPr>
          </a:p>
          <a:p>
            <a:pPr algn="just">
              <a:spcBef>
                <a:spcPts val="0"/>
              </a:spcBef>
              <a:spcAft>
                <a:spcPts val="0"/>
              </a:spcAft>
            </a:pPr>
            <a:r>
              <a:rPr lang="ar-SA" sz="2400" b="1" dirty="0">
                <a:ln>
                  <a:solidFill>
                    <a:srgbClr val="C00000"/>
                  </a:solidFill>
                </a:ln>
                <a:solidFill>
                  <a:srgbClr val="C00000"/>
                </a:solidFill>
                <a:latin typeface="+mn-lt"/>
                <a:cs typeface="Akhbar MT" pitchFamily="2" charset="-78"/>
              </a:rPr>
              <a:t> تجدر الإشارة أن الأعمال المتعلقة بسفن النزهة لا تعتبر من الأعمال التجارية وذلك لانتفاء قصد المضاربة وتحقيق الربح</a:t>
            </a:r>
            <a:endParaRPr lang="en-US" sz="2400" b="1" dirty="0">
              <a:ln>
                <a:solidFill>
                  <a:srgbClr val="C00000"/>
                </a:solidFill>
              </a:ln>
              <a:solidFill>
                <a:srgbClr val="C00000"/>
              </a:solidFill>
              <a:latin typeface="+mn-lt"/>
              <a:cs typeface="Akhbar MT" pitchFamily="2" charset="-78"/>
            </a:endParaRPr>
          </a:p>
        </p:txBody>
      </p:sp>
    </p:spTree>
    <p:extLst>
      <p:ext uri="{BB962C8B-B14F-4D97-AF65-F5344CB8AC3E}">
        <p14:creationId xmlns:p14="http://schemas.microsoft.com/office/powerpoint/2010/main" val="2358036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21</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2715</TotalTime>
  <Words>1370</Words>
  <Application>Microsoft Office PowerPoint</Application>
  <PresentationFormat>A4 Paper (210x297 mm)</PresentationFormat>
  <Paragraphs>156</Paragraphs>
  <Slides>21</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ae_AlMateen</vt:lpstr>
      <vt:lpstr>Akhbar MT</vt:lpstr>
      <vt:lpstr>AL-Mohanad Bold</vt:lpstr>
      <vt:lpstr>Arial</vt:lpstr>
      <vt:lpstr>AYM Wadiy S_U normal.</vt:lpstr>
      <vt:lpstr>Calibri</vt:lpstr>
      <vt:lpstr>Constantia</vt:lpstr>
      <vt:lpstr>Majalla UI</vt:lpstr>
      <vt:lpstr>Times New Roman</vt:lpstr>
      <vt:lpstr>Office Theme</vt:lpstr>
      <vt:lpstr>PowerPoint Presentation</vt:lpstr>
      <vt:lpstr> المحاضرة الثالثة: أنواع الأعمال التجارية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ثانيا: الأوراق التجارية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226</cp:revision>
  <dcterms:created xsi:type="dcterms:W3CDTF">2009-10-14T19:14:34Z</dcterms:created>
  <dcterms:modified xsi:type="dcterms:W3CDTF">2013-09-25T12:16:49Z</dcterms:modified>
</cp:coreProperties>
</file>