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4"/>
  </p:notesMasterIdLst>
  <p:sldIdLst>
    <p:sldId id="256" r:id="rId2"/>
    <p:sldId id="348" r:id="rId3"/>
    <p:sldId id="339" r:id="rId4"/>
    <p:sldId id="340" r:id="rId5"/>
    <p:sldId id="341" r:id="rId6"/>
    <p:sldId id="350" r:id="rId7"/>
    <p:sldId id="351" r:id="rId8"/>
    <p:sldId id="352" r:id="rId9"/>
    <p:sldId id="343" r:id="rId10"/>
    <p:sldId id="344" r:id="rId11"/>
    <p:sldId id="346" r:id="rId12"/>
    <p:sldId id="349" r:id="rId13"/>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extLst>
    <p:ext uri="{EFAFB233-063F-42B5-8137-9DF3F51BA10A}">
      <p15:sldGuideLst xmlns:p15="http://schemas.microsoft.com/office/powerpoint/2012/main">
        <p15:guide id="1" orient="horz" pos="2160">
          <p15:clr>
            <a:srgbClr val="A4A3A4"/>
          </p15:clr>
        </p15:guide>
        <p15:guide id="2" pos="312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CC"/>
    <a:srgbClr val="AD9968"/>
    <a:srgbClr val="3B84AF"/>
    <a:srgbClr val="FF3300"/>
    <a:srgbClr val="009900"/>
    <a:srgbClr val="000000"/>
    <a:srgbClr val="FF006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19" autoAdjust="0"/>
    <p:restoredTop sz="94664" autoAdjust="0"/>
  </p:normalViewPr>
  <p:slideViewPr>
    <p:cSldViewPr>
      <p:cViewPr varScale="1">
        <p:scale>
          <a:sx n="99" d="100"/>
          <a:sy n="99" d="100"/>
        </p:scale>
        <p:origin x="90" y="174"/>
      </p:cViewPr>
      <p:guideLst>
        <p:guide orient="horz" pos="2160"/>
        <p:guide pos="3120"/>
      </p:guideLst>
    </p:cSldViewPr>
  </p:slideViewPr>
  <p:notesTextViewPr>
    <p:cViewPr>
      <p:scale>
        <a:sx n="100" d="100"/>
        <a:sy n="100" d="100"/>
      </p:scale>
      <p:origin x="0" y="0"/>
    </p:cViewPr>
  </p:notesTextViewPr>
  <p:notesViewPr>
    <p:cSldViewPr>
      <p:cViewPr varScale="1">
        <p:scale>
          <a:sx n="55" d="100"/>
          <a:sy n="55" d="100"/>
        </p:scale>
        <p:origin x="-2856" y="-102"/>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10/2/2013</a:t>
            </a:fld>
            <a:endParaRPr lang="en-US"/>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a:p>
        </p:txBody>
      </p:sp>
    </p:spTree>
    <p:extLst>
      <p:ext uri="{BB962C8B-B14F-4D97-AF65-F5344CB8AC3E}">
        <p14:creationId xmlns:p14="http://schemas.microsoft.com/office/powerpoint/2010/main" val="2526613547"/>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8898" name="عنصر نائب لصورة الشريحة 1"/>
          <p:cNvSpPr>
            <a:spLocks noGrp="1" noRot="1" noChangeAspect="1" noTextEdit="1"/>
          </p:cNvSpPr>
          <p:nvPr>
            <p:ph type="sldImg"/>
          </p:nvPr>
        </p:nvSpPr>
        <p:spPr bwMode="auto">
          <a:noFill/>
          <a:ln>
            <a:solidFill>
              <a:srgbClr val="000000"/>
            </a:solidFill>
            <a:miter lim="800000"/>
            <a:headEnd/>
            <a:tailEnd/>
          </a:ln>
        </p:spPr>
      </p:sp>
      <p:sp>
        <p:nvSpPr>
          <p:cNvPr id="208899" name="عنصر نائب للملاحظات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ar-SA" smtClean="0"/>
          </a:p>
        </p:txBody>
      </p:sp>
      <p:sp>
        <p:nvSpPr>
          <p:cNvPr id="34820" name="عنصر نائب لرقم الشريحة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pPr>
            <a:fld id="{DE190B9E-F51F-41DE-85BE-459CC03C2BFF}" type="slidenum">
              <a:rPr lang="ar-SA" smtClean="0">
                <a:ea typeface="Majalla UI"/>
                <a:cs typeface="Majalla UI"/>
              </a:rPr>
              <a:pPr fontAlgn="base">
                <a:spcBef>
                  <a:spcPct val="0"/>
                </a:spcBef>
                <a:spcAft>
                  <a:spcPct val="0"/>
                </a:spcAft>
              </a:pPr>
              <a:t>3</a:t>
            </a:fld>
            <a:endParaRPr lang="ar-SA" smtClean="0">
              <a:ea typeface="Majalla UI"/>
              <a:cs typeface="Majalla UI"/>
            </a:endParaRPr>
          </a:p>
        </p:txBody>
      </p:sp>
    </p:spTree>
    <p:extLst>
      <p:ext uri="{BB962C8B-B14F-4D97-AF65-F5344CB8AC3E}">
        <p14:creationId xmlns:p14="http://schemas.microsoft.com/office/powerpoint/2010/main" val="90895963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9922" name="عنصر نائب لصورة الشريحة 1"/>
          <p:cNvSpPr>
            <a:spLocks noGrp="1" noRot="1" noChangeAspect="1" noTextEdit="1"/>
          </p:cNvSpPr>
          <p:nvPr>
            <p:ph type="sldImg"/>
          </p:nvPr>
        </p:nvSpPr>
        <p:spPr bwMode="auto">
          <a:noFill/>
          <a:ln>
            <a:solidFill>
              <a:srgbClr val="000000"/>
            </a:solidFill>
            <a:miter lim="800000"/>
            <a:headEnd/>
            <a:tailEnd/>
          </a:ln>
        </p:spPr>
      </p:sp>
      <p:sp>
        <p:nvSpPr>
          <p:cNvPr id="209923" name="عنصر نائب للملاحظات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ar-SA" smtClean="0"/>
          </a:p>
        </p:txBody>
      </p:sp>
      <p:sp>
        <p:nvSpPr>
          <p:cNvPr id="34820" name="عنصر نائب لرقم الشريحة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pPr>
            <a:fld id="{7C7F2BD0-5E67-43A1-9655-BC9C358D41A3}" type="slidenum">
              <a:rPr lang="ar-SA" smtClean="0">
                <a:ea typeface="Majalla UI"/>
                <a:cs typeface="Majalla UI"/>
              </a:rPr>
              <a:pPr fontAlgn="base">
                <a:spcBef>
                  <a:spcPct val="0"/>
                </a:spcBef>
                <a:spcAft>
                  <a:spcPct val="0"/>
                </a:spcAft>
              </a:pPr>
              <a:t>4</a:t>
            </a:fld>
            <a:endParaRPr lang="ar-SA" smtClean="0">
              <a:ea typeface="Majalla UI"/>
              <a:cs typeface="Majalla UI"/>
            </a:endParaRPr>
          </a:p>
        </p:txBody>
      </p:sp>
    </p:spTree>
    <p:extLst>
      <p:ext uri="{BB962C8B-B14F-4D97-AF65-F5344CB8AC3E}">
        <p14:creationId xmlns:p14="http://schemas.microsoft.com/office/powerpoint/2010/main" val="399350174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0946" name="عنصر نائب لصورة الشريحة 1"/>
          <p:cNvSpPr>
            <a:spLocks noGrp="1" noRot="1" noChangeAspect="1" noTextEdit="1"/>
          </p:cNvSpPr>
          <p:nvPr>
            <p:ph type="sldImg"/>
          </p:nvPr>
        </p:nvSpPr>
        <p:spPr bwMode="auto">
          <a:noFill/>
          <a:ln>
            <a:solidFill>
              <a:srgbClr val="000000"/>
            </a:solidFill>
            <a:miter lim="800000"/>
            <a:headEnd/>
            <a:tailEnd/>
          </a:ln>
        </p:spPr>
      </p:sp>
      <p:sp>
        <p:nvSpPr>
          <p:cNvPr id="210947" name="عنصر نائب للملاحظات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ar-SA" smtClean="0"/>
          </a:p>
        </p:txBody>
      </p:sp>
      <p:sp>
        <p:nvSpPr>
          <p:cNvPr id="34820" name="عنصر نائب لرقم الشريحة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pPr>
            <a:fld id="{520E8F7A-FD71-430A-8564-B68AFB770F24}" type="slidenum">
              <a:rPr lang="ar-SA" smtClean="0">
                <a:ea typeface="Majalla UI"/>
                <a:cs typeface="Majalla UI"/>
              </a:rPr>
              <a:pPr fontAlgn="base">
                <a:spcBef>
                  <a:spcPct val="0"/>
                </a:spcBef>
                <a:spcAft>
                  <a:spcPct val="0"/>
                </a:spcAft>
              </a:pPr>
              <a:t>5</a:t>
            </a:fld>
            <a:endParaRPr lang="ar-SA" smtClean="0">
              <a:ea typeface="Majalla UI"/>
              <a:cs typeface="Majalla UI"/>
            </a:endParaRPr>
          </a:p>
        </p:txBody>
      </p:sp>
    </p:spTree>
    <p:extLst>
      <p:ext uri="{BB962C8B-B14F-4D97-AF65-F5344CB8AC3E}">
        <p14:creationId xmlns:p14="http://schemas.microsoft.com/office/powerpoint/2010/main" val="262844417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2994" name="عنصر نائب لصورة الشريحة 1"/>
          <p:cNvSpPr>
            <a:spLocks noGrp="1" noRot="1" noChangeAspect="1" noTextEdit="1"/>
          </p:cNvSpPr>
          <p:nvPr>
            <p:ph type="sldImg"/>
          </p:nvPr>
        </p:nvSpPr>
        <p:spPr bwMode="auto">
          <a:noFill/>
          <a:ln>
            <a:solidFill>
              <a:srgbClr val="000000"/>
            </a:solidFill>
            <a:miter lim="800000"/>
            <a:headEnd/>
            <a:tailEnd/>
          </a:ln>
        </p:spPr>
      </p:sp>
      <p:sp>
        <p:nvSpPr>
          <p:cNvPr id="212995" name="عنصر نائب للملاحظات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ar-SA" smtClean="0"/>
          </a:p>
        </p:txBody>
      </p:sp>
      <p:sp>
        <p:nvSpPr>
          <p:cNvPr id="34820" name="عنصر نائب لرقم الشريحة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pPr>
            <a:fld id="{EBF794F1-5BA3-48EB-9512-9B3D4FE1C1B6}" type="slidenum">
              <a:rPr lang="ar-SA" smtClean="0">
                <a:ea typeface="Majalla UI"/>
                <a:cs typeface="Majalla UI"/>
              </a:rPr>
              <a:pPr fontAlgn="base">
                <a:spcBef>
                  <a:spcPct val="0"/>
                </a:spcBef>
                <a:spcAft>
                  <a:spcPct val="0"/>
                </a:spcAft>
              </a:pPr>
              <a:t>9</a:t>
            </a:fld>
            <a:endParaRPr lang="ar-SA" smtClean="0">
              <a:ea typeface="Majalla UI"/>
              <a:cs typeface="Majalla UI"/>
            </a:endParaRPr>
          </a:p>
        </p:txBody>
      </p:sp>
    </p:spTree>
    <p:extLst>
      <p:ext uri="{BB962C8B-B14F-4D97-AF65-F5344CB8AC3E}">
        <p14:creationId xmlns:p14="http://schemas.microsoft.com/office/powerpoint/2010/main" val="222279699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4018" name="عنصر نائب لصورة الشريحة 1"/>
          <p:cNvSpPr>
            <a:spLocks noGrp="1" noRot="1" noChangeAspect="1" noTextEdit="1"/>
          </p:cNvSpPr>
          <p:nvPr>
            <p:ph type="sldImg"/>
          </p:nvPr>
        </p:nvSpPr>
        <p:spPr bwMode="auto">
          <a:noFill/>
          <a:ln>
            <a:solidFill>
              <a:srgbClr val="000000"/>
            </a:solidFill>
            <a:miter lim="800000"/>
            <a:headEnd/>
            <a:tailEnd/>
          </a:ln>
        </p:spPr>
      </p:sp>
      <p:sp>
        <p:nvSpPr>
          <p:cNvPr id="214019" name="عنصر نائب للملاحظات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ar-SA" smtClean="0"/>
          </a:p>
        </p:txBody>
      </p:sp>
      <p:sp>
        <p:nvSpPr>
          <p:cNvPr id="35844" name="عنصر نائب لرقم الشريحة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pPr>
            <a:fld id="{F0398ACC-4348-41EC-B475-A7BE1A223FA1}" type="slidenum">
              <a:rPr lang="ar-SA" smtClean="0">
                <a:ea typeface="Majalla UI"/>
                <a:cs typeface="Majalla UI"/>
              </a:rPr>
              <a:pPr fontAlgn="base">
                <a:spcBef>
                  <a:spcPct val="0"/>
                </a:spcBef>
                <a:spcAft>
                  <a:spcPct val="0"/>
                </a:spcAft>
              </a:pPr>
              <a:t>10</a:t>
            </a:fld>
            <a:endParaRPr lang="ar-SA" smtClean="0">
              <a:ea typeface="Majalla UI"/>
              <a:cs typeface="Majalla UI"/>
            </a:endParaRPr>
          </a:p>
        </p:txBody>
      </p:sp>
    </p:spTree>
    <p:extLst>
      <p:ext uri="{BB962C8B-B14F-4D97-AF65-F5344CB8AC3E}">
        <p14:creationId xmlns:p14="http://schemas.microsoft.com/office/powerpoint/2010/main" val="152552073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6066" name="عنصر نائب لصورة الشريحة 1"/>
          <p:cNvSpPr>
            <a:spLocks noGrp="1" noRot="1" noChangeAspect="1" noTextEdit="1"/>
          </p:cNvSpPr>
          <p:nvPr>
            <p:ph type="sldImg"/>
          </p:nvPr>
        </p:nvSpPr>
        <p:spPr bwMode="auto">
          <a:noFill/>
          <a:ln>
            <a:solidFill>
              <a:srgbClr val="000000"/>
            </a:solidFill>
            <a:miter lim="800000"/>
            <a:headEnd/>
            <a:tailEnd/>
          </a:ln>
        </p:spPr>
      </p:sp>
      <p:sp>
        <p:nvSpPr>
          <p:cNvPr id="216067" name="عنصر نائب للملاحظات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ar-SA" smtClean="0"/>
          </a:p>
        </p:txBody>
      </p:sp>
      <p:sp>
        <p:nvSpPr>
          <p:cNvPr id="35844" name="عنصر نائب لرقم الشريحة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pPr>
            <a:fld id="{36E0384B-EBBA-446E-BF75-D3D56C0A180E}" type="slidenum">
              <a:rPr lang="ar-SA" smtClean="0">
                <a:ea typeface="Majalla UI"/>
                <a:cs typeface="Majalla UI"/>
              </a:rPr>
              <a:pPr fontAlgn="base">
                <a:spcBef>
                  <a:spcPct val="0"/>
                </a:spcBef>
                <a:spcAft>
                  <a:spcPct val="0"/>
                </a:spcAft>
              </a:pPr>
              <a:t>11</a:t>
            </a:fld>
            <a:endParaRPr lang="ar-SA" smtClean="0">
              <a:ea typeface="Majalla UI"/>
              <a:cs typeface="Majalla UI"/>
            </a:endParaRPr>
          </a:p>
        </p:txBody>
      </p:sp>
    </p:spTree>
    <p:extLst>
      <p:ext uri="{BB962C8B-B14F-4D97-AF65-F5344CB8AC3E}">
        <p14:creationId xmlns:p14="http://schemas.microsoft.com/office/powerpoint/2010/main" val="421893375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876839"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 name="Rectangle 11"/>
          <p:cNvSpPr/>
          <p:nvPr/>
        </p:nvSpPr>
        <p:spPr>
          <a:xfrm>
            <a:off x="723900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92"/>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6" name="Slide Number Placeholder 5"/>
          <p:cNvSpPr>
            <a:spLocks noGrp="1"/>
          </p:cNvSpPr>
          <p:nvPr>
            <p:ph type="sldNum" sz="quarter" idx="10"/>
          </p:nvPr>
        </p:nvSpPr>
        <p:spPr>
          <a:xfrm>
            <a:off x="4927605" y="6356416"/>
            <a:ext cx="482600" cy="365125"/>
          </a:xfrm>
          <a:prstGeom prst="rect">
            <a:avLst/>
          </a:prstGeom>
        </p:spPr>
        <p:txBody>
          <a:bodyPr/>
          <a:lstStyle>
            <a:lvl1pPr>
              <a:defRPr/>
            </a:lvl1pPr>
          </a:lstStyle>
          <a:p>
            <a:pPr>
              <a:defRPr/>
            </a:pPr>
            <a:fld id="{7B8EA862-7DD5-4A06-BDE1-DB7EC5FAA60C}" type="slidenum">
              <a:rPr lang="ar-SA"/>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66"/>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39"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67"/>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876839"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66"/>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6"/>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7" y="1600206"/>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39"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5"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5"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876839"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Rectangle 3"/>
          <p:cNvSpPr/>
          <p:nvPr userDrawn="1"/>
        </p:nvSpPr>
        <p:spPr>
          <a:xfrm>
            <a:off x="4876839"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39"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2" y="273117"/>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3"/>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7054"/>
            <a:ext cx="571500" cy="365125"/>
          </a:xfrm>
          <a:prstGeom prst="rect">
            <a:avLst/>
          </a:prstGeom>
        </p:spPr>
        <p:txBody>
          <a:bodyPr/>
          <a:lstStyle>
            <a:lvl1pPr>
              <a:defRPr/>
            </a:lvl1pPr>
          </a:lstStyle>
          <a:p>
            <a:pPr>
              <a:defRPr/>
            </a:pPr>
            <a:fld id="{1CD0D710-FEE9-4DD8-AEED-EBF044EACABA}" type="slidenum">
              <a:rPr lang="ar-SA"/>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7054"/>
            <a:ext cx="571500" cy="365125"/>
          </a:xfrm>
          <a:prstGeom prst="rect">
            <a:avLst/>
          </a:prstGeom>
        </p:spPr>
        <p:txBody>
          <a:bodyPr/>
          <a:lstStyle>
            <a:lvl1pPr>
              <a:defRPr/>
            </a:lvl1pPr>
          </a:lstStyle>
          <a:p>
            <a:pPr>
              <a:defRPr/>
            </a:pPr>
            <a:fld id="{3CD681FE-95EB-43BB-90BC-9DFA564FD6CC}" type="slidenum">
              <a:rPr lang="ar-SA"/>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7054"/>
            <a:ext cx="571500" cy="365125"/>
          </a:xfrm>
          <a:prstGeom prst="rect">
            <a:avLst/>
          </a:prstGeom>
        </p:spPr>
        <p:txBody>
          <a:bodyPr/>
          <a:lstStyle>
            <a:lvl1pPr>
              <a:defRPr/>
            </a:lvl1pPr>
          </a:lstStyle>
          <a:p>
            <a:pPr>
              <a:defRPr/>
            </a:pPr>
            <a:fld id="{94E2D931-4EC8-4CD2-97D6-9D3F541B751A}" type="slidenum">
              <a:rPr lang="ar-SA"/>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705"/>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8" y="274705"/>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7054"/>
            <a:ext cx="571500" cy="365125"/>
          </a:xfrm>
          <a:prstGeom prst="rect">
            <a:avLst/>
          </a:prstGeom>
        </p:spPr>
        <p:txBody>
          <a:bodyPr/>
          <a:lstStyle>
            <a:lvl1pPr>
              <a:defRPr/>
            </a:lvl1pPr>
          </a:lstStyle>
          <a:p>
            <a:pPr>
              <a:defRPr/>
            </a:pPr>
            <a:fld id="{9FE1D026-1D84-4E55-B04D-2B54F501D563}" type="slidenum">
              <a:rPr lang="ar-SA"/>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6"/>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userDrawn="1"/>
        </p:nvSpPr>
        <p:spPr>
          <a:xfrm>
            <a:off x="0" y="6324600"/>
            <a:ext cx="9906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grpSp>
        <p:nvGrpSpPr>
          <p:cNvPr id="12" name="Group 7"/>
          <p:cNvGrpSpPr>
            <a:grpSpLocks/>
          </p:cNvGrpSpPr>
          <p:nvPr userDrawn="1"/>
        </p:nvGrpSpPr>
        <p:grpSpPr bwMode="auto">
          <a:xfrm>
            <a:off x="8610605" y="5791200"/>
            <a:ext cx="941389"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4"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914900" y="6377054"/>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sp>
        <p:nvSpPr>
          <p:cNvPr id="16" name="Rectangle 15"/>
          <p:cNvSpPr/>
          <p:nvPr userDrawn="1"/>
        </p:nvSpPr>
        <p:spPr>
          <a:xfrm>
            <a:off x="6781800" y="6519446"/>
            <a:ext cx="1928926"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King Faisal University</a:t>
            </a:r>
            <a:endParaRPr lang="en-US" sz="1600" dirty="0">
              <a:solidFill>
                <a:schemeClr val="bg1"/>
              </a:solidFill>
              <a:latin typeface="+mn-lt"/>
              <a:cs typeface="+mn-cs"/>
            </a:endParaRPr>
          </a:p>
        </p:txBody>
      </p:sp>
      <p:sp>
        <p:nvSpPr>
          <p:cNvPr id="17" name="Rectangle 16"/>
          <p:cNvSpPr/>
          <p:nvPr userDrawn="1"/>
        </p:nvSpPr>
        <p:spPr>
          <a:xfrm>
            <a:off x="7050441" y="6290846"/>
            <a:ext cx="1406154"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8" name="Picture 17" descr="logo EDE.png"/>
          <p:cNvPicPr>
            <a:picLocks noChangeAspect="1"/>
          </p:cNvPicPr>
          <p:nvPr userDrawn="1"/>
        </p:nvPicPr>
        <p:blipFill>
          <a:blip r:embed="rId14" cstate="print"/>
          <a:stretch>
            <a:fillRect/>
          </a:stretch>
        </p:blipFill>
        <p:spPr>
          <a:xfrm>
            <a:off x="304806" y="5791266"/>
            <a:ext cx="838200" cy="938645"/>
          </a:xfrm>
          <a:prstGeom prst="rect">
            <a:avLst/>
          </a:prstGeom>
        </p:spPr>
      </p:pic>
      <p:sp>
        <p:nvSpPr>
          <p:cNvPr id="19" name="Rectangle 18"/>
          <p:cNvSpPr/>
          <p:nvPr userDrawn="1"/>
        </p:nvSpPr>
        <p:spPr>
          <a:xfrm>
            <a:off x="914400" y="6581067"/>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0" name="Rectangle 19"/>
          <p:cNvSpPr/>
          <p:nvPr userDrawn="1"/>
        </p:nvSpPr>
        <p:spPr>
          <a:xfrm>
            <a:off x="1183042" y="6290846"/>
            <a:ext cx="274786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عمادة التعليم</a:t>
            </a:r>
            <a:r>
              <a:rPr lang="ar-SA" sz="1600" b="1" baseline="0" dirty="0" smtClean="0">
                <a:solidFill>
                  <a:schemeClr val="bg1"/>
                </a:solidFill>
                <a:latin typeface="+mn-lt"/>
                <a:cs typeface="+mn-cs"/>
              </a:rPr>
              <a:t> الإكتروني والتعلم عن بعد</a:t>
            </a:r>
            <a:endParaRPr lang="en-US" sz="1600" b="1" dirty="0">
              <a:solidFill>
                <a:schemeClr val="bg1"/>
              </a:solidFill>
              <a:latin typeface="+mn-lt"/>
              <a:cs typeface="+mn-cs"/>
            </a:endParaRPr>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hf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91"/>
            <a:ext cx="8420100" cy="1470025"/>
          </a:xfrm>
        </p:spPr>
        <p:txBody>
          <a:bodyPr/>
          <a:lstStyle/>
          <a:p>
            <a:pPr eaLnBrk="1" hangingPunct="1"/>
            <a:endParaRPr lang="ar-SA"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smtClean="0">
              <a:cs typeface="+mn-cs"/>
            </a:endParaRPr>
          </a:p>
        </p:txBody>
      </p:sp>
      <p:sp>
        <p:nvSpPr>
          <p:cNvPr id="5124" name="Slide Number Placeholder 3"/>
          <p:cNvSpPr>
            <a:spLocks noGrp="1"/>
          </p:cNvSpPr>
          <p:nvPr>
            <p:ph type="sldNum" sz="quarter" idx="10"/>
          </p:nvPr>
        </p:nvSpPr>
        <p:spPr bwMode="auto">
          <a:noFill/>
          <a:ln>
            <a:miter lim="800000"/>
            <a:headEnd/>
            <a:tailEnd/>
          </a:ln>
        </p:spPr>
        <p:txBody>
          <a:bodyPr/>
          <a:lstStyle/>
          <a:p>
            <a:fld id="{10032AED-950E-4013-8E81-DE89BE95EEEF}" type="slidenum">
              <a:rPr lang="ar-SA" smtClean="0">
                <a:cs typeface="Arial" pitchFamily="34" charset="0"/>
              </a:rPr>
              <a:pPr/>
              <a:t>1</a:t>
            </a:fld>
            <a:endParaRPr lang="en-US" smtClean="0">
              <a:cs typeface="Arial" pitchFamily="34" charset="0"/>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6" name="Rectangle 5"/>
          <p:cNvSpPr/>
          <p:nvPr/>
        </p:nvSpPr>
        <p:spPr>
          <a:xfrm>
            <a:off x="0" y="0"/>
            <a:ext cx="9906000" cy="3429000"/>
          </a:xfrm>
          <a:prstGeom prst="rect">
            <a:avLst/>
          </a:prstGeom>
          <a:solidFill>
            <a:srgbClr val="AD9968"/>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822950" y="4648200"/>
            <a:ext cx="3930650" cy="1371600"/>
          </a:xfrm>
          <a:prstGeom prst="rect">
            <a:avLst/>
          </a:prstGeom>
          <a:noFill/>
          <a:ln w="9525">
            <a:noFill/>
            <a:miter lim="800000"/>
            <a:headEnd/>
            <a:tailEnd/>
          </a:ln>
        </p:spPr>
        <p:txBody>
          <a:bodyPr/>
          <a:lstStyle/>
          <a:p>
            <a:pPr algn="ctr" rtl="0">
              <a:spcBef>
                <a:spcPct val="20000"/>
              </a:spcBef>
              <a:buFont typeface="Arial" pitchFamily="34" charset="0"/>
              <a:buNone/>
            </a:pPr>
            <a:r>
              <a:rPr lang="ar-SA" sz="2400" b="1" dirty="0" smtClean="0">
                <a:solidFill>
                  <a:schemeClr val="accent4">
                    <a:lumMod val="50000"/>
                  </a:schemeClr>
                </a:solidFill>
                <a:latin typeface="Calibri" pitchFamily="34" charset="0"/>
              </a:rPr>
              <a:t>جامعة الملك فيصل</a:t>
            </a:r>
          </a:p>
          <a:p>
            <a:pPr algn="ctr" rtl="0">
              <a:spcBef>
                <a:spcPct val="20000"/>
              </a:spcBef>
              <a:buFont typeface="Arial" pitchFamily="34" charset="0"/>
              <a:buNone/>
            </a:pPr>
            <a:r>
              <a:rPr lang="ar-DZ" sz="2400" b="1" dirty="0" smtClean="0">
                <a:solidFill>
                  <a:schemeClr val="accent4">
                    <a:lumMod val="50000"/>
                  </a:schemeClr>
                </a:solidFill>
                <a:latin typeface="Calibri" pitchFamily="34" charset="0"/>
              </a:rPr>
              <a:t>كلية إدارة الأعمال</a:t>
            </a:r>
          </a:p>
          <a:p>
            <a:pPr algn="ctr" rtl="0">
              <a:spcBef>
                <a:spcPct val="20000"/>
              </a:spcBef>
              <a:buFont typeface="Arial" pitchFamily="34" charset="0"/>
              <a:buNone/>
            </a:pPr>
            <a:r>
              <a:rPr lang="ar-DZ" sz="2400" b="1" dirty="0" smtClean="0">
                <a:solidFill>
                  <a:schemeClr val="accent4">
                    <a:lumMod val="50000"/>
                  </a:schemeClr>
                </a:solidFill>
                <a:latin typeface="Calibri" pitchFamily="34" charset="0"/>
              </a:rPr>
              <a:t>قسم </a:t>
            </a:r>
            <a:r>
              <a:rPr lang="ar-SA" sz="2400" b="1" dirty="0" smtClean="0">
                <a:solidFill>
                  <a:schemeClr val="accent4">
                    <a:lumMod val="50000"/>
                  </a:schemeClr>
                </a:solidFill>
                <a:latin typeface="Calibri" pitchFamily="34" charset="0"/>
              </a:rPr>
              <a:t>القانون</a:t>
            </a:r>
            <a:endParaRPr lang="en-US" sz="2400" b="1" dirty="0">
              <a:solidFill>
                <a:schemeClr val="accent4">
                  <a:lumMod val="50000"/>
                </a:schemeClr>
              </a:solidFill>
              <a:latin typeface="Calibri" pitchFamily="34" charset="0"/>
            </a:endParaRPr>
          </a:p>
          <a:p>
            <a:pPr algn="ctr" rtl="0">
              <a:spcBef>
                <a:spcPct val="20000"/>
              </a:spcBef>
              <a:buFont typeface="Arial" pitchFamily="34" charset="0"/>
              <a:buNone/>
            </a:pPr>
            <a:r>
              <a:rPr lang="ar-SA" sz="2400" dirty="0" smtClean="0">
                <a:solidFill>
                  <a:schemeClr val="tx2">
                    <a:lumMod val="75000"/>
                  </a:schemeClr>
                </a:solidFill>
                <a:latin typeface="Calibri" pitchFamily="34" charset="0"/>
              </a:rPr>
              <a:t>	</a:t>
            </a:r>
            <a:endParaRPr lang="en-US" sz="2400" dirty="0">
              <a:solidFill>
                <a:schemeClr val="tx2">
                  <a:lumMod val="75000"/>
                </a:schemeClr>
              </a:solidFill>
              <a:latin typeface="Calibri" pitchFamily="34" charset="0"/>
            </a:endParaRPr>
          </a:p>
        </p:txBody>
      </p:sp>
      <p:grpSp>
        <p:nvGrpSpPr>
          <p:cNvPr id="5128" name="Group 7"/>
          <p:cNvGrpSpPr>
            <a:grpSpLocks/>
          </p:cNvGrpSpPr>
          <p:nvPr/>
        </p:nvGrpSpPr>
        <p:grpSpPr bwMode="auto">
          <a:xfrm>
            <a:off x="6494463" y="1981266"/>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130" name="Title 1"/>
          <p:cNvSpPr txBox="1">
            <a:spLocks/>
          </p:cNvSpPr>
          <p:nvPr/>
        </p:nvSpPr>
        <p:spPr bwMode="auto">
          <a:xfrm>
            <a:off x="457207" y="2971807"/>
            <a:ext cx="5099050" cy="1470025"/>
          </a:xfrm>
          <a:prstGeom prst="rect">
            <a:avLst/>
          </a:prstGeom>
          <a:noFill/>
          <a:ln w="9525">
            <a:noFill/>
            <a:miter lim="800000"/>
            <a:headEnd/>
            <a:tailEnd/>
          </a:ln>
        </p:spPr>
        <p:txBody>
          <a:bodyPr anchor="ctr"/>
          <a:lstStyle/>
          <a:p>
            <a:pPr algn="ctr">
              <a:lnSpc>
                <a:spcPct val="200000"/>
              </a:lnSpc>
            </a:pPr>
            <a:r>
              <a:rPr lang="ar-EG" sz="3200" b="1" dirty="0">
                <a:solidFill>
                  <a:schemeClr val="accent4">
                    <a:lumMod val="50000"/>
                  </a:schemeClr>
                </a:solidFill>
                <a:latin typeface="AYM Wadiy S_U normal."/>
                <a:cs typeface="Times New Roman" pitchFamily="18" charset="0"/>
              </a:rPr>
              <a:t>اسم </a:t>
            </a:r>
            <a:r>
              <a:rPr lang="ar-EG" sz="3200" b="1" dirty="0" smtClean="0">
                <a:solidFill>
                  <a:schemeClr val="accent4">
                    <a:lumMod val="50000"/>
                  </a:schemeClr>
                </a:solidFill>
                <a:latin typeface="AYM Wadiy S_U normal."/>
                <a:cs typeface="Times New Roman" pitchFamily="18" charset="0"/>
              </a:rPr>
              <a:t>المقرر</a:t>
            </a:r>
            <a:r>
              <a:rPr lang="ar-DZ" sz="3200" b="1" dirty="0" smtClean="0">
                <a:solidFill>
                  <a:schemeClr val="accent4">
                    <a:lumMod val="50000"/>
                  </a:schemeClr>
                </a:solidFill>
                <a:latin typeface="AYM Wadiy S_U normal."/>
                <a:cs typeface="Times New Roman" pitchFamily="18" charset="0"/>
              </a:rPr>
              <a:t>: </a:t>
            </a:r>
            <a:r>
              <a:rPr lang="ar-SA" sz="3200" b="1" dirty="0" smtClean="0">
                <a:solidFill>
                  <a:schemeClr val="accent4">
                    <a:lumMod val="50000"/>
                  </a:schemeClr>
                </a:solidFill>
                <a:latin typeface="AYM Wadiy S_U normal."/>
                <a:cs typeface="Times New Roman" pitchFamily="18" charset="0"/>
              </a:rPr>
              <a:t>القانون التجاري</a:t>
            </a:r>
            <a:endParaRPr lang="en-US" sz="2800" b="1" dirty="0">
              <a:solidFill>
                <a:schemeClr val="accent4">
                  <a:lumMod val="50000"/>
                </a:schemeClr>
              </a:solidFill>
              <a:latin typeface="Calibri" pitchFamily="34" charset="0"/>
              <a:cs typeface="Times New Roman" pitchFamily="18" charset="0"/>
            </a:endParaRPr>
          </a:p>
          <a:p>
            <a:pPr algn="ctr">
              <a:lnSpc>
                <a:spcPct val="200000"/>
              </a:lnSpc>
            </a:pPr>
            <a:r>
              <a:rPr lang="ar-SA" sz="2400" b="1" dirty="0" smtClean="0">
                <a:solidFill>
                  <a:schemeClr val="accent4">
                    <a:lumMod val="50000"/>
                  </a:schemeClr>
                </a:solidFill>
                <a:latin typeface="Calibri" pitchFamily="34" charset="0"/>
                <a:cs typeface="Times New Roman" pitchFamily="18" charset="0"/>
              </a:rPr>
              <a:t>المحاضر: عمر صالح أحمد السعيد </a:t>
            </a:r>
            <a:r>
              <a:rPr lang="en-US" sz="2400" b="1" dirty="0" smtClean="0">
                <a:solidFill>
                  <a:schemeClr val="accent4">
                    <a:lumMod val="50000"/>
                  </a:schemeClr>
                </a:solidFill>
                <a:latin typeface="Calibri" pitchFamily="34" charset="0"/>
                <a:cs typeface="Times New Roman" pitchFamily="18" charset="0"/>
              </a:rPr>
              <a:t> .</a:t>
            </a:r>
            <a:endParaRPr lang="en-US" sz="2800" b="1" dirty="0">
              <a:solidFill>
                <a:schemeClr val="accent4">
                  <a:lumMod val="50000"/>
                </a:schemeClr>
              </a:solidFill>
              <a:latin typeface="Calibri" pitchFamily="34" charset="0"/>
              <a:cs typeface="Times New Roman" pitchFamily="18" charset="0"/>
            </a:endParaRPr>
          </a:p>
        </p:txBody>
      </p:sp>
      <p:sp>
        <p:nvSpPr>
          <p:cNvPr id="5131" name="Slide Number Placeholder 10"/>
          <p:cNvSpPr txBox="1">
            <a:spLocks/>
          </p:cNvSpPr>
          <p:nvPr/>
        </p:nvSpPr>
        <p:spPr bwMode="auto">
          <a:xfrm>
            <a:off x="381000" y="6405629"/>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a:solidFill>
                <a:schemeClr val="bg1"/>
              </a:solidFill>
              <a:latin typeface="Calibri" pitchFamily="34" charset="0"/>
            </a:endParaRPr>
          </a:p>
        </p:txBody>
      </p:sp>
    </p:spTree>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ctrTitle"/>
          </p:nvPr>
        </p:nvSpPr>
        <p:spPr>
          <a:xfrm>
            <a:off x="1712640" y="3140968"/>
            <a:ext cx="6357982" cy="1470025"/>
          </a:xfrm>
        </p:spPr>
        <p:txBody>
          <a:bodyPr/>
          <a:lstStyle/>
          <a:p>
            <a:pPr rtl="1"/>
            <a:r>
              <a:rPr lang="ar-SA" sz="3200" b="1" dirty="0" smtClean="0">
                <a:ln>
                  <a:solidFill>
                    <a:srgbClr val="002060"/>
                  </a:solidFill>
                </a:ln>
                <a:solidFill>
                  <a:srgbClr val="002060"/>
                </a:solidFill>
                <a:cs typeface="Akhbar MT" pitchFamily="2" charset="-78"/>
              </a:rPr>
              <a:t>المحاضرة الخامسة: النظام القانوني </a:t>
            </a:r>
            <a:br>
              <a:rPr lang="ar-SA" sz="3200" b="1" dirty="0" smtClean="0">
                <a:ln>
                  <a:solidFill>
                    <a:srgbClr val="002060"/>
                  </a:solidFill>
                </a:ln>
                <a:solidFill>
                  <a:srgbClr val="002060"/>
                </a:solidFill>
                <a:cs typeface="Akhbar MT" pitchFamily="2" charset="-78"/>
              </a:rPr>
            </a:br>
            <a:r>
              <a:rPr lang="ar-SA" sz="3200" b="1" dirty="0" smtClean="0">
                <a:ln>
                  <a:solidFill>
                    <a:srgbClr val="002060"/>
                  </a:solidFill>
                </a:ln>
                <a:solidFill>
                  <a:srgbClr val="002060"/>
                </a:solidFill>
                <a:cs typeface="Akhbar MT" pitchFamily="2" charset="-78"/>
              </a:rPr>
              <a:t>للأعمال التجارية</a:t>
            </a:r>
          </a:p>
        </p:txBody>
      </p:sp>
      <p:sp>
        <p:nvSpPr>
          <p:cNvPr id="4" name="عنصر نائب لرقم الشريحة 3"/>
          <p:cNvSpPr>
            <a:spLocks noGrp="1"/>
          </p:cNvSpPr>
          <p:nvPr>
            <p:ph type="sldNum" sz="quarter" idx="10"/>
          </p:nvPr>
        </p:nvSpPr>
        <p:spPr/>
        <p:txBody>
          <a:bodyPr/>
          <a:lstStyle/>
          <a:p>
            <a:pPr>
              <a:defRPr/>
            </a:pPr>
            <a:fld id="{7B8EA862-7DD5-4A06-BDE1-DB7EC5FAA60C}" type="slidenum">
              <a:rPr lang="ar-SA" smtClean="0"/>
              <a:pPr>
                <a:defRPr/>
              </a:pPr>
              <a:t>2</a:t>
            </a:fld>
            <a:endParaRPr lang="en-US"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3"/>
          <p:cNvSpPr txBox="1">
            <a:spLocks noRot="1" noChangeArrowheads="1"/>
          </p:cNvSpPr>
          <p:nvPr/>
        </p:nvSpPr>
        <p:spPr>
          <a:xfrm>
            <a:off x="2524108" y="214290"/>
            <a:ext cx="5494738" cy="714380"/>
          </a:xfrm>
          <a:prstGeom prst="rect">
            <a:avLst/>
          </a:prstGeom>
          <a:solidFill>
            <a:srgbClr val="FFFFCC"/>
          </a:solidFill>
        </p:spPr>
        <p:style>
          <a:lnRef idx="1">
            <a:schemeClr val="accent3"/>
          </a:lnRef>
          <a:fillRef idx="3">
            <a:schemeClr val="accent3"/>
          </a:fillRef>
          <a:effectRef idx="2">
            <a:schemeClr val="accent3"/>
          </a:effectRef>
          <a:fontRef idx="minor">
            <a:schemeClr val="lt1"/>
          </a:fontRef>
        </p:style>
        <p:txBody>
          <a:bodyPr lIns="0" rIns="18288"/>
          <a:lstStyle/>
          <a:p>
            <a:pPr algn="ctr">
              <a:defRPr/>
            </a:pPr>
            <a:r>
              <a:rPr lang="ar-SA" sz="3600" b="1" dirty="0" smtClean="0">
                <a:ln>
                  <a:solidFill>
                    <a:sysClr val="windowText" lastClr="000000"/>
                  </a:solidFill>
                </a:ln>
                <a:solidFill>
                  <a:sysClr val="windowText" lastClr="000000"/>
                </a:solidFill>
                <a:cs typeface="AL-Mohanad Bold" pitchFamily="2" charset="-78"/>
              </a:rPr>
              <a:t>النظام </a:t>
            </a:r>
            <a:r>
              <a:rPr lang="ar-SA" sz="3600" b="1" dirty="0">
                <a:ln>
                  <a:solidFill>
                    <a:sysClr val="windowText" lastClr="000000"/>
                  </a:solidFill>
                </a:ln>
                <a:solidFill>
                  <a:sysClr val="windowText" lastClr="000000"/>
                </a:solidFill>
                <a:cs typeface="AL-Mohanad Bold" pitchFamily="2" charset="-78"/>
              </a:rPr>
              <a:t>القانوني للأعمال التجارية                                                 </a:t>
            </a:r>
            <a:endParaRPr lang="en-US" sz="3600" b="1" dirty="0">
              <a:ln>
                <a:solidFill>
                  <a:sysClr val="windowText" lastClr="000000"/>
                </a:solidFill>
              </a:ln>
              <a:solidFill>
                <a:sysClr val="windowText" lastClr="000000"/>
              </a:solidFill>
              <a:cs typeface="AL-Mohanad Bold" pitchFamily="2" charset="-78"/>
            </a:endParaRPr>
          </a:p>
        </p:txBody>
      </p:sp>
      <p:sp>
        <p:nvSpPr>
          <p:cNvPr id="7" name="Rectangle 3"/>
          <p:cNvSpPr txBox="1">
            <a:spLocks noRot="1" noChangeArrowheads="1"/>
          </p:cNvSpPr>
          <p:nvPr/>
        </p:nvSpPr>
        <p:spPr>
          <a:xfrm>
            <a:off x="309530" y="1643050"/>
            <a:ext cx="9358378" cy="2428892"/>
          </a:xfrm>
          <a:prstGeom prst="rect">
            <a:avLst/>
          </a:prstGeom>
          <a:solidFill>
            <a:srgbClr val="FFFFCC"/>
          </a:solidFill>
        </p:spPr>
        <p:style>
          <a:lnRef idx="1">
            <a:schemeClr val="accent3"/>
          </a:lnRef>
          <a:fillRef idx="3">
            <a:schemeClr val="accent3"/>
          </a:fillRef>
          <a:effectRef idx="2">
            <a:schemeClr val="accent3"/>
          </a:effectRef>
          <a:fontRef idx="minor">
            <a:schemeClr val="lt1"/>
          </a:fontRef>
        </p:style>
        <p:txBody>
          <a:bodyPr lIns="0" rIns="18288"/>
          <a:lstStyle/>
          <a:p>
            <a:pPr algn="just">
              <a:defRPr/>
            </a:pPr>
            <a:r>
              <a:rPr lang="ar-SA" sz="3200" b="1" dirty="0">
                <a:ln>
                  <a:solidFill>
                    <a:srgbClr val="FF0000"/>
                  </a:solidFill>
                </a:ln>
                <a:solidFill>
                  <a:srgbClr val="FF0000"/>
                </a:solidFill>
                <a:latin typeface="Arial" pitchFamily="34" charset="0"/>
                <a:cs typeface="Arial" pitchFamily="34" charset="0"/>
              </a:rPr>
              <a:t>إن التمييز بين العمل التجاري والعمل المدني ليس جدلا فقهيا وإنما يرجع لاختلاف النظام القانوني الذي يحكم كل </a:t>
            </a:r>
            <a:r>
              <a:rPr lang="ar-SA" sz="3200" b="1" dirty="0" smtClean="0">
                <a:ln>
                  <a:solidFill>
                    <a:srgbClr val="FF0000"/>
                  </a:solidFill>
                </a:ln>
                <a:solidFill>
                  <a:srgbClr val="FF0000"/>
                </a:solidFill>
                <a:latin typeface="Arial" pitchFamily="34" charset="0"/>
                <a:cs typeface="Arial" pitchFamily="34" charset="0"/>
              </a:rPr>
              <a:t>منهما، وتهدف </a:t>
            </a:r>
            <a:r>
              <a:rPr lang="ar-SA" sz="3200" b="1" dirty="0">
                <a:ln>
                  <a:solidFill>
                    <a:srgbClr val="FF0000"/>
                  </a:solidFill>
                </a:ln>
                <a:solidFill>
                  <a:srgbClr val="FF0000"/>
                </a:solidFill>
                <a:latin typeface="Arial" pitchFamily="34" charset="0"/>
                <a:cs typeface="Arial" pitchFamily="34" charset="0"/>
              </a:rPr>
              <a:t>القواعد الخاصة بالأعمال التجارية إلي تحقيق السرعة ودعم </a:t>
            </a:r>
            <a:r>
              <a:rPr lang="ar-SA" sz="3200" b="1" dirty="0" smtClean="0">
                <a:ln>
                  <a:solidFill>
                    <a:srgbClr val="FF0000"/>
                  </a:solidFill>
                </a:ln>
                <a:solidFill>
                  <a:srgbClr val="FF0000"/>
                </a:solidFill>
                <a:latin typeface="Arial" pitchFamily="34" charset="0"/>
                <a:cs typeface="Arial" pitchFamily="34" charset="0"/>
              </a:rPr>
              <a:t>الائتمان، وتتعلق </a:t>
            </a:r>
            <a:r>
              <a:rPr lang="ar-SA" sz="3200" b="1" dirty="0">
                <a:ln>
                  <a:solidFill>
                    <a:srgbClr val="FF0000"/>
                  </a:solidFill>
                </a:ln>
                <a:solidFill>
                  <a:srgbClr val="FF0000"/>
                </a:solidFill>
                <a:latin typeface="Arial" pitchFamily="34" charset="0"/>
                <a:cs typeface="Arial" pitchFamily="34" charset="0"/>
              </a:rPr>
              <a:t>هذه القواعد بالاختصاص القضائي والإثبات والالتزامات التجارية.  </a:t>
            </a:r>
            <a:endParaRPr lang="en-US" sz="3200" b="1" dirty="0">
              <a:ln>
                <a:solidFill>
                  <a:srgbClr val="FF0000"/>
                </a:solidFill>
              </a:ln>
              <a:solidFill>
                <a:srgbClr val="FF0000"/>
              </a:solidFill>
              <a:latin typeface="Arial" pitchFamily="34" charset="0"/>
              <a:cs typeface="Arial"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down)">
                                      <p:cBhvr>
                                        <p:cTn id="7" dur="580">
                                          <p:stCondLst>
                                            <p:cond delay="0"/>
                                          </p:stCondLst>
                                        </p:cTn>
                                        <p:tgtEl>
                                          <p:spTgt spid="6"/>
                                        </p:tgtEl>
                                      </p:cBhvr>
                                    </p:animEffect>
                                    <p:anim calcmode="lin" valueType="num">
                                      <p:cBhvr>
                                        <p:cTn id="8" dur="1822" tmFilter="0,0; 0.14,0.36; 0.43,0.73; 0.71,0.91; 1.0,1.0">
                                          <p:stCondLst>
                                            <p:cond delay="0"/>
                                          </p:stCondLst>
                                        </p:cTn>
                                        <p:tgtEl>
                                          <p:spTgt spid="6"/>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6"/>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6"/>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6"/>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6"/>
                                        </p:tgtEl>
                                        <p:attrNameLst>
                                          <p:attrName>ppt_y</p:attrName>
                                        </p:attrNameLst>
                                      </p:cBhvr>
                                      <p:tavLst>
                                        <p:tav tm="0" fmla="#ppt_y-sin(pi*$)/81">
                                          <p:val>
                                            <p:fltVal val="0"/>
                                          </p:val>
                                        </p:tav>
                                        <p:tav tm="100000">
                                          <p:val>
                                            <p:fltVal val="1"/>
                                          </p:val>
                                        </p:tav>
                                      </p:tavLst>
                                    </p:anim>
                                    <p:animScale>
                                      <p:cBhvr>
                                        <p:cTn id="13" dur="26">
                                          <p:stCondLst>
                                            <p:cond delay="650"/>
                                          </p:stCondLst>
                                        </p:cTn>
                                        <p:tgtEl>
                                          <p:spTgt spid="6"/>
                                        </p:tgtEl>
                                      </p:cBhvr>
                                      <p:to x="100000" y="60000"/>
                                    </p:animScale>
                                    <p:animScale>
                                      <p:cBhvr>
                                        <p:cTn id="14" dur="166" decel="50000">
                                          <p:stCondLst>
                                            <p:cond delay="676"/>
                                          </p:stCondLst>
                                        </p:cTn>
                                        <p:tgtEl>
                                          <p:spTgt spid="6"/>
                                        </p:tgtEl>
                                      </p:cBhvr>
                                      <p:to x="100000" y="100000"/>
                                    </p:animScale>
                                    <p:animScale>
                                      <p:cBhvr>
                                        <p:cTn id="15" dur="26">
                                          <p:stCondLst>
                                            <p:cond delay="1312"/>
                                          </p:stCondLst>
                                        </p:cTn>
                                        <p:tgtEl>
                                          <p:spTgt spid="6"/>
                                        </p:tgtEl>
                                      </p:cBhvr>
                                      <p:to x="100000" y="80000"/>
                                    </p:animScale>
                                    <p:animScale>
                                      <p:cBhvr>
                                        <p:cTn id="16" dur="166" decel="50000">
                                          <p:stCondLst>
                                            <p:cond delay="1338"/>
                                          </p:stCondLst>
                                        </p:cTn>
                                        <p:tgtEl>
                                          <p:spTgt spid="6"/>
                                        </p:tgtEl>
                                      </p:cBhvr>
                                      <p:to x="100000" y="100000"/>
                                    </p:animScale>
                                    <p:animScale>
                                      <p:cBhvr>
                                        <p:cTn id="17" dur="26">
                                          <p:stCondLst>
                                            <p:cond delay="1642"/>
                                          </p:stCondLst>
                                        </p:cTn>
                                        <p:tgtEl>
                                          <p:spTgt spid="6"/>
                                        </p:tgtEl>
                                      </p:cBhvr>
                                      <p:to x="100000" y="90000"/>
                                    </p:animScale>
                                    <p:animScale>
                                      <p:cBhvr>
                                        <p:cTn id="18" dur="166" decel="50000">
                                          <p:stCondLst>
                                            <p:cond delay="1668"/>
                                          </p:stCondLst>
                                        </p:cTn>
                                        <p:tgtEl>
                                          <p:spTgt spid="6"/>
                                        </p:tgtEl>
                                      </p:cBhvr>
                                      <p:to x="100000" y="100000"/>
                                    </p:animScale>
                                    <p:animScale>
                                      <p:cBhvr>
                                        <p:cTn id="19" dur="26">
                                          <p:stCondLst>
                                            <p:cond delay="1808"/>
                                          </p:stCondLst>
                                        </p:cTn>
                                        <p:tgtEl>
                                          <p:spTgt spid="6"/>
                                        </p:tgtEl>
                                      </p:cBhvr>
                                      <p:to x="100000" y="95000"/>
                                    </p:animScale>
                                    <p:animScale>
                                      <p:cBhvr>
                                        <p:cTn id="20" dur="166" decel="50000">
                                          <p:stCondLst>
                                            <p:cond delay="1834"/>
                                          </p:stCondLst>
                                        </p:cTn>
                                        <p:tgtEl>
                                          <p:spTgt spid="6"/>
                                        </p:tgtEl>
                                      </p:cBhvr>
                                      <p:to x="100000" y="100000"/>
                                    </p:animScale>
                                  </p:childTnLst>
                                </p:cTn>
                              </p:par>
                            </p:childTnLst>
                          </p:cTn>
                        </p:par>
                      </p:childTnLst>
                    </p:cTn>
                  </p:par>
                  <p:par>
                    <p:cTn id="21" fill="hold">
                      <p:stCondLst>
                        <p:cond delay="indefinite"/>
                      </p:stCondLst>
                      <p:childTnLst>
                        <p:par>
                          <p:cTn id="22" fill="hold">
                            <p:stCondLst>
                              <p:cond delay="0"/>
                            </p:stCondLst>
                            <p:childTnLst>
                              <p:par>
                                <p:cTn id="23" presetID="45" presetClass="entr" presetSubtype="0" fill="hold" grpId="0" nodeType="clickEffect">
                                  <p:stCondLst>
                                    <p:cond delay="0"/>
                                  </p:stCondLst>
                                  <p:childTnLst>
                                    <p:set>
                                      <p:cBhvr>
                                        <p:cTn id="24" dur="1" fill="hold">
                                          <p:stCondLst>
                                            <p:cond delay="0"/>
                                          </p:stCondLst>
                                        </p:cTn>
                                        <p:tgtEl>
                                          <p:spTgt spid="7"/>
                                        </p:tgtEl>
                                        <p:attrNameLst>
                                          <p:attrName>style.visibility</p:attrName>
                                        </p:attrNameLst>
                                      </p:cBhvr>
                                      <p:to>
                                        <p:strVal val="visible"/>
                                      </p:to>
                                    </p:set>
                                    <p:animEffect transition="in" filter="fade">
                                      <p:cBhvr>
                                        <p:cTn id="25" dur="2000"/>
                                        <p:tgtEl>
                                          <p:spTgt spid="7"/>
                                        </p:tgtEl>
                                      </p:cBhvr>
                                    </p:animEffect>
                                    <p:anim calcmode="lin" valueType="num">
                                      <p:cBhvr>
                                        <p:cTn id="26" dur="2000" fill="hold"/>
                                        <p:tgtEl>
                                          <p:spTgt spid="7"/>
                                        </p:tgtEl>
                                        <p:attrNameLst>
                                          <p:attrName>ppt_w</p:attrName>
                                        </p:attrNameLst>
                                      </p:cBhvr>
                                      <p:tavLst>
                                        <p:tav tm="0" fmla="#ppt_w*sin(2.5*pi*$)">
                                          <p:val>
                                            <p:fltVal val="0"/>
                                          </p:val>
                                        </p:tav>
                                        <p:tav tm="100000">
                                          <p:val>
                                            <p:fltVal val="1"/>
                                          </p:val>
                                        </p:tav>
                                      </p:tavLst>
                                    </p:anim>
                                    <p:anim calcmode="lin" valueType="num">
                                      <p:cBhvr>
                                        <p:cTn id="27" dur="2000" fill="hold"/>
                                        <p:tgtEl>
                                          <p:spTgt spid="7"/>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3"/>
          <p:cNvSpPr txBox="1">
            <a:spLocks noRot="1" noChangeArrowheads="1"/>
          </p:cNvSpPr>
          <p:nvPr/>
        </p:nvSpPr>
        <p:spPr>
          <a:xfrm>
            <a:off x="3173017" y="214290"/>
            <a:ext cx="3482578" cy="714375"/>
          </a:xfrm>
          <a:prstGeom prst="rect">
            <a:avLst/>
          </a:prstGeom>
          <a:solidFill>
            <a:srgbClr val="FFFFCC"/>
          </a:solidFill>
        </p:spPr>
        <p:style>
          <a:lnRef idx="1">
            <a:schemeClr val="accent3"/>
          </a:lnRef>
          <a:fillRef idx="3">
            <a:schemeClr val="accent3"/>
          </a:fillRef>
          <a:effectRef idx="2">
            <a:schemeClr val="accent3"/>
          </a:effectRef>
          <a:fontRef idx="minor">
            <a:schemeClr val="lt1"/>
          </a:fontRef>
        </p:style>
        <p:txBody>
          <a:bodyPr lIns="0" rIns="18288"/>
          <a:lstStyle/>
          <a:p>
            <a:pPr algn="ctr">
              <a:defRPr/>
            </a:pPr>
            <a:r>
              <a:rPr lang="ar-SA" sz="4000" b="1" dirty="0">
                <a:solidFill>
                  <a:sysClr val="windowText" lastClr="000000"/>
                </a:solidFill>
                <a:cs typeface="AL-Mohanad Bold" pitchFamily="2" charset="-78"/>
              </a:rPr>
              <a:t>أولا :قواعد الاختصاص</a:t>
            </a:r>
            <a:endParaRPr lang="en-US" sz="4000" b="1" dirty="0">
              <a:solidFill>
                <a:sysClr val="windowText" lastClr="000000"/>
              </a:solidFill>
              <a:cs typeface="AL-Mohanad Bold" pitchFamily="2" charset="-78"/>
            </a:endParaRPr>
          </a:p>
        </p:txBody>
      </p:sp>
      <p:sp>
        <p:nvSpPr>
          <p:cNvPr id="7" name="Rectangle 3"/>
          <p:cNvSpPr txBox="1">
            <a:spLocks noRot="1" noChangeArrowheads="1"/>
          </p:cNvSpPr>
          <p:nvPr/>
        </p:nvSpPr>
        <p:spPr>
          <a:xfrm>
            <a:off x="166654" y="1571601"/>
            <a:ext cx="9572692" cy="1500209"/>
          </a:xfrm>
          <a:prstGeom prst="rect">
            <a:avLst/>
          </a:prstGeom>
          <a:solidFill>
            <a:srgbClr val="FFFFCC"/>
          </a:solidFill>
        </p:spPr>
        <p:style>
          <a:lnRef idx="1">
            <a:schemeClr val="accent3"/>
          </a:lnRef>
          <a:fillRef idx="3">
            <a:schemeClr val="accent3"/>
          </a:fillRef>
          <a:effectRef idx="2">
            <a:schemeClr val="accent3"/>
          </a:effectRef>
          <a:fontRef idx="minor">
            <a:schemeClr val="lt1"/>
          </a:fontRef>
        </p:style>
        <p:txBody>
          <a:bodyPr lIns="0" rIns="18288"/>
          <a:lstStyle/>
          <a:p>
            <a:pPr algn="just">
              <a:defRPr/>
            </a:pPr>
            <a:r>
              <a:rPr lang="ar-SA" sz="2400" b="1" dirty="0">
                <a:ln>
                  <a:solidFill>
                    <a:srgbClr val="FF0000"/>
                  </a:solidFill>
                </a:ln>
                <a:solidFill>
                  <a:srgbClr val="FF0000"/>
                </a:solidFill>
                <a:cs typeface="Akhbar MT" pitchFamily="2" charset="-78"/>
              </a:rPr>
              <a:t>أخذت غالبية التشريعات في الدول المختلفة بمبدأ الاختصاص القضائي بحيث تنظر محاكم تجارية في المنازعات </a:t>
            </a:r>
            <a:r>
              <a:rPr lang="ar-SA" sz="2400" b="1" dirty="0" smtClean="0">
                <a:ln>
                  <a:solidFill>
                    <a:srgbClr val="FF0000"/>
                  </a:solidFill>
                </a:ln>
                <a:solidFill>
                  <a:srgbClr val="FF0000"/>
                </a:solidFill>
                <a:cs typeface="Akhbar MT" pitchFamily="2" charset="-78"/>
              </a:rPr>
              <a:t>التجارية، ومحاكم </a:t>
            </a:r>
            <a:r>
              <a:rPr lang="ar-SA" sz="2400" b="1" dirty="0">
                <a:ln>
                  <a:solidFill>
                    <a:srgbClr val="FF0000"/>
                  </a:solidFill>
                </a:ln>
                <a:solidFill>
                  <a:srgbClr val="FF0000"/>
                </a:solidFill>
                <a:cs typeface="Akhbar MT" pitchFamily="2" charset="-78"/>
              </a:rPr>
              <a:t>مدنية في المنازعات المدنية وذلك مراعاة للسرعة المطلوبة في إنهاء القضايا ذات الطابع </a:t>
            </a:r>
            <a:r>
              <a:rPr lang="ar-SA" sz="2400" b="1" dirty="0" smtClean="0">
                <a:ln>
                  <a:solidFill>
                    <a:srgbClr val="FF0000"/>
                  </a:solidFill>
                </a:ln>
                <a:solidFill>
                  <a:srgbClr val="FF0000"/>
                </a:solidFill>
                <a:cs typeface="Akhbar MT" pitchFamily="2" charset="-78"/>
              </a:rPr>
              <a:t>التجاري، حيث </a:t>
            </a:r>
            <a:r>
              <a:rPr lang="ar-SA" sz="2400" b="1" dirty="0">
                <a:ln>
                  <a:solidFill>
                    <a:srgbClr val="FF0000"/>
                  </a:solidFill>
                </a:ln>
                <a:solidFill>
                  <a:srgbClr val="FF0000"/>
                </a:solidFill>
                <a:cs typeface="Akhbar MT" pitchFamily="2" charset="-78"/>
              </a:rPr>
              <a:t>يتوافق ذلك مع السرعة المطلوبة للتجارة</a:t>
            </a:r>
            <a:r>
              <a:rPr lang="ar-SA" sz="2400" b="1" dirty="0">
                <a:solidFill>
                  <a:sysClr val="windowText" lastClr="000000"/>
                </a:solidFill>
                <a:cs typeface="Akhbar MT" pitchFamily="2" charset="-78"/>
              </a:rPr>
              <a:t>. </a:t>
            </a:r>
            <a:endParaRPr lang="en-US" sz="2400" b="1" dirty="0">
              <a:solidFill>
                <a:sysClr val="windowText" lastClr="000000"/>
              </a:solidFill>
              <a:cs typeface="Akhbar MT" pitchFamily="2" charset="-78"/>
            </a:endParaRPr>
          </a:p>
        </p:txBody>
      </p:sp>
      <p:sp>
        <p:nvSpPr>
          <p:cNvPr id="4" name="Rectangle 3"/>
          <p:cNvSpPr txBox="1">
            <a:spLocks noRot="1" noChangeArrowheads="1"/>
          </p:cNvSpPr>
          <p:nvPr/>
        </p:nvSpPr>
        <p:spPr>
          <a:xfrm>
            <a:off x="166654" y="3286124"/>
            <a:ext cx="9501254" cy="2428892"/>
          </a:xfrm>
          <a:prstGeom prst="rect">
            <a:avLst/>
          </a:prstGeom>
          <a:solidFill>
            <a:srgbClr val="FFFFCC"/>
          </a:solidFill>
        </p:spPr>
        <p:style>
          <a:lnRef idx="1">
            <a:schemeClr val="accent3"/>
          </a:lnRef>
          <a:fillRef idx="3">
            <a:schemeClr val="accent3"/>
          </a:fillRef>
          <a:effectRef idx="2">
            <a:schemeClr val="accent3"/>
          </a:effectRef>
          <a:fontRef idx="minor">
            <a:schemeClr val="lt1"/>
          </a:fontRef>
        </p:style>
        <p:txBody>
          <a:bodyPr lIns="0" rIns="18288"/>
          <a:lstStyle/>
          <a:p>
            <a:pPr algn="just">
              <a:defRPr/>
            </a:pPr>
            <a:r>
              <a:rPr lang="ar-SA" sz="2400" b="1" dirty="0">
                <a:ln>
                  <a:solidFill>
                    <a:srgbClr val="00B050"/>
                  </a:solidFill>
                </a:ln>
                <a:solidFill>
                  <a:srgbClr val="00B050"/>
                </a:solidFill>
                <a:cs typeface="Akhbar MT" pitchFamily="2" charset="-78"/>
              </a:rPr>
              <a:t>وقد تبني القانون التجاري السعودي هذا الاتجاه فقد أصدر مجلس الوزراء في عام 1407 هـ قرارا باختصاص ديوان المظالم بالفصل في المنازعات الناشئة عن تطبيق نظام المحكمة التجارية ونظام الشركات ونظام العلامات التجارية.</a:t>
            </a:r>
          </a:p>
          <a:p>
            <a:pPr algn="just">
              <a:defRPr/>
            </a:pPr>
            <a:r>
              <a:rPr lang="ar-SA" sz="2400" b="1" dirty="0">
                <a:ln>
                  <a:solidFill>
                    <a:srgbClr val="00B050"/>
                  </a:solidFill>
                </a:ln>
                <a:solidFill>
                  <a:srgbClr val="00B050"/>
                </a:solidFill>
                <a:cs typeface="Akhbar MT" pitchFamily="2" charset="-78"/>
              </a:rPr>
              <a:t>وقد قام مجلس الوزراء السعودي بإعادة تنظيم مرفق القضاء بإصدار نظام جديد للقضاء ونظام جديد لديوان المظالم بتاريخ 19-9-1428 هـ ونقل الاختصاص بنظر المنازعات التجارية إلي المحاكم التجارية بالقضاء العام.</a:t>
            </a:r>
            <a:endParaRPr lang="en-US" sz="2400" b="1" dirty="0">
              <a:ln>
                <a:solidFill>
                  <a:srgbClr val="00B050"/>
                </a:solidFill>
              </a:ln>
              <a:solidFill>
                <a:srgbClr val="00B050"/>
              </a:solidFill>
              <a:cs typeface="Akhbar MT" pitchFamily="2" charset="-78"/>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down)">
                                      <p:cBhvr>
                                        <p:cTn id="7" dur="580">
                                          <p:stCondLst>
                                            <p:cond delay="0"/>
                                          </p:stCondLst>
                                        </p:cTn>
                                        <p:tgtEl>
                                          <p:spTgt spid="6"/>
                                        </p:tgtEl>
                                      </p:cBhvr>
                                    </p:animEffect>
                                    <p:anim calcmode="lin" valueType="num">
                                      <p:cBhvr>
                                        <p:cTn id="8" dur="1822" tmFilter="0,0; 0.14,0.36; 0.43,0.73; 0.71,0.91; 1.0,1.0">
                                          <p:stCondLst>
                                            <p:cond delay="0"/>
                                          </p:stCondLst>
                                        </p:cTn>
                                        <p:tgtEl>
                                          <p:spTgt spid="6"/>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6"/>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6"/>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6"/>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6"/>
                                        </p:tgtEl>
                                        <p:attrNameLst>
                                          <p:attrName>ppt_y</p:attrName>
                                        </p:attrNameLst>
                                      </p:cBhvr>
                                      <p:tavLst>
                                        <p:tav tm="0" fmla="#ppt_y-sin(pi*$)/81">
                                          <p:val>
                                            <p:fltVal val="0"/>
                                          </p:val>
                                        </p:tav>
                                        <p:tav tm="100000">
                                          <p:val>
                                            <p:fltVal val="1"/>
                                          </p:val>
                                        </p:tav>
                                      </p:tavLst>
                                    </p:anim>
                                    <p:animScale>
                                      <p:cBhvr>
                                        <p:cTn id="13" dur="26">
                                          <p:stCondLst>
                                            <p:cond delay="650"/>
                                          </p:stCondLst>
                                        </p:cTn>
                                        <p:tgtEl>
                                          <p:spTgt spid="6"/>
                                        </p:tgtEl>
                                      </p:cBhvr>
                                      <p:to x="100000" y="60000"/>
                                    </p:animScale>
                                    <p:animScale>
                                      <p:cBhvr>
                                        <p:cTn id="14" dur="166" decel="50000">
                                          <p:stCondLst>
                                            <p:cond delay="676"/>
                                          </p:stCondLst>
                                        </p:cTn>
                                        <p:tgtEl>
                                          <p:spTgt spid="6"/>
                                        </p:tgtEl>
                                      </p:cBhvr>
                                      <p:to x="100000" y="100000"/>
                                    </p:animScale>
                                    <p:animScale>
                                      <p:cBhvr>
                                        <p:cTn id="15" dur="26">
                                          <p:stCondLst>
                                            <p:cond delay="1312"/>
                                          </p:stCondLst>
                                        </p:cTn>
                                        <p:tgtEl>
                                          <p:spTgt spid="6"/>
                                        </p:tgtEl>
                                      </p:cBhvr>
                                      <p:to x="100000" y="80000"/>
                                    </p:animScale>
                                    <p:animScale>
                                      <p:cBhvr>
                                        <p:cTn id="16" dur="166" decel="50000">
                                          <p:stCondLst>
                                            <p:cond delay="1338"/>
                                          </p:stCondLst>
                                        </p:cTn>
                                        <p:tgtEl>
                                          <p:spTgt spid="6"/>
                                        </p:tgtEl>
                                      </p:cBhvr>
                                      <p:to x="100000" y="100000"/>
                                    </p:animScale>
                                    <p:animScale>
                                      <p:cBhvr>
                                        <p:cTn id="17" dur="26">
                                          <p:stCondLst>
                                            <p:cond delay="1642"/>
                                          </p:stCondLst>
                                        </p:cTn>
                                        <p:tgtEl>
                                          <p:spTgt spid="6"/>
                                        </p:tgtEl>
                                      </p:cBhvr>
                                      <p:to x="100000" y="90000"/>
                                    </p:animScale>
                                    <p:animScale>
                                      <p:cBhvr>
                                        <p:cTn id="18" dur="166" decel="50000">
                                          <p:stCondLst>
                                            <p:cond delay="1668"/>
                                          </p:stCondLst>
                                        </p:cTn>
                                        <p:tgtEl>
                                          <p:spTgt spid="6"/>
                                        </p:tgtEl>
                                      </p:cBhvr>
                                      <p:to x="100000" y="100000"/>
                                    </p:animScale>
                                    <p:animScale>
                                      <p:cBhvr>
                                        <p:cTn id="19" dur="26">
                                          <p:stCondLst>
                                            <p:cond delay="1808"/>
                                          </p:stCondLst>
                                        </p:cTn>
                                        <p:tgtEl>
                                          <p:spTgt spid="6"/>
                                        </p:tgtEl>
                                      </p:cBhvr>
                                      <p:to x="100000" y="95000"/>
                                    </p:animScale>
                                    <p:animScale>
                                      <p:cBhvr>
                                        <p:cTn id="20" dur="166" decel="50000">
                                          <p:stCondLst>
                                            <p:cond delay="1834"/>
                                          </p:stCondLst>
                                        </p:cTn>
                                        <p:tgtEl>
                                          <p:spTgt spid="6"/>
                                        </p:tgtEl>
                                      </p:cBhvr>
                                      <p:to x="100000" y="100000"/>
                                    </p:animScale>
                                  </p:childTnLst>
                                </p:cTn>
                              </p:par>
                            </p:childTnLst>
                          </p:cTn>
                        </p:par>
                      </p:childTnLst>
                    </p:cTn>
                  </p:par>
                  <p:par>
                    <p:cTn id="21" fill="hold" nodeType="clickPar">
                      <p:stCondLst>
                        <p:cond delay="indefinite"/>
                      </p:stCondLst>
                      <p:childTnLst>
                        <p:par>
                          <p:cTn id="22" fill="hold" nodeType="withGroup">
                            <p:stCondLst>
                              <p:cond delay="0"/>
                            </p:stCondLst>
                            <p:childTnLst>
                              <p:par>
                                <p:cTn id="23" presetID="45" presetClass="entr" presetSubtype="0" fill="hold" grpId="0" nodeType="clickEffect">
                                  <p:stCondLst>
                                    <p:cond delay="0"/>
                                  </p:stCondLst>
                                  <p:childTnLst>
                                    <p:set>
                                      <p:cBhvr>
                                        <p:cTn id="24" dur="1" fill="hold">
                                          <p:stCondLst>
                                            <p:cond delay="0"/>
                                          </p:stCondLst>
                                        </p:cTn>
                                        <p:tgtEl>
                                          <p:spTgt spid="7"/>
                                        </p:tgtEl>
                                        <p:attrNameLst>
                                          <p:attrName>style.visibility</p:attrName>
                                        </p:attrNameLst>
                                      </p:cBhvr>
                                      <p:to>
                                        <p:strVal val="visible"/>
                                      </p:to>
                                    </p:set>
                                    <p:animEffect transition="in" filter="fade">
                                      <p:cBhvr>
                                        <p:cTn id="25" dur="2000"/>
                                        <p:tgtEl>
                                          <p:spTgt spid="7"/>
                                        </p:tgtEl>
                                      </p:cBhvr>
                                    </p:animEffect>
                                    <p:anim calcmode="lin" valueType="num">
                                      <p:cBhvr>
                                        <p:cTn id="26" dur="2000" fill="hold"/>
                                        <p:tgtEl>
                                          <p:spTgt spid="7"/>
                                        </p:tgtEl>
                                        <p:attrNameLst>
                                          <p:attrName>ppt_w</p:attrName>
                                        </p:attrNameLst>
                                      </p:cBhvr>
                                      <p:tavLst>
                                        <p:tav tm="0" fmla="#ppt_w*sin(2.5*pi*$)">
                                          <p:val>
                                            <p:fltVal val="0"/>
                                          </p:val>
                                        </p:tav>
                                        <p:tav tm="100000">
                                          <p:val>
                                            <p:fltVal val="1"/>
                                          </p:val>
                                        </p:tav>
                                      </p:tavLst>
                                    </p:anim>
                                    <p:anim calcmode="lin" valueType="num">
                                      <p:cBhvr>
                                        <p:cTn id="27" dur="2000" fill="hold"/>
                                        <p:tgtEl>
                                          <p:spTgt spid="7"/>
                                        </p:tgtEl>
                                        <p:attrNameLst>
                                          <p:attrName>ppt_h</p:attrName>
                                        </p:attrNameLst>
                                      </p:cBhvr>
                                      <p:tavLst>
                                        <p:tav tm="0">
                                          <p:val>
                                            <p:strVal val="#ppt_h"/>
                                          </p:val>
                                        </p:tav>
                                        <p:tav tm="100000">
                                          <p:val>
                                            <p:strVal val="#ppt_h"/>
                                          </p:val>
                                        </p:tav>
                                      </p:tavLst>
                                    </p:anim>
                                  </p:childTnLst>
                                </p:cTn>
                              </p:par>
                            </p:childTnLst>
                          </p:cTn>
                        </p:par>
                      </p:childTnLst>
                    </p:cTn>
                  </p:par>
                  <p:par>
                    <p:cTn id="28" fill="hold">
                      <p:stCondLst>
                        <p:cond delay="indefinite"/>
                      </p:stCondLst>
                      <p:childTnLst>
                        <p:par>
                          <p:cTn id="29" fill="hold">
                            <p:stCondLst>
                              <p:cond delay="0"/>
                            </p:stCondLst>
                            <p:childTnLst>
                              <p:par>
                                <p:cTn id="30" presetID="26" presetClass="entr" presetSubtype="0" fill="hold" grpId="0" nodeType="clickEffect">
                                  <p:stCondLst>
                                    <p:cond delay="0"/>
                                  </p:stCondLst>
                                  <p:childTnLst>
                                    <p:set>
                                      <p:cBhvr>
                                        <p:cTn id="31" dur="1" fill="hold">
                                          <p:stCondLst>
                                            <p:cond delay="0"/>
                                          </p:stCondLst>
                                        </p:cTn>
                                        <p:tgtEl>
                                          <p:spTgt spid="4"/>
                                        </p:tgtEl>
                                        <p:attrNameLst>
                                          <p:attrName>style.visibility</p:attrName>
                                        </p:attrNameLst>
                                      </p:cBhvr>
                                      <p:to>
                                        <p:strVal val="visible"/>
                                      </p:to>
                                    </p:set>
                                    <p:animEffect transition="in" filter="wipe(down)">
                                      <p:cBhvr>
                                        <p:cTn id="32" dur="580">
                                          <p:stCondLst>
                                            <p:cond delay="0"/>
                                          </p:stCondLst>
                                        </p:cTn>
                                        <p:tgtEl>
                                          <p:spTgt spid="4"/>
                                        </p:tgtEl>
                                      </p:cBhvr>
                                    </p:animEffect>
                                    <p:anim calcmode="lin" valueType="num">
                                      <p:cBhvr>
                                        <p:cTn id="33" dur="1822" tmFilter="0,0; 0.14,0.36; 0.43,0.73; 0.71,0.91; 1.0,1.0">
                                          <p:stCondLst>
                                            <p:cond delay="0"/>
                                          </p:stCondLst>
                                        </p:cTn>
                                        <p:tgtEl>
                                          <p:spTgt spid="4"/>
                                        </p:tgtEl>
                                        <p:attrNameLst>
                                          <p:attrName>ppt_x</p:attrName>
                                        </p:attrNameLst>
                                      </p:cBhvr>
                                      <p:tavLst>
                                        <p:tav tm="0">
                                          <p:val>
                                            <p:strVal val="#ppt_x-0.25"/>
                                          </p:val>
                                        </p:tav>
                                        <p:tav tm="100000">
                                          <p:val>
                                            <p:strVal val="#ppt_x"/>
                                          </p:val>
                                        </p:tav>
                                      </p:tavLst>
                                    </p:anim>
                                    <p:anim calcmode="lin" valueType="num">
                                      <p:cBhvr>
                                        <p:cTn id="34" dur="664" tmFilter="0.0,0.0; 0.25,0.07; 0.50,0.2; 0.75,0.467; 1.0,1.0">
                                          <p:stCondLst>
                                            <p:cond delay="0"/>
                                          </p:stCondLst>
                                        </p:cTn>
                                        <p:tgtEl>
                                          <p:spTgt spid="4"/>
                                        </p:tgtEl>
                                        <p:attrNameLst>
                                          <p:attrName>ppt_y</p:attrName>
                                        </p:attrNameLst>
                                      </p:cBhvr>
                                      <p:tavLst>
                                        <p:tav tm="0" fmla="#ppt_y-sin(pi*$)/3">
                                          <p:val>
                                            <p:fltVal val="0.5"/>
                                          </p:val>
                                        </p:tav>
                                        <p:tav tm="100000">
                                          <p:val>
                                            <p:fltVal val="1"/>
                                          </p:val>
                                        </p:tav>
                                      </p:tavLst>
                                    </p:anim>
                                    <p:anim calcmode="lin" valueType="num">
                                      <p:cBhvr>
                                        <p:cTn id="35" dur="664" tmFilter="0, 0; 0.125,0.2665; 0.25,0.4; 0.375,0.465; 0.5,0.5;  0.625,0.535; 0.75,0.6; 0.875,0.7335; 1,1">
                                          <p:stCondLst>
                                            <p:cond delay="664"/>
                                          </p:stCondLst>
                                        </p:cTn>
                                        <p:tgtEl>
                                          <p:spTgt spid="4"/>
                                        </p:tgtEl>
                                        <p:attrNameLst>
                                          <p:attrName>ppt_y</p:attrName>
                                        </p:attrNameLst>
                                      </p:cBhvr>
                                      <p:tavLst>
                                        <p:tav tm="0" fmla="#ppt_y-sin(pi*$)/9">
                                          <p:val>
                                            <p:fltVal val="0"/>
                                          </p:val>
                                        </p:tav>
                                        <p:tav tm="100000">
                                          <p:val>
                                            <p:fltVal val="1"/>
                                          </p:val>
                                        </p:tav>
                                      </p:tavLst>
                                    </p:anim>
                                    <p:anim calcmode="lin" valueType="num">
                                      <p:cBhvr>
                                        <p:cTn id="36" dur="332" tmFilter="0, 0; 0.125,0.2665; 0.25,0.4; 0.375,0.465; 0.5,0.5;  0.625,0.535; 0.75,0.6; 0.875,0.7335; 1,1">
                                          <p:stCondLst>
                                            <p:cond delay="1324"/>
                                          </p:stCondLst>
                                        </p:cTn>
                                        <p:tgtEl>
                                          <p:spTgt spid="4"/>
                                        </p:tgtEl>
                                        <p:attrNameLst>
                                          <p:attrName>ppt_y</p:attrName>
                                        </p:attrNameLst>
                                      </p:cBhvr>
                                      <p:tavLst>
                                        <p:tav tm="0" fmla="#ppt_y-sin(pi*$)/27">
                                          <p:val>
                                            <p:fltVal val="0"/>
                                          </p:val>
                                        </p:tav>
                                        <p:tav tm="100000">
                                          <p:val>
                                            <p:fltVal val="1"/>
                                          </p:val>
                                        </p:tav>
                                      </p:tavLst>
                                    </p:anim>
                                    <p:anim calcmode="lin" valueType="num">
                                      <p:cBhvr>
                                        <p:cTn id="37" dur="164" tmFilter="0, 0; 0.125,0.2665; 0.25,0.4; 0.375,0.465; 0.5,0.5;  0.625,0.535; 0.75,0.6; 0.875,0.7335; 1,1">
                                          <p:stCondLst>
                                            <p:cond delay="1656"/>
                                          </p:stCondLst>
                                        </p:cTn>
                                        <p:tgtEl>
                                          <p:spTgt spid="4"/>
                                        </p:tgtEl>
                                        <p:attrNameLst>
                                          <p:attrName>ppt_y</p:attrName>
                                        </p:attrNameLst>
                                      </p:cBhvr>
                                      <p:tavLst>
                                        <p:tav tm="0" fmla="#ppt_y-sin(pi*$)/81">
                                          <p:val>
                                            <p:fltVal val="0"/>
                                          </p:val>
                                        </p:tav>
                                        <p:tav tm="100000">
                                          <p:val>
                                            <p:fltVal val="1"/>
                                          </p:val>
                                        </p:tav>
                                      </p:tavLst>
                                    </p:anim>
                                    <p:animScale>
                                      <p:cBhvr>
                                        <p:cTn id="38" dur="26">
                                          <p:stCondLst>
                                            <p:cond delay="650"/>
                                          </p:stCondLst>
                                        </p:cTn>
                                        <p:tgtEl>
                                          <p:spTgt spid="4"/>
                                        </p:tgtEl>
                                      </p:cBhvr>
                                      <p:to x="100000" y="60000"/>
                                    </p:animScale>
                                    <p:animScale>
                                      <p:cBhvr>
                                        <p:cTn id="39" dur="166" decel="50000">
                                          <p:stCondLst>
                                            <p:cond delay="676"/>
                                          </p:stCondLst>
                                        </p:cTn>
                                        <p:tgtEl>
                                          <p:spTgt spid="4"/>
                                        </p:tgtEl>
                                      </p:cBhvr>
                                      <p:to x="100000" y="100000"/>
                                    </p:animScale>
                                    <p:animScale>
                                      <p:cBhvr>
                                        <p:cTn id="40" dur="26">
                                          <p:stCondLst>
                                            <p:cond delay="1312"/>
                                          </p:stCondLst>
                                        </p:cTn>
                                        <p:tgtEl>
                                          <p:spTgt spid="4"/>
                                        </p:tgtEl>
                                      </p:cBhvr>
                                      <p:to x="100000" y="80000"/>
                                    </p:animScale>
                                    <p:animScale>
                                      <p:cBhvr>
                                        <p:cTn id="41" dur="166" decel="50000">
                                          <p:stCondLst>
                                            <p:cond delay="1338"/>
                                          </p:stCondLst>
                                        </p:cTn>
                                        <p:tgtEl>
                                          <p:spTgt spid="4"/>
                                        </p:tgtEl>
                                      </p:cBhvr>
                                      <p:to x="100000" y="100000"/>
                                    </p:animScale>
                                    <p:animScale>
                                      <p:cBhvr>
                                        <p:cTn id="42" dur="26">
                                          <p:stCondLst>
                                            <p:cond delay="1642"/>
                                          </p:stCondLst>
                                        </p:cTn>
                                        <p:tgtEl>
                                          <p:spTgt spid="4"/>
                                        </p:tgtEl>
                                      </p:cBhvr>
                                      <p:to x="100000" y="90000"/>
                                    </p:animScale>
                                    <p:animScale>
                                      <p:cBhvr>
                                        <p:cTn id="43" dur="166" decel="50000">
                                          <p:stCondLst>
                                            <p:cond delay="1668"/>
                                          </p:stCondLst>
                                        </p:cTn>
                                        <p:tgtEl>
                                          <p:spTgt spid="4"/>
                                        </p:tgtEl>
                                      </p:cBhvr>
                                      <p:to x="100000" y="100000"/>
                                    </p:animScale>
                                    <p:animScale>
                                      <p:cBhvr>
                                        <p:cTn id="44" dur="26">
                                          <p:stCondLst>
                                            <p:cond delay="1808"/>
                                          </p:stCondLst>
                                        </p:cTn>
                                        <p:tgtEl>
                                          <p:spTgt spid="4"/>
                                        </p:tgtEl>
                                      </p:cBhvr>
                                      <p:to x="100000" y="95000"/>
                                    </p:animScale>
                                    <p:animScale>
                                      <p:cBhvr>
                                        <p:cTn id="45" dur="166" decel="50000">
                                          <p:stCondLst>
                                            <p:cond delay="1834"/>
                                          </p:stCondLst>
                                        </p:cTn>
                                        <p:tgtEl>
                                          <p:spTgt spid="4"/>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4"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3"/>
          <p:cNvSpPr txBox="1">
            <a:spLocks noRot="1" noChangeArrowheads="1"/>
          </p:cNvSpPr>
          <p:nvPr/>
        </p:nvSpPr>
        <p:spPr>
          <a:xfrm>
            <a:off x="3167050" y="0"/>
            <a:ext cx="3482578" cy="714375"/>
          </a:xfrm>
          <a:prstGeom prst="rect">
            <a:avLst/>
          </a:prstGeom>
        </p:spPr>
        <p:style>
          <a:lnRef idx="2">
            <a:schemeClr val="dk1"/>
          </a:lnRef>
          <a:fillRef idx="1">
            <a:schemeClr val="lt1"/>
          </a:fillRef>
          <a:effectRef idx="0">
            <a:schemeClr val="dk1"/>
          </a:effectRef>
          <a:fontRef idx="minor">
            <a:schemeClr val="dk1"/>
          </a:fontRef>
        </p:style>
        <p:txBody>
          <a:bodyPr lIns="0" rIns="18288"/>
          <a:lstStyle/>
          <a:p>
            <a:pPr algn="ctr">
              <a:defRPr/>
            </a:pPr>
            <a:r>
              <a:rPr lang="ar-SA" sz="4400" b="1" dirty="0">
                <a:solidFill>
                  <a:sysClr val="windowText" lastClr="000000"/>
                </a:solidFill>
                <a:cs typeface="AL-Mohanad Bold" pitchFamily="2" charset="-78"/>
              </a:rPr>
              <a:t>ثانيا :قواعد الإثبات</a:t>
            </a:r>
            <a:endParaRPr lang="en-US" sz="4400" b="1" dirty="0">
              <a:solidFill>
                <a:sysClr val="windowText" lastClr="000000"/>
              </a:solidFill>
              <a:cs typeface="AL-Mohanad Bold" pitchFamily="2" charset="-78"/>
            </a:endParaRPr>
          </a:p>
        </p:txBody>
      </p:sp>
      <p:sp>
        <p:nvSpPr>
          <p:cNvPr id="7" name="Rectangle 3"/>
          <p:cNvSpPr txBox="1">
            <a:spLocks noRot="1" noChangeArrowheads="1"/>
          </p:cNvSpPr>
          <p:nvPr/>
        </p:nvSpPr>
        <p:spPr>
          <a:xfrm>
            <a:off x="166654" y="1000109"/>
            <a:ext cx="9572692" cy="1285883"/>
          </a:xfrm>
          <a:prstGeom prst="rect">
            <a:avLst/>
          </a:prstGeom>
          <a:solidFill>
            <a:srgbClr val="FFFFCC"/>
          </a:solidFill>
        </p:spPr>
        <p:style>
          <a:lnRef idx="1">
            <a:schemeClr val="accent3"/>
          </a:lnRef>
          <a:fillRef idx="3">
            <a:schemeClr val="accent3"/>
          </a:fillRef>
          <a:effectRef idx="2">
            <a:schemeClr val="accent3"/>
          </a:effectRef>
          <a:fontRef idx="minor">
            <a:schemeClr val="lt1"/>
          </a:fontRef>
        </p:style>
        <p:txBody>
          <a:bodyPr lIns="0" rIns="18288"/>
          <a:lstStyle/>
          <a:p>
            <a:pPr algn="just">
              <a:defRPr/>
            </a:pPr>
            <a:r>
              <a:rPr lang="ar-SA" sz="2000" b="1" dirty="0">
                <a:ln>
                  <a:solidFill>
                    <a:srgbClr val="00B050"/>
                  </a:solidFill>
                </a:ln>
                <a:solidFill>
                  <a:srgbClr val="00B050"/>
                </a:solidFill>
              </a:rPr>
              <a:t>تختلف قواعد الإثبات في المعاملات المدنية عن قواعد الإثبات في الأعمال التجارية</a:t>
            </a:r>
            <a:r>
              <a:rPr lang="ar-SA" sz="2000" b="1" dirty="0" smtClean="0">
                <a:ln>
                  <a:solidFill>
                    <a:srgbClr val="00B050"/>
                  </a:solidFill>
                </a:ln>
                <a:solidFill>
                  <a:srgbClr val="00B050"/>
                </a:solidFill>
              </a:rPr>
              <a:t>: فالقاعدة </a:t>
            </a:r>
            <a:r>
              <a:rPr lang="ar-SA" sz="2000" b="1" dirty="0">
                <a:ln>
                  <a:solidFill>
                    <a:srgbClr val="00B050"/>
                  </a:solidFill>
                </a:ln>
                <a:solidFill>
                  <a:srgbClr val="00B050"/>
                </a:solidFill>
              </a:rPr>
              <a:t>العامة في الإثبات في المواد المدنية هي وجوب الإثبات بالكتابة متى جاوزت قيمة التصرف مبلغا معينا أو كان غير محدد </a:t>
            </a:r>
            <a:r>
              <a:rPr lang="ar-SA" sz="2000" b="1" dirty="0" smtClean="0">
                <a:ln>
                  <a:solidFill>
                    <a:srgbClr val="00B050"/>
                  </a:solidFill>
                </a:ln>
                <a:solidFill>
                  <a:srgbClr val="00B050"/>
                </a:solidFill>
              </a:rPr>
              <a:t>القيمة، وعدم </a:t>
            </a:r>
            <a:r>
              <a:rPr lang="ar-SA" sz="2000" b="1" dirty="0">
                <a:ln>
                  <a:solidFill>
                    <a:srgbClr val="00B050"/>
                  </a:solidFill>
                </a:ln>
                <a:solidFill>
                  <a:srgbClr val="00B050"/>
                </a:solidFill>
              </a:rPr>
              <a:t>جواز إثبات عكس الثابت بالكتابة إلا كتابة.</a:t>
            </a:r>
            <a:endParaRPr lang="en-US" sz="2000" b="1" dirty="0">
              <a:ln>
                <a:solidFill>
                  <a:srgbClr val="00B050"/>
                </a:solidFill>
              </a:ln>
              <a:solidFill>
                <a:srgbClr val="00B050"/>
              </a:solidFill>
            </a:endParaRPr>
          </a:p>
        </p:txBody>
      </p:sp>
      <p:sp>
        <p:nvSpPr>
          <p:cNvPr id="4" name="Rectangle 3"/>
          <p:cNvSpPr txBox="1">
            <a:spLocks noRot="1" noChangeArrowheads="1"/>
          </p:cNvSpPr>
          <p:nvPr/>
        </p:nvSpPr>
        <p:spPr>
          <a:xfrm>
            <a:off x="238092" y="2571744"/>
            <a:ext cx="9501254" cy="2000264"/>
          </a:xfrm>
          <a:prstGeom prst="rect">
            <a:avLst/>
          </a:prstGeom>
        </p:spPr>
        <p:style>
          <a:lnRef idx="2">
            <a:schemeClr val="dk1"/>
          </a:lnRef>
          <a:fillRef idx="1">
            <a:schemeClr val="lt1"/>
          </a:fillRef>
          <a:effectRef idx="0">
            <a:schemeClr val="dk1"/>
          </a:effectRef>
          <a:fontRef idx="minor">
            <a:schemeClr val="dk1"/>
          </a:fontRef>
        </p:style>
        <p:txBody>
          <a:bodyPr lIns="0" rIns="18288"/>
          <a:lstStyle/>
          <a:p>
            <a:pPr lvl="0" algn="just"/>
            <a:r>
              <a:rPr lang="ar-SA" sz="2000" b="1" dirty="0">
                <a:ln>
                  <a:solidFill>
                    <a:srgbClr val="FFC000"/>
                  </a:solidFill>
                </a:ln>
                <a:solidFill>
                  <a:srgbClr val="FFC000"/>
                </a:solidFill>
              </a:rPr>
              <a:t>أما في المعاملات التجارية فالقاعدة هي حرية الإثبات</a:t>
            </a:r>
            <a:r>
              <a:rPr lang="ar-SA" sz="2000" b="1" dirty="0" smtClean="0">
                <a:ln>
                  <a:solidFill>
                    <a:srgbClr val="FFC000"/>
                  </a:solidFill>
                </a:ln>
                <a:solidFill>
                  <a:srgbClr val="FFC000"/>
                </a:solidFill>
              </a:rPr>
              <a:t>. </a:t>
            </a:r>
            <a:r>
              <a:rPr lang="ar-SA" sz="2000" b="1" dirty="0" smtClean="0">
                <a:ln>
                  <a:solidFill>
                    <a:srgbClr val="FFC000"/>
                  </a:solidFill>
                </a:ln>
                <a:solidFill>
                  <a:srgbClr val="FFC000"/>
                </a:solidFill>
                <a:latin typeface="Calibri" pitchFamily="34" charset="0"/>
                <a:ea typeface="Calibri" pitchFamily="34" charset="0"/>
                <a:cs typeface="Arial" pitchFamily="34" charset="0"/>
              </a:rPr>
              <a:t>وهو تطبيقا لنظرية إثبات الدين التجاري التي جاءت </a:t>
            </a:r>
            <a:r>
              <a:rPr lang="ar-SA" sz="2000" b="1" dirty="0" err="1" smtClean="0">
                <a:ln>
                  <a:solidFill>
                    <a:srgbClr val="FFC000"/>
                  </a:solidFill>
                </a:ln>
                <a:solidFill>
                  <a:srgbClr val="FFC000"/>
                </a:solidFill>
                <a:latin typeface="Calibri" pitchFamily="34" charset="0"/>
                <a:ea typeface="Calibri" pitchFamily="34" charset="0"/>
                <a:cs typeface="Arial" pitchFamily="34" charset="0"/>
              </a:rPr>
              <a:t>بها</a:t>
            </a:r>
            <a:r>
              <a:rPr lang="ar-SA" sz="2000" b="1" dirty="0" smtClean="0">
                <a:ln>
                  <a:solidFill>
                    <a:srgbClr val="FFC000"/>
                  </a:solidFill>
                </a:ln>
                <a:solidFill>
                  <a:srgbClr val="FFC000"/>
                </a:solidFill>
                <a:latin typeface="Calibri" pitchFamily="34" charset="0"/>
                <a:ea typeface="Calibri" pitchFamily="34" charset="0"/>
                <a:cs typeface="Arial" pitchFamily="34" charset="0"/>
              </a:rPr>
              <a:t> الشريعة الإسلامية، فيجوز إثبات التصرفات التجارية بكافة طرق الإثبات أيا كانت </a:t>
            </a:r>
            <a:r>
              <a:rPr lang="ar-SA" sz="2000" b="1" dirty="0" smtClean="0">
                <a:ln>
                  <a:solidFill>
                    <a:srgbClr val="FFC000"/>
                  </a:solidFill>
                </a:ln>
                <a:solidFill>
                  <a:srgbClr val="FFC000"/>
                </a:solidFill>
              </a:rPr>
              <a:t>قيمتها على عكس التصرفات المدنية التي يجب إثباتها بالكتابة. فيجوز إثبات ما يخالف الدليل الكتابي في التصرف التجاري بغير الكتابة، كشهادة الشهود إلا إذا </a:t>
            </a:r>
            <a:r>
              <a:rPr lang="ar-SA" sz="2000" b="1" dirty="0" smtClean="0">
                <a:ln>
                  <a:solidFill>
                    <a:srgbClr val="FFC000"/>
                  </a:solidFill>
                </a:ln>
                <a:solidFill>
                  <a:srgbClr val="FFC000"/>
                </a:solidFill>
                <a:latin typeface="Calibri" pitchFamily="34" charset="0"/>
                <a:ea typeface="Calibri" pitchFamily="34" charset="0"/>
                <a:cs typeface="Arial" pitchFamily="34" charset="0"/>
              </a:rPr>
              <a:t>اتفق الأطراف في العمل </a:t>
            </a:r>
            <a:r>
              <a:rPr lang="ar-SA" sz="2000" b="1" dirty="0" smtClean="0">
                <a:ln>
                  <a:solidFill>
                    <a:srgbClr val="FFC000"/>
                  </a:solidFill>
                </a:ln>
                <a:solidFill>
                  <a:srgbClr val="FFC000"/>
                </a:solidFill>
              </a:rPr>
              <a:t>التجاري على ضرورة الإثبات بالكتابة . والسبب في الخروج عن القواعد العاملة في المجال الإثبات في المسائل التجارية مرجعه إلى رغبة المشرع في تقوية</a:t>
            </a:r>
            <a:br>
              <a:rPr lang="ar-SA" sz="2000" b="1" dirty="0" smtClean="0">
                <a:ln>
                  <a:solidFill>
                    <a:srgbClr val="FFC000"/>
                  </a:solidFill>
                </a:ln>
                <a:solidFill>
                  <a:srgbClr val="FFC000"/>
                </a:solidFill>
              </a:rPr>
            </a:br>
            <a:r>
              <a:rPr lang="ar-SA" sz="2000" b="1" dirty="0" smtClean="0">
                <a:ln>
                  <a:solidFill>
                    <a:srgbClr val="FFC000"/>
                  </a:solidFill>
                </a:ln>
                <a:solidFill>
                  <a:srgbClr val="FFC000"/>
                </a:solidFill>
              </a:rPr>
              <a:t>الاعتبارات التي أملتها الثقة والائتمان والسرعة والمدونة التي تنطبع الأعمال التجارية. </a:t>
            </a:r>
            <a:endParaRPr lang="en-US" sz="2000" b="1" dirty="0">
              <a:ln>
                <a:solidFill>
                  <a:srgbClr val="FFC000"/>
                </a:solidFill>
              </a:ln>
              <a:solidFill>
                <a:srgbClr val="FFC000"/>
              </a:solidFill>
            </a:endParaRPr>
          </a:p>
        </p:txBody>
      </p:sp>
      <p:sp>
        <p:nvSpPr>
          <p:cNvPr id="16385" name="Rectangle 1"/>
          <p:cNvSpPr>
            <a:spLocks noChangeArrowheads="1"/>
          </p:cNvSpPr>
          <p:nvPr/>
        </p:nvSpPr>
        <p:spPr bwMode="auto">
          <a:xfrm>
            <a:off x="9663626" y="0"/>
            <a:ext cx="242374" cy="338554"/>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r" defTabSz="914400" rtl="1" eaLnBrk="1" fontAlgn="base" latinLnBrk="0" hangingPunct="1">
              <a:lnSpc>
                <a:spcPct val="100000"/>
              </a:lnSpc>
              <a:spcBef>
                <a:spcPct val="0"/>
              </a:spcBef>
              <a:spcAft>
                <a:spcPct val="0"/>
              </a:spcAft>
              <a:buClrTx/>
              <a:buSzTx/>
              <a:buFontTx/>
              <a:buNone/>
              <a:tabLst/>
            </a:pPr>
            <a:r>
              <a:rPr kumimoji="0" lang="ar-SA" sz="1600" b="1" i="0" u="none" strike="noStrike" cap="none" normalizeH="0" baseline="0" dirty="0" smtClean="0">
                <a:ln>
                  <a:noFill/>
                </a:ln>
                <a:solidFill>
                  <a:schemeClr val="tx1"/>
                </a:solidFill>
                <a:effectLst/>
                <a:latin typeface="Calibri" pitchFamily="34" charset="0"/>
                <a:ea typeface="Calibri" pitchFamily="34" charset="0"/>
                <a:cs typeface="Arial" pitchFamily="34" charset="0"/>
              </a:rPr>
              <a:t> </a:t>
            </a:r>
            <a:endParaRPr kumimoji="0" lang="ar-SA"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8" name="Rectangle 3"/>
          <p:cNvSpPr txBox="1">
            <a:spLocks noRot="1" noChangeArrowheads="1"/>
          </p:cNvSpPr>
          <p:nvPr/>
        </p:nvSpPr>
        <p:spPr>
          <a:xfrm>
            <a:off x="166654" y="4929198"/>
            <a:ext cx="9501254" cy="928694"/>
          </a:xfrm>
          <a:prstGeom prst="rect">
            <a:avLst/>
          </a:prstGeom>
          <a:solidFill>
            <a:srgbClr val="FFFFCC"/>
          </a:solidFill>
        </p:spPr>
        <p:style>
          <a:lnRef idx="1">
            <a:schemeClr val="accent3"/>
          </a:lnRef>
          <a:fillRef idx="3">
            <a:schemeClr val="accent3"/>
          </a:fillRef>
          <a:effectRef idx="2">
            <a:schemeClr val="accent3"/>
          </a:effectRef>
          <a:fontRef idx="minor">
            <a:schemeClr val="lt1"/>
          </a:fontRef>
        </p:style>
        <p:txBody>
          <a:bodyPr lIns="0" rIns="18288"/>
          <a:lstStyle/>
          <a:p>
            <a:pPr algn="just">
              <a:defRPr/>
            </a:pPr>
            <a:r>
              <a:rPr lang="ar-SA" sz="2400" b="1" dirty="0" smtClean="0">
                <a:ln>
                  <a:solidFill>
                    <a:srgbClr val="00B050"/>
                  </a:solidFill>
                </a:ln>
                <a:solidFill>
                  <a:srgbClr val="00B050"/>
                </a:solidFill>
              </a:rPr>
              <a:t>يوجد </a:t>
            </a:r>
            <a:r>
              <a:rPr lang="ar-SA" sz="2400" b="1" dirty="0">
                <a:ln>
                  <a:solidFill>
                    <a:srgbClr val="00B050"/>
                  </a:solidFill>
                </a:ln>
                <a:solidFill>
                  <a:srgbClr val="00B050"/>
                </a:solidFill>
              </a:rPr>
              <a:t>بعض الاستثناءات علي مبدأ حرية الإثبات في المعاملات </a:t>
            </a:r>
            <a:r>
              <a:rPr lang="ar-SA" sz="2400" b="1" dirty="0" smtClean="0">
                <a:ln>
                  <a:solidFill>
                    <a:srgbClr val="00B050"/>
                  </a:solidFill>
                </a:ln>
                <a:solidFill>
                  <a:srgbClr val="00B050"/>
                </a:solidFill>
              </a:rPr>
              <a:t>التجارية، أي </a:t>
            </a:r>
            <a:r>
              <a:rPr lang="ar-SA" sz="2400" b="1" dirty="0">
                <a:ln>
                  <a:solidFill>
                    <a:srgbClr val="00B050"/>
                  </a:solidFill>
                </a:ln>
                <a:solidFill>
                  <a:srgbClr val="00B050"/>
                </a:solidFill>
              </a:rPr>
              <a:t>أنه لا يجوز الإثبات فيها إلا </a:t>
            </a:r>
            <a:r>
              <a:rPr lang="ar-SA" sz="2400" b="1" dirty="0" smtClean="0">
                <a:ln>
                  <a:solidFill>
                    <a:srgbClr val="00B050"/>
                  </a:solidFill>
                </a:ln>
                <a:solidFill>
                  <a:srgbClr val="00B050"/>
                </a:solidFill>
              </a:rPr>
              <a:t>كتابة. ومن </a:t>
            </a:r>
            <a:r>
              <a:rPr lang="ar-SA" sz="2400" b="1" dirty="0">
                <a:ln>
                  <a:solidFill>
                    <a:srgbClr val="00B050"/>
                  </a:solidFill>
                </a:ln>
                <a:solidFill>
                  <a:srgbClr val="00B050"/>
                </a:solidFill>
              </a:rPr>
              <a:t>أمثلة ذلك عقود تكوين </a:t>
            </a:r>
            <a:r>
              <a:rPr lang="ar-SA" sz="2400" b="1" dirty="0" smtClean="0">
                <a:ln>
                  <a:solidFill>
                    <a:srgbClr val="00B050"/>
                  </a:solidFill>
                </a:ln>
                <a:solidFill>
                  <a:srgbClr val="00B050"/>
                </a:solidFill>
              </a:rPr>
              <a:t>الشركات، وعقود </a:t>
            </a:r>
            <a:r>
              <a:rPr lang="ar-SA" sz="2400" b="1" dirty="0">
                <a:ln>
                  <a:solidFill>
                    <a:srgbClr val="00B050"/>
                  </a:solidFill>
                </a:ln>
                <a:solidFill>
                  <a:srgbClr val="00B050"/>
                </a:solidFill>
              </a:rPr>
              <a:t>بيع السفن، والأوراق التجارية . </a:t>
            </a:r>
            <a:endParaRPr lang="en-US" sz="2400" b="1" dirty="0">
              <a:ln>
                <a:solidFill>
                  <a:srgbClr val="00B050"/>
                </a:solidFill>
              </a:ln>
              <a:solidFill>
                <a:srgbClr val="00B050"/>
              </a:solidFill>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down)">
                                      <p:cBhvr>
                                        <p:cTn id="7" dur="580">
                                          <p:stCondLst>
                                            <p:cond delay="0"/>
                                          </p:stCondLst>
                                        </p:cTn>
                                        <p:tgtEl>
                                          <p:spTgt spid="6"/>
                                        </p:tgtEl>
                                      </p:cBhvr>
                                    </p:animEffect>
                                    <p:anim calcmode="lin" valueType="num">
                                      <p:cBhvr>
                                        <p:cTn id="8" dur="1822" tmFilter="0,0; 0.14,0.36; 0.43,0.73; 0.71,0.91; 1.0,1.0">
                                          <p:stCondLst>
                                            <p:cond delay="0"/>
                                          </p:stCondLst>
                                        </p:cTn>
                                        <p:tgtEl>
                                          <p:spTgt spid="6"/>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6"/>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6"/>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6"/>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6"/>
                                        </p:tgtEl>
                                        <p:attrNameLst>
                                          <p:attrName>ppt_y</p:attrName>
                                        </p:attrNameLst>
                                      </p:cBhvr>
                                      <p:tavLst>
                                        <p:tav tm="0" fmla="#ppt_y-sin(pi*$)/81">
                                          <p:val>
                                            <p:fltVal val="0"/>
                                          </p:val>
                                        </p:tav>
                                        <p:tav tm="100000">
                                          <p:val>
                                            <p:fltVal val="1"/>
                                          </p:val>
                                        </p:tav>
                                      </p:tavLst>
                                    </p:anim>
                                    <p:animScale>
                                      <p:cBhvr>
                                        <p:cTn id="13" dur="26">
                                          <p:stCondLst>
                                            <p:cond delay="650"/>
                                          </p:stCondLst>
                                        </p:cTn>
                                        <p:tgtEl>
                                          <p:spTgt spid="6"/>
                                        </p:tgtEl>
                                      </p:cBhvr>
                                      <p:to x="100000" y="60000"/>
                                    </p:animScale>
                                    <p:animScale>
                                      <p:cBhvr>
                                        <p:cTn id="14" dur="166" decel="50000">
                                          <p:stCondLst>
                                            <p:cond delay="676"/>
                                          </p:stCondLst>
                                        </p:cTn>
                                        <p:tgtEl>
                                          <p:spTgt spid="6"/>
                                        </p:tgtEl>
                                      </p:cBhvr>
                                      <p:to x="100000" y="100000"/>
                                    </p:animScale>
                                    <p:animScale>
                                      <p:cBhvr>
                                        <p:cTn id="15" dur="26">
                                          <p:stCondLst>
                                            <p:cond delay="1312"/>
                                          </p:stCondLst>
                                        </p:cTn>
                                        <p:tgtEl>
                                          <p:spTgt spid="6"/>
                                        </p:tgtEl>
                                      </p:cBhvr>
                                      <p:to x="100000" y="80000"/>
                                    </p:animScale>
                                    <p:animScale>
                                      <p:cBhvr>
                                        <p:cTn id="16" dur="166" decel="50000">
                                          <p:stCondLst>
                                            <p:cond delay="1338"/>
                                          </p:stCondLst>
                                        </p:cTn>
                                        <p:tgtEl>
                                          <p:spTgt spid="6"/>
                                        </p:tgtEl>
                                      </p:cBhvr>
                                      <p:to x="100000" y="100000"/>
                                    </p:animScale>
                                    <p:animScale>
                                      <p:cBhvr>
                                        <p:cTn id="17" dur="26">
                                          <p:stCondLst>
                                            <p:cond delay="1642"/>
                                          </p:stCondLst>
                                        </p:cTn>
                                        <p:tgtEl>
                                          <p:spTgt spid="6"/>
                                        </p:tgtEl>
                                      </p:cBhvr>
                                      <p:to x="100000" y="90000"/>
                                    </p:animScale>
                                    <p:animScale>
                                      <p:cBhvr>
                                        <p:cTn id="18" dur="166" decel="50000">
                                          <p:stCondLst>
                                            <p:cond delay="1668"/>
                                          </p:stCondLst>
                                        </p:cTn>
                                        <p:tgtEl>
                                          <p:spTgt spid="6"/>
                                        </p:tgtEl>
                                      </p:cBhvr>
                                      <p:to x="100000" y="100000"/>
                                    </p:animScale>
                                    <p:animScale>
                                      <p:cBhvr>
                                        <p:cTn id="19" dur="26">
                                          <p:stCondLst>
                                            <p:cond delay="1808"/>
                                          </p:stCondLst>
                                        </p:cTn>
                                        <p:tgtEl>
                                          <p:spTgt spid="6"/>
                                        </p:tgtEl>
                                      </p:cBhvr>
                                      <p:to x="100000" y="95000"/>
                                    </p:animScale>
                                    <p:animScale>
                                      <p:cBhvr>
                                        <p:cTn id="20" dur="166" decel="50000">
                                          <p:stCondLst>
                                            <p:cond delay="1834"/>
                                          </p:stCondLst>
                                        </p:cTn>
                                        <p:tgtEl>
                                          <p:spTgt spid="6"/>
                                        </p:tgtEl>
                                      </p:cBhvr>
                                      <p:to x="100000" y="100000"/>
                                    </p:animScale>
                                  </p:childTnLst>
                                </p:cTn>
                              </p:par>
                            </p:childTnLst>
                          </p:cTn>
                        </p:par>
                      </p:childTnLst>
                    </p:cTn>
                  </p:par>
                  <p:par>
                    <p:cTn id="21" fill="hold" nodeType="clickPar">
                      <p:stCondLst>
                        <p:cond delay="indefinite"/>
                      </p:stCondLst>
                      <p:childTnLst>
                        <p:par>
                          <p:cTn id="22" fill="hold" nodeType="withGroup">
                            <p:stCondLst>
                              <p:cond delay="0"/>
                            </p:stCondLst>
                            <p:childTnLst>
                              <p:par>
                                <p:cTn id="23" presetID="45" presetClass="entr" presetSubtype="0" fill="hold" grpId="0" nodeType="clickEffect">
                                  <p:stCondLst>
                                    <p:cond delay="0"/>
                                  </p:stCondLst>
                                  <p:childTnLst>
                                    <p:set>
                                      <p:cBhvr>
                                        <p:cTn id="24" dur="1" fill="hold">
                                          <p:stCondLst>
                                            <p:cond delay="0"/>
                                          </p:stCondLst>
                                        </p:cTn>
                                        <p:tgtEl>
                                          <p:spTgt spid="7"/>
                                        </p:tgtEl>
                                        <p:attrNameLst>
                                          <p:attrName>style.visibility</p:attrName>
                                        </p:attrNameLst>
                                      </p:cBhvr>
                                      <p:to>
                                        <p:strVal val="visible"/>
                                      </p:to>
                                    </p:set>
                                    <p:animEffect transition="in" filter="fade">
                                      <p:cBhvr>
                                        <p:cTn id="25" dur="2000"/>
                                        <p:tgtEl>
                                          <p:spTgt spid="7"/>
                                        </p:tgtEl>
                                      </p:cBhvr>
                                    </p:animEffect>
                                    <p:anim calcmode="lin" valueType="num">
                                      <p:cBhvr>
                                        <p:cTn id="26" dur="2000" fill="hold"/>
                                        <p:tgtEl>
                                          <p:spTgt spid="7"/>
                                        </p:tgtEl>
                                        <p:attrNameLst>
                                          <p:attrName>ppt_w</p:attrName>
                                        </p:attrNameLst>
                                      </p:cBhvr>
                                      <p:tavLst>
                                        <p:tav tm="0" fmla="#ppt_w*sin(2.5*pi*$)">
                                          <p:val>
                                            <p:fltVal val="0"/>
                                          </p:val>
                                        </p:tav>
                                        <p:tav tm="100000">
                                          <p:val>
                                            <p:fltVal val="1"/>
                                          </p:val>
                                        </p:tav>
                                      </p:tavLst>
                                    </p:anim>
                                    <p:anim calcmode="lin" valueType="num">
                                      <p:cBhvr>
                                        <p:cTn id="27" dur="2000" fill="hold"/>
                                        <p:tgtEl>
                                          <p:spTgt spid="7"/>
                                        </p:tgtEl>
                                        <p:attrNameLst>
                                          <p:attrName>ppt_h</p:attrName>
                                        </p:attrNameLst>
                                      </p:cBhvr>
                                      <p:tavLst>
                                        <p:tav tm="0">
                                          <p:val>
                                            <p:strVal val="#ppt_h"/>
                                          </p:val>
                                        </p:tav>
                                        <p:tav tm="100000">
                                          <p:val>
                                            <p:strVal val="#ppt_h"/>
                                          </p:val>
                                        </p:tav>
                                      </p:tavLst>
                                    </p:anim>
                                  </p:childTnLst>
                                </p:cTn>
                              </p:par>
                            </p:childTnLst>
                          </p:cTn>
                        </p:par>
                      </p:childTnLst>
                    </p:cTn>
                  </p:par>
                  <p:par>
                    <p:cTn id="28" fill="hold">
                      <p:stCondLst>
                        <p:cond delay="indefinite"/>
                      </p:stCondLst>
                      <p:childTnLst>
                        <p:par>
                          <p:cTn id="29" fill="hold">
                            <p:stCondLst>
                              <p:cond delay="0"/>
                            </p:stCondLst>
                            <p:childTnLst>
                              <p:par>
                                <p:cTn id="30" presetID="26" presetClass="entr" presetSubtype="0" fill="hold" grpId="0" nodeType="clickEffect">
                                  <p:stCondLst>
                                    <p:cond delay="0"/>
                                  </p:stCondLst>
                                  <p:childTnLst>
                                    <p:set>
                                      <p:cBhvr>
                                        <p:cTn id="31" dur="1" fill="hold">
                                          <p:stCondLst>
                                            <p:cond delay="0"/>
                                          </p:stCondLst>
                                        </p:cTn>
                                        <p:tgtEl>
                                          <p:spTgt spid="4"/>
                                        </p:tgtEl>
                                        <p:attrNameLst>
                                          <p:attrName>style.visibility</p:attrName>
                                        </p:attrNameLst>
                                      </p:cBhvr>
                                      <p:to>
                                        <p:strVal val="visible"/>
                                      </p:to>
                                    </p:set>
                                    <p:animEffect transition="in" filter="wipe(down)">
                                      <p:cBhvr>
                                        <p:cTn id="32" dur="580">
                                          <p:stCondLst>
                                            <p:cond delay="0"/>
                                          </p:stCondLst>
                                        </p:cTn>
                                        <p:tgtEl>
                                          <p:spTgt spid="4"/>
                                        </p:tgtEl>
                                      </p:cBhvr>
                                    </p:animEffect>
                                    <p:anim calcmode="lin" valueType="num">
                                      <p:cBhvr>
                                        <p:cTn id="33" dur="1822" tmFilter="0,0; 0.14,0.36; 0.43,0.73; 0.71,0.91; 1.0,1.0">
                                          <p:stCondLst>
                                            <p:cond delay="0"/>
                                          </p:stCondLst>
                                        </p:cTn>
                                        <p:tgtEl>
                                          <p:spTgt spid="4"/>
                                        </p:tgtEl>
                                        <p:attrNameLst>
                                          <p:attrName>ppt_x</p:attrName>
                                        </p:attrNameLst>
                                      </p:cBhvr>
                                      <p:tavLst>
                                        <p:tav tm="0">
                                          <p:val>
                                            <p:strVal val="#ppt_x-0.25"/>
                                          </p:val>
                                        </p:tav>
                                        <p:tav tm="100000">
                                          <p:val>
                                            <p:strVal val="#ppt_x"/>
                                          </p:val>
                                        </p:tav>
                                      </p:tavLst>
                                    </p:anim>
                                    <p:anim calcmode="lin" valueType="num">
                                      <p:cBhvr>
                                        <p:cTn id="34" dur="664" tmFilter="0.0,0.0; 0.25,0.07; 0.50,0.2; 0.75,0.467; 1.0,1.0">
                                          <p:stCondLst>
                                            <p:cond delay="0"/>
                                          </p:stCondLst>
                                        </p:cTn>
                                        <p:tgtEl>
                                          <p:spTgt spid="4"/>
                                        </p:tgtEl>
                                        <p:attrNameLst>
                                          <p:attrName>ppt_y</p:attrName>
                                        </p:attrNameLst>
                                      </p:cBhvr>
                                      <p:tavLst>
                                        <p:tav tm="0" fmla="#ppt_y-sin(pi*$)/3">
                                          <p:val>
                                            <p:fltVal val="0.5"/>
                                          </p:val>
                                        </p:tav>
                                        <p:tav tm="100000">
                                          <p:val>
                                            <p:fltVal val="1"/>
                                          </p:val>
                                        </p:tav>
                                      </p:tavLst>
                                    </p:anim>
                                    <p:anim calcmode="lin" valueType="num">
                                      <p:cBhvr>
                                        <p:cTn id="35" dur="664" tmFilter="0, 0; 0.125,0.2665; 0.25,0.4; 0.375,0.465; 0.5,0.5;  0.625,0.535; 0.75,0.6; 0.875,0.7335; 1,1">
                                          <p:stCondLst>
                                            <p:cond delay="664"/>
                                          </p:stCondLst>
                                        </p:cTn>
                                        <p:tgtEl>
                                          <p:spTgt spid="4"/>
                                        </p:tgtEl>
                                        <p:attrNameLst>
                                          <p:attrName>ppt_y</p:attrName>
                                        </p:attrNameLst>
                                      </p:cBhvr>
                                      <p:tavLst>
                                        <p:tav tm="0" fmla="#ppt_y-sin(pi*$)/9">
                                          <p:val>
                                            <p:fltVal val="0"/>
                                          </p:val>
                                        </p:tav>
                                        <p:tav tm="100000">
                                          <p:val>
                                            <p:fltVal val="1"/>
                                          </p:val>
                                        </p:tav>
                                      </p:tavLst>
                                    </p:anim>
                                    <p:anim calcmode="lin" valueType="num">
                                      <p:cBhvr>
                                        <p:cTn id="36" dur="332" tmFilter="0, 0; 0.125,0.2665; 0.25,0.4; 0.375,0.465; 0.5,0.5;  0.625,0.535; 0.75,0.6; 0.875,0.7335; 1,1">
                                          <p:stCondLst>
                                            <p:cond delay="1324"/>
                                          </p:stCondLst>
                                        </p:cTn>
                                        <p:tgtEl>
                                          <p:spTgt spid="4"/>
                                        </p:tgtEl>
                                        <p:attrNameLst>
                                          <p:attrName>ppt_y</p:attrName>
                                        </p:attrNameLst>
                                      </p:cBhvr>
                                      <p:tavLst>
                                        <p:tav tm="0" fmla="#ppt_y-sin(pi*$)/27">
                                          <p:val>
                                            <p:fltVal val="0"/>
                                          </p:val>
                                        </p:tav>
                                        <p:tav tm="100000">
                                          <p:val>
                                            <p:fltVal val="1"/>
                                          </p:val>
                                        </p:tav>
                                      </p:tavLst>
                                    </p:anim>
                                    <p:anim calcmode="lin" valueType="num">
                                      <p:cBhvr>
                                        <p:cTn id="37" dur="164" tmFilter="0, 0; 0.125,0.2665; 0.25,0.4; 0.375,0.465; 0.5,0.5;  0.625,0.535; 0.75,0.6; 0.875,0.7335; 1,1">
                                          <p:stCondLst>
                                            <p:cond delay="1656"/>
                                          </p:stCondLst>
                                        </p:cTn>
                                        <p:tgtEl>
                                          <p:spTgt spid="4"/>
                                        </p:tgtEl>
                                        <p:attrNameLst>
                                          <p:attrName>ppt_y</p:attrName>
                                        </p:attrNameLst>
                                      </p:cBhvr>
                                      <p:tavLst>
                                        <p:tav tm="0" fmla="#ppt_y-sin(pi*$)/81">
                                          <p:val>
                                            <p:fltVal val="0"/>
                                          </p:val>
                                        </p:tav>
                                        <p:tav tm="100000">
                                          <p:val>
                                            <p:fltVal val="1"/>
                                          </p:val>
                                        </p:tav>
                                      </p:tavLst>
                                    </p:anim>
                                    <p:animScale>
                                      <p:cBhvr>
                                        <p:cTn id="38" dur="26">
                                          <p:stCondLst>
                                            <p:cond delay="650"/>
                                          </p:stCondLst>
                                        </p:cTn>
                                        <p:tgtEl>
                                          <p:spTgt spid="4"/>
                                        </p:tgtEl>
                                      </p:cBhvr>
                                      <p:to x="100000" y="60000"/>
                                    </p:animScale>
                                    <p:animScale>
                                      <p:cBhvr>
                                        <p:cTn id="39" dur="166" decel="50000">
                                          <p:stCondLst>
                                            <p:cond delay="676"/>
                                          </p:stCondLst>
                                        </p:cTn>
                                        <p:tgtEl>
                                          <p:spTgt spid="4"/>
                                        </p:tgtEl>
                                      </p:cBhvr>
                                      <p:to x="100000" y="100000"/>
                                    </p:animScale>
                                    <p:animScale>
                                      <p:cBhvr>
                                        <p:cTn id="40" dur="26">
                                          <p:stCondLst>
                                            <p:cond delay="1312"/>
                                          </p:stCondLst>
                                        </p:cTn>
                                        <p:tgtEl>
                                          <p:spTgt spid="4"/>
                                        </p:tgtEl>
                                      </p:cBhvr>
                                      <p:to x="100000" y="80000"/>
                                    </p:animScale>
                                    <p:animScale>
                                      <p:cBhvr>
                                        <p:cTn id="41" dur="166" decel="50000">
                                          <p:stCondLst>
                                            <p:cond delay="1338"/>
                                          </p:stCondLst>
                                        </p:cTn>
                                        <p:tgtEl>
                                          <p:spTgt spid="4"/>
                                        </p:tgtEl>
                                      </p:cBhvr>
                                      <p:to x="100000" y="100000"/>
                                    </p:animScale>
                                    <p:animScale>
                                      <p:cBhvr>
                                        <p:cTn id="42" dur="26">
                                          <p:stCondLst>
                                            <p:cond delay="1642"/>
                                          </p:stCondLst>
                                        </p:cTn>
                                        <p:tgtEl>
                                          <p:spTgt spid="4"/>
                                        </p:tgtEl>
                                      </p:cBhvr>
                                      <p:to x="100000" y="90000"/>
                                    </p:animScale>
                                    <p:animScale>
                                      <p:cBhvr>
                                        <p:cTn id="43" dur="166" decel="50000">
                                          <p:stCondLst>
                                            <p:cond delay="1668"/>
                                          </p:stCondLst>
                                        </p:cTn>
                                        <p:tgtEl>
                                          <p:spTgt spid="4"/>
                                        </p:tgtEl>
                                      </p:cBhvr>
                                      <p:to x="100000" y="100000"/>
                                    </p:animScale>
                                    <p:animScale>
                                      <p:cBhvr>
                                        <p:cTn id="44" dur="26">
                                          <p:stCondLst>
                                            <p:cond delay="1808"/>
                                          </p:stCondLst>
                                        </p:cTn>
                                        <p:tgtEl>
                                          <p:spTgt spid="4"/>
                                        </p:tgtEl>
                                      </p:cBhvr>
                                      <p:to x="100000" y="95000"/>
                                    </p:animScale>
                                    <p:animScale>
                                      <p:cBhvr>
                                        <p:cTn id="45" dur="166" decel="50000">
                                          <p:stCondLst>
                                            <p:cond delay="1834"/>
                                          </p:stCondLst>
                                        </p:cTn>
                                        <p:tgtEl>
                                          <p:spTgt spid="4"/>
                                        </p:tgtEl>
                                      </p:cBhvr>
                                      <p:to x="100000" y="100000"/>
                                    </p:animScale>
                                  </p:childTnLst>
                                </p:cTn>
                              </p:par>
                            </p:childTnLst>
                          </p:cTn>
                        </p:par>
                      </p:childTnLst>
                    </p:cTn>
                  </p:par>
                  <p:par>
                    <p:cTn id="46" fill="hold">
                      <p:stCondLst>
                        <p:cond delay="indefinite"/>
                      </p:stCondLst>
                      <p:childTnLst>
                        <p:par>
                          <p:cTn id="47" fill="hold">
                            <p:stCondLst>
                              <p:cond delay="0"/>
                            </p:stCondLst>
                            <p:childTnLst>
                              <p:par>
                                <p:cTn id="48" presetID="45" presetClass="entr" presetSubtype="0" fill="hold" grpId="0" nodeType="clickEffect">
                                  <p:stCondLst>
                                    <p:cond delay="0"/>
                                  </p:stCondLst>
                                  <p:childTnLst>
                                    <p:set>
                                      <p:cBhvr>
                                        <p:cTn id="49" dur="1" fill="hold">
                                          <p:stCondLst>
                                            <p:cond delay="0"/>
                                          </p:stCondLst>
                                        </p:cTn>
                                        <p:tgtEl>
                                          <p:spTgt spid="8"/>
                                        </p:tgtEl>
                                        <p:attrNameLst>
                                          <p:attrName>style.visibility</p:attrName>
                                        </p:attrNameLst>
                                      </p:cBhvr>
                                      <p:to>
                                        <p:strVal val="visible"/>
                                      </p:to>
                                    </p:set>
                                    <p:animEffect transition="in" filter="fade">
                                      <p:cBhvr>
                                        <p:cTn id="50" dur="2000"/>
                                        <p:tgtEl>
                                          <p:spTgt spid="8"/>
                                        </p:tgtEl>
                                      </p:cBhvr>
                                    </p:animEffect>
                                    <p:anim calcmode="lin" valueType="num">
                                      <p:cBhvr>
                                        <p:cTn id="51" dur="2000" fill="hold"/>
                                        <p:tgtEl>
                                          <p:spTgt spid="8"/>
                                        </p:tgtEl>
                                        <p:attrNameLst>
                                          <p:attrName>ppt_w</p:attrName>
                                        </p:attrNameLst>
                                      </p:cBhvr>
                                      <p:tavLst>
                                        <p:tav tm="0" fmla="#ppt_w*sin(2.5*pi*$)">
                                          <p:val>
                                            <p:fltVal val="0"/>
                                          </p:val>
                                        </p:tav>
                                        <p:tav tm="100000">
                                          <p:val>
                                            <p:fltVal val="1"/>
                                          </p:val>
                                        </p:tav>
                                      </p:tavLst>
                                    </p:anim>
                                    <p:anim calcmode="lin" valueType="num">
                                      <p:cBhvr>
                                        <p:cTn id="52" dur="2000" fill="hold"/>
                                        <p:tgtEl>
                                          <p:spTgt spid="8"/>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4" grpId="0" animBg="1"/>
      <p:bldP spid="8"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1781175" y="274638"/>
            <a:ext cx="8124825" cy="1020762"/>
          </a:xfrm>
        </p:spPr>
        <p:txBody>
          <a:bodyPr>
            <a:normAutofit fontScale="90000"/>
          </a:bodyPr>
          <a:lstStyle/>
          <a:p>
            <a:pPr algn="ctr" rtl="1" eaLnBrk="1" fontAlgn="auto" hangingPunct="1">
              <a:spcAft>
                <a:spcPts val="0"/>
              </a:spcAft>
              <a:defRPr/>
            </a:pPr>
            <a:r>
              <a:rPr lang="ar-SA" dirty="0" smtClean="0"/>
              <a:t/>
            </a:r>
            <a:br>
              <a:rPr lang="ar-SA" dirty="0" smtClean="0"/>
            </a:br>
            <a:r>
              <a:rPr lang="ar-SA" dirty="0" smtClean="0"/>
              <a:t/>
            </a:r>
            <a:br>
              <a:rPr lang="ar-SA" dirty="0" smtClean="0"/>
            </a:br>
            <a:r>
              <a:rPr lang="ar-EG" b="1" dirty="0" smtClean="0"/>
              <a:t>القضاء العادي</a:t>
            </a:r>
            <a:r>
              <a:rPr lang="ar-SA" dirty="0" smtClean="0"/>
              <a:t> </a:t>
            </a:r>
            <a:br>
              <a:rPr lang="ar-SA" dirty="0" smtClean="0"/>
            </a:br>
            <a:r>
              <a:rPr lang="en-US" dirty="0" smtClean="0"/>
              <a:t/>
            </a:r>
            <a:br>
              <a:rPr lang="en-US" dirty="0" smtClean="0"/>
            </a:br>
            <a:endParaRPr lang="en-US" dirty="0"/>
          </a:p>
        </p:txBody>
      </p:sp>
      <p:sp>
        <p:nvSpPr>
          <p:cNvPr id="19459" name="Content Placeholder 2"/>
          <p:cNvSpPr>
            <a:spLocks noGrp="1"/>
          </p:cNvSpPr>
          <p:nvPr>
            <p:ph sz="quarter" idx="4294967295"/>
          </p:nvPr>
        </p:nvSpPr>
        <p:spPr>
          <a:xfrm>
            <a:off x="381000" y="1371600"/>
            <a:ext cx="9525000" cy="4843463"/>
          </a:xfrm>
        </p:spPr>
        <p:txBody>
          <a:bodyPr>
            <a:normAutofit/>
          </a:bodyPr>
          <a:lstStyle/>
          <a:p>
            <a:pPr rtl="1">
              <a:lnSpc>
                <a:spcPct val="90000"/>
              </a:lnSpc>
            </a:pPr>
            <a:r>
              <a:rPr lang="en-US" sz="3000" b="1" dirty="0" smtClean="0">
                <a:ln>
                  <a:solidFill>
                    <a:srgbClr val="C00000"/>
                  </a:solidFill>
                </a:ln>
                <a:solidFill>
                  <a:srgbClr val="C00000"/>
                </a:solidFill>
                <a:cs typeface="Arial" pitchFamily="34" charset="0"/>
              </a:rPr>
              <a:t>1</a:t>
            </a:r>
            <a:r>
              <a:rPr lang="ar-JO" sz="3000" b="1" dirty="0" smtClean="0">
                <a:ln>
                  <a:solidFill>
                    <a:srgbClr val="C00000"/>
                  </a:solidFill>
                </a:ln>
                <a:solidFill>
                  <a:srgbClr val="C00000"/>
                </a:solidFill>
                <a:cs typeface="Arial" pitchFamily="34" charset="0"/>
              </a:rPr>
              <a:t>: قضاء الدرجة الأولى(محاكم الدرجة الأولى)</a:t>
            </a:r>
            <a:endParaRPr lang="en-US" sz="3000" dirty="0" smtClean="0">
              <a:ln>
                <a:solidFill>
                  <a:srgbClr val="C00000"/>
                </a:solidFill>
              </a:ln>
              <a:solidFill>
                <a:srgbClr val="C00000"/>
              </a:solidFill>
              <a:cs typeface="Arial" pitchFamily="34" charset="0"/>
            </a:endParaRPr>
          </a:p>
          <a:p>
            <a:pPr rtl="1">
              <a:lnSpc>
                <a:spcPct val="90000"/>
              </a:lnSpc>
            </a:pPr>
            <a:r>
              <a:rPr lang="ar-JO" sz="2600" b="1" dirty="0" smtClean="0">
                <a:ln>
                  <a:solidFill>
                    <a:srgbClr val="C00000"/>
                  </a:solidFill>
                </a:ln>
                <a:solidFill>
                  <a:srgbClr val="C00000"/>
                </a:solidFill>
                <a:cs typeface="Arial" pitchFamily="34" charset="0"/>
              </a:rPr>
              <a:t>1ـ المحاكم المتخصصة </a:t>
            </a:r>
            <a:endParaRPr lang="en-US" sz="2600" b="1" dirty="0" smtClean="0">
              <a:ln>
                <a:solidFill>
                  <a:srgbClr val="C00000"/>
                </a:solidFill>
              </a:ln>
              <a:solidFill>
                <a:srgbClr val="C00000"/>
              </a:solidFill>
              <a:cs typeface="Arial" pitchFamily="34" charset="0"/>
            </a:endParaRPr>
          </a:p>
          <a:p>
            <a:pPr rtl="1">
              <a:lnSpc>
                <a:spcPct val="90000"/>
              </a:lnSpc>
              <a:buFont typeface="Wingdings" pitchFamily="2" charset="2"/>
              <a:buChar char="v"/>
            </a:pPr>
            <a:r>
              <a:rPr lang="ar-JO" sz="2600" dirty="0" smtClean="0">
                <a:ln>
                  <a:solidFill>
                    <a:srgbClr val="C00000"/>
                  </a:solidFill>
                </a:ln>
                <a:solidFill>
                  <a:srgbClr val="C00000"/>
                </a:solidFill>
                <a:cs typeface="Arial" pitchFamily="34" charset="0"/>
              </a:rPr>
              <a:t>المحكمة الجزائية</a:t>
            </a:r>
            <a:r>
              <a:rPr lang="ar-SA" sz="2600" dirty="0" smtClean="0">
                <a:ln>
                  <a:solidFill>
                    <a:srgbClr val="C00000"/>
                  </a:solidFill>
                </a:ln>
                <a:solidFill>
                  <a:srgbClr val="C00000"/>
                </a:solidFill>
                <a:cs typeface="Arial" pitchFamily="34" charset="0"/>
              </a:rPr>
              <a:t> </a:t>
            </a:r>
            <a:r>
              <a:rPr lang="ar-SA" sz="2600" b="1" dirty="0" smtClean="0">
                <a:ln>
                  <a:solidFill>
                    <a:srgbClr val="C00000"/>
                  </a:solidFill>
                </a:ln>
                <a:solidFill>
                  <a:srgbClr val="C00000"/>
                </a:solidFill>
                <a:latin typeface="Gill Sans MT"/>
                <a:cs typeface="Times New Roman" pitchFamily="18" charset="0"/>
              </a:rPr>
              <a:t>(</a:t>
            </a:r>
            <a:r>
              <a:rPr lang="ar-EG" sz="2600" dirty="0" smtClean="0">
                <a:ln>
                  <a:solidFill>
                    <a:srgbClr val="C00000"/>
                  </a:solidFill>
                </a:ln>
                <a:solidFill>
                  <a:srgbClr val="C00000"/>
                </a:solidFill>
                <a:latin typeface="Gill Sans MT"/>
                <a:ea typeface="Majalla UI"/>
                <a:cs typeface="Majalla UI"/>
              </a:rPr>
              <a:t>أ - دوائر قضايا القصاص والحدود. ب - دوائر القضايا </a:t>
            </a:r>
            <a:r>
              <a:rPr lang="ar-EG" sz="2600" dirty="0" err="1" smtClean="0">
                <a:ln>
                  <a:solidFill>
                    <a:srgbClr val="C00000"/>
                  </a:solidFill>
                </a:ln>
                <a:solidFill>
                  <a:srgbClr val="C00000"/>
                </a:solidFill>
                <a:latin typeface="Gill Sans MT"/>
                <a:ea typeface="Majalla UI"/>
                <a:cs typeface="Majalla UI"/>
              </a:rPr>
              <a:t>التعزيرية</a:t>
            </a:r>
            <a:r>
              <a:rPr lang="ar-EG" sz="2600" dirty="0" smtClean="0">
                <a:ln>
                  <a:solidFill>
                    <a:srgbClr val="C00000"/>
                  </a:solidFill>
                </a:ln>
                <a:solidFill>
                  <a:srgbClr val="C00000"/>
                </a:solidFill>
                <a:latin typeface="Gill Sans MT"/>
                <a:ea typeface="Majalla UI"/>
                <a:cs typeface="Majalla UI"/>
              </a:rPr>
              <a:t>. </a:t>
            </a:r>
            <a:r>
              <a:rPr lang="ar-SA" sz="2600" dirty="0" smtClean="0">
                <a:ln>
                  <a:solidFill>
                    <a:srgbClr val="C00000"/>
                  </a:solidFill>
                </a:ln>
                <a:solidFill>
                  <a:srgbClr val="C00000"/>
                </a:solidFill>
                <a:latin typeface="Gill Sans MT"/>
                <a:ea typeface="Majalla UI"/>
                <a:cs typeface="Majalla UI"/>
              </a:rPr>
              <a:t>ج - دوائر قضايا الأحداث. )</a:t>
            </a:r>
            <a:endParaRPr lang="en-US" sz="2600" dirty="0" smtClean="0">
              <a:ln>
                <a:solidFill>
                  <a:srgbClr val="C00000"/>
                </a:solidFill>
              </a:ln>
              <a:solidFill>
                <a:srgbClr val="C00000"/>
              </a:solidFill>
              <a:cs typeface="Arial" pitchFamily="34" charset="0"/>
            </a:endParaRPr>
          </a:p>
          <a:p>
            <a:pPr rtl="1">
              <a:lnSpc>
                <a:spcPct val="90000"/>
              </a:lnSpc>
              <a:buFont typeface="Wingdings" pitchFamily="2" charset="2"/>
              <a:buChar char="v"/>
            </a:pPr>
            <a:r>
              <a:rPr lang="ar-JO" sz="2600" dirty="0" smtClean="0">
                <a:ln>
                  <a:solidFill>
                    <a:srgbClr val="C00000"/>
                  </a:solidFill>
                </a:ln>
                <a:solidFill>
                  <a:srgbClr val="C00000"/>
                </a:solidFill>
                <a:cs typeface="Arial" pitchFamily="34" charset="0"/>
              </a:rPr>
              <a:t> محكمة الأحوال الشخصية.</a:t>
            </a:r>
            <a:endParaRPr lang="en-US" sz="2600" dirty="0" smtClean="0">
              <a:ln>
                <a:solidFill>
                  <a:srgbClr val="C00000"/>
                </a:solidFill>
              </a:ln>
              <a:solidFill>
                <a:srgbClr val="C00000"/>
              </a:solidFill>
              <a:cs typeface="Arial" pitchFamily="34" charset="0"/>
            </a:endParaRPr>
          </a:p>
          <a:p>
            <a:pPr rtl="1">
              <a:lnSpc>
                <a:spcPct val="90000"/>
              </a:lnSpc>
              <a:buFont typeface="Wingdings" pitchFamily="2" charset="2"/>
              <a:buChar char="v"/>
            </a:pPr>
            <a:r>
              <a:rPr lang="ar-JO" sz="2600" dirty="0" smtClean="0">
                <a:ln>
                  <a:solidFill>
                    <a:srgbClr val="C00000"/>
                  </a:solidFill>
                </a:ln>
                <a:solidFill>
                  <a:srgbClr val="C00000"/>
                </a:solidFill>
                <a:cs typeface="Arial" pitchFamily="34" charset="0"/>
              </a:rPr>
              <a:t> المحكمة التجارية</a:t>
            </a:r>
            <a:endParaRPr lang="en-US" sz="2600" dirty="0" smtClean="0">
              <a:ln>
                <a:solidFill>
                  <a:srgbClr val="C00000"/>
                </a:solidFill>
              </a:ln>
              <a:solidFill>
                <a:srgbClr val="C00000"/>
              </a:solidFill>
              <a:cs typeface="Arial" pitchFamily="34" charset="0"/>
            </a:endParaRPr>
          </a:p>
          <a:p>
            <a:pPr rtl="1">
              <a:lnSpc>
                <a:spcPct val="90000"/>
              </a:lnSpc>
              <a:buFont typeface="Wingdings" pitchFamily="2" charset="2"/>
              <a:buChar char="v"/>
            </a:pPr>
            <a:r>
              <a:rPr lang="ar-JO" sz="2600" dirty="0" smtClean="0">
                <a:ln>
                  <a:solidFill>
                    <a:srgbClr val="C00000"/>
                  </a:solidFill>
                </a:ln>
                <a:solidFill>
                  <a:srgbClr val="C00000"/>
                </a:solidFill>
                <a:cs typeface="Arial" pitchFamily="34" charset="0"/>
              </a:rPr>
              <a:t> المحكمة العمالية</a:t>
            </a:r>
            <a:endParaRPr lang="en-US" sz="2600" dirty="0" smtClean="0">
              <a:ln>
                <a:solidFill>
                  <a:srgbClr val="C00000"/>
                </a:solidFill>
              </a:ln>
              <a:solidFill>
                <a:srgbClr val="C00000"/>
              </a:solidFill>
              <a:cs typeface="Arial" pitchFamily="34" charset="0"/>
            </a:endParaRPr>
          </a:p>
          <a:p>
            <a:pPr rtl="1">
              <a:lnSpc>
                <a:spcPct val="90000"/>
              </a:lnSpc>
            </a:pPr>
            <a:r>
              <a:rPr lang="ar-SA" sz="2600" b="1" dirty="0" smtClean="0">
                <a:ln>
                  <a:solidFill>
                    <a:srgbClr val="C00000"/>
                  </a:solidFill>
                </a:ln>
                <a:solidFill>
                  <a:srgbClr val="C00000"/>
                </a:solidFill>
                <a:cs typeface="Arial" pitchFamily="34" charset="0"/>
              </a:rPr>
              <a:t>2ـ المحاكم العامة </a:t>
            </a:r>
            <a:r>
              <a:rPr lang="ar-SA" sz="2200" dirty="0" smtClean="0">
                <a:ln>
                  <a:solidFill>
                    <a:srgbClr val="C00000"/>
                  </a:solidFill>
                </a:ln>
                <a:solidFill>
                  <a:srgbClr val="C00000"/>
                </a:solidFill>
                <a:cs typeface="Arial" pitchFamily="34" charset="0"/>
              </a:rPr>
              <a:t>(</a:t>
            </a:r>
            <a:r>
              <a:rPr lang="ar-SA" sz="2200" dirty="0" smtClean="0">
                <a:ln>
                  <a:solidFill>
                    <a:srgbClr val="C00000"/>
                  </a:solidFill>
                </a:ln>
                <a:solidFill>
                  <a:srgbClr val="C00000"/>
                </a:solidFill>
                <a:latin typeface="Gill Sans MT"/>
                <a:cs typeface="Times New Roman" pitchFamily="18" charset="0"/>
              </a:rPr>
              <a:t>تختص بما </a:t>
            </a:r>
            <a:r>
              <a:rPr lang="ar-SA" sz="2200" dirty="0" err="1" smtClean="0">
                <a:ln>
                  <a:solidFill>
                    <a:srgbClr val="C00000"/>
                  </a:solidFill>
                </a:ln>
                <a:solidFill>
                  <a:srgbClr val="C00000"/>
                </a:solidFill>
                <a:latin typeface="Gill Sans MT"/>
                <a:cs typeface="Times New Roman" pitchFamily="18" charset="0"/>
              </a:rPr>
              <a:t>يخارج</a:t>
            </a:r>
            <a:r>
              <a:rPr lang="ar-SA" sz="2200" dirty="0" smtClean="0">
                <a:ln>
                  <a:solidFill>
                    <a:srgbClr val="C00000"/>
                  </a:solidFill>
                </a:ln>
                <a:solidFill>
                  <a:srgbClr val="C00000"/>
                </a:solidFill>
                <a:latin typeface="Gill Sans MT"/>
                <a:cs typeface="Times New Roman" pitchFamily="18" charset="0"/>
              </a:rPr>
              <a:t> من نطاق اختصاصات المحاكم </a:t>
            </a:r>
            <a:r>
              <a:rPr lang="ar-SA" sz="2200" dirty="0" err="1" smtClean="0">
                <a:ln>
                  <a:solidFill>
                    <a:srgbClr val="C00000"/>
                  </a:solidFill>
                </a:ln>
                <a:solidFill>
                  <a:srgbClr val="C00000"/>
                </a:solidFill>
                <a:latin typeface="Gill Sans MT"/>
                <a:cs typeface="Times New Roman" pitchFamily="18" charset="0"/>
              </a:rPr>
              <a:t>الآخرى</a:t>
            </a:r>
            <a:r>
              <a:rPr lang="ar-SA" sz="2200" dirty="0" smtClean="0">
                <a:ln>
                  <a:solidFill>
                    <a:srgbClr val="C00000"/>
                  </a:solidFill>
                </a:ln>
                <a:solidFill>
                  <a:srgbClr val="C00000"/>
                </a:solidFill>
                <a:latin typeface="Gill Sans MT"/>
                <a:cs typeface="Times New Roman" pitchFamily="18" charset="0"/>
              </a:rPr>
              <a:t>)</a:t>
            </a:r>
            <a:endParaRPr lang="ar-SA" sz="2200" dirty="0" smtClean="0">
              <a:ln>
                <a:solidFill>
                  <a:srgbClr val="C00000"/>
                </a:solidFill>
              </a:ln>
              <a:solidFill>
                <a:srgbClr val="C00000"/>
              </a:solidFill>
              <a:cs typeface="Arial" pitchFamily="34" charset="0"/>
            </a:endParaRPr>
          </a:p>
          <a:p>
            <a:pPr rtl="1">
              <a:lnSpc>
                <a:spcPct val="90000"/>
              </a:lnSpc>
            </a:pPr>
            <a:endParaRPr lang="en-US" sz="2600" b="1" dirty="0" smtClean="0">
              <a:cs typeface="Arial" pitchFamily="34" charset="0"/>
            </a:endParaRPr>
          </a:p>
          <a:p>
            <a:pPr rtl="1" eaLnBrk="1" hangingPunct="1">
              <a:lnSpc>
                <a:spcPct val="90000"/>
              </a:lnSpc>
              <a:buFont typeface="Wingdings 2" pitchFamily="18" charset="2"/>
              <a:buNone/>
            </a:pPr>
            <a:endParaRPr lang="en-US" sz="2600" dirty="0" smtClean="0">
              <a:cs typeface="Arial" pitchFamily="34" charset="0"/>
            </a:endParaRPr>
          </a:p>
        </p:txBody>
      </p:sp>
      <p:sp>
        <p:nvSpPr>
          <p:cNvPr id="54276" name="Slide Number Placeholder 4"/>
          <p:cNvSpPr>
            <a:spLocks noGrp="1"/>
          </p:cNvSpPr>
          <p:nvPr>
            <p:ph type="sldNum" sz="quarter" idx="4294967295"/>
          </p:nvPr>
        </p:nvSpPr>
        <p:spPr bwMode="auto">
          <a:xfrm>
            <a:off x="0" y="6376988"/>
            <a:ext cx="571500" cy="365125"/>
          </a:xfrm>
          <a:prstGeom prst="rect">
            <a:avLst/>
          </a:prstGeom>
          <a:noFill/>
          <a:ln>
            <a:miter lim="800000"/>
            <a:headEnd/>
            <a:tailEnd/>
          </a:ln>
        </p:spPr>
        <p:txBody>
          <a:bodyPr/>
          <a:lstStyle/>
          <a:p>
            <a:fld id="{80BB10D4-8901-4534-872D-BAD8C95D6F36}" type="slidenum">
              <a:rPr lang="ar-SA" smtClean="0">
                <a:cs typeface="Arial" pitchFamily="34" charset="0"/>
              </a:rPr>
              <a:pPr/>
              <a:t>6</a:t>
            </a:fld>
            <a:endParaRPr lang="en-US" smtClean="0">
              <a:cs typeface="Arial"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 presetClass="entr" presetSubtype="4" fill="hold" grpId="0" nodeType="clickEffect">
                                  <p:stCondLst>
                                    <p:cond delay="0"/>
                                  </p:stCondLst>
                                  <p:childTnLst>
                                    <p:set>
                                      <p:cBhvr>
                                        <p:cTn id="13" dur="1" fill="hold">
                                          <p:stCondLst>
                                            <p:cond delay="0"/>
                                          </p:stCondLst>
                                        </p:cTn>
                                        <p:tgtEl>
                                          <p:spTgt spid="19459">
                                            <p:txEl>
                                              <p:pRg st="0" end="0"/>
                                            </p:txEl>
                                          </p:spTgt>
                                        </p:tgtEl>
                                        <p:attrNameLst>
                                          <p:attrName>style.visibility</p:attrName>
                                        </p:attrNameLst>
                                      </p:cBhvr>
                                      <p:to>
                                        <p:strVal val="visible"/>
                                      </p:to>
                                    </p:set>
                                    <p:anim calcmode="lin" valueType="num">
                                      <p:cBhvr additive="base">
                                        <p:cTn id="14" dur="500" fill="hold"/>
                                        <p:tgtEl>
                                          <p:spTgt spid="19459">
                                            <p:txEl>
                                              <p:pRg st="0" end="0"/>
                                            </p:txEl>
                                          </p:spTgt>
                                        </p:tgtEl>
                                        <p:attrNameLst>
                                          <p:attrName>ppt_x</p:attrName>
                                        </p:attrNameLst>
                                      </p:cBhvr>
                                      <p:tavLst>
                                        <p:tav tm="0">
                                          <p:val>
                                            <p:strVal val="#ppt_x"/>
                                          </p:val>
                                        </p:tav>
                                        <p:tav tm="100000">
                                          <p:val>
                                            <p:strVal val="#ppt_x"/>
                                          </p:val>
                                        </p:tav>
                                      </p:tavLst>
                                    </p:anim>
                                    <p:anim calcmode="lin" valueType="num">
                                      <p:cBhvr additive="base">
                                        <p:cTn id="15" dur="500" fill="hold"/>
                                        <p:tgtEl>
                                          <p:spTgt spid="19459">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2" presetClass="entr" presetSubtype="4" fill="hold" grpId="0" nodeType="clickEffect">
                                  <p:stCondLst>
                                    <p:cond delay="0"/>
                                  </p:stCondLst>
                                  <p:childTnLst>
                                    <p:set>
                                      <p:cBhvr>
                                        <p:cTn id="19" dur="1" fill="hold">
                                          <p:stCondLst>
                                            <p:cond delay="0"/>
                                          </p:stCondLst>
                                        </p:cTn>
                                        <p:tgtEl>
                                          <p:spTgt spid="19459">
                                            <p:txEl>
                                              <p:pRg st="1" end="1"/>
                                            </p:txEl>
                                          </p:spTgt>
                                        </p:tgtEl>
                                        <p:attrNameLst>
                                          <p:attrName>style.visibility</p:attrName>
                                        </p:attrNameLst>
                                      </p:cBhvr>
                                      <p:to>
                                        <p:strVal val="visible"/>
                                      </p:to>
                                    </p:set>
                                    <p:anim calcmode="lin" valueType="num">
                                      <p:cBhvr additive="base">
                                        <p:cTn id="20" dur="500" fill="hold"/>
                                        <p:tgtEl>
                                          <p:spTgt spid="19459">
                                            <p:txEl>
                                              <p:pRg st="1" end="1"/>
                                            </p:txEl>
                                          </p:spTgt>
                                        </p:tgtEl>
                                        <p:attrNameLst>
                                          <p:attrName>ppt_x</p:attrName>
                                        </p:attrNameLst>
                                      </p:cBhvr>
                                      <p:tavLst>
                                        <p:tav tm="0">
                                          <p:val>
                                            <p:strVal val="#ppt_x"/>
                                          </p:val>
                                        </p:tav>
                                        <p:tav tm="100000">
                                          <p:val>
                                            <p:strVal val="#ppt_x"/>
                                          </p:val>
                                        </p:tav>
                                      </p:tavLst>
                                    </p:anim>
                                    <p:anim calcmode="lin" valueType="num">
                                      <p:cBhvr additive="base">
                                        <p:cTn id="21" dur="500" fill="hold"/>
                                        <p:tgtEl>
                                          <p:spTgt spid="19459">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2" presetClass="entr" presetSubtype="4" fill="hold" grpId="0" nodeType="clickEffect">
                                  <p:stCondLst>
                                    <p:cond delay="0"/>
                                  </p:stCondLst>
                                  <p:childTnLst>
                                    <p:set>
                                      <p:cBhvr>
                                        <p:cTn id="25" dur="1" fill="hold">
                                          <p:stCondLst>
                                            <p:cond delay="0"/>
                                          </p:stCondLst>
                                        </p:cTn>
                                        <p:tgtEl>
                                          <p:spTgt spid="19459">
                                            <p:txEl>
                                              <p:pRg st="2" end="2"/>
                                            </p:txEl>
                                          </p:spTgt>
                                        </p:tgtEl>
                                        <p:attrNameLst>
                                          <p:attrName>style.visibility</p:attrName>
                                        </p:attrNameLst>
                                      </p:cBhvr>
                                      <p:to>
                                        <p:strVal val="visible"/>
                                      </p:to>
                                    </p:set>
                                    <p:anim calcmode="lin" valueType="num">
                                      <p:cBhvr additive="base">
                                        <p:cTn id="26" dur="500" fill="hold"/>
                                        <p:tgtEl>
                                          <p:spTgt spid="19459">
                                            <p:txEl>
                                              <p:pRg st="2" end="2"/>
                                            </p:txEl>
                                          </p:spTgt>
                                        </p:tgtEl>
                                        <p:attrNameLst>
                                          <p:attrName>ppt_x</p:attrName>
                                        </p:attrNameLst>
                                      </p:cBhvr>
                                      <p:tavLst>
                                        <p:tav tm="0">
                                          <p:val>
                                            <p:strVal val="#ppt_x"/>
                                          </p:val>
                                        </p:tav>
                                        <p:tav tm="100000">
                                          <p:val>
                                            <p:strVal val="#ppt_x"/>
                                          </p:val>
                                        </p:tav>
                                      </p:tavLst>
                                    </p:anim>
                                    <p:anim calcmode="lin" valueType="num">
                                      <p:cBhvr additive="base">
                                        <p:cTn id="27" dur="500" fill="hold"/>
                                        <p:tgtEl>
                                          <p:spTgt spid="19459">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8" fill="hold">
                      <p:stCondLst>
                        <p:cond delay="indefinite"/>
                      </p:stCondLst>
                      <p:childTnLst>
                        <p:par>
                          <p:cTn id="29" fill="hold">
                            <p:stCondLst>
                              <p:cond delay="0"/>
                            </p:stCondLst>
                            <p:childTnLst>
                              <p:par>
                                <p:cTn id="30" presetID="2" presetClass="entr" presetSubtype="4" fill="hold" grpId="0" nodeType="clickEffect">
                                  <p:stCondLst>
                                    <p:cond delay="0"/>
                                  </p:stCondLst>
                                  <p:childTnLst>
                                    <p:set>
                                      <p:cBhvr>
                                        <p:cTn id="31" dur="1" fill="hold">
                                          <p:stCondLst>
                                            <p:cond delay="0"/>
                                          </p:stCondLst>
                                        </p:cTn>
                                        <p:tgtEl>
                                          <p:spTgt spid="19459">
                                            <p:txEl>
                                              <p:pRg st="3" end="3"/>
                                            </p:txEl>
                                          </p:spTgt>
                                        </p:tgtEl>
                                        <p:attrNameLst>
                                          <p:attrName>style.visibility</p:attrName>
                                        </p:attrNameLst>
                                      </p:cBhvr>
                                      <p:to>
                                        <p:strVal val="visible"/>
                                      </p:to>
                                    </p:set>
                                    <p:anim calcmode="lin" valueType="num">
                                      <p:cBhvr additive="base">
                                        <p:cTn id="32" dur="500" fill="hold"/>
                                        <p:tgtEl>
                                          <p:spTgt spid="19459">
                                            <p:txEl>
                                              <p:pRg st="3" end="3"/>
                                            </p:txEl>
                                          </p:spTgt>
                                        </p:tgtEl>
                                        <p:attrNameLst>
                                          <p:attrName>ppt_x</p:attrName>
                                        </p:attrNameLst>
                                      </p:cBhvr>
                                      <p:tavLst>
                                        <p:tav tm="0">
                                          <p:val>
                                            <p:strVal val="#ppt_x"/>
                                          </p:val>
                                        </p:tav>
                                        <p:tav tm="100000">
                                          <p:val>
                                            <p:strVal val="#ppt_x"/>
                                          </p:val>
                                        </p:tav>
                                      </p:tavLst>
                                    </p:anim>
                                    <p:anim calcmode="lin" valueType="num">
                                      <p:cBhvr additive="base">
                                        <p:cTn id="33" dur="500" fill="hold"/>
                                        <p:tgtEl>
                                          <p:spTgt spid="19459">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34" fill="hold">
                      <p:stCondLst>
                        <p:cond delay="indefinite"/>
                      </p:stCondLst>
                      <p:childTnLst>
                        <p:par>
                          <p:cTn id="35" fill="hold">
                            <p:stCondLst>
                              <p:cond delay="0"/>
                            </p:stCondLst>
                            <p:childTnLst>
                              <p:par>
                                <p:cTn id="36" presetID="2" presetClass="entr" presetSubtype="4" fill="hold" grpId="0" nodeType="clickEffect">
                                  <p:stCondLst>
                                    <p:cond delay="0"/>
                                  </p:stCondLst>
                                  <p:childTnLst>
                                    <p:set>
                                      <p:cBhvr>
                                        <p:cTn id="37" dur="1" fill="hold">
                                          <p:stCondLst>
                                            <p:cond delay="0"/>
                                          </p:stCondLst>
                                        </p:cTn>
                                        <p:tgtEl>
                                          <p:spTgt spid="19459">
                                            <p:txEl>
                                              <p:pRg st="4" end="4"/>
                                            </p:txEl>
                                          </p:spTgt>
                                        </p:tgtEl>
                                        <p:attrNameLst>
                                          <p:attrName>style.visibility</p:attrName>
                                        </p:attrNameLst>
                                      </p:cBhvr>
                                      <p:to>
                                        <p:strVal val="visible"/>
                                      </p:to>
                                    </p:set>
                                    <p:anim calcmode="lin" valueType="num">
                                      <p:cBhvr additive="base">
                                        <p:cTn id="38" dur="500" fill="hold"/>
                                        <p:tgtEl>
                                          <p:spTgt spid="19459">
                                            <p:txEl>
                                              <p:pRg st="4" end="4"/>
                                            </p:txEl>
                                          </p:spTgt>
                                        </p:tgtEl>
                                        <p:attrNameLst>
                                          <p:attrName>ppt_x</p:attrName>
                                        </p:attrNameLst>
                                      </p:cBhvr>
                                      <p:tavLst>
                                        <p:tav tm="0">
                                          <p:val>
                                            <p:strVal val="#ppt_x"/>
                                          </p:val>
                                        </p:tav>
                                        <p:tav tm="100000">
                                          <p:val>
                                            <p:strVal val="#ppt_x"/>
                                          </p:val>
                                        </p:tav>
                                      </p:tavLst>
                                    </p:anim>
                                    <p:anim calcmode="lin" valueType="num">
                                      <p:cBhvr additive="base">
                                        <p:cTn id="39" dur="500" fill="hold"/>
                                        <p:tgtEl>
                                          <p:spTgt spid="19459">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40" fill="hold">
                      <p:stCondLst>
                        <p:cond delay="indefinite"/>
                      </p:stCondLst>
                      <p:childTnLst>
                        <p:par>
                          <p:cTn id="41" fill="hold">
                            <p:stCondLst>
                              <p:cond delay="0"/>
                            </p:stCondLst>
                            <p:childTnLst>
                              <p:par>
                                <p:cTn id="42" presetID="2" presetClass="entr" presetSubtype="4" fill="hold" grpId="0" nodeType="clickEffect">
                                  <p:stCondLst>
                                    <p:cond delay="0"/>
                                  </p:stCondLst>
                                  <p:childTnLst>
                                    <p:set>
                                      <p:cBhvr>
                                        <p:cTn id="43" dur="1" fill="hold">
                                          <p:stCondLst>
                                            <p:cond delay="0"/>
                                          </p:stCondLst>
                                        </p:cTn>
                                        <p:tgtEl>
                                          <p:spTgt spid="19459">
                                            <p:txEl>
                                              <p:pRg st="5" end="5"/>
                                            </p:txEl>
                                          </p:spTgt>
                                        </p:tgtEl>
                                        <p:attrNameLst>
                                          <p:attrName>style.visibility</p:attrName>
                                        </p:attrNameLst>
                                      </p:cBhvr>
                                      <p:to>
                                        <p:strVal val="visible"/>
                                      </p:to>
                                    </p:set>
                                    <p:anim calcmode="lin" valueType="num">
                                      <p:cBhvr additive="base">
                                        <p:cTn id="44" dur="500" fill="hold"/>
                                        <p:tgtEl>
                                          <p:spTgt spid="19459">
                                            <p:txEl>
                                              <p:pRg st="5" end="5"/>
                                            </p:txEl>
                                          </p:spTgt>
                                        </p:tgtEl>
                                        <p:attrNameLst>
                                          <p:attrName>ppt_x</p:attrName>
                                        </p:attrNameLst>
                                      </p:cBhvr>
                                      <p:tavLst>
                                        <p:tav tm="0">
                                          <p:val>
                                            <p:strVal val="#ppt_x"/>
                                          </p:val>
                                        </p:tav>
                                        <p:tav tm="100000">
                                          <p:val>
                                            <p:strVal val="#ppt_x"/>
                                          </p:val>
                                        </p:tav>
                                      </p:tavLst>
                                    </p:anim>
                                    <p:anim calcmode="lin" valueType="num">
                                      <p:cBhvr additive="base">
                                        <p:cTn id="45" dur="500" fill="hold"/>
                                        <p:tgtEl>
                                          <p:spTgt spid="19459">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46" fill="hold">
                      <p:stCondLst>
                        <p:cond delay="indefinite"/>
                      </p:stCondLst>
                      <p:childTnLst>
                        <p:par>
                          <p:cTn id="47" fill="hold">
                            <p:stCondLst>
                              <p:cond delay="0"/>
                            </p:stCondLst>
                            <p:childTnLst>
                              <p:par>
                                <p:cTn id="48" presetID="2" presetClass="entr" presetSubtype="4" fill="hold" grpId="0" nodeType="clickEffect">
                                  <p:stCondLst>
                                    <p:cond delay="0"/>
                                  </p:stCondLst>
                                  <p:childTnLst>
                                    <p:set>
                                      <p:cBhvr>
                                        <p:cTn id="49" dur="1" fill="hold">
                                          <p:stCondLst>
                                            <p:cond delay="0"/>
                                          </p:stCondLst>
                                        </p:cTn>
                                        <p:tgtEl>
                                          <p:spTgt spid="19459">
                                            <p:txEl>
                                              <p:pRg st="6" end="6"/>
                                            </p:txEl>
                                          </p:spTgt>
                                        </p:tgtEl>
                                        <p:attrNameLst>
                                          <p:attrName>style.visibility</p:attrName>
                                        </p:attrNameLst>
                                      </p:cBhvr>
                                      <p:to>
                                        <p:strVal val="visible"/>
                                      </p:to>
                                    </p:set>
                                    <p:anim calcmode="lin" valueType="num">
                                      <p:cBhvr additive="base">
                                        <p:cTn id="50" dur="500" fill="hold"/>
                                        <p:tgtEl>
                                          <p:spTgt spid="19459">
                                            <p:txEl>
                                              <p:pRg st="6" end="6"/>
                                            </p:txEl>
                                          </p:spTgt>
                                        </p:tgtEl>
                                        <p:attrNameLst>
                                          <p:attrName>ppt_x</p:attrName>
                                        </p:attrNameLst>
                                      </p:cBhvr>
                                      <p:tavLst>
                                        <p:tav tm="0">
                                          <p:val>
                                            <p:strVal val="#ppt_x"/>
                                          </p:val>
                                        </p:tav>
                                        <p:tav tm="100000">
                                          <p:val>
                                            <p:strVal val="#ppt_x"/>
                                          </p:val>
                                        </p:tav>
                                      </p:tavLst>
                                    </p:anim>
                                    <p:anim calcmode="lin" valueType="num">
                                      <p:cBhvr additive="base">
                                        <p:cTn id="51" dur="500" fill="hold"/>
                                        <p:tgtEl>
                                          <p:spTgt spid="19459">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19459"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608013" y="381000"/>
            <a:ext cx="9297987" cy="944563"/>
          </a:xfrm>
        </p:spPr>
        <p:txBody>
          <a:bodyPr>
            <a:normAutofit fontScale="90000"/>
          </a:bodyPr>
          <a:lstStyle/>
          <a:p>
            <a:pPr algn="ctr" rtl="1" eaLnBrk="1" fontAlgn="auto" hangingPunct="1">
              <a:spcAft>
                <a:spcPts val="0"/>
              </a:spcAft>
              <a:defRPr/>
            </a:pPr>
            <a:r>
              <a:rPr lang="ar-SA" b="1" dirty="0" smtClean="0">
                <a:cs typeface="Simplified Arabic" pitchFamily="2" charset="-78"/>
              </a:rPr>
              <a:t/>
            </a:r>
            <a:br>
              <a:rPr lang="ar-SA" b="1" dirty="0" smtClean="0">
                <a:cs typeface="Simplified Arabic" pitchFamily="2" charset="-78"/>
              </a:rPr>
            </a:br>
            <a:r>
              <a:rPr lang="en-US" sz="3600" b="1" dirty="0" smtClean="0"/>
              <a:t>2</a:t>
            </a:r>
            <a:r>
              <a:rPr lang="ar-JO" sz="3600" b="1" dirty="0" smtClean="0"/>
              <a:t>: قضاء الدرجة الثانية (محاكم الاستئناف)</a:t>
            </a:r>
            <a:r>
              <a:rPr lang="ar-SA" b="1" dirty="0" smtClean="0">
                <a:ea typeface="Majalla UI"/>
                <a:cs typeface="Majalla UI"/>
              </a:rPr>
              <a:t/>
            </a:r>
            <a:br>
              <a:rPr lang="ar-SA" b="1" dirty="0" smtClean="0">
                <a:ea typeface="Majalla UI"/>
                <a:cs typeface="Majalla UI"/>
              </a:rPr>
            </a:br>
            <a:endParaRPr lang="en-US" dirty="0"/>
          </a:p>
        </p:txBody>
      </p:sp>
      <p:sp>
        <p:nvSpPr>
          <p:cNvPr id="55299" name="Content Placeholder 2"/>
          <p:cNvSpPr>
            <a:spLocks noGrp="1"/>
          </p:cNvSpPr>
          <p:nvPr>
            <p:ph sz="quarter" idx="4294967295"/>
          </p:nvPr>
        </p:nvSpPr>
        <p:spPr>
          <a:xfrm>
            <a:off x="458788" y="1371600"/>
            <a:ext cx="9447212" cy="4876800"/>
          </a:xfrm>
        </p:spPr>
        <p:txBody>
          <a:bodyPr/>
          <a:lstStyle/>
          <a:p>
            <a:pPr rtl="1" eaLnBrk="1" hangingPunct="1">
              <a:buFont typeface="Wingdings" pitchFamily="2" charset="2"/>
              <a:buChar char="v"/>
            </a:pPr>
            <a:r>
              <a:rPr lang="ar-SA" sz="2800" b="1" dirty="0" smtClean="0">
                <a:ln>
                  <a:solidFill>
                    <a:srgbClr val="00B050"/>
                  </a:solidFill>
                </a:ln>
                <a:solidFill>
                  <a:srgbClr val="00B050"/>
                </a:solidFill>
                <a:ea typeface="Majalla UI"/>
                <a:cs typeface="Majalla UI"/>
              </a:rPr>
              <a:t>اختصاصاتها:</a:t>
            </a:r>
          </a:p>
          <a:p>
            <a:pPr rtl="1" eaLnBrk="1" hangingPunct="1"/>
            <a:r>
              <a:rPr lang="ar-EG" sz="2800" dirty="0" smtClean="0">
                <a:ln>
                  <a:solidFill>
                    <a:srgbClr val="00B050"/>
                  </a:solidFill>
                </a:ln>
                <a:solidFill>
                  <a:srgbClr val="00B050"/>
                </a:solidFill>
                <a:ea typeface="Majalla UI"/>
                <a:cs typeface="Majalla UI"/>
              </a:rPr>
              <a:t>النظر في الأحكام القابلة للاستئناف الصادرة من محاكم الدرجة الأولى</a:t>
            </a:r>
            <a:r>
              <a:rPr lang="ar-SA" sz="2800" dirty="0" smtClean="0">
                <a:ln>
                  <a:solidFill>
                    <a:srgbClr val="00B050"/>
                  </a:solidFill>
                </a:ln>
                <a:solidFill>
                  <a:srgbClr val="00B050"/>
                </a:solidFill>
                <a:ea typeface="Majalla UI"/>
                <a:cs typeface="Majalla UI"/>
              </a:rPr>
              <a:t> وتحكم بعد سماع أقوال الخصوم .</a:t>
            </a:r>
          </a:p>
          <a:p>
            <a:pPr rtl="1" eaLnBrk="1" hangingPunct="1">
              <a:buFont typeface="Wingdings" pitchFamily="2" charset="2"/>
              <a:buChar char="v"/>
            </a:pPr>
            <a:r>
              <a:rPr lang="ar-EG" sz="2800" b="1" dirty="0" smtClean="0">
                <a:ln>
                  <a:solidFill>
                    <a:srgbClr val="00B050"/>
                  </a:solidFill>
                </a:ln>
                <a:solidFill>
                  <a:srgbClr val="00B050"/>
                </a:solidFill>
                <a:ea typeface="Times New Roman" pitchFamily="18" charset="0"/>
                <a:cs typeface="Simplified Arabic" pitchFamily="18" charset="-78"/>
              </a:rPr>
              <a:t>تؤلف محاكم الاستئناف من دوائر متخصصة هي</a:t>
            </a:r>
            <a:endParaRPr lang="en-US" sz="2800" b="1" dirty="0" smtClean="0">
              <a:ln>
                <a:solidFill>
                  <a:srgbClr val="00B050"/>
                </a:solidFill>
              </a:ln>
              <a:solidFill>
                <a:srgbClr val="00B050"/>
              </a:solidFill>
              <a:ea typeface="Times New Roman" pitchFamily="18" charset="0"/>
              <a:cs typeface="Simplified Arabic" pitchFamily="18" charset="-78"/>
            </a:endParaRPr>
          </a:p>
          <a:p>
            <a:pPr rtl="1" eaLnBrk="1" hangingPunct="1"/>
            <a:r>
              <a:rPr lang="en-US" sz="2800" dirty="0" smtClean="0">
                <a:ln>
                  <a:solidFill>
                    <a:srgbClr val="00B050"/>
                  </a:solidFill>
                </a:ln>
                <a:solidFill>
                  <a:srgbClr val="00B050"/>
                </a:solidFill>
                <a:ea typeface="Times New Roman" pitchFamily="18" charset="0"/>
                <a:cs typeface="Simplified Arabic" pitchFamily="18" charset="-78"/>
              </a:rPr>
              <a:t>1</a:t>
            </a:r>
            <a:r>
              <a:rPr lang="ar-EG" sz="2800" dirty="0" smtClean="0">
                <a:ln>
                  <a:solidFill>
                    <a:srgbClr val="00B050"/>
                  </a:solidFill>
                </a:ln>
                <a:solidFill>
                  <a:srgbClr val="00B050"/>
                </a:solidFill>
                <a:ea typeface="Times New Roman" pitchFamily="18" charset="0"/>
                <a:cs typeface="Simplified Arabic" pitchFamily="18" charset="-78"/>
              </a:rPr>
              <a:t> </a:t>
            </a:r>
            <a:r>
              <a:rPr lang="en-US" sz="2800" dirty="0" smtClean="0">
                <a:ln>
                  <a:solidFill>
                    <a:srgbClr val="00B050"/>
                  </a:solidFill>
                </a:ln>
                <a:solidFill>
                  <a:srgbClr val="00B050"/>
                </a:solidFill>
                <a:ea typeface="Times New Roman" pitchFamily="18" charset="0"/>
                <a:cs typeface="Simplified Arabic" pitchFamily="18" charset="-78"/>
              </a:rPr>
              <a:t> _</a:t>
            </a:r>
            <a:r>
              <a:rPr lang="ar-EG" sz="2800" dirty="0" smtClean="0">
                <a:ln>
                  <a:solidFill>
                    <a:srgbClr val="00B050"/>
                  </a:solidFill>
                </a:ln>
                <a:solidFill>
                  <a:srgbClr val="00B050"/>
                </a:solidFill>
                <a:ea typeface="Times New Roman" pitchFamily="18" charset="0"/>
                <a:cs typeface="Simplified Arabic" pitchFamily="18" charset="-78"/>
              </a:rPr>
              <a:t>الدوائر الحقوقية. </a:t>
            </a:r>
            <a:endParaRPr lang="en-US" sz="2800" dirty="0" smtClean="0">
              <a:ln>
                <a:solidFill>
                  <a:srgbClr val="00B050"/>
                </a:solidFill>
              </a:ln>
              <a:solidFill>
                <a:srgbClr val="00B050"/>
              </a:solidFill>
              <a:cs typeface="Times New Roman" pitchFamily="18" charset="0"/>
            </a:endParaRPr>
          </a:p>
          <a:p>
            <a:pPr rtl="1" eaLnBrk="1" hangingPunct="1"/>
            <a:r>
              <a:rPr lang="en-US" sz="2800" dirty="0" smtClean="0">
                <a:ln>
                  <a:solidFill>
                    <a:srgbClr val="00B050"/>
                  </a:solidFill>
                </a:ln>
                <a:solidFill>
                  <a:srgbClr val="00B050"/>
                </a:solidFill>
                <a:cs typeface="Simplified Arabic" pitchFamily="18" charset="-78"/>
              </a:rPr>
              <a:t>2</a:t>
            </a:r>
            <a:r>
              <a:rPr lang="ar-EG" sz="2800" dirty="0" smtClean="0">
                <a:ln>
                  <a:solidFill>
                    <a:srgbClr val="00B050"/>
                  </a:solidFill>
                </a:ln>
                <a:solidFill>
                  <a:srgbClr val="00B050"/>
                </a:solidFill>
                <a:cs typeface="Simplified Arabic" pitchFamily="18" charset="-78"/>
              </a:rPr>
              <a:t>-</a:t>
            </a:r>
            <a:r>
              <a:rPr lang="en-US" sz="2800" dirty="0" smtClean="0">
                <a:ln>
                  <a:solidFill>
                    <a:srgbClr val="00B050"/>
                  </a:solidFill>
                </a:ln>
                <a:solidFill>
                  <a:srgbClr val="00B050"/>
                </a:solidFill>
                <a:cs typeface="Simplified Arabic" pitchFamily="18" charset="-78"/>
              </a:rPr>
              <a:t> </a:t>
            </a:r>
            <a:r>
              <a:rPr lang="ar-EG" sz="2800" dirty="0" smtClean="0">
                <a:ln>
                  <a:solidFill>
                    <a:srgbClr val="00B050"/>
                  </a:solidFill>
                </a:ln>
                <a:solidFill>
                  <a:srgbClr val="00B050"/>
                </a:solidFill>
                <a:cs typeface="Simplified Arabic" pitchFamily="18" charset="-78"/>
              </a:rPr>
              <a:t> الدوائر الجزائية. </a:t>
            </a:r>
            <a:endParaRPr lang="en-US" sz="2800" dirty="0" smtClean="0">
              <a:ln>
                <a:solidFill>
                  <a:srgbClr val="00B050"/>
                </a:solidFill>
              </a:ln>
              <a:solidFill>
                <a:srgbClr val="00B050"/>
              </a:solidFill>
              <a:cs typeface="Times New Roman" pitchFamily="18" charset="0"/>
            </a:endParaRPr>
          </a:p>
          <a:p>
            <a:pPr rtl="1" eaLnBrk="1" hangingPunct="1"/>
            <a:r>
              <a:rPr lang="en-US" sz="2800" dirty="0" smtClean="0">
                <a:ln>
                  <a:solidFill>
                    <a:srgbClr val="00B050"/>
                  </a:solidFill>
                </a:ln>
                <a:solidFill>
                  <a:srgbClr val="00B050"/>
                </a:solidFill>
                <a:cs typeface="Simplified Arabic" pitchFamily="18" charset="-78"/>
              </a:rPr>
              <a:t>3</a:t>
            </a:r>
            <a:r>
              <a:rPr lang="ar-EG" sz="2800" dirty="0" smtClean="0">
                <a:ln>
                  <a:solidFill>
                    <a:srgbClr val="00B050"/>
                  </a:solidFill>
                </a:ln>
                <a:solidFill>
                  <a:srgbClr val="00B050"/>
                </a:solidFill>
                <a:cs typeface="Simplified Arabic" pitchFamily="18" charset="-78"/>
              </a:rPr>
              <a:t>- دوائر الأحوال الشخصية. </a:t>
            </a:r>
            <a:endParaRPr lang="en-US" sz="2800" dirty="0" smtClean="0">
              <a:ln>
                <a:solidFill>
                  <a:srgbClr val="00B050"/>
                </a:solidFill>
              </a:ln>
              <a:solidFill>
                <a:srgbClr val="00B050"/>
              </a:solidFill>
              <a:cs typeface="Arial" pitchFamily="34" charset="0"/>
            </a:endParaRPr>
          </a:p>
          <a:p>
            <a:pPr rtl="1" eaLnBrk="1" hangingPunct="1"/>
            <a:r>
              <a:rPr lang="en-US" sz="2800" dirty="0" smtClean="0">
                <a:ln>
                  <a:solidFill>
                    <a:srgbClr val="00B050"/>
                  </a:solidFill>
                </a:ln>
                <a:solidFill>
                  <a:srgbClr val="00B050"/>
                </a:solidFill>
                <a:cs typeface="Simplified Arabic" pitchFamily="18" charset="-78"/>
              </a:rPr>
              <a:t>4</a:t>
            </a:r>
            <a:r>
              <a:rPr lang="ar-EG" sz="2800" dirty="0" smtClean="0">
                <a:ln>
                  <a:solidFill>
                    <a:srgbClr val="00B050"/>
                  </a:solidFill>
                </a:ln>
                <a:solidFill>
                  <a:srgbClr val="00B050"/>
                </a:solidFill>
                <a:cs typeface="Simplified Arabic" pitchFamily="18" charset="-78"/>
              </a:rPr>
              <a:t>- الدوائر التجارية. </a:t>
            </a:r>
            <a:endParaRPr lang="en-US" sz="2800" dirty="0" smtClean="0">
              <a:ln>
                <a:solidFill>
                  <a:srgbClr val="00B050"/>
                </a:solidFill>
              </a:ln>
              <a:solidFill>
                <a:srgbClr val="00B050"/>
              </a:solidFill>
              <a:cs typeface="Arial" pitchFamily="34" charset="0"/>
            </a:endParaRPr>
          </a:p>
          <a:p>
            <a:pPr eaLnBrk="1" hangingPunct="1"/>
            <a:r>
              <a:rPr lang="en-US" sz="2800" dirty="0" smtClean="0">
                <a:ln>
                  <a:solidFill>
                    <a:srgbClr val="00B050"/>
                  </a:solidFill>
                </a:ln>
                <a:solidFill>
                  <a:srgbClr val="00B050"/>
                </a:solidFill>
                <a:latin typeface="Times New Roman" pitchFamily="18" charset="0"/>
                <a:ea typeface="AL-Mohanad"/>
                <a:cs typeface="AL-Mohanad"/>
              </a:rPr>
              <a:t> </a:t>
            </a:r>
            <a:r>
              <a:rPr lang="ar-SA" sz="2800" dirty="0" smtClean="0">
                <a:ln>
                  <a:solidFill>
                    <a:srgbClr val="00B050"/>
                  </a:solidFill>
                </a:ln>
                <a:solidFill>
                  <a:srgbClr val="00B050"/>
                </a:solidFill>
                <a:latin typeface="Times New Roman" pitchFamily="18" charset="0"/>
                <a:ea typeface="AL-Mohanad"/>
                <a:cs typeface="AL-Mohanad"/>
              </a:rPr>
              <a:t>- الدوائر العمالية</a:t>
            </a:r>
            <a:r>
              <a:rPr lang="en-US" sz="2800" dirty="0" smtClean="0">
                <a:ln>
                  <a:solidFill>
                    <a:srgbClr val="00B050"/>
                  </a:solidFill>
                </a:ln>
                <a:solidFill>
                  <a:srgbClr val="00B050"/>
                </a:solidFill>
                <a:latin typeface="Times New Roman" pitchFamily="18" charset="0"/>
                <a:ea typeface="AL-Mohanad"/>
                <a:cs typeface="AL-Mohanad"/>
              </a:rPr>
              <a:t>5</a:t>
            </a:r>
            <a:endParaRPr lang="en-US" sz="2800" dirty="0" smtClean="0">
              <a:ln>
                <a:solidFill>
                  <a:srgbClr val="00B050"/>
                </a:solidFill>
              </a:ln>
              <a:solidFill>
                <a:srgbClr val="00B050"/>
              </a:solidFill>
              <a:cs typeface="Arial" pitchFamily="34" charset="0"/>
            </a:endParaRPr>
          </a:p>
          <a:p>
            <a:pPr rtl="1" eaLnBrk="1" hangingPunct="1"/>
            <a:endParaRPr lang="en-US" sz="2400" dirty="0" smtClean="0">
              <a:ln>
                <a:solidFill>
                  <a:srgbClr val="00B050"/>
                </a:solidFill>
              </a:ln>
              <a:solidFill>
                <a:srgbClr val="00B050"/>
              </a:solidFill>
              <a:cs typeface="Arial" pitchFamily="34" charset="0"/>
            </a:endParaRPr>
          </a:p>
        </p:txBody>
      </p:sp>
      <p:sp>
        <p:nvSpPr>
          <p:cNvPr id="55300" name="Slide Number Placeholder 4"/>
          <p:cNvSpPr>
            <a:spLocks noGrp="1"/>
          </p:cNvSpPr>
          <p:nvPr>
            <p:ph type="sldNum" sz="quarter" idx="4294967295"/>
          </p:nvPr>
        </p:nvSpPr>
        <p:spPr bwMode="auto">
          <a:xfrm>
            <a:off x="0" y="6376988"/>
            <a:ext cx="571500" cy="365125"/>
          </a:xfrm>
          <a:prstGeom prst="rect">
            <a:avLst/>
          </a:prstGeom>
          <a:noFill/>
          <a:ln>
            <a:miter lim="800000"/>
            <a:headEnd/>
            <a:tailEnd/>
          </a:ln>
        </p:spPr>
        <p:txBody>
          <a:bodyPr/>
          <a:lstStyle/>
          <a:p>
            <a:fld id="{9147EF5B-3426-42CB-841F-4A102D63A0A3}" type="slidenum">
              <a:rPr lang="ar-SA" smtClean="0">
                <a:cs typeface="Arial" pitchFamily="34" charset="0"/>
              </a:rPr>
              <a:pPr/>
              <a:t>7</a:t>
            </a:fld>
            <a:endParaRPr lang="en-US" smtClean="0">
              <a:cs typeface="Arial"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6" presetClass="entr" presetSubtype="21" fill="hold" grpId="0" nodeType="clickEffect">
                                  <p:stCondLst>
                                    <p:cond delay="0"/>
                                  </p:stCondLst>
                                  <p:childTnLst>
                                    <p:set>
                                      <p:cBhvr>
                                        <p:cTn id="13" dur="1" fill="hold">
                                          <p:stCondLst>
                                            <p:cond delay="0"/>
                                          </p:stCondLst>
                                        </p:cTn>
                                        <p:tgtEl>
                                          <p:spTgt spid="55299">
                                            <p:txEl>
                                              <p:pRg st="0" end="0"/>
                                            </p:txEl>
                                          </p:spTgt>
                                        </p:tgtEl>
                                        <p:attrNameLst>
                                          <p:attrName>style.visibility</p:attrName>
                                        </p:attrNameLst>
                                      </p:cBhvr>
                                      <p:to>
                                        <p:strVal val="visible"/>
                                      </p:to>
                                    </p:set>
                                    <p:animEffect transition="in" filter="barn(inVertical)">
                                      <p:cBhvr>
                                        <p:cTn id="14" dur="2000"/>
                                        <p:tgtEl>
                                          <p:spTgt spid="55299">
                                            <p:txEl>
                                              <p:pRg st="0" end="0"/>
                                            </p:txEl>
                                          </p:spTgt>
                                        </p:tgtEl>
                                      </p:cBhvr>
                                    </p:animEffect>
                                  </p:childTnLst>
                                </p:cTn>
                              </p:par>
                            </p:childTnLst>
                          </p:cTn>
                        </p:par>
                      </p:childTnLst>
                    </p:cTn>
                  </p:par>
                  <p:par>
                    <p:cTn id="15" fill="hold">
                      <p:stCondLst>
                        <p:cond delay="indefinite"/>
                      </p:stCondLst>
                      <p:childTnLst>
                        <p:par>
                          <p:cTn id="16" fill="hold">
                            <p:stCondLst>
                              <p:cond delay="0"/>
                            </p:stCondLst>
                            <p:childTnLst>
                              <p:par>
                                <p:cTn id="17" presetID="16" presetClass="entr" presetSubtype="21" fill="hold" grpId="0" nodeType="clickEffect">
                                  <p:stCondLst>
                                    <p:cond delay="0"/>
                                  </p:stCondLst>
                                  <p:childTnLst>
                                    <p:set>
                                      <p:cBhvr>
                                        <p:cTn id="18" dur="1" fill="hold">
                                          <p:stCondLst>
                                            <p:cond delay="0"/>
                                          </p:stCondLst>
                                        </p:cTn>
                                        <p:tgtEl>
                                          <p:spTgt spid="55299">
                                            <p:txEl>
                                              <p:pRg st="1" end="1"/>
                                            </p:txEl>
                                          </p:spTgt>
                                        </p:tgtEl>
                                        <p:attrNameLst>
                                          <p:attrName>style.visibility</p:attrName>
                                        </p:attrNameLst>
                                      </p:cBhvr>
                                      <p:to>
                                        <p:strVal val="visible"/>
                                      </p:to>
                                    </p:set>
                                    <p:animEffect transition="in" filter="barn(inVertical)">
                                      <p:cBhvr>
                                        <p:cTn id="19" dur="2000"/>
                                        <p:tgtEl>
                                          <p:spTgt spid="55299">
                                            <p:txEl>
                                              <p:pRg st="1" end="1"/>
                                            </p:txEl>
                                          </p:spTgt>
                                        </p:tgtEl>
                                      </p:cBhvr>
                                    </p:animEffect>
                                  </p:childTnLst>
                                </p:cTn>
                              </p:par>
                            </p:childTnLst>
                          </p:cTn>
                        </p:par>
                      </p:childTnLst>
                    </p:cTn>
                  </p:par>
                  <p:par>
                    <p:cTn id="20" fill="hold">
                      <p:stCondLst>
                        <p:cond delay="indefinite"/>
                      </p:stCondLst>
                      <p:childTnLst>
                        <p:par>
                          <p:cTn id="21" fill="hold">
                            <p:stCondLst>
                              <p:cond delay="0"/>
                            </p:stCondLst>
                            <p:childTnLst>
                              <p:par>
                                <p:cTn id="22" presetID="16" presetClass="entr" presetSubtype="21" fill="hold" grpId="0" nodeType="clickEffect">
                                  <p:stCondLst>
                                    <p:cond delay="0"/>
                                  </p:stCondLst>
                                  <p:childTnLst>
                                    <p:set>
                                      <p:cBhvr>
                                        <p:cTn id="23" dur="1" fill="hold">
                                          <p:stCondLst>
                                            <p:cond delay="0"/>
                                          </p:stCondLst>
                                        </p:cTn>
                                        <p:tgtEl>
                                          <p:spTgt spid="55299">
                                            <p:txEl>
                                              <p:pRg st="2" end="2"/>
                                            </p:txEl>
                                          </p:spTgt>
                                        </p:tgtEl>
                                        <p:attrNameLst>
                                          <p:attrName>style.visibility</p:attrName>
                                        </p:attrNameLst>
                                      </p:cBhvr>
                                      <p:to>
                                        <p:strVal val="visible"/>
                                      </p:to>
                                    </p:set>
                                    <p:animEffect transition="in" filter="barn(inVertical)">
                                      <p:cBhvr>
                                        <p:cTn id="24" dur="2000"/>
                                        <p:tgtEl>
                                          <p:spTgt spid="55299">
                                            <p:txEl>
                                              <p:pRg st="2" end="2"/>
                                            </p:txEl>
                                          </p:spTgt>
                                        </p:tgtEl>
                                      </p:cBhvr>
                                    </p:animEffect>
                                  </p:childTnLst>
                                </p:cTn>
                              </p:par>
                            </p:childTnLst>
                          </p:cTn>
                        </p:par>
                      </p:childTnLst>
                    </p:cTn>
                  </p:par>
                  <p:par>
                    <p:cTn id="25" fill="hold">
                      <p:stCondLst>
                        <p:cond delay="indefinite"/>
                      </p:stCondLst>
                      <p:childTnLst>
                        <p:par>
                          <p:cTn id="26" fill="hold">
                            <p:stCondLst>
                              <p:cond delay="0"/>
                            </p:stCondLst>
                            <p:childTnLst>
                              <p:par>
                                <p:cTn id="27" presetID="16" presetClass="entr" presetSubtype="21" fill="hold" grpId="0" nodeType="clickEffect">
                                  <p:stCondLst>
                                    <p:cond delay="0"/>
                                  </p:stCondLst>
                                  <p:childTnLst>
                                    <p:set>
                                      <p:cBhvr>
                                        <p:cTn id="28" dur="1" fill="hold">
                                          <p:stCondLst>
                                            <p:cond delay="0"/>
                                          </p:stCondLst>
                                        </p:cTn>
                                        <p:tgtEl>
                                          <p:spTgt spid="55299">
                                            <p:txEl>
                                              <p:pRg st="3" end="3"/>
                                            </p:txEl>
                                          </p:spTgt>
                                        </p:tgtEl>
                                        <p:attrNameLst>
                                          <p:attrName>style.visibility</p:attrName>
                                        </p:attrNameLst>
                                      </p:cBhvr>
                                      <p:to>
                                        <p:strVal val="visible"/>
                                      </p:to>
                                    </p:set>
                                    <p:animEffect transition="in" filter="barn(inVertical)">
                                      <p:cBhvr>
                                        <p:cTn id="29" dur="2000"/>
                                        <p:tgtEl>
                                          <p:spTgt spid="55299">
                                            <p:txEl>
                                              <p:pRg st="3" end="3"/>
                                            </p:txEl>
                                          </p:spTgt>
                                        </p:tgtEl>
                                      </p:cBhvr>
                                    </p:animEffect>
                                  </p:childTnLst>
                                </p:cTn>
                              </p:par>
                            </p:childTnLst>
                          </p:cTn>
                        </p:par>
                      </p:childTnLst>
                    </p:cTn>
                  </p:par>
                  <p:par>
                    <p:cTn id="30" fill="hold">
                      <p:stCondLst>
                        <p:cond delay="indefinite"/>
                      </p:stCondLst>
                      <p:childTnLst>
                        <p:par>
                          <p:cTn id="31" fill="hold">
                            <p:stCondLst>
                              <p:cond delay="0"/>
                            </p:stCondLst>
                            <p:childTnLst>
                              <p:par>
                                <p:cTn id="32" presetID="16" presetClass="entr" presetSubtype="21" fill="hold" grpId="0" nodeType="clickEffect">
                                  <p:stCondLst>
                                    <p:cond delay="0"/>
                                  </p:stCondLst>
                                  <p:childTnLst>
                                    <p:set>
                                      <p:cBhvr>
                                        <p:cTn id="33" dur="1" fill="hold">
                                          <p:stCondLst>
                                            <p:cond delay="0"/>
                                          </p:stCondLst>
                                        </p:cTn>
                                        <p:tgtEl>
                                          <p:spTgt spid="55299">
                                            <p:txEl>
                                              <p:pRg st="4" end="4"/>
                                            </p:txEl>
                                          </p:spTgt>
                                        </p:tgtEl>
                                        <p:attrNameLst>
                                          <p:attrName>style.visibility</p:attrName>
                                        </p:attrNameLst>
                                      </p:cBhvr>
                                      <p:to>
                                        <p:strVal val="visible"/>
                                      </p:to>
                                    </p:set>
                                    <p:animEffect transition="in" filter="barn(inVertical)">
                                      <p:cBhvr>
                                        <p:cTn id="34" dur="2000"/>
                                        <p:tgtEl>
                                          <p:spTgt spid="55299">
                                            <p:txEl>
                                              <p:pRg st="4" end="4"/>
                                            </p:txEl>
                                          </p:spTgt>
                                        </p:tgtEl>
                                      </p:cBhvr>
                                    </p:animEffect>
                                  </p:childTnLst>
                                </p:cTn>
                              </p:par>
                            </p:childTnLst>
                          </p:cTn>
                        </p:par>
                      </p:childTnLst>
                    </p:cTn>
                  </p:par>
                  <p:par>
                    <p:cTn id="35" fill="hold">
                      <p:stCondLst>
                        <p:cond delay="indefinite"/>
                      </p:stCondLst>
                      <p:childTnLst>
                        <p:par>
                          <p:cTn id="36" fill="hold">
                            <p:stCondLst>
                              <p:cond delay="0"/>
                            </p:stCondLst>
                            <p:childTnLst>
                              <p:par>
                                <p:cTn id="37" presetID="16" presetClass="entr" presetSubtype="21" fill="hold" grpId="0" nodeType="clickEffect">
                                  <p:stCondLst>
                                    <p:cond delay="0"/>
                                  </p:stCondLst>
                                  <p:childTnLst>
                                    <p:set>
                                      <p:cBhvr>
                                        <p:cTn id="38" dur="1" fill="hold">
                                          <p:stCondLst>
                                            <p:cond delay="0"/>
                                          </p:stCondLst>
                                        </p:cTn>
                                        <p:tgtEl>
                                          <p:spTgt spid="55299">
                                            <p:txEl>
                                              <p:pRg st="5" end="5"/>
                                            </p:txEl>
                                          </p:spTgt>
                                        </p:tgtEl>
                                        <p:attrNameLst>
                                          <p:attrName>style.visibility</p:attrName>
                                        </p:attrNameLst>
                                      </p:cBhvr>
                                      <p:to>
                                        <p:strVal val="visible"/>
                                      </p:to>
                                    </p:set>
                                    <p:animEffect transition="in" filter="barn(inVertical)">
                                      <p:cBhvr>
                                        <p:cTn id="39" dur="2000"/>
                                        <p:tgtEl>
                                          <p:spTgt spid="55299">
                                            <p:txEl>
                                              <p:pRg st="5" end="5"/>
                                            </p:txEl>
                                          </p:spTgt>
                                        </p:tgtEl>
                                      </p:cBhvr>
                                    </p:animEffect>
                                  </p:childTnLst>
                                </p:cTn>
                              </p:par>
                            </p:childTnLst>
                          </p:cTn>
                        </p:par>
                      </p:childTnLst>
                    </p:cTn>
                  </p:par>
                  <p:par>
                    <p:cTn id="40" fill="hold">
                      <p:stCondLst>
                        <p:cond delay="indefinite"/>
                      </p:stCondLst>
                      <p:childTnLst>
                        <p:par>
                          <p:cTn id="41" fill="hold">
                            <p:stCondLst>
                              <p:cond delay="0"/>
                            </p:stCondLst>
                            <p:childTnLst>
                              <p:par>
                                <p:cTn id="42" presetID="16" presetClass="entr" presetSubtype="21" fill="hold" grpId="0" nodeType="clickEffect">
                                  <p:stCondLst>
                                    <p:cond delay="0"/>
                                  </p:stCondLst>
                                  <p:childTnLst>
                                    <p:set>
                                      <p:cBhvr>
                                        <p:cTn id="43" dur="1" fill="hold">
                                          <p:stCondLst>
                                            <p:cond delay="0"/>
                                          </p:stCondLst>
                                        </p:cTn>
                                        <p:tgtEl>
                                          <p:spTgt spid="55299">
                                            <p:txEl>
                                              <p:pRg st="6" end="6"/>
                                            </p:txEl>
                                          </p:spTgt>
                                        </p:tgtEl>
                                        <p:attrNameLst>
                                          <p:attrName>style.visibility</p:attrName>
                                        </p:attrNameLst>
                                      </p:cBhvr>
                                      <p:to>
                                        <p:strVal val="visible"/>
                                      </p:to>
                                    </p:set>
                                    <p:animEffect transition="in" filter="barn(inVertical)">
                                      <p:cBhvr>
                                        <p:cTn id="44" dur="2000"/>
                                        <p:tgtEl>
                                          <p:spTgt spid="55299">
                                            <p:txEl>
                                              <p:pRg st="6" end="6"/>
                                            </p:txEl>
                                          </p:spTgt>
                                        </p:tgtEl>
                                      </p:cBhvr>
                                    </p:animEffect>
                                  </p:childTnLst>
                                </p:cTn>
                              </p:par>
                            </p:childTnLst>
                          </p:cTn>
                        </p:par>
                      </p:childTnLst>
                    </p:cTn>
                  </p:par>
                  <p:par>
                    <p:cTn id="45" fill="hold">
                      <p:stCondLst>
                        <p:cond delay="indefinite"/>
                      </p:stCondLst>
                      <p:childTnLst>
                        <p:par>
                          <p:cTn id="46" fill="hold">
                            <p:stCondLst>
                              <p:cond delay="0"/>
                            </p:stCondLst>
                            <p:childTnLst>
                              <p:par>
                                <p:cTn id="47" presetID="16" presetClass="entr" presetSubtype="21" fill="hold" grpId="0" nodeType="clickEffect">
                                  <p:stCondLst>
                                    <p:cond delay="0"/>
                                  </p:stCondLst>
                                  <p:childTnLst>
                                    <p:set>
                                      <p:cBhvr>
                                        <p:cTn id="48" dur="1" fill="hold">
                                          <p:stCondLst>
                                            <p:cond delay="0"/>
                                          </p:stCondLst>
                                        </p:cTn>
                                        <p:tgtEl>
                                          <p:spTgt spid="55299">
                                            <p:txEl>
                                              <p:pRg st="7" end="7"/>
                                            </p:txEl>
                                          </p:spTgt>
                                        </p:tgtEl>
                                        <p:attrNameLst>
                                          <p:attrName>style.visibility</p:attrName>
                                        </p:attrNameLst>
                                      </p:cBhvr>
                                      <p:to>
                                        <p:strVal val="visible"/>
                                      </p:to>
                                    </p:set>
                                    <p:animEffect transition="in" filter="barn(inVertical)">
                                      <p:cBhvr>
                                        <p:cTn id="49" dur="2000"/>
                                        <p:tgtEl>
                                          <p:spTgt spid="55299">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55299"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1065213" y="274638"/>
            <a:ext cx="8840787" cy="1020762"/>
          </a:xfrm>
        </p:spPr>
        <p:txBody>
          <a:bodyPr>
            <a:normAutofit fontScale="90000"/>
          </a:bodyPr>
          <a:lstStyle/>
          <a:p>
            <a:pPr algn="ctr" rtl="1" eaLnBrk="1" fontAlgn="auto" hangingPunct="1">
              <a:spcAft>
                <a:spcPts val="0"/>
              </a:spcAft>
              <a:defRPr/>
            </a:pPr>
            <a:r>
              <a:rPr lang="ar-SA" b="1" dirty="0" smtClean="0">
                <a:cs typeface="Simplified Arabic" pitchFamily="2" charset="-78"/>
              </a:rPr>
              <a:t/>
            </a:r>
            <a:br>
              <a:rPr lang="ar-SA" b="1" dirty="0" smtClean="0">
                <a:cs typeface="Simplified Arabic" pitchFamily="2" charset="-78"/>
              </a:rPr>
            </a:br>
            <a:r>
              <a:rPr lang="en-US" sz="3600" b="1" dirty="0" smtClean="0">
                <a:cs typeface="Simplified Arabic" pitchFamily="2" charset="-78"/>
              </a:rPr>
              <a:t>3</a:t>
            </a:r>
            <a:r>
              <a:rPr lang="ar-JO" sz="3600" b="1" dirty="0" smtClean="0"/>
              <a:t>: القضاء العالي (المحكمة العليا)</a:t>
            </a:r>
            <a:r>
              <a:rPr lang="en-US" sz="3600" b="1" dirty="0" smtClean="0">
                <a:cs typeface="Simplified Arabic" pitchFamily="2" charset="-78"/>
              </a:rPr>
              <a:t/>
            </a:r>
            <a:br>
              <a:rPr lang="en-US" sz="3600" b="1" dirty="0" smtClean="0">
                <a:cs typeface="Simplified Arabic" pitchFamily="2" charset="-78"/>
              </a:rPr>
            </a:br>
            <a:endParaRPr lang="en-US" sz="3600" dirty="0"/>
          </a:p>
        </p:txBody>
      </p:sp>
      <p:sp>
        <p:nvSpPr>
          <p:cNvPr id="23555" name="Content Placeholder 2"/>
          <p:cNvSpPr>
            <a:spLocks noGrp="1"/>
          </p:cNvSpPr>
          <p:nvPr>
            <p:ph sz="quarter" idx="4294967295"/>
          </p:nvPr>
        </p:nvSpPr>
        <p:spPr>
          <a:xfrm>
            <a:off x="0" y="1447800"/>
            <a:ext cx="9601200" cy="4800600"/>
          </a:xfrm>
        </p:spPr>
        <p:txBody>
          <a:bodyPr/>
          <a:lstStyle/>
          <a:p>
            <a:pPr rtl="1" eaLnBrk="1" hangingPunct="1">
              <a:buFont typeface="Wingdings" pitchFamily="2" charset="2"/>
              <a:buChar char="v"/>
            </a:pPr>
            <a:r>
              <a:rPr lang="ar-SA" b="1" dirty="0" smtClean="0">
                <a:ln>
                  <a:solidFill>
                    <a:srgbClr val="7030A0"/>
                  </a:solidFill>
                </a:ln>
                <a:solidFill>
                  <a:srgbClr val="7030A0"/>
                </a:solidFill>
                <a:ea typeface="Majalla UI"/>
                <a:cs typeface="Akhbar MT" pitchFamily="2" charset="-78"/>
              </a:rPr>
              <a:t>اختصاصاتها:</a:t>
            </a:r>
          </a:p>
          <a:p>
            <a:pPr rtl="1" eaLnBrk="1" hangingPunct="1">
              <a:buFont typeface="Wingdings" pitchFamily="2" charset="2"/>
              <a:buChar char="§"/>
            </a:pPr>
            <a:r>
              <a:rPr lang="ar-SA" dirty="0" smtClean="0">
                <a:ln>
                  <a:solidFill>
                    <a:srgbClr val="7030A0"/>
                  </a:solidFill>
                </a:ln>
                <a:solidFill>
                  <a:srgbClr val="7030A0"/>
                </a:solidFill>
                <a:ea typeface="Majalla UI"/>
                <a:cs typeface="Akhbar MT" pitchFamily="2" charset="-78"/>
              </a:rPr>
              <a:t>مراقبة سلامة تطبيق أحكام الشريعة الإسلامية والانظمة والتشريعات</a:t>
            </a:r>
            <a:endParaRPr lang="ar-SA" b="1" dirty="0" smtClean="0">
              <a:ln>
                <a:solidFill>
                  <a:srgbClr val="7030A0"/>
                </a:solidFill>
              </a:ln>
              <a:solidFill>
                <a:srgbClr val="7030A0"/>
              </a:solidFill>
              <a:ea typeface="Majalla UI"/>
              <a:cs typeface="Akhbar MT" pitchFamily="2" charset="-78"/>
            </a:endParaRPr>
          </a:p>
          <a:p>
            <a:pPr rtl="1" eaLnBrk="1" hangingPunct="1">
              <a:buFont typeface="Wingdings" pitchFamily="2" charset="2"/>
              <a:buChar char="§"/>
            </a:pPr>
            <a:r>
              <a:rPr lang="ar-SA" dirty="0" smtClean="0">
                <a:ln>
                  <a:solidFill>
                    <a:srgbClr val="7030A0"/>
                  </a:solidFill>
                </a:ln>
                <a:solidFill>
                  <a:srgbClr val="7030A0"/>
                </a:solidFill>
                <a:ea typeface="Majalla UI"/>
                <a:cs typeface="Akhbar MT" pitchFamily="2" charset="-78"/>
              </a:rPr>
              <a:t>مراجعة الاحكام والقرارات الصادرة من محاكم الاستئناف بالقتل او القطع ...الخ.</a:t>
            </a:r>
          </a:p>
          <a:p>
            <a:pPr rtl="1" eaLnBrk="1" hangingPunct="1">
              <a:buFont typeface="Wingdings" pitchFamily="2" charset="2"/>
              <a:buChar char="§"/>
            </a:pPr>
            <a:r>
              <a:rPr lang="ar-SA" dirty="0" smtClean="0">
                <a:ln>
                  <a:solidFill>
                    <a:srgbClr val="7030A0"/>
                  </a:solidFill>
                </a:ln>
                <a:solidFill>
                  <a:srgbClr val="7030A0"/>
                </a:solidFill>
                <a:ea typeface="Majalla UI"/>
                <a:cs typeface="Akhbar MT" pitchFamily="2" charset="-78"/>
              </a:rPr>
              <a:t>القضايا </a:t>
            </a:r>
            <a:r>
              <a:rPr lang="ar-SA" dirty="0" err="1" smtClean="0">
                <a:ln>
                  <a:solidFill>
                    <a:srgbClr val="7030A0"/>
                  </a:solidFill>
                </a:ln>
                <a:solidFill>
                  <a:srgbClr val="7030A0"/>
                </a:solidFill>
                <a:ea typeface="Majalla UI"/>
                <a:cs typeface="Akhbar MT" pitchFamily="2" charset="-78"/>
              </a:rPr>
              <a:t>التى</a:t>
            </a:r>
            <a:r>
              <a:rPr lang="ar-SA" dirty="0" smtClean="0">
                <a:ln>
                  <a:solidFill>
                    <a:srgbClr val="7030A0"/>
                  </a:solidFill>
                </a:ln>
                <a:solidFill>
                  <a:srgbClr val="7030A0"/>
                </a:solidFill>
                <a:ea typeface="Majalla UI"/>
                <a:cs typeface="Akhbar MT" pitchFamily="2" charset="-78"/>
              </a:rPr>
              <a:t> يكون محل الاعتراض فيها: (مخالفة الشريعة- عدم الاختصاص – عيب في التشكيل – خطأ في تكييف الوقائع)</a:t>
            </a:r>
          </a:p>
          <a:p>
            <a:pPr rtl="1" eaLnBrk="1" hangingPunct="1">
              <a:buFont typeface="Wingdings" pitchFamily="2" charset="2"/>
              <a:buChar char="v"/>
            </a:pPr>
            <a:r>
              <a:rPr lang="ar-EG" dirty="0" smtClean="0">
                <a:ln>
                  <a:solidFill>
                    <a:srgbClr val="7030A0"/>
                  </a:solidFill>
                </a:ln>
                <a:solidFill>
                  <a:srgbClr val="7030A0"/>
                </a:solidFill>
                <a:cs typeface="Akhbar MT" pitchFamily="2" charset="-78"/>
              </a:rPr>
              <a:t>مقر المحكمة العليا</a:t>
            </a:r>
            <a:endParaRPr lang="ar-SA" dirty="0" smtClean="0">
              <a:ln>
                <a:solidFill>
                  <a:srgbClr val="7030A0"/>
                </a:solidFill>
              </a:ln>
              <a:solidFill>
                <a:srgbClr val="7030A0"/>
              </a:solidFill>
              <a:cs typeface="Akhbar MT" pitchFamily="2" charset="-78"/>
            </a:endParaRPr>
          </a:p>
          <a:p>
            <a:pPr rtl="1" eaLnBrk="1" hangingPunct="1">
              <a:buFont typeface="Wingdings" pitchFamily="2" charset="2"/>
              <a:buChar char="v"/>
            </a:pPr>
            <a:r>
              <a:rPr lang="ar-SA" dirty="0" smtClean="0">
                <a:ln>
                  <a:solidFill>
                    <a:srgbClr val="7030A0"/>
                  </a:solidFill>
                </a:ln>
                <a:solidFill>
                  <a:srgbClr val="7030A0"/>
                </a:solidFill>
                <a:ea typeface="Majalla UI"/>
                <a:cs typeface="Akhbar MT" pitchFamily="2" charset="-78"/>
              </a:rPr>
              <a:t>تتألف من دوائر بحسب الحاجة ( 3 الى 5 قضاة في الجزائية)</a:t>
            </a:r>
          </a:p>
          <a:p>
            <a:pPr rtl="1" eaLnBrk="1" hangingPunct="1"/>
            <a:endParaRPr lang="ar-SA" sz="2800" dirty="0" smtClean="0">
              <a:ea typeface="Majalla UI"/>
              <a:cs typeface="Majalla UI"/>
            </a:endParaRPr>
          </a:p>
          <a:p>
            <a:pPr rtl="1" eaLnBrk="1" hangingPunct="1"/>
            <a:endParaRPr lang="ar-SA" sz="2800" dirty="0" smtClean="0">
              <a:ea typeface="Majalla UI"/>
              <a:cs typeface="Majalla UI"/>
            </a:endParaRPr>
          </a:p>
          <a:p>
            <a:pPr rtl="1" eaLnBrk="1" hangingPunct="1">
              <a:buFont typeface="Wingdings 2" pitchFamily="18" charset="2"/>
              <a:buNone/>
            </a:pPr>
            <a:endParaRPr lang="en-US" dirty="0" smtClean="0">
              <a:cs typeface="Arial" pitchFamily="34" charset="0"/>
            </a:endParaRPr>
          </a:p>
        </p:txBody>
      </p:sp>
      <p:sp>
        <p:nvSpPr>
          <p:cNvPr id="56324" name="Slide Number Placeholder 4"/>
          <p:cNvSpPr>
            <a:spLocks noGrp="1"/>
          </p:cNvSpPr>
          <p:nvPr>
            <p:ph type="sldNum" sz="quarter" idx="4294967295"/>
          </p:nvPr>
        </p:nvSpPr>
        <p:spPr bwMode="auto">
          <a:xfrm>
            <a:off x="0" y="6376988"/>
            <a:ext cx="571500" cy="365125"/>
          </a:xfrm>
          <a:prstGeom prst="rect">
            <a:avLst/>
          </a:prstGeom>
          <a:noFill/>
          <a:ln>
            <a:miter lim="800000"/>
            <a:headEnd/>
            <a:tailEnd/>
          </a:ln>
        </p:spPr>
        <p:txBody>
          <a:bodyPr/>
          <a:lstStyle/>
          <a:p>
            <a:fld id="{EACABCB5-3257-49E6-92FF-4B3BC02A0973}" type="slidenum">
              <a:rPr lang="ar-SA" smtClean="0">
                <a:cs typeface="Arial" pitchFamily="34" charset="0"/>
              </a:rPr>
              <a:pPr/>
              <a:t>8</a:t>
            </a:fld>
            <a:endParaRPr lang="en-US" smtClean="0">
              <a:cs typeface="Arial"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6" presetClass="entr" presetSubtype="21" fill="hold" grpId="0" nodeType="clickEffect">
                                  <p:stCondLst>
                                    <p:cond delay="0"/>
                                  </p:stCondLst>
                                  <p:childTnLst>
                                    <p:set>
                                      <p:cBhvr>
                                        <p:cTn id="13" dur="1" fill="hold">
                                          <p:stCondLst>
                                            <p:cond delay="0"/>
                                          </p:stCondLst>
                                        </p:cTn>
                                        <p:tgtEl>
                                          <p:spTgt spid="23555">
                                            <p:txEl>
                                              <p:pRg st="0" end="0"/>
                                            </p:txEl>
                                          </p:spTgt>
                                        </p:tgtEl>
                                        <p:attrNameLst>
                                          <p:attrName>style.visibility</p:attrName>
                                        </p:attrNameLst>
                                      </p:cBhvr>
                                      <p:to>
                                        <p:strVal val="visible"/>
                                      </p:to>
                                    </p:set>
                                    <p:animEffect transition="in" filter="barn(inVertical)">
                                      <p:cBhvr>
                                        <p:cTn id="14" dur="2000"/>
                                        <p:tgtEl>
                                          <p:spTgt spid="23555">
                                            <p:txEl>
                                              <p:pRg st="0" end="0"/>
                                            </p:txEl>
                                          </p:spTgt>
                                        </p:tgtEl>
                                      </p:cBhvr>
                                    </p:animEffect>
                                  </p:childTnLst>
                                </p:cTn>
                              </p:par>
                            </p:childTnLst>
                          </p:cTn>
                        </p:par>
                      </p:childTnLst>
                    </p:cTn>
                  </p:par>
                  <p:par>
                    <p:cTn id="15" fill="hold">
                      <p:stCondLst>
                        <p:cond delay="indefinite"/>
                      </p:stCondLst>
                      <p:childTnLst>
                        <p:par>
                          <p:cTn id="16" fill="hold">
                            <p:stCondLst>
                              <p:cond delay="0"/>
                            </p:stCondLst>
                            <p:childTnLst>
                              <p:par>
                                <p:cTn id="17" presetID="16" presetClass="entr" presetSubtype="21" fill="hold" grpId="0" nodeType="clickEffect">
                                  <p:stCondLst>
                                    <p:cond delay="0"/>
                                  </p:stCondLst>
                                  <p:childTnLst>
                                    <p:set>
                                      <p:cBhvr>
                                        <p:cTn id="18" dur="1" fill="hold">
                                          <p:stCondLst>
                                            <p:cond delay="0"/>
                                          </p:stCondLst>
                                        </p:cTn>
                                        <p:tgtEl>
                                          <p:spTgt spid="23555">
                                            <p:txEl>
                                              <p:pRg st="1" end="1"/>
                                            </p:txEl>
                                          </p:spTgt>
                                        </p:tgtEl>
                                        <p:attrNameLst>
                                          <p:attrName>style.visibility</p:attrName>
                                        </p:attrNameLst>
                                      </p:cBhvr>
                                      <p:to>
                                        <p:strVal val="visible"/>
                                      </p:to>
                                    </p:set>
                                    <p:animEffect transition="in" filter="barn(inVertical)">
                                      <p:cBhvr>
                                        <p:cTn id="19" dur="2000"/>
                                        <p:tgtEl>
                                          <p:spTgt spid="23555">
                                            <p:txEl>
                                              <p:pRg st="1" end="1"/>
                                            </p:txEl>
                                          </p:spTgt>
                                        </p:tgtEl>
                                      </p:cBhvr>
                                    </p:animEffect>
                                  </p:childTnLst>
                                </p:cTn>
                              </p:par>
                            </p:childTnLst>
                          </p:cTn>
                        </p:par>
                      </p:childTnLst>
                    </p:cTn>
                  </p:par>
                  <p:par>
                    <p:cTn id="20" fill="hold">
                      <p:stCondLst>
                        <p:cond delay="indefinite"/>
                      </p:stCondLst>
                      <p:childTnLst>
                        <p:par>
                          <p:cTn id="21" fill="hold">
                            <p:stCondLst>
                              <p:cond delay="0"/>
                            </p:stCondLst>
                            <p:childTnLst>
                              <p:par>
                                <p:cTn id="22" presetID="16" presetClass="entr" presetSubtype="21" fill="hold" grpId="0" nodeType="clickEffect">
                                  <p:stCondLst>
                                    <p:cond delay="0"/>
                                  </p:stCondLst>
                                  <p:childTnLst>
                                    <p:set>
                                      <p:cBhvr>
                                        <p:cTn id="23" dur="1" fill="hold">
                                          <p:stCondLst>
                                            <p:cond delay="0"/>
                                          </p:stCondLst>
                                        </p:cTn>
                                        <p:tgtEl>
                                          <p:spTgt spid="23555">
                                            <p:txEl>
                                              <p:pRg st="2" end="2"/>
                                            </p:txEl>
                                          </p:spTgt>
                                        </p:tgtEl>
                                        <p:attrNameLst>
                                          <p:attrName>style.visibility</p:attrName>
                                        </p:attrNameLst>
                                      </p:cBhvr>
                                      <p:to>
                                        <p:strVal val="visible"/>
                                      </p:to>
                                    </p:set>
                                    <p:animEffect transition="in" filter="barn(inVertical)">
                                      <p:cBhvr>
                                        <p:cTn id="24" dur="2000"/>
                                        <p:tgtEl>
                                          <p:spTgt spid="23555">
                                            <p:txEl>
                                              <p:pRg st="2" end="2"/>
                                            </p:txEl>
                                          </p:spTgt>
                                        </p:tgtEl>
                                      </p:cBhvr>
                                    </p:animEffect>
                                  </p:childTnLst>
                                </p:cTn>
                              </p:par>
                            </p:childTnLst>
                          </p:cTn>
                        </p:par>
                      </p:childTnLst>
                    </p:cTn>
                  </p:par>
                  <p:par>
                    <p:cTn id="25" fill="hold">
                      <p:stCondLst>
                        <p:cond delay="indefinite"/>
                      </p:stCondLst>
                      <p:childTnLst>
                        <p:par>
                          <p:cTn id="26" fill="hold">
                            <p:stCondLst>
                              <p:cond delay="0"/>
                            </p:stCondLst>
                            <p:childTnLst>
                              <p:par>
                                <p:cTn id="27" presetID="16" presetClass="entr" presetSubtype="21" fill="hold" grpId="0" nodeType="clickEffect">
                                  <p:stCondLst>
                                    <p:cond delay="0"/>
                                  </p:stCondLst>
                                  <p:childTnLst>
                                    <p:set>
                                      <p:cBhvr>
                                        <p:cTn id="28" dur="1" fill="hold">
                                          <p:stCondLst>
                                            <p:cond delay="0"/>
                                          </p:stCondLst>
                                        </p:cTn>
                                        <p:tgtEl>
                                          <p:spTgt spid="23555">
                                            <p:txEl>
                                              <p:pRg st="3" end="3"/>
                                            </p:txEl>
                                          </p:spTgt>
                                        </p:tgtEl>
                                        <p:attrNameLst>
                                          <p:attrName>style.visibility</p:attrName>
                                        </p:attrNameLst>
                                      </p:cBhvr>
                                      <p:to>
                                        <p:strVal val="visible"/>
                                      </p:to>
                                    </p:set>
                                    <p:animEffect transition="in" filter="barn(inVertical)">
                                      <p:cBhvr>
                                        <p:cTn id="29" dur="2000"/>
                                        <p:tgtEl>
                                          <p:spTgt spid="23555">
                                            <p:txEl>
                                              <p:pRg st="3" end="3"/>
                                            </p:txEl>
                                          </p:spTgt>
                                        </p:tgtEl>
                                      </p:cBhvr>
                                    </p:animEffect>
                                  </p:childTnLst>
                                </p:cTn>
                              </p:par>
                            </p:childTnLst>
                          </p:cTn>
                        </p:par>
                      </p:childTnLst>
                    </p:cTn>
                  </p:par>
                  <p:par>
                    <p:cTn id="30" fill="hold">
                      <p:stCondLst>
                        <p:cond delay="indefinite"/>
                      </p:stCondLst>
                      <p:childTnLst>
                        <p:par>
                          <p:cTn id="31" fill="hold">
                            <p:stCondLst>
                              <p:cond delay="0"/>
                            </p:stCondLst>
                            <p:childTnLst>
                              <p:par>
                                <p:cTn id="32" presetID="16" presetClass="entr" presetSubtype="21" fill="hold" grpId="0" nodeType="clickEffect">
                                  <p:stCondLst>
                                    <p:cond delay="0"/>
                                  </p:stCondLst>
                                  <p:childTnLst>
                                    <p:set>
                                      <p:cBhvr>
                                        <p:cTn id="33" dur="1" fill="hold">
                                          <p:stCondLst>
                                            <p:cond delay="0"/>
                                          </p:stCondLst>
                                        </p:cTn>
                                        <p:tgtEl>
                                          <p:spTgt spid="23555">
                                            <p:txEl>
                                              <p:pRg st="4" end="4"/>
                                            </p:txEl>
                                          </p:spTgt>
                                        </p:tgtEl>
                                        <p:attrNameLst>
                                          <p:attrName>style.visibility</p:attrName>
                                        </p:attrNameLst>
                                      </p:cBhvr>
                                      <p:to>
                                        <p:strVal val="visible"/>
                                      </p:to>
                                    </p:set>
                                    <p:animEffect transition="in" filter="barn(inVertical)">
                                      <p:cBhvr>
                                        <p:cTn id="34" dur="2000"/>
                                        <p:tgtEl>
                                          <p:spTgt spid="23555">
                                            <p:txEl>
                                              <p:pRg st="4" end="4"/>
                                            </p:txEl>
                                          </p:spTgt>
                                        </p:tgtEl>
                                      </p:cBhvr>
                                    </p:animEffect>
                                  </p:childTnLst>
                                </p:cTn>
                              </p:par>
                            </p:childTnLst>
                          </p:cTn>
                        </p:par>
                      </p:childTnLst>
                    </p:cTn>
                  </p:par>
                  <p:par>
                    <p:cTn id="35" fill="hold">
                      <p:stCondLst>
                        <p:cond delay="indefinite"/>
                      </p:stCondLst>
                      <p:childTnLst>
                        <p:par>
                          <p:cTn id="36" fill="hold">
                            <p:stCondLst>
                              <p:cond delay="0"/>
                            </p:stCondLst>
                            <p:childTnLst>
                              <p:par>
                                <p:cTn id="37" presetID="16" presetClass="entr" presetSubtype="21" fill="hold" grpId="0" nodeType="clickEffect">
                                  <p:stCondLst>
                                    <p:cond delay="0"/>
                                  </p:stCondLst>
                                  <p:childTnLst>
                                    <p:set>
                                      <p:cBhvr>
                                        <p:cTn id="38" dur="1" fill="hold">
                                          <p:stCondLst>
                                            <p:cond delay="0"/>
                                          </p:stCondLst>
                                        </p:cTn>
                                        <p:tgtEl>
                                          <p:spTgt spid="23555">
                                            <p:txEl>
                                              <p:pRg st="5" end="5"/>
                                            </p:txEl>
                                          </p:spTgt>
                                        </p:tgtEl>
                                        <p:attrNameLst>
                                          <p:attrName>style.visibility</p:attrName>
                                        </p:attrNameLst>
                                      </p:cBhvr>
                                      <p:to>
                                        <p:strVal val="visible"/>
                                      </p:to>
                                    </p:set>
                                    <p:animEffect transition="in" filter="barn(inVertical)">
                                      <p:cBhvr>
                                        <p:cTn id="39" dur="2000"/>
                                        <p:tgtEl>
                                          <p:spTgt spid="23555">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23555"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3"/>
          <p:cNvSpPr txBox="1">
            <a:spLocks noRot="1" noChangeArrowheads="1"/>
          </p:cNvSpPr>
          <p:nvPr/>
        </p:nvSpPr>
        <p:spPr>
          <a:xfrm>
            <a:off x="2452670" y="0"/>
            <a:ext cx="5072098" cy="714375"/>
          </a:xfrm>
          <a:prstGeom prst="rect">
            <a:avLst/>
          </a:prstGeom>
          <a:solidFill>
            <a:srgbClr val="FFFFCC"/>
          </a:solidFill>
        </p:spPr>
        <p:style>
          <a:lnRef idx="1">
            <a:schemeClr val="accent3"/>
          </a:lnRef>
          <a:fillRef idx="3">
            <a:schemeClr val="accent3"/>
          </a:fillRef>
          <a:effectRef idx="2">
            <a:schemeClr val="accent3"/>
          </a:effectRef>
          <a:fontRef idx="minor">
            <a:schemeClr val="lt1"/>
          </a:fontRef>
        </p:style>
        <p:txBody>
          <a:bodyPr lIns="0" rIns="18288"/>
          <a:lstStyle/>
          <a:p>
            <a:pPr algn="ctr">
              <a:defRPr/>
            </a:pPr>
            <a:r>
              <a:rPr lang="ar-SA" sz="3200" b="1" dirty="0">
                <a:solidFill>
                  <a:sysClr val="windowText" lastClr="000000"/>
                </a:solidFill>
                <a:cs typeface="Akhbar MT" pitchFamily="2" charset="-78"/>
              </a:rPr>
              <a:t>ثالثا : القواعد</a:t>
            </a:r>
            <a:r>
              <a:rPr lang="ar-SA" b="1" dirty="0">
                <a:solidFill>
                  <a:srgbClr val="FF0000"/>
                </a:solidFill>
                <a:cs typeface="Akhbar MT" pitchFamily="2" charset="-78"/>
              </a:rPr>
              <a:t> </a:t>
            </a:r>
            <a:r>
              <a:rPr lang="ar-SA" sz="3200" b="1" dirty="0">
                <a:solidFill>
                  <a:sysClr val="windowText" lastClr="000000"/>
                </a:solidFill>
                <a:cs typeface="Akhbar MT" pitchFamily="2" charset="-78"/>
              </a:rPr>
              <a:t>الخاصة</a:t>
            </a:r>
            <a:r>
              <a:rPr lang="ar-SA" b="1" dirty="0">
                <a:solidFill>
                  <a:srgbClr val="FF0000"/>
                </a:solidFill>
                <a:cs typeface="Akhbar MT" pitchFamily="2" charset="-78"/>
              </a:rPr>
              <a:t> </a:t>
            </a:r>
            <a:r>
              <a:rPr lang="ar-SA" sz="3200" b="1" dirty="0">
                <a:solidFill>
                  <a:sysClr val="windowText" lastClr="000000"/>
                </a:solidFill>
                <a:cs typeface="Akhbar MT" pitchFamily="2" charset="-78"/>
              </a:rPr>
              <a:t>بالالتزامات</a:t>
            </a:r>
            <a:r>
              <a:rPr lang="ar-SA" b="1" dirty="0">
                <a:solidFill>
                  <a:srgbClr val="FF0000"/>
                </a:solidFill>
                <a:cs typeface="Akhbar MT" pitchFamily="2" charset="-78"/>
              </a:rPr>
              <a:t> </a:t>
            </a:r>
            <a:r>
              <a:rPr lang="ar-SA" sz="3200" b="1" dirty="0">
                <a:solidFill>
                  <a:sysClr val="windowText" lastClr="000000"/>
                </a:solidFill>
                <a:cs typeface="Akhbar MT" pitchFamily="2" charset="-78"/>
              </a:rPr>
              <a:t>التجارية</a:t>
            </a:r>
            <a:endParaRPr lang="en-US" sz="3200" b="1" dirty="0">
              <a:solidFill>
                <a:sysClr val="windowText" lastClr="000000"/>
              </a:solidFill>
              <a:cs typeface="Akhbar MT" pitchFamily="2" charset="-78"/>
            </a:endParaRPr>
          </a:p>
        </p:txBody>
      </p:sp>
      <p:sp>
        <p:nvSpPr>
          <p:cNvPr id="3" name="Rectangle 3"/>
          <p:cNvSpPr txBox="1">
            <a:spLocks noRot="1" noChangeArrowheads="1"/>
          </p:cNvSpPr>
          <p:nvPr/>
        </p:nvSpPr>
        <p:spPr>
          <a:xfrm>
            <a:off x="166654" y="1142984"/>
            <a:ext cx="9572692" cy="3071834"/>
          </a:xfrm>
          <a:prstGeom prst="rect">
            <a:avLst/>
          </a:prstGeom>
          <a:solidFill>
            <a:srgbClr val="FFFFCC"/>
          </a:solidFill>
        </p:spPr>
        <p:style>
          <a:lnRef idx="1">
            <a:schemeClr val="accent3"/>
          </a:lnRef>
          <a:fillRef idx="3">
            <a:schemeClr val="accent3"/>
          </a:fillRef>
          <a:effectRef idx="2">
            <a:schemeClr val="accent3"/>
          </a:effectRef>
          <a:fontRef idx="minor">
            <a:schemeClr val="lt1"/>
          </a:fontRef>
        </p:style>
        <p:txBody>
          <a:bodyPr lIns="0" rIns="18288"/>
          <a:lstStyle/>
          <a:p>
            <a:pPr algn="just">
              <a:defRPr/>
            </a:pPr>
            <a:endParaRPr lang="en-US" sz="2800" b="1" dirty="0">
              <a:solidFill>
                <a:sysClr val="windowText" lastClr="000000"/>
              </a:solidFill>
            </a:endParaRPr>
          </a:p>
        </p:txBody>
      </p:sp>
      <p:sp>
        <p:nvSpPr>
          <p:cNvPr id="4" name="مستطيل 3"/>
          <p:cNvSpPr/>
          <p:nvPr/>
        </p:nvSpPr>
        <p:spPr>
          <a:xfrm>
            <a:off x="166654" y="1386303"/>
            <a:ext cx="9561165" cy="2677656"/>
          </a:xfrm>
          <a:prstGeom prst="rect">
            <a:avLst/>
          </a:prstGeom>
        </p:spPr>
        <p:txBody>
          <a:bodyPr wrap="square">
            <a:spAutoFit/>
          </a:bodyPr>
          <a:lstStyle/>
          <a:p>
            <a:pPr lvl="0" algn="just">
              <a:defRPr/>
            </a:pPr>
            <a:r>
              <a:rPr lang="ar-SA" sz="2800" b="1" dirty="0">
                <a:solidFill>
                  <a:srgbClr val="FF0000"/>
                </a:solidFill>
                <a:latin typeface="Aharoni" panose="02010803020104030203" pitchFamily="2" charset="-79"/>
                <a:cs typeface="Arial"/>
              </a:rPr>
              <a:t>1- التضامن :</a:t>
            </a:r>
          </a:p>
          <a:p>
            <a:pPr lvl="0" algn="just">
              <a:defRPr/>
            </a:pPr>
            <a:r>
              <a:rPr lang="ar-SA" sz="2800" b="1" dirty="0">
                <a:ln>
                  <a:solidFill>
                    <a:srgbClr val="7030A0"/>
                  </a:solidFill>
                </a:ln>
                <a:solidFill>
                  <a:srgbClr val="7030A0"/>
                </a:solidFill>
                <a:latin typeface="Aharoni" panose="02010803020104030203" pitchFamily="2" charset="-79"/>
                <a:cs typeface="Arial"/>
              </a:rPr>
              <a:t>يقصد بالتضامن عدم انقسام الدين بين المدينين عند تعددهم في علاقة قانونية واحدة بحيث لا يسأل كل مدين منهم بمقدار نصيبه في الدين فحسب ولكن يلتزم بالوفاء بكامل قيمة الدين الذي في ذمته وذمة باقي المدينين معه في العلاقة . </a:t>
            </a:r>
          </a:p>
          <a:p>
            <a:pPr lvl="0" algn="just">
              <a:defRPr/>
            </a:pPr>
            <a:r>
              <a:rPr lang="ar-SA" sz="2800" b="1" dirty="0">
                <a:ln>
                  <a:solidFill>
                    <a:srgbClr val="7030A0"/>
                  </a:solidFill>
                </a:ln>
                <a:solidFill>
                  <a:srgbClr val="7030A0"/>
                </a:solidFill>
                <a:latin typeface="Aharoni" panose="02010803020104030203" pitchFamily="2" charset="-79"/>
                <a:cs typeface="Arial"/>
              </a:rPr>
              <a:t>في المعاملات التجارية التضامن مفترض بين المدينين عند تعددهم دون حاجة إلى اتفاق أو نص.</a:t>
            </a:r>
            <a:endParaRPr lang="en-US" sz="2800" b="1" dirty="0">
              <a:ln>
                <a:solidFill>
                  <a:srgbClr val="7030A0"/>
                </a:solidFill>
              </a:ln>
              <a:solidFill>
                <a:srgbClr val="7030A0"/>
              </a:solidFill>
              <a:latin typeface="Aharoni" panose="02010803020104030203" pitchFamily="2" charset="-79"/>
              <a:cs typeface="Aharoni" panose="02010803020104030203" pitchFamily="2" charset="-79"/>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80">
                                          <p:stCondLst>
                                            <p:cond delay="0"/>
                                          </p:stCondLst>
                                        </p:cTn>
                                        <p:tgtEl>
                                          <p:spTgt spid="2"/>
                                        </p:tgtEl>
                                      </p:cBhvr>
                                    </p:animEffect>
                                    <p:anim calcmode="lin" valueType="num">
                                      <p:cBhvr>
                                        <p:cTn id="8" dur="1822" tmFilter="0,0; 0.14,0.36; 0.43,0.73; 0.71,0.91; 1.0,1.0">
                                          <p:stCondLst>
                                            <p:cond delay="0"/>
                                          </p:stCondLst>
                                        </p:cTn>
                                        <p:tgtEl>
                                          <p:spTgt spid="2"/>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2"/>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2"/>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2"/>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2"/>
                                        </p:tgtEl>
                                        <p:attrNameLst>
                                          <p:attrName>ppt_y</p:attrName>
                                        </p:attrNameLst>
                                      </p:cBhvr>
                                      <p:tavLst>
                                        <p:tav tm="0" fmla="#ppt_y-sin(pi*$)/81">
                                          <p:val>
                                            <p:fltVal val="0"/>
                                          </p:val>
                                        </p:tav>
                                        <p:tav tm="100000">
                                          <p:val>
                                            <p:fltVal val="1"/>
                                          </p:val>
                                        </p:tav>
                                      </p:tavLst>
                                    </p:anim>
                                    <p:animScale>
                                      <p:cBhvr>
                                        <p:cTn id="13" dur="26">
                                          <p:stCondLst>
                                            <p:cond delay="650"/>
                                          </p:stCondLst>
                                        </p:cTn>
                                        <p:tgtEl>
                                          <p:spTgt spid="2"/>
                                        </p:tgtEl>
                                      </p:cBhvr>
                                      <p:to x="100000" y="60000"/>
                                    </p:animScale>
                                    <p:animScale>
                                      <p:cBhvr>
                                        <p:cTn id="14" dur="166" decel="50000">
                                          <p:stCondLst>
                                            <p:cond delay="676"/>
                                          </p:stCondLst>
                                        </p:cTn>
                                        <p:tgtEl>
                                          <p:spTgt spid="2"/>
                                        </p:tgtEl>
                                      </p:cBhvr>
                                      <p:to x="100000" y="100000"/>
                                    </p:animScale>
                                    <p:animScale>
                                      <p:cBhvr>
                                        <p:cTn id="15" dur="26">
                                          <p:stCondLst>
                                            <p:cond delay="1312"/>
                                          </p:stCondLst>
                                        </p:cTn>
                                        <p:tgtEl>
                                          <p:spTgt spid="2"/>
                                        </p:tgtEl>
                                      </p:cBhvr>
                                      <p:to x="100000" y="80000"/>
                                    </p:animScale>
                                    <p:animScale>
                                      <p:cBhvr>
                                        <p:cTn id="16" dur="166" decel="50000">
                                          <p:stCondLst>
                                            <p:cond delay="1338"/>
                                          </p:stCondLst>
                                        </p:cTn>
                                        <p:tgtEl>
                                          <p:spTgt spid="2"/>
                                        </p:tgtEl>
                                      </p:cBhvr>
                                      <p:to x="100000" y="100000"/>
                                    </p:animScale>
                                    <p:animScale>
                                      <p:cBhvr>
                                        <p:cTn id="17" dur="26">
                                          <p:stCondLst>
                                            <p:cond delay="1642"/>
                                          </p:stCondLst>
                                        </p:cTn>
                                        <p:tgtEl>
                                          <p:spTgt spid="2"/>
                                        </p:tgtEl>
                                      </p:cBhvr>
                                      <p:to x="100000" y="90000"/>
                                    </p:animScale>
                                    <p:animScale>
                                      <p:cBhvr>
                                        <p:cTn id="18" dur="166" decel="50000">
                                          <p:stCondLst>
                                            <p:cond delay="1668"/>
                                          </p:stCondLst>
                                        </p:cTn>
                                        <p:tgtEl>
                                          <p:spTgt spid="2"/>
                                        </p:tgtEl>
                                      </p:cBhvr>
                                      <p:to x="100000" y="100000"/>
                                    </p:animScale>
                                    <p:animScale>
                                      <p:cBhvr>
                                        <p:cTn id="19" dur="26">
                                          <p:stCondLst>
                                            <p:cond delay="1808"/>
                                          </p:stCondLst>
                                        </p:cTn>
                                        <p:tgtEl>
                                          <p:spTgt spid="2"/>
                                        </p:tgtEl>
                                      </p:cBhvr>
                                      <p:to x="100000" y="95000"/>
                                    </p:animScale>
                                    <p:animScale>
                                      <p:cBhvr>
                                        <p:cTn id="20" dur="166" decel="50000">
                                          <p:stCondLst>
                                            <p:cond delay="1834"/>
                                          </p:stCondLst>
                                        </p:cTn>
                                        <p:tgtEl>
                                          <p:spTgt spid="2"/>
                                        </p:tgtEl>
                                      </p:cBhvr>
                                      <p:to x="100000" y="100000"/>
                                    </p:animScale>
                                  </p:childTnLst>
                                </p:cTn>
                              </p:par>
                            </p:childTnLst>
                          </p:cTn>
                        </p:par>
                      </p:childTnLst>
                    </p:cTn>
                  </p:par>
                  <p:par>
                    <p:cTn id="21" fill="hold">
                      <p:stCondLst>
                        <p:cond delay="indefinite"/>
                      </p:stCondLst>
                      <p:childTnLst>
                        <p:par>
                          <p:cTn id="22" fill="hold">
                            <p:stCondLst>
                              <p:cond delay="0"/>
                            </p:stCondLst>
                            <p:childTnLst>
                              <p:par>
                                <p:cTn id="23" presetID="29" presetClass="entr" presetSubtype="0" fill="hold" grpId="0" nodeType="clickEffect">
                                  <p:stCondLst>
                                    <p:cond delay="0"/>
                                  </p:stCondLst>
                                  <p:childTnLst>
                                    <p:set>
                                      <p:cBhvr>
                                        <p:cTn id="24" dur="1" fill="hold">
                                          <p:stCondLst>
                                            <p:cond delay="0"/>
                                          </p:stCondLst>
                                        </p:cTn>
                                        <p:tgtEl>
                                          <p:spTgt spid="3"/>
                                        </p:tgtEl>
                                        <p:attrNameLst>
                                          <p:attrName>style.visibility</p:attrName>
                                        </p:attrNameLst>
                                      </p:cBhvr>
                                      <p:to>
                                        <p:strVal val="visible"/>
                                      </p:to>
                                    </p:set>
                                    <p:anim calcmode="lin" valueType="num">
                                      <p:cBhvr>
                                        <p:cTn id="25" dur="1000" fill="hold"/>
                                        <p:tgtEl>
                                          <p:spTgt spid="3"/>
                                        </p:tgtEl>
                                        <p:attrNameLst>
                                          <p:attrName>ppt_x</p:attrName>
                                        </p:attrNameLst>
                                      </p:cBhvr>
                                      <p:tavLst>
                                        <p:tav tm="0">
                                          <p:val>
                                            <p:strVal val="#ppt_x-.2"/>
                                          </p:val>
                                        </p:tav>
                                        <p:tav tm="100000">
                                          <p:val>
                                            <p:strVal val="#ppt_x"/>
                                          </p:val>
                                        </p:tav>
                                      </p:tavLst>
                                    </p:anim>
                                    <p:anim calcmode="lin" valueType="num">
                                      <p:cBhvr>
                                        <p:cTn id="26" dur="1000" fill="hold"/>
                                        <p:tgtEl>
                                          <p:spTgt spid="3"/>
                                        </p:tgtEl>
                                        <p:attrNameLst>
                                          <p:attrName>ppt_y</p:attrName>
                                        </p:attrNameLst>
                                      </p:cBhvr>
                                      <p:tavLst>
                                        <p:tav tm="0">
                                          <p:val>
                                            <p:strVal val="#ppt_y"/>
                                          </p:val>
                                        </p:tav>
                                        <p:tav tm="100000">
                                          <p:val>
                                            <p:strVal val="#ppt_y"/>
                                          </p:val>
                                        </p:tav>
                                      </p:tavLst>
                                    </p:anim>
                                    <p:animEffect transition="in" filter="wipe(right)" prLst="gradientSize: 0.1">
                                      <p:cBhvr>
                                        <p:cTn id="27" dur="1000"/>
                                        <p:tgtEl>
                                          <p:spTgt spid="3"/>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4"/>
                                        </p:tgtEl>
                                        <p:attrNameLst>
                                          <p:attrName>style.visibility</p:attrName>
                                        </p:attrNameLst>
                                      </p:cBhvr>
                                      <p:to>
                                        <p:strVal val="visible"/>
                                      </p:to>
                                    </p:set>
                                    <p:animEffect transition="in" filter="fade">
                                      <p:cBhvr>
                                        <p:cTn id="32"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3"/>
          <p:cNvSpPr txBox="1">
            <a:spLocks noRot="1" noChangeArrowheads="1"/>
          </p:cNvSpPr>
          <p:nvPr/>
        </p:nvSpPr>
        <p:spPr>
          <a:xfrm>
            <a:off x="166654" y="571481"/>
            <a:ext cx="9572692" cy="2071708"/>
          </a:xfrm>
          <a:prstGeom prst="rect">
            <a:avLst/>
          </a:prstGeom>
          <a:solidFill>
            <a:srgbClr val="FFFFCC"/>
          </a:solidFill>
        </p:spPr>
        <p:style>
          <a:lnRef idx="1">
            <a:schemeClr val="accent3"/>
          </a:lnRef>
          <a:fillRef idx="3">
            <a:schemeClr val="accent3"/>
          </a:fillRef>
          <a:effectRef idx="2">
            <a:schemeClr val="accent3"/>
          </a:effectRef>
          <a:fontRef idx="minor">
            <a:schemeClr val="lt1"/>
          </a:fontRef>
        </p:style>
        <p:txBody>
          <a:bodyPr lIns="0" rIns="18288"/>
          <a:lstStyle/>
          <a:p>
            <a:pPr>
              <a:defRPr/>
            </a:pPr>
            <a:r>
              <a:rPr lang="ar-SA" sz="2400" b="1" dirty="0">
                <a:solidFill>
                  <a:srgbClr val="FF0000"/>
                </a:solidFill>
              </a:rPr>
              <a:t>2- الإفلاس:</a:t>
            </a:r>
          </a:p>
          <a:p>
            <a:pPr>
              <a:defRPr/>
            </a:pPr>
            <a:r>
              <a:rPr lang="ar-SA" sz="2400" b="1" dirty="0">
                <a:ln>
                  <a:solidFill>
                    <a:srgbClr val="00B050"/>
                  </a:solidFill>
                </a:ln>
                <a:solidFill>
                  <a:srgbClr val="00B050"/>
                </a:solidFill>
              </a:rPr>
              <a:t>الإفلاس نظام خاص بالتجار الذين يتوقفون عن سداد ديونهم التجارية التي حل ميعاد استحقاقها</a:t>
            </a:r>
            <a:r>
              <a:rPr lang="ar-SA" sz="2400" b="1" dirty="0" smtClean="0">
                <a:ln>
                  <a:solidFill>
                    <a:srgbClr val="00B050"/>
                  </a:solidFill>
                </a:ln>
                <a:solidFill>
                  <a:srgbClr val="00B050"/>
                </a:solidFill>
              </a:rPr>
              <a:t>. يتسم  نظام الإفلاس بالشدة والقسوة تجاه التاجر الذي يتوقف عن سداد ديونه التجارية حالة الأداء.  </a:t>
            </a:r>
            <a:endParaRPr lang="en-US" sz="2400" b="1" dirty="0" smtClean="0">
              <a:ln>
                <a:solidFill>
                  <a:srgbClr val="00B050"/>
                </a:solidFill>
              </a:ln>
              <a:solidFill>
                <a:srgbClr val="00B050"/>
              </a:solidFill>
            </a:endParaRPr>
          </a:p>
          <a:p>
            <a:pPr>
              <a:defRPr/>
            </a:pPr>
            <a:r>
              <a:rPr lang="ar-SA" sz="2400" b="1" dirty="0" smtClean="0">
                <a:ln>
                  <a:solidFill>
                    <a:srgbClr val="00B050"/>
                  </a:solidFill>
                </a:ln>
                <a:solidFill>
                  <a:srgbClr val="00B050"/>
                </a:solidFill>
              </a:rPr>
              <a:t>يختلف نظام الإفلاس عن نظام الإعسار الذي يخضع له المدين غير التاجر عندما يتوقف عن سداد ديونه.</a:t>
            </a:r>
            <a:endParaRPr lang="en-US" sz="2400" b="1" dirty="0" smtClean="0">
              <a:ln>
                <a:solidFill>
                  <a:srgbClr val="00B050"/>
                </a:solidFill>
              </a:ln>
              <a:solidFill>
                <a:srgbClr val="00B050"/>
              </a:solidFill>
            </a:endParaRPr>
          </a:p>
          <a:p>
            <a:pPr>
              <a:defRPr/>
            </a:pPr>
            <a:endParaRPr lang="en-US" sz="2400" b="1" dirty="0">
              <a:solidFill>
                <a:sysClr val="windowText" lastClr="000000"/>
              </a:solidFill>
            </a:endParaRPr>
          </a:p>
        </p:txBody>
      </p:sp>
      <p:sp>
        <p:nvSpPr>
          <p:cNvPr id="5" name="Rectangle 3"/>
          <p:cNvSpPr txBox="1">
            <a:spLocks noRot="1" noChangeArrowheads="1"/>
          </p:cNvSpPr>
          <p:nvPr/>
        </p:nvSpPr>
        <p:spPr>
          <a:xfrm>
            <a:off x="166654" y="3000372"/>
            <a:ext cx="9501254" cy="2500330"/>
          </a:xfrm>
          <a:prstGeom prst="rect">
            <a:avLst/>
          </a:prstGeom>
          <a:solidFill>
            <a:srgbClr val="FFFFCC"/>
          </a:solidFill>
        </p:spPr>
        <p:style>
          <a:lnRef idx="1">
            <a:schemeClr val="accent3"/>
          </a:lnRef>
          <a:fillRef idx="3">
            <a:schemeClr val="accent3"/>
          </a:fillRef>
          <a:effectRef idx="2">
            <a:schemeClr val="accent3"/>
          </a:effectRef>
          <a:fontRef idx="minor">
            <a:schemeClr val="lt1"/>
          </a:fontRef>
        </p:style>
        <p:txBody>
          <a:bodyPr lIns="0" rIns="18288"/>
          <a:lstStyle/>
          <a:p>
            <a:pPr algn="just">
              <a:defRPr/>
            </a:pPr>
            <a:r>
              <a:rPr lang="ar-SA" sz="2400" b="1" dirty="0">
                <a:solidFill>
                  <a:srgbClr val="FF0000"/>
                </a:solidFill>
              </a:rPr>
              <a:t>3-المهلة القضائية:</a:t>
            </a:r>
          </a:p>
          <a:p>
            <a:pPr algn="just">
              <a:defRPr/>
            </a:pPr>
            <a:r>
              <a:rPr lang="ar-SA" sz="2400" b="1" dirty="0">
                <a:ln>
                  <a:solidFill>
                    <a:srgbClr val="00B050"/>
                  </a:solidFill>
                </a:ln>
                <a:solidFill>
                  <a:srgbClr val="00B050"/>
                </a:solidFill>
              </a:rPr>
              <a:t>يجوز للقاضي أن يمنح المدين الذي يتوقف عن سداد ديونه المدنية مهلة لسداد دينه إذا استدعت حالته ذلك ولم يلحق الدائن ضرر جسيم من جراء تأجيل الوفاء </a:t>
            </a:r>
            <a:r>
              <a:rPr lang="ar-SA" sz="2400" b="1" dirty="0" smtClean="0">
                <a:ln>
                  <a:solidFill>
                    <a:srgbClr val="00B050"/>
                  </a:solidFill>
                </a:ln>
                <a:solidFill>
                  <a:srgbClr val="00B050"/>
                </a:solidFill>
                <a:latin typeface="Calibri" pitchFamily="34" charset="0"/>
                <a:ea typeface="Calibri" pitchFamily="34" charset="0"/>
                <a:cs typeface="Arial" pitchFamily="34" charset="0"/>
              </a:rPr>
              <a:t>وهو ما يطلق عليه الأجل القضائي</a:t>
            </a:r>
            <a:r>
              <a:rPr lang="ar-SA" sz="2400" b="1" dirty="0" smtClean="0">
                <a:ln>
                  <a:solidFill>
                    <a:srgbClr val="00B050"/>
                  </a:solidFill>
                </a:ln>
                <a:solidFill>
                  <a:srgbClr val="00B050"/>
                </a:solidFill>
              </a:rPr>
              <a:t>. أما الديون التجارية فالقاعدة هي التشدد في منح المدين مهلة للوفاء نظرا لأهمية الوفاء في المواعيد المحددة في المعاملات التجارية. </a:t>
            </a:r>
          </a:p>
          <a:p>
            <a:pPr algn="just">
              <a:defRPr/>
            </a:pPr>
            <a:r>
              <a:rPr lang="ar-SA" sz="2400" b="1" dirty="0" smtClean="0">
                <a:ln>
                  <a:solidFill>
                    <a:srgbClr val="00B050"/>
                  </a:solidFill>
                </a:ln>
                <a:solidFill>
                  <a:srgbClr val="00B050"/>
                </a:solidFill>
              </a:rPr>
              <a:t>لا يجوز منح مهلة للوفاء بقيمة الأوراق التجارية .</a:t>
            </a:r>
            <a:endParaRPr lang="en-US" sz="2400" b="1" dirty="0" smtClean="0">
              <a:ln>
                <a:solidFill>
                  <a:srgbClr val="00B050"/>
                </a:solidFill>
              </a:ln>
              <a:solidFill>
                <a:srgbClr val="00B050"/>
              </a:solidFill>
            </a:endParaRPr>
          </a:p>
          <a:p>
            <a:pPr algn="just">
              <a:defRPr/>
            </a:pPr>
            <a:endParaRPr lang="en-US" sz="2400" b="1" dirty="0" smtClean="0">
              <a:solidFill>
                <a:sysClr val="windowText" lastClr="000000"/>
              </a:solidFill>
            </a:endParaRPr>
          </a:p>
          <a:p>
            <a:pPr algn="just">
              <a:defRPr/>
            </a:pPr>
            <a:endParaRPr lang="en-US" sz="2400" b="1" dirty="0">
              <a:solidFill>
                <a:sysClr val="windowText" lastClr="000000"/>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80">
                                          <p:stCondLst>
                                            <p:cond delay="0"/>
                                          </p:stCondLst>
                                        </p:cTn>
                                        <p:tgtEl>
                                          <p:spTgt spid="2"/>
                                        </p:tgtEl>
                                      </p:cBhvr>
                                    </p:animEffect>
                                    <p:anim calcmode="lin" valueType="num">
                                      <p:cBhvr>
                                        <p:cTn id="8" dur="1822" tmFilter="0,0; 0.14,0.36; 0.43,0.73; 0.71,0.91; 1.0,1.0">
                                          <p:stCondLst>
                                            <p:cond delay="0"/>
                                          </p:stCondLst>
                                        </p:cTn>
                                        <p:tgtEl>
                                          <p:spTgt spid="2"/>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2"/>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2"/>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2"/>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2"/>
                                        </p:tgtEl>
                                        <p:attrNameLst>
                                          <p:attrName>ppt_y</p:attrName>
                                        </p:attrNameLst>
                                      </p:cBhvr>
                                      <p:tavLst>
                                        <p:tav tm="0" fmla="#ppt_y-sin(pi*$)/81">
                                          <p:val>
                                            <p:fltVal val="0"/>
                                          </p:val>
                                        </p:tav>
                                        <p:tav tm="100000">
                                          <p:val>
                                            <p:fltVal val="1"/>
                                          </p:val>
                                        </p:tav>
                                      </p:tavLst>
                                    </p:anim>
                                    <p:animScale>
                                      <p:cBhvr>
                                        <p:cTn id="13" dur="26">
                                          <p:stCondLst>
                                            <p:cond delay="650"/>
                                          </p:stCondLst>
                                        </p:cTn>
                                        <p:tgtEl>
                                          <p:spTgt spid="2"/>
                                        </p:tgtEl>
                                      </p:cBhvr>
                                      <p:to x="100000" y="60000"/>
                                    </p:animScale>
                                    <p:animScale>
                                      <p:cBhvr>
                                        <p:cTn id="14" dur="166" decel="50000">
                                          <p:stCondLst>
                                            <p:cond delay="676"/>
                                          </p:stCondLst>
                                        </p:cTn>
                                        <p:tgtEl>
                                          <p:spTgt spid="2"/>
                                        </p:tgtEl>
                                      </p:cBhvr>
                                      <p:to x="100000" y="100000"/>
                                    </p:animScale>
                                    <p:animScale>
                                      <p:cBhvr>
                                        <p:cTn id="15" dur="26">
                                          <p:stCondLst>
                                            <p:cond delay="1312"/>
                                          </p:stCondLst>
                                        </p:cTn>
                                        <p:tgtEl>
                                          <p:spTgt spid="2"/>
                                        </p:tgtEl>
                                      </p:cBhvr>
                                      <p:to x="100000" y="80000"/>
                                    </p:animScale>
                                    <p:animScale>
                                      <p:cBhvr>
                                        <p:cTn id="16" dur="166" decel="50000">
                                          <p:stCondLst>
                                            <p:cond delay="1338"/>
                                          </p:stCondLst>
                                        </p:cTn>
                                        <p:tgtEl>
                                          <p:spTgt spid="2"/>
                                        </p:tgtEl>
                                      </p:cBhvr>
                                      <p:to x="100000" y="100000"/>
                                    </p:animScale>
                                    <p:animScale>
                                      <p:cBhvr>
                                        <p:cTn id="17" dur="26">
                                          <p:stCondLst>
                                            <p:cond delay="1642"/>
                                          </p:stCondLst>
                                        </p:cTn>
                                        <p:tgtEl>
                                          <p:spTgt spid="2"/>
                                        </p:tgtEl>
                                      </p:cBhvr>
                                      <p:to x="100000" y="90000"/>
                                    </p:animScale>
                                    <p:animScale>
                                      <p:cBhvr>
                                        <p:cTn id="18" dur="166" decel="50000">
                                          <p:stCondLst>
                                            <p:cond delay="1668"/>
                                          </p:stCondLst>
                                        </p:cTn>
                                        <p:tgtEl>
                                          <p:spTgt spid="2"/>
                                        </p:tgtEl>
                                      </p:cBhvr>
                                      <p:to x="100000" y="100000"/>
                                    </p:animScale>
                                    <p:animScale>
                                      <p:cBhvr>
                                        <p:cTn id="19" dur="26">
                                          <p:stCondLst>
                                            <p:cond delay="1808"/>
                                          </p:stCondLst>
                                        </p:cTn>
                                        <p:tgtEl>
                                          <p:spTgt spid="2"/>
                                        </p:tgtEl>
                                      </p:cBhvr>
                                      <p:to x="100000" y="95000"/>
                                    </p:animScale>
                                    <p:animScale>
                                      <p:cBhvr>
                                        <p:cTn id="20" dur="166" decel="50000">
                                          <p:stCondLst>
                                            <p:cond delay="1834"/>
                                          </p:stCondLst>
                                        </p:cTn>
                                        <p:tgtEl>
                                          <p:spTgt spid="2"/>
                                        </p:tgtEl>
                                      </p:cBhvr>
                                      <p:to x="100000" y="100000"/>
                                    </p:animScale>
                                  </p:childTnLst>
                                </p:cTn>
                              </p:par>
                            </p:childTnLst>
                          </p:cTn>
                        </p:par>
                      </p:childTnLst>
                    </p:cTn>
                  </p:par>
                  <p:par>
                    <p:cTn id="21" fill="hold">
                      <p:stCondLst>
                        <p:cond delay="indefinite"/>
                      </p:stCondLst>
                      <p:childTnLst>
                        <p:par>
                          <p:cTn id="22" fill="hold">
                            <p:stCondLst>
                              <p:cond delay="0"/>
                            </p:stCondLst>
                            <p:childTnLst>
                              <p:par>
                                <p:cTn id="23" presetID="26" presetClass="entr" presetSubtype="0" fill="hold" grpId="0" nodeType="clickEffect">
                                  <p:stCondLst>
                                    <p:cond delay="0"/>
                                  </p:stCondLst>
                                  <p:childTnLst>
                                    <p:set>
                                      <p:cBhvr>
                                        <p:cTn id="24" dur="1" fill="hold">
                                          <p:stCondLst>
                                            <p:cond delay="0"/>
                                          </p:stCondLst>
                                        </p:cTn>
                                        <p:tgtEl>
                                          <p:spTgt spid="5"/>
                                        </p:tgtEl>
                                        <p:attrNameLst>
                                          <p:attrName>style.visibility</p:attrName>
                                        </p:attrNameLst>
                                      </p:cBhvr>
                                      <p:to>
                                        <p:strVal val="visible"/>
                                      </p:to>
                                    </p:set>
                                    <p:animEffect transition="in" filter="wipe(down)">
                                      <p:cBhvr>
                                        <p:cTn id="25" dur="580">
                                          <p:stCondLst>
                                            <p:cond delay="0"/>
                                          </p:stCondLst>
                                        </p:cTn>
                                        <p:tgtEl>
                                          <p:spTgt spid="5"/>
                                        </p:tgtEl>
                                      </p:cBhvr>
                                    </p:animEffect>
                                    <p:anim calcmode="lin" valueType="num">
                                      <p:cBhvr>
                                        <p:cTn id="26" dur="1822" tmFilter="0,0; 0.14,0.36; 0.43,0.73; 0.71,0.91; 1.0,1.0">
                                          <p:stCondLst>
                                            <p:cond delay="0"/>
                                          </p:stCondLst>
                                        </p:cTn>
                                        <p:tgtEl>
                                          <p:spTgt spid="5"/>
                                        </p:tgtEl>
                                        <p:attrNameLst>
                                          <p:attrName>ppt_x</p:attrName>
                                        </p:attrNameLst>
                                      </p:cBhvr>
                                      <p:tavLst>
                                        <p:tav tm="0">
                                          <p:val>
                                            <p:strVal val="#ppt_x-0.25"/>
                                          </p:val>
                                        </p:tav>
                                        <p:tav tm="100000">
                                          <p:val>
                                            <p:strVal val="#ppt_x"/>
                                          </p:val>
                                        </p:tav>
                                      </p:tavLst>
                                    </p:anim>
                                    <p:anim calcmode="lin" valueType="num">
                                      <p:cBhvr>
                                        <p:cTn id="27" dur="664" tmFilter="0.0,0.0; 0.25,0.07; 0.50,0.2; 0.75,0.467; 1.0,1.0">
                                          <p:stCondLst>
                                            <p:cond delay="0"/>
                                          </p:stCondLst>
                                        </p:cTn>
                                        <p:tgtEl>
                                          <p:spTgt spid="5"/>
                                        </p:tgtEl>
                                        <p:attrNameLst>
                                          <p:attrName>ppt_y</p:attrName>
                                        </p:attrNameLst>
                                      </p:cBhvr>
                                      <p:tavLst>
                                        <p:tav tm="0" fmla="#ppt_y-sin(pi*$)/3">
                                          <p:val>
                                            <p:fltVal val="0.5"/>
                                          </p:val>
                                        </p:tav>
                                        <p:tav tm="100000">
                                          <p:val>
                                            <p:fltVal val="1"/>
                                          </p:val>
                                        </p:tav>
                                      </p:tavLst>
                                    </p:anim>
                                    <p:anim calcmode="lin" valueType="num">
                                      <p:cBhvr>
                                        <p:cTn id="28" dur="664" tmFilter="0, 0; 0.125,0.2665; 0.25,0.4; 0.375,0.465; 0.5,0.5;  0.625,0.535; 0.75,0.6; 0.875,0.7335; 1,1">
                                          <p:stCondLst>
                                            <p:cond delay="664"/>
                                          </p:stCondLst>
                                        </p:cTn>
                                        <p:tgtEl>
                                          <p:spTgt spid="5"/>
                                        </p:tgtEl>
                                        <p:attrNameLst>
                                          <p:attrName>ppt_y</p:attrName>
                                        </p:attrNameLst>
                                      </p:cBhvr>
                                      <p:tavLst>
                                        <p:tav tm="0" fmla="#ppt_y-sin(pi*$)/9">
                                          <p:val>
                                            <p:fltVal val="0"/>
                                          </p:val>
                                        </p:tav>
                                        <p:tav tm="100000">
                                          <p:val>
                                            <p:fltVal val="1"/>
                                          </p:val>
                                        </p:tav>
                                      </p:tavLst>
                                    </p:anim>
                                    <p:anim calcmode="lin" valueType="num">
                                      <p:cBhvr>
                                        <p:cTn id="29" dur="332" tmFilter="0, 0; 0.125,0.2665; 0.25,0.4; 0.375,0.465; 0.5,0.5;  0.625,0.535; 0.75,0.6; 0.875,0.7335; 1,1">
                                          <p:stCondLst>
                                            <p:cond delay="1324"/>
                                          </p:stCondLst>
                                        </p:cTn>
                                        <p:tgtEl>
                                          <p:spTgt spid="5"/>
                                        </p:tgtEl>
                                        <p:attrNameLst>
                                          <p:attrName>ppt_y</p:attrName>
                                        </p:attrNameLst>
                                      </p:cBhvr>
                                      <p:tavLst>
                                        <p:tav tm="0" fmla="#ppt_y-sin(pi*$)/27">
                                          <p:val>
                                            <p:fltVal val="0"/>
                                          </p:val>
                                        </p:tav>
                                        <p:tav tm="100000">
                                          <p:val>
                                            <p:fltVal val="1"/>
                                          </p:val>
                                        </p:tav>
                                      </p:tavLst>
                                    </p:anim>
                                    <p:anim calcmode="lin" valueType="num">
                                      <p:cBhvr>
                                        <p:cTn id="30" dur="164" tmFilter="0, 0; 0.125,0.2665; 0.25,0.4; 0.375,0.465; 0.5,0.5;  0.625,0.535; 0.75,0.6; 0.875,0.7335; 1,1">
                                          <p:stCondLst>
                                            <p:cond delay="1656"/>
                                          </p:stCondLst>
                                        </p:cTn>
                                        <p:tgtEl>
                                          <p:spTgt spid="5"/>
                                        </p:tgtEl>
                                        <p:attrNameLst>
                                          <p:attrName>ppt_y</p:attrName>
                                        </p:attrNameLst>
                                      </p:cBhvr>
                                      <p:tavLst>
                                        <p:tav tm="0" fmla="#ppt_y-sin(pi*$)/81">
                                          <p:val>
                                            <p:fltVal val="0"/>
                                          </p:val>
                                        </p:tav>
                                        <p:tav tm="100000">
                                          <p:val>
                                            <p:fltVal val="1"/>
                                          </p:val>
                                        </p:tav>
                                      </p:tavLst>
                                    </p:anim>
                                    <p:animScale>
                                      <p:cBhvr>
                                        <p:cTn id="31" dur="26">
                                          <p:stCondLst>
                                            <p:cond delay="650"/>
                                          </p:stCondLst>
                                        </p:cTn>
                                        <p:tgtEl>
                                          <p:spTgt spid="5"/>
                                        </p:tgtEl>
                                      </p:cBhvr>
                                      <p:to x="100000" y="60000"/>
                                    </p:animScale>
                                    <p:animScale>
                                      <p:cBhvr>
                                        <p:cTn id="32" dur="166" decel="50000">
                                          <p:stCondLst>
                                            <p:cond delay="676"/>
                                          </p:stCondLst>
                                        </p:cTn>
                                        <p:tgtEl>
                                          <p:spTgt spid="5"/>
                                        </p:tgtEl>
                                      </p:cBhvr>
                                      <p:to x="100000" y="100000"/>
                                    </p:animScale>
                                    <p:animScale>
                                      <p:cBhvr>
                                        <p:cTn id="33" dur="26">
                                          <p:stCondLst>
                                            <p:cond delay="1312"/>
                                          </p:stCondLst>
                                        </p:cTn>
                                        <p:tgtEl>
                                          <p:spTgt spid="5"/>
                                        </p:tgtEl>
                                      </p:cBhvr>
                                      <p:to x="100000" y="80000"/>
                                    </p:animScale>
                                    <p:animScale>
                                      <p:cBhvr>
                                        <p:cTn id="34" dur="166" decel="50000">
                                          <p:stCondLst>
                                            <p:cond delay="1338"/>
                                          </p:stCondLst>
                                        </p:cTn>
                                        <p:tgtEl>
                                          <p:spTgt spid="5"/>
                                        </p:tgtEl>
                                      </p:cBhvr>
                                      <p:to x="100000" y="100000"/>
                                    </p:animScale>
                                    <p:animScale>
                                      <p:cBhvr>
                                        <p:cTn id="35" dur="26">
                                          <p:stCondLst>
                                            <p:cond delay="1642"/>
                                          </p:stCondLst>
                                        </p:cTn>
                                        <p:tgtEl>
                                          <p:spTgt spid="5"/>
                                        </p:tgtEl>
                                      </p:cBhvr>
                                      <p:to x="100000" y="90000"/>
                                    </p:animScale>
                                    <p:animScale>
                                      <p:cBhvr>
                                        <p:cTn id="36" dur="166" decel="50000">
                                          <p:stCondLst>
                                            <p:cond delay="1668"/>
                                          </p:stCondLst>
                                        </p:cTn>
                                        <p:tgtEl>
                                          <p:spTgt spid="5"/>
                                        </p:tgtEl>
                                      </p:cBhvr>
                                      <p:to x="100000" y="100000"/>
                                    </p:animScale>
                                    <p:animScale>
                                      <p:cBhvr>
                                        <p:cTn id="37" dur="26">
                                          <p:stCondLst>
                                            <p:cond delay="1808"/>
                                          </p:stCondLst>
                                        </p:cTn>
                                        <p:tgtEl>
                                          <p:spTgt spid="5"/>
                                        </p:tgtEl>
                                      </p:cBhvr>
                                      <p:to x="100000" y="95000"/>
                                    </p:animScale>
                                    <p:animScale>
                                      <p:cBhvr>
                                        <p:cTn id="38" dur="166" decel="50000">
                                          <p:stCondLst>
                                            <p:cond delay="1834"/>
                                          </p:stCondLst>
                                        </p:cTn>
                                        <p:tgtEl>
                                          <p:spTgt spid="5"/>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5"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3"/>
          <p:cNvSpPr txBox="1">
            <a:spLocks noRot="1" noChangeArrowheads="1"/>
          </p:cNvSpPr>
          <p:nvPr/>
        </p:nvSpPr>
        <p:spPr>
          <a:xfrm>
            <a:off x="166654" y="285729"/>
            <a:ext cx="9572692" cy="1785949"/>
          </a:xfrm>
          <a:prstGeom prst="rect">
            <a:avLst/>
          </a:prstGeom>
          <a:solidFill>
            <a:srgbClr val="FFFFCC"/>
          </a:solidFill>
        </p:spPr>
        <p:style>
          <a:lnRef idx="1">
            <a:schemeClr val="accent3"/>
          </a:lnRef>
          <a:fillRef idx="3">
            <a:schemeClr val="accent3"/>
          </a:fillRef>
          <a:effectRef idx="2">
            <a:schemeClr val="accent3"/>
          </a:effectRef>
          <a:fontRef idx="minor">
            <a:schemeClr val="lt1"/>
          </a:fontRef>
        </p:style>
        <p:txBody>
          <a:bodyPr lIns="0" rIns="18288"/>
          <a:lstStyle/>
          <a:p>
            <a:pPr algn="just">
              <a:defRPr/>
            </a:pPr>
            <a:r>
              <a:rPr lang="ar-SA" sz="2400" b="1" dirty="0">
                <a:solidFill>
                  <a:srgbClr val="FF0000"/>
                </a:solidFill>
              </a:rPr>
              <a:t>4- </a:t>
            </a:r>
            <a:r>
              <a:rPr lang="ar-SA" sz="2400" b="1" dirty="0" err="1" smtClean="0">
                <a:solidFill>
                  <a:srgbClr val="FF0000"/>
                </a:solidFill>
              </a:rPr>
              <a:t>الإعذار</a:t>
            </a:r>
            <a:r>
              <a:rPr lang="ar-SA" sz="2400" b="1" dirty="0" smtClean="0">
                <a:solidFill>
                  <a:srgbClr val="FF0000"/>
                </a:solidFill>
              </a:rPr>
              <a:t> : </a:t>
            </a:r>
            <a:r>
              <a:rPr lang="ar-SA" sz="2400" b="1" dirty="0" err="1" smtClean="0">
                <a:ln>
                  <a:solidFill>
                    <a:srgbClr val="C00000"/>
                  </a:solidFill>
                </a:ln>
                <a:solidFill>
                  <a:srgbClr val="C00000"/>
                </a:solidFill>
              </a:rPr>
              <a:t>الإعذار</a:t>
            </a:r>
            <a:r>
              <a:rPr lang="ar-SA" sz="2400" b="1" dirty="0" smtClean="0">
                <a:ln>
                  <a:solidFill>
                    <a:srgbClr val="C00000"/>
                  </a:solidFill>
                </a:ln>
                <a:solidFill>
                  <a:srgbClr val="C00000"/>
                </a:solidFill>
              </a:rPr>
              <a:t> </a:t>
            </a:r>
            <a:r>
              <a:rPr lang="ar-SA" sz="2400" b="1" dirty="0">
                <a:ln>
                  <a:solidFill>
                    <a:srgbClr val="C00000"/>
                  </a:solidFill>
                </a:ln>
                <a:solidFill>
                  <a:srgbClr val="C00000"/>
                </a:solidFill>
              </a:rPr>
              <a:t>هو وضع المدين موضع المخل بتنفيذ التزاماته</a:t>
            </a:r>
            <a:r>
              <a:rPr lang="ar-SA" sz="2400" b="1" dirty="0" smtClean="0">
                <a:ln>
                  <a:solidFill>
                    <a:srgbClr val="C00000"/>
                  </a:solidFill>
                </a:ln>
                <a:solidFill>
                  <a:srgbClr val="C00000"/>
                </a:solidFill>
              </a:rPr>
              <a:t>. ولا يثبت الإخلال بتنفيذ الالتزامات التعاقدية إلا إذا قام الدائن </a:t>
            </a:r>
            <a:r>
              <a:rPr lang="ar-SA" sz="2400" b="1" dirty="0" err="1" smtClean="0">
                <a:ln>
                  <a:solidFill>
                    <a:srgbClr val="C00000"/>
                  </a:solidFill>
                </a:ln>
                <a:solidFill>
                  <a:srgbClr val="C00000"/>
                </a:solidFill>
              </a:rPr>
              <a:t>بإعذار</a:t>
            </a:r>
            <a:r>
              <a:rPr lang="ar-SA" sz="2400" b="1" dirty="0" smtClean="0">
                <a:ln>
                  <a:solidFill>
                    <a:srgbClr val="C00000"/>
                  </a:solidFill>
                </a:ln>
                <a:solidFill>
                  <a:srgbClr val="C00000"/>
                </a:solidFill>
              </a:rPr>
              <a:t> المدين بضرورة تنفيذ التزاماته.  و يثبت </a:t>
            </a:r>
            <a:r>
              <a:rPr lang="ar-SA" sz="2400" b="1" dirty="0" err="1" smtClean="0">
                <a:ln>
                  <a:solidFill>
                    <a:srgbClr val="C00000"/>
                  </a:solidFill>
                </a:ln>
                <a:solidFill>
                  <a:srgbClr val="C00000"/>
                </a:solidFill>
              </a:rPr>
              <a:t>الإعذار</a:t>
            </a:r>
            <a:r>
              <a:rPr lang="ar-SA" sz="2400" b="1" dirty="0" smtClean="0">
                <a:ln>
                  <a:solidFill>
                    <a:srgbClr val="C00000"/>
                  </a:solidFill>
                </a:ln>
                <a:solidFill>
                  <a:srgbClr val="C00000"/>
                </a:solidFill>
              </a:rPr>
              <a:t> في المسائل المدنية بواسطة ورقة رسمية. أما في المسائل التجارية فإن </a:t>
            </a:r>
            <a:r>
              <a:rPr lang="ar-SA" sz="2400" b="1" dirty="0" err="1" smtClean="0">
                <a:ln>
                  <a:solidFill>
                    <a:srgbClr val="C00000"/>
                  </a:solidFill>
                </a:ln>
                <a:solidFill>
                  <a:srgbClr val="C00000"/>
                </a:solidFill>
              </a:rPr>
              <a:t>الإعذار</a:t>
            </a:r>
            <a:r>
              <a:rPr lang="ar-SA" sz="2400" b="1" dirty="0" smtClean="0">
                <a:ln>
                  <a:solidFill>
                    <a:srgbClr val="C00000"/>
                  </a:solidFill>
                </a:ln>
                <a:solidFill>
                  <a:srgbClr val="C00000"/>
                </a:solidFill>
              </a:rPr>
              <a:t> يتم بأي وسيلة من وسائل الاتصال (بشرط إمكانية الإثبات).</a:t>
            </a:r>
            <a:endParaRPr lang="en-US" sz="2400" b="1" dirty="0" smtClean="0">
              <a:ln>
                <a:solidFill>
                  <a:srgbClr val="C00000"/>
                </a:solidFill>
              </a:ln>
              <a:solidFill>
                <a:srgbClr val="C00000"/>
              </a:solidFill>
            </a:endParaRPr>
          </a:p>
          <a:p>
            <a:pPr algn="just">
              <a:defRPr/>
            </a:pPr>
            <a:endParaRPr lang="en-US" sz="2400" b="1" dirty="0">
              <a:solidFill>
                <a:sysClr val="windowText" lastClr="000000"/>
              </a:solidFill>
            </a:endParaRPr>
          </a:p>
        </p:txBody>
      </p:sp>
      <p:sp>
        <p:nvSpPr>
          <p:cNvPr id="5" name="Rectangle 3"/>
          <p:cNvSpPr txBox="1">
            <a:spLocks noRot="1" noChangeArrowheads="1"/>
          </p:cNvSpPr>
          <p:nvPr/>
        </p:nvSpPr>
        <p:spPr>
          <a:xfrm>
            <a:off x="166654" y="2357430"/>
            <a:ext cx="9572692" cy="2071702"/>
          </a:xfrm>
          <a:prstGeom prst="rect">
            <a:avLst/>
          </a:prstGeom>
          <a:solidFill>
            <a:srgbClr val="FFFFCC"/>
          </a:solidFill>
        </p:spPr>
        <p:style>
          <a:lnRef idx="1">
            <a:schemeClr val="accent3"/>
          </a:lnRef>
          <a:fillRef idx="3">
            <a:schemeClr val="accent3"/>
          </a:fillRef>
          <a:effectRef idx="2">
            <a:schemeClr val="accent3"/>
          </a:effectRef>
          <a:fontRef idx="minor">
            <a:schemeClr val="lt1"/>
          </a:fontRef>
        </p:style>
        <p:txBody>
          <a:bodyPr lIns="0" rIns="18288"/>
          <a:lstStyle/>
          <a:p>
            <a:pPr algn="just">
              <a:defRPr/>
            </a:pPr>
            <a:r>
              <a:rPr lang="ar-SA" sz="2400" b="1" dirty="0">
                <a:solidFill>
                  <a:srgbClr val="FF0000"/>
                </a:solidFill>
              </a:rPr>
              <a:t>5- النفاذ المعجل </a:t>
            </a:r>
            <a:r>
              <a:rPr lang="ar-SA" sz="2400" b="1" dirty="0" smtClean="0">
                <a:solidFill>
                  <a:srgbClr val="FF0000"/>
                </a:solidFill>
              </a:rPr>
              <a:t>: </a:t>
            </a:r>
            <a:r>
              <a:rPr lang="ar-SA" sz="2400" b="1" dirty="0" smtClean="0">
                <a:solidFill>
                  <a:sysClr val="windowText" lastClr="000000"/>
                </a:solidFill>
              </a:rPr>
              <a:t>النفاذ </a:t>
            </a:r>
            <a:r>
              <a:rPr lang="ar-SA" sz="2400" b="1" dirty="0">
                <a:solidFill>
                  <a:sysClr val="windowText" lastClr="000000"/>
                </a:solidFill>
              </a:rPr>
              <a:t>المعجل هو تنفيذ الحكم رغم قابليته للتظلم منه أو رغم حصول التظلم فيه</a:t>
            </a:r>
            <a:r>
              <a:rPr lang="ar-SA" sz="2400" b="1" dirty="0" smtClean="0">
                <a:solidFill>
                  <a:sysClr val="windowText" lastClr="000000"/>
                </a:solidFill>
              </a:rPr>
              <a:t>. </a:t>
            </a:r>
          </a:p>
          <a:p>
            <a:pPr algn="just">
              <a:defRPr/>
            </a:pPr>
            <a:r>
              <a:rPr lang="ar-SA" sz="2400" b="1" dirty="0" smtClean="0">
                <a:solidFill>
                  <a:sysClr val="windowText" lastClr="000000"/>
                </a:solidFill>
              </a:rPr>
              <a:t>الأصل في المعاملات المدنية أن الأحكام التي تصدر في منازعاتها لا تكون واجبة النفاذ إلا بعد أن تصبح أحكامها  نهائية. أما المعاملات التجارية فالأصل فيها أنها قابلة للنفاذ المعجل بشرط تقديم كفالة. أما القرارات الصادرة بالفصل في منازعات  الأوراق التجارية  فإنها تكون مشمولة بالنفاذ المعجل بغير كفالة.</a:t>
            </a:r>
            <a:endParaRPr lang="en-US" sz="2400" b="1" dirty="0" smtClean="0">
              <a:solidFill>
                <a:sysClr val="windowText" lastClr="000000"/>
              </a:solidFill>
            </a:endParaRPr>
          </a:p>
          <a:p>
            <a:pPr algn="just">
              <a:defRPr/>
            </a:pPr>
            <a:endParaRPr lang="en-US" sz="2400" b="1" dirty="0" smtClean="0">
              <a:solidFill>
                <a:sysClr val="windowText" lastClr="000000"/>
              </a:solidFill>
            </a:endParaRPr>
          </a:p>
          <a:p>
            <a:pPr algn="just">
              <a:defRPr/>
            </a:pPr>
            <a:r>
              <a:rPr lang="ar-SA" sz="2400" b="1" dirty="0" smtClean="0">
                <a:solidFill>
                  <a:sysClr val="windowText" lastClr="000000"/>
                </a:solidFill>
              </a:rPr>
              <a:t> </a:t>
            </a:r>
            <a:endParaRPr lang="en-US" sz="2400" b="1" dirty="0" smtClean="0">
              <a:solidFill>
                <a:sysClr val="windowText" lastClr="000000"/>
              </a:solidFill>
            </a:endParaRPr>
          </a:p>
          <a:p>
            <a:pPr algn="just">
              <a:defRPr/>
            </a:pPr>
            <a:endParaRPr lang="en-US" sz="2400" b="1" dirty="0">
              <a:solidFill>
                <a:sysClr val="windowText" lastClr="000000"/>
              </a:solidFill>
            </a:endParaRPr>
          </a:p>
        </p:txBody>
      </p:sp>
      <p:sp>
        <p:nvSpPr>
          <p:cNvPr id="6" name="Rectangle 3"/>
          <p:cNvSpPr txBox="1">
            <a:spLocks noRot="1" noChangeArrowheads="1"/>
          </p:cNvSpPr>
          <p:nvPr/>
        </p:nvSpPr>
        <p:spPr>
          <a:xfrm>
            <a:off x="258410" y="4857760"/>
            <a:ext cx="9501254" cy="785818"/>
          </a:xfrm>
          <a:prstGeom prst="rect">
            <a:avLst/>
          </a:prstGeom>
          <a:solidFill>
            <a:srgbClr val="FFFFCC"/>
          </a:solidFill>
        </p:spPr>
        <p:style>
          <a:lnRef idx="1">
            <a:schemeClr val="accent3"/>
          </a:lnRef>
          <a:fillRef idx="3">
            <a:schemeClr val="accent3"/>
          </a:fillRef>
          <a:effectRef idx="2">
            <a:schemeClr val="accent3"/>
          </a:effectRef>
          <a:fontRef idx="minor">
            <a:schemeClr val="lt1"/>
          </a:fontRef>
        </p:style>
        <p:txBody>
          <a:bodyPr lIns="0" rIns="18288"/>
          <a:lstStyle/>
          <a:p>
            <a:pPr>
              <a:defRPr/>
            </a:pPr>
            <a:r>
              <a:rPr lang="ar-SA" sz="2400" b="1" dirty="0" smtClean="0">
                <a:solidFill>
                  <a:srgbClr val="FF0000"/>
                </a:solidFill>
              </a:rPr>
              <a:t>6- صفة التاجر:</a:t>
            </a:r>
            <a:r>
              <a:rPr lang="ar-SA" sz="2400" b="1" dirty="0" smtClean="0">
                <a:ln>
                  <a:solidFill>
                    <a:srgbClr val="C00000"/>
                  </a:solidFill>
                </a:ln>
                <a:solidFill>
                  <a:srgbClr val="C00000"/>
                </a:solidFill>
              </a:rPr>
              <a:t>متى</a:t>
            </a:r>
            <a:r>
              <a:rPr lang="ar-SA" sz="2400" b="1" dirty="0" smtClean="0">
                <a:solidFill>
                  <a:sysClr val="windowText" lastClr="000000"/>
                </a:solidFill>
              </a:rPr>
              <a:t> </a:t>
            </a:r>
            <a:r>
              <a:rPr lang="ar-SA" sz="2400" b="1" dirty="0">
                <a:ln>
                  <a:solidFill>
                    <a:srgbClr val="C00000"/>
                  </a:solidFill>
                </a:ln>
                <a:solidFill>
                  <a:srgbClr val="C00000"/>
                </a:solidFill>
              </a:rPr>
              <a:t>اكتسب الشخص صفة التاجر فإنه يلتزم بالتزامات </a:t>
            </a:r>
            <a:r>
              <a:rPr lang="ar-SA" sz="2400" b="1" dirty="0" smtClean="0">
                <a:ln>
                  <a:solidFill>
                    <a:srgbClr val="C00000"/>
                  </a:solidFill>
                </a:ln>
                <a:solidFill>
                  <a:srgbClr val="C00000"/>
                </a:solidFill>
              </a:rPr>
              <a:t>التجار</a:t>
            </a:r>
            <a:endParaRPr lang="en-US" sz="2400" b="1" dirty="0">
              <a:ln>
                <a:solidFill>
                  <a:srgbClr val="C00000"/>
                </a:solidFill>
              </a:ln>
              <a:solidFill>
                <a:srgbClr val="C00000"/>
              </a:solidFill>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9"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ppt_x</p:attrName>
                                        </p:attrNameLst>
                                      </p:cBhvr>
                                      <p:tavLst>
                                        <p:tav tm="0">
                                          <p:val>
                                            <p:strVal val="#ppt_x-.2"/>
                                          </p:val>
                                        </p:tav>
                                        <p:tav tm="100000">
                                          <p:val>
                                            <p:strVal val="#ppt_x"/>
                                          </p:val>
                                        </p:tav>
                                      </p:tavLst>
                                    </p:anim>
                                    <p:anim calcmode="lin" valueType="num">
                                      <p:cBhvr>
                                        <p:cTn id="8" dur="1000" fill="hold"/>
                                        <p:tgtEl>
                                          <p:spTgt spid="2"/>
                                        </p:tgtEl>
                                        <p:attrNameLst>
                                          <p:attrName>ppt_y</p:attrName>
                                        </p:attrNameLst>
                                      </p:cBhvr>
                                      <p:tavLst>
                                        <p:tav tm="0">
                                          <p:val>
                                            <p:strVal val="#ppt_y"/>
                                          </p:val>
                                        </p:tav>
                                        <p:tav tm="100000">
                                          <p:val>
                                            <p:strVal val="#ppt_y"/>
                                          </p:val>
                                        </p:tav>
                                      </p:tavLst>
                                    </p:anim>
                                    <p:animEffect transition="in" filter="wipe(right)" prLst="gradientSize: 0.1">
                                      <p:cBhvr>
                                        <p:cTn id="9" dur="1000"/>
                                        <p:tgtEl>
                                          <p:spTgt spid="2"/>
                                        </p:tgtEl>
                                      </p:cBhvr>
                                    </p:animEffect>
                                  </p:childTnLst>
                                </p:cTn>
                              </p:par>
                            </p:childTnLst>
                          </p:cTn>
                        </p:par>
                      </p:childTnLst>
                    </p:cTn>
                  </p:par>
                  <p:par>
                    <p:cTn id="10" fill="hold">
                      <p:stCondLst>
                        <p:cond delay="indefinite"/>
                      </p:stCondLst>
                      <p:childTnLst>
                        <p:par>
                          <p:cTn id="11" fill="hold">
                            <p:stCondLst>
                              <p:cond delay="0"/>
                            </p:stCondLst>
                            <p:childTnLst>
                              <p:par>
                                <p:cTn id="12" presetID="29" presetClass="entr" presetSubtype="0" fill="hold" grpId="0" nodeType="clickEffect">
                                  <p:stCondLst>
                                    <p:cond delay="0"/>
                                  </p:stCondLst>
                                  <p:childTnLst>
                                    <p:set>
                                      <p:cBhvr>
                                        <p:cTn id="13" dur="1" fill="hold">
                                          <p:stCondLst>
                                            <p:cond delay="0"/>
                                          </p:stCondLst>
                                        </p:cTn>
                                        <p:tgtEl>
                                          <p:spTgt spid="5"/>
                                        </p:tgtEl>
                                        <p:attrNameLst>
                                          <p:attrName>style.visibility</p:attrName>
                                        </p:attrNameLst>
                                      </p:cBhvr>
                                      <p:to>
                                        <p:strVal val="visible"/>
                                      </p:to>
                                    </p:set>
                                    <p:anim calcmode="lin" valueType="num">
                                      <p:cBhvr>
                                        <p:cTn id="14" dur="1000" fill="hold"/>
                                        <p:tgtEl>
                                          <p:spTgt spid="5"/>
                                        </p:tgtEl>
                                        <p:attrNameLst>
                                          <p:attrName>ppt_x</p:attrName>
                                        </p:attrNameLst>
                                      </p:cBhvr>
                                      <p:tavLst>
                                        <p:tav tm="0">
                                          <p:val>
                                            <p:strVal val="#ppt_x-.2"/>
                                          </p:val>
                                        </p:tav>
                                        <p:tav tm="100000">
                                          <p:val>
                                            <p:strVal val="#ppt_x"/>
                                          </p:val>
                                        </p:tav>
                                      </p:tavLst>
                                    </p:anim>
                                    <p:anim calcmode="lin" valueType="num">
                                      <p:cBhvr>
                                        <p:cTn id="15" dur="1000" fill="hold"/>
                                        <p:tgtEl>
                                          <p:spTgt spid="5"/>
                                        </p:tgtEl>
                                        <p:attrNameLst>
                                          <p:attrName>ppt_y</p:attrName>
                                        </p:attrNameLst>
                                      </p:cBhvr>
                                      <p:tavLst>
                                        <p:tav tm="0">
                                          <p:val>
                                            <p:strVal val="#ppt_y"/>
                                          </p:val>
                                        </p:tav>
                                        <p:tav tm="100000">
                                          <p:val>
                                            <p:strVal val="#ppt_y"/>
                                          </p:val>
                                        </p:tav>
                                      </p:tavLst>
                                    </p:anim>
                                    <p:animEffect transition="in" filter="wipe(right)" prLst="gradientSize: 0.1">
                                      <p:cBhvr>
                                        <p:cTn id="16" dur="1000"/>
                                        <p:tgtEl>
                                          <p:spTgt spid="5"/>
                                        </p:tgtEl>
                                      </p:cBhvr>
                                    </p:animEffect>
                                  </p:childTnLst>
                                </p:cTn>
                              </p:par>
                            </p:childTnLst>
                          </p:cTn>
                        </p:par>
                      </p:childTnLst>
                    </p:cTn>
                  </p:par>
                  <p:par>
                    <p:cTn id="17" fill="hold">
                      <p:stCondLst>
                        <p:cond delay="indefinite"/>
                      </p:stCondLst>
                      <p:childTnLst>
                        <p:par>
                          <p:cTn id="18" fill="hold">
                            <p:stCondLst>
                              <p:cond delay="0"/>
                            </p:stCondLst>
                            <p:childTnLst>
                              <p:par>
                                <p:cTn id="19" presetID="29" presetClass="entr" presetSubtype="0" fill="hold" grpId="0" nodeType="clickEffect">
                                  <p:stCondLst>
                                    <p:cond delay="0"/>
                                  </p:stCondLst>
                                  <p:childTnLst>
                                    <p:set>
                                      <p:cBhvr>
                                        <p:cTn id="20" dur="1" fill="hold">
                                          <p:stCondLst>
                                            <p:cond delay="0"/>
                                          </p:stCondLst>
                                        </p:cTn>
                                        <p:tgtEl>
                                          <p:spTgt spid="6"/>
                                        </p:tgtEl>
                                        <p:attrNameLst>
                                          <p:attrName>style.visibility</p:attrName>
                                        </p:attrNameLst>
                                      </p:cBhvr>
                                      <p:to>
                                        <p:strVal val="visible"/>
                                      </p:to>
                                    </p:set>
                                    <p:anim calcmode="lin" valueType="num">
                                      <p:cBhvr>
                                        <p:cTn id="21" dur="1000" fill="hold"/>
                                        <p:tgtEl>
                                          <p:spTgt spid="6"/>
                                        </p:tgtEl>
                                        <p:attrNameLst>
                                          <p:attrName>ppt_x</p:attrName>
                                        </p:attrNameLst>
                                      </p:cBhvr>
                                      <p:tavLst>
                                        <p:tav tm="0">
                                          <p:val>
                                            <p:strVal val="#ppt_x-.2"/>
                                          </p:val>
                                        </p:tav>
                                        <p:tav tm="100000">
                                          <p:val>
                                            <p:strVal val="#ppt_x"/>
                                          </p:val>
                                        </p:tav>
                                      </p:tavLst>
                                    </p:anim>
                                    <p:anim calcmode="lin" valueType="num">
                                      <p:cBhvr>
                                        <p:cTn id="22" dur="1000" fill="hold"/>
                                        <p:tgtEl>
                                          <p:spTgt spid="6"/>
                                        </p:tgtEl>
                                        <p:attrNameLst>
                                          <p:attrName>ppt_y</p:attrName>
                                        </p:attrNameLst>
                                      </p:cBhvr>
                                      <p:tavLst>
                                        <p:tav tm="0">
                                          <p:val>
                                            <p:strVal val="#ppt_y"/>
                                          </p:val>
                                        </p:tav>
                                        <p:tav tm="100000">
                                          <p:val>
                                            <p:strVal val="#ppt_y"/>
                                          </p:val>
                                        </p:tav>
                                      </p:tavLst>
                                    </p:anim>
                                    <p:animEffect transition="in" filter="wipe(right)" prLst="gradientSize: 0.1">
                                      <p:cBhvr>
                                        <p:cTn id="23" dur="1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5" grpId="0" animBg="1"/>
      <p:bldP spid="6"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Slide Number Placeholder 3"/>
          <p:cNvSpPr>
            <a:spLocks noGrp="1"/>
          </p:cNvSpPr>
          <p:nvPr>
            <p:ph type="sldNum" sz="quarter" idx="4294967295"/>
          </p:nvPr>
        </p:nvSpPr>
        <p:spPr bwMode="auto">
          <a:xfrm>
            <a:off x="2105025" y="6376988"/>
            <a:ext cx="571500" cy="36512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algn="r" rtl="1" eaLnBrk="0" fontAlgn="base" hangingPunct="0">
              <a:spcBef>
                <a:spcPct val="0"/>
              </a:spcBef>
              <a:spcAft>
                <a:spcPct val="0"/>
              </a:spcAft>
              <a:defRPr>
                <a:solidFill>
                  <a:schemeClr val="tx1"/>
                </a:solidFill>
                <a:latin typeface="Arial" pitchFamily="34" charset="0"/>
                <a:cs typeface="Arial" pitchFamily="34" charset="0"/>
              </a:defRPr>
            </a:lvl6pPr>
            <a:lvl7pPr marL="2971800" indent="-228600" algn="r" rtl="1" eaLnBrk="0" fontAlgn="base" hangingPunct="0">
              <a:spcBef>
                <a:spcPct val="0"/>
              </a:spcBef>
              <a:spcAft>
                <a:spcPct val="0"/>
              </a:spcAft>
              <a:defRPr>
                <a:solidFill>
                  <a:schemeClr val="tx1"/>
                </a:solidFill>
                <a:latin typeface="Arial" pitchFamily="34" charset="0"/>
                <a:cs typeface="Arial" pitchFamily="34" charset="0"/>
              </a:defRPr>
            </a:lvl7pPr>
            <a:lvl8pPr marL="3429000" indent="-228600" algn="r" rtl="1" eaLnBrk="0" fontAlgn="base" hangingPunct="0">
              <a:spcBef>
                <a:spcPct val="0"/>
              </a:spcBef>
              <a:spcAft>
                <a:spcPct val="0"/>
              </a:spcAft>
              <a:defRPr>
                <a:solidFill>
                  <a:schemeClr val="tx1"/>
                </a:solidFill>
                <a:latin typeface="Arial" pitchFamily="34" charset="0"/>
                <a:cs typeface="Arial" pitchFamily="34" charset="0"/>
              </a:defRPr>
            </a:lvl8pPr>
            <a:lvl9pPr marL="3886200" indent="-228600" algn="r" rtl="1"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fld id="{2A631296-58AE-4C89-9862-6CC616715CB5}" type="slidenum">
              <a:rPr lang="ar-SA" smtClean="0">
                <a:solidFill>
                  <a:prstClr val="white"/>
                </a:solidFill>
                <a:latin typeface="Calibri" pitchFamily="34" charset="0"/>
              </a:rPr>
              <a:pPr eaLnBrk="1" hangingPunct="1"/>
              <a:t>12</a:t>
            </a:fld>
            <a:endParaRPr lang="en-US" smtClean="0">
              <a:solidFill>
                <a:prstClr val="white"/>
              </a:solidFill>
              <a:latin typeface="Calibri" pitchFamily="34" charset="0"/>
            </a:endParaRPr>
          </a:p>
        </p:txBody>
      </p:sp>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solidFill>
                <a:prstClr val="white"/>
              </a:solidFill>
            </a:endParaRPr>
          </a:p>
        </p:txBody>
      </p:sp>
      <p:grpSp>
        <p:nvGrpSpPr>
          <p:cNvPr id="2" name="Group 5"/>
          <p:cNvGrpSpPr>
            <a:grpSpLocks/>
          </p:cNvGrpSpPr>
          <p:nvPr/>
        </p:nvGrpSpPr>
        <p:grpSpPr bwMode="auto">
          <a:xfrm>
            <a:off x="5181600" y="1981200"/>
            <a:ext cx="2600325" cy="2524125"/>
            <a:chOff x="5210750" y="1066800"/>
            <a:chExt cx="2976900" cy="3130677"/>
          </a:xfrm>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solidFill>
                  <a:prstClr val="white"/>
                </a:solidFill>
              </a:endParaRPr>
            </a:p>
          </p:txBody>
        </p:sp>
        <p:pic>
          <p:nvPicPr>
            <p:cNvPr id="24584"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5210750" y="1066800"/>
              <a:ext cx="2976900" cy="31306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24581" name="Rectangle 8"/>
          <p:cNvSpPr>
            <a:spLocks noChangeArrowheads="1"/>
          </p:cNvSpPr>
          <p:nvPr/>
        </p:nvSpPr>
        <p:spPr bwMode="auto">
          <a:xfrm>
            <a:off x="2362200" y="3352800"/>
            <a:ext cx="2819400"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l" rtl="0"/>
            <a:r>
              <a:rPr lang="ar-EG" sz="7200" smtClean="0">
                <a:solidFill>
                  <a:prstClr val="white"/>
                </a:solidFill>
                <a:latin typeface="Calibri" pitchFamily="34" charset="0"/>
              </a:rPr>
              <a:t>بحمد الله</a:t>
            </a:r>
            <a:endParaRPr lang="en-US" sz="7200" smtClean="0">
              <a:solidFill>
                <a:prstClr val="white"/>
              </a:solidFill>
              <a:latin typeface="Calibri" pitchFamily="34" charset="0"/>
            </a:endParaRPr>
          </a:p>
        </p:txBody>
      </p:sp>
      <p:sp>
        <p:nvSpPr>
          <p:cNvPr id="24582" name="Freeform 6"/>
          <p:cNvSpPr>
            <a:spLocks noEditPoints="1"/>
          </p:cNvSpPr>
          <p:nvPr/>
        </p:nvSpPr>
        <p:spPr bwMode="auto">
          <a:xfrm>
            <a:off x="23622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mtClean="0">
              <a:solidFill>
                <a:prstClr val="black"/>
              </a:solidFill>
            </a:endParaRPr>
          </a:p>
        </p:txBody>
      </p:sp>
    </p:spTree>
    <p:extLst>
      <p:ext uri="{BB962C8B-B14F-4D97-AF65-F5344CB8AC3E}">
        <p14:creationId xmlns:p14="http://schemas.microsoft.com/office/powerpoint/2010/main" val="1282006363"/>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ذروة">
      <a:dk1>
        <a:sysClr val="windowText" lastClr="000000"/>
      </a:dk1>
      <a:lt1>
        <a:sysClr val="window" lastClr="FFFFFF"/>
      </a:lt1>
      <a:dk2>
        <a:srgbClr val="69676D"/>
      </a:dk2>
      <a:lt2>
        <a:srgbClr val="C9C2D1"/>
      </a:lt2>
      <a:accent1>
        <a:srgbClr val="CEB966"/>
      </a:accent1>
      <a:accent2>
        <a:srgbClr val="9CB084"/>
      </a:accent2>
      <a:accent3>
        <a:srgbClr val="6BB1C9"/>
      </a:accent3>
      <a:accent4>
        <a:srgbClr val="6585CF"/>
      </a:accent4>
      <a:accent5>
        <a:srgbClr val="7E6BC9"/>
      </a:accent5>
      <a:accent6>
        <a:srgbClr val="A379BB"/>
      </a:accent6>
      <a:hlink>
        <a:srgbClr val="410082"/>
      </a:hlink>
      <a:folHlink>
        <a:srgbClr val="93296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3446</TotalTime>
  <Words>852</Words>
  <Application>Microsoft Office PowerPoint</Application>
  <PresentationFormat>A4 Paper (210x297 mm)</PresentationFormat>
  <Paragraphs>73</Paragraphs>
  <Slides>12</Slides>
  <Notes>6</Notes>
  <HiddenSlides>0</HiddenSlides>
  <MMClips>0</MMClips>
  <ScaleCrop>false</ScaleCrop>
  <HeadingPairs>
    <vt:vector size="6" baseType="variant">
      <vt:variant>
        <vt:lpstr>Fonts Used</vt:lpstr>
      </vt:variant>
      <vt:variant>
        <vt:i4>13</vt:i4>
      </vt:variant>
      <vt:variant>
        <vt:lpstr>Theme</vt:lpstr>
      </vt:variant>
      <vt:variant>
        <vt:i4>1</vt:i4>
      </vt:variant>
      <vt:variant>
        <vt:lpstr>Slide Titles</vt:lpstr>
      </vt:variant>
      <vt:variant>
        <vt:i4>12</vt:i4>
      </vt:variant>
    </vt:vector>
  </HeadingPairs>
  <TitlesOfParts>
    <vt:vector size="26" baseType="lpstr">
      <vt:lpstr>Aharoni</vt:lpstr>
      <vt:lpstr>Akhbar MT</vt:lpstr>
      <vt:lpstr>AL-Mohanad</vt:lpstr>
      <vt:lpstr>AL-Mohanad Bold</vt:lpstr>
      <vt:lpstr>Arial</vt:lpstr>
      <vt:lpstr>AYM Wadiy S_U normal.</vt:lpstr>
      <vt:lpstr>Calibri</vt:lpstr>
      <vt:lpstr>Gill Sans MT</vt:lpstr>
      <vt:lpstr>Majalla UI</vt:lpstr>
      <vt:lpstr>Simplified Arabic</vt:lpstr>
      <vt:lpstr>Times New Roman</vt:lpstr>
      <vt:lpstr>Wingdings</vt:lpstr>
      <vt:lpstr>Wingdings 2</vt:lpstr>
      <vt:lpstr>Office Theme</vt:lpstr>
      <vt:lpstr>PowerPoint Presentation</vt:lpstr>
      <vt:lpstr>المحاضرة الخامسة: النظام القانوني  للأعمال التجارية</vt:lpstr>
      <vt:lpstr>PowerPoint Presentation</vt:lpstr>
      <vt:lpstr>PowerPoint Presentation</vt:lpstr>
      <vt:lpstr>PowerPoint Presentation</vt:lpstr>
      <vt:lpstr>  القضاء العادي   </vt:lpstr>
      <vt:lpstr> 2: قضاء الدرجة الثانية (محاكم الاستئناف) </vt:lpstr>
      <vt:lpstr> 3: القضاء العالي (المحكمة العليا) </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Bassim Ali Yoseif Alsabbgh</cp:lastModifiedBy>
  <cp:revision>276</cp:revision>
  <dcterms:created xsi:type="dcterms:W3CDTF">2009-10-14T19:14:34Z</dcterms:created>
  <dcterms:modified xsi:type="dcterms:W3CDTF">2013-10-02T12:53:38Z</dcterms:modified>
</cp:coreProperties>
</file>