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48" r:id="rId3"/>
    <p:sldId id="357" r:id="rId4"/>
    <p:sldId id="358" r:id="rId5"/>
    <p:sldId id="359" r:id="rId6"/>
    <p:sldId id="360" r:id="rId7"/>
    <p:sldId id="361" r:id="rId8"/>
    <p:sldId id="362" r:id="rId9"/>
    <p:sldId id="363" r:id="rId10"/>
    <p:sldId id="364" r:id="rId11"/>
    <p:sldId id="365" r:id="rId12"/>
    <p:sldId id="367" r:id="rId13"/>
    <p:sldId id="368" r:id="rId14"/>
    <p:sldId id="349"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4AF"/>
    <a:srgbClr val="FFFFCC"/>
    <a:srgbClr val="AD9968"/>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99" d="100"/>
          <a:sy n="99" d="100"/>
        </p:scale>
        <p:origin x="90" y="222"/>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0945CE-8A67-4B82-8803-2C69724121F8}" type="doc">
      <dgm:prSet loTypeId="urn:microsoft.com/office/officeart/2005/8/layout/orgChart1" loCatId="hierarchy" qsTypeId="urn:microsoft.com/office/officeart/2005/8/quickstyle/3d1" qsCatId="3D" csTypeId="urn:microsoft.com/office/officeart/2005/8/colors/accent1_2" csCatId="accent1" phldr="1"/>
      <dgm:spPr/>
      <dgm:t>
        <a:bodyPr/>
        <a:lstStyle/>
        <a:p>
          <a:pPr rtl="1"/>
          <a:endParaRPr lang="ar-SA"/>
        </a:p>
      </dgm:t>
    </dgm:pt>
    <dgm:pt modelId="{1A719992-38A7-466F-B8DF-DCD9CA165042}">
      <dgm:prSet phldrT="[نص]" custT="1"/>
      <dgm:spPr/>
      <dgm:t>
        <a:bodyPr/>
        <a:lstStyle/>
        <a:p>
          <a:pPr rtl="1"/>
          <a:r>
            <a:rPr lang="ar-SA" sz="2800" b="1" smtClean="0">
              <a:ln/>
            </a:rPr>
            <a:t>التزامات التجار</a:t>
          </a:r>
          <a:endParaRPr lang="ar-SA" sz="2800" dirty="0">
            <a:ln/>
          </a:endParaRPr>
        </a:p>
      </dgm:t>
    </dgm:pt>
    <dgm:pt modelId="{7AF8B95F-147C-44D2-AE3F-122A050B28C6}" type="parTrans" cxnId="{5670161A-0A66-4CDA-902E-070E0CFAD2D4}">
      <dgm:prSet/>
      <dgm:spPr/>
      <dgm:t>
        <a:bodyPr/>
        <a:lstStyle/>
        <a:p>
          <a:pPr rtl="1"/>
          <a:endParaRPr lang="ar-SA"/>
        </a:p>
      </dgm:t>
    </dgm:pt>
    <dgm:pt modelId="{0F73DE51-45B9-49CB-96BE-C0167E6D425B}" type="sibTrans" cxnId="{5670161A-0A66-4CDA-902E-070E0CFAD2D4}">
      <dgm:prSet/>
      <dgm:spPr/>
      <dgm:t>
        <a:bodyPr/>
        <a:lstStyle/>
        <a:p>
          <a:pPr rtl="1"/>
          <a:endParaRPr lang="ar-SA"/>
        </a:p>
      </dgm:t>
    </dgm:pt>
    <dgm:pt modelId="{05E453F9-312F-4A9D-AB6F-6475CE52CDB2}">
      <dgm:prSet phldrT="[نص]" custT="1"/>
      <dgm:spPr/>
      <dgm:t>
        <a:bodyPr/>
        <a:lstStyle/>
        <a:p>
          <a:pPr rtl="1"/>
          <a:r>
            <a:rPr lang="ar-SA" sz="2400" b="1" smtClean="0"/>
            <a:t>3- الاشتراك في الغرفة التجارية والصناعية</a:t>
          </a:r>
          <a:endParaRPr lang="ar-SA" sz="2400" dirty="0"/>
        </a:p>
      </dgm:t>
    </dgm:pt>
    <dgm:pt modelId="{07A91C27-E87B-4BF8-A07B-4A9B154DB08D}" type="parTrans" cxnId="{B960D14D-9CFA-4116-A69F-A615BE8A04A8}">
      <dgm:prSet/>
      <dgm:spPr/>
      <dgm:t>
        <a:bodyPr/>
        <a:lstStyle/>
        <a:p>
          <a:pPr rtl="1"/>
          <a:endParaRPr lang="ar-SA"/>
        </a:p>
      </dgm:t>
    </dgm:pt>
    <dgm:pt modelId="{8A21724C-7A01-4635-9EBD-97126916D87F}" type="sibTrans" cxnId="{B960D14D-9CFA-4116-A69F-A615BE8A04A8}">
      <dgm:prSet/>
      <dgm:spPr/>
      <dgm:t>
        <a:bodyPr/>
        <a:lstStyle/>
        <a:p>
          <a:pPr rtl="1"/>
          <a:endParaRPr lang="ar-SA"/>
        </a:p>
      </dgm:t>
    </dgm:pt>
    <dgm:pt modelId="{3D394422-047E-469C-8080-9DF5C75EC2D9}">
      <dgm:prSet phldrT="[نص]" custT="1"/>
      <dgm:spPr/>
      <dgm:t>
        <a:bodyPr/>
        <a:lstStyle/>
        <a:p>
          <a:pPr rtl="1"/>
          <a:r>
            <a:rPr lang="ar-SA" sz="2400" b="1" smtClean="0"/>
            <a:t>2- الالتزام  بالقيد في السجل التجاري</a:t>
          </a:r>
          <a:endParaRPr lang="ar-SA" sz="2400" dirty="0"/>
        </a:p>
      </dgm:t>
    </dgm:pt>
    <dgm:pt modelId="{E96436E3-7F0F-4498-8DF2-596B9DDC9E1C}" type="parTrans" cxnId="{509F3BA5-7C68-4544-8A5D-A2B310B6EC8B}">
      <dgm:prSet/>
      <dgm:spPr/>
      <dgm:t>
        <a:bodyPr/>
        <a:lstStyle/>
        <a:p>
          <a:pPr rtl="1"/>
          <a:endParaRPr lang="ar-SA"/>
        </a:p>
      </dgm:t>
    </dgm:pt>
    <dgm:pt modelId="{81097F7C-D2BD-4598-9F4D-CD76741B442E}" type="sibTrans" cxnId="{509F3BA5-7C68-4544-8A5D-A2B310B6EC8B}">
      <dgm:prSet/>
      <dgm:spPr/>
      <dgm:t>
        <a:bodyPr/>
        <a:lstStyle/>
        <a:p>
          <a:pPr rtl="1"/>
          <a:endParaRPr lang="ar-SA"/>
        </a:p>
      </dgm:t>
    </dgm:pt>
    <dgm:pt modelId="{B89ABCDA-7BB9-4346-9D57-BF1FD76FB271}">
      <dgm:prSet phldrT="[نص]" custT="1"/>
      <dgm:spPr/>
      <dgm:t>
        <a:bodyPr/>
        <a:lstStyle/>
        <a:p>
          <a:pPr rtl="1"/>
          <a:r>
            <a:rPr lang="ar-SA" sz="2400" b="1" smtClean="0"/>
            <a:t>1- الالتزام بمسك الدفاتر التجارية </a:t>
          </a:r>
          <a:endParaRPr lang="ar-SA" sz="2400" dirty="0"/>
        </a:p>
      </dgm:t>
    </dgm:pt>
    <dgm:pt modelId="{94C22E45-97CB-4BDA-A626-6083BB4E28A4}" type="parTrans" cxnId="{B9F6302F-362D-48B8-B4F5-B826714988E8}">
      <dgm:prSet/>
      <dgm:spPr/>
      <dgm:t>
        <a:bodyPr/>
        <a:lstStyle/>
        <a:p>
          <a:pPr rtl="1"/>
          <a:endParaRPr lang="ar-SA"/>
        </a:p>
      </dgm:t>
    </dgm:pt>
    <dgm:pt modelId="{FDAE2A31-3B36-417A-9FCE-3486B3CD2FEE}" type="sibTrans" cxnId="{B9F6302F-362D-48B8-B4F5-B826714988E8}">
      <dgm:prSet/>
      <dgm:spPr/>
      <dgm:t>
        <a:bodyPr/>
        <a:lstStyle/>
        <a:p>
          <a:pPr rtl="1"/>
          <a:endParaRPr lang="ar-SA"/>
        </a:p>
      </dgm:t>
    </dgm:pt>
    <dgm:pt modelId="{7E0E66A2-6B04-4C35-924E-62E602421958}" type="pres">
      <dgm:prSet presAssocID="{530945CE-8A67-4B82-8803-2C69724121F8}" presName="hierChild1" presStyleCnt="0">
        <dgm:presLayoutVars>
          <dgm:orgChart val="1"/>
          <dgm:chPref val="1"/>
          <dgm:dir/>
          <dgm:animOne val="branch"/>
          <dgm:animLvl val="lvl"/>
          <dgm:resizeHandles/>
        </dgm:presLayoutVars>
      </dgm:prSet>
      <dgm:spPr/>
      <dgm:t>
        <a:bodyPr/>
        <a:lstStyle/>
        <a:p>
          <a:pPr rtl="1"/>
          <a:endParaRPr lang="ar-SA"/>
        </a:p>
      </dgm:t>
    </dgm:pt>
    <dgm:pt modelId="{DD34F84C-6305-4517-B375-E00AEBC2B875}" type="pres">
      <dgm:prSet presAssocID="{1A719992-38A7-466F-B8DF-DCD9CA165042}" presName="hierRoot1" presStyleCnt="0">
        <dgm:presLayoutVars>
          <dgm:hierBranch val="init"/>
        </dgm:presLayoutVars>
      </dgm:prSet>
      <dgm:spPr/>
      <dgm:t>
        <a:bodyPr/>
        <a:lstStyle/>
        <a:p>
          <a:pPr rtl="1"/>
          <a:endParaRPr lang="ar-SA"/>
        </a:p>
      </dgm:t>
    </dgm:pt>
    <dgm:pt modelId="{DAB2E8E7-3C05-4560-8A44-48B08F46277F}" type="pres">
      <dgm:prSet presAssocID="{1A719992-38A7-466F-B8DF-DCD9CA165042}" presName="rootComposite1" presStyleCnt="0"/>
      <dgm:spPr/>
      <dgm:t>
        <a:bodyPr/>
        <a:lstStyle/>
        <a:p>
          <a:pPr rtl="1"/>
          <a:endParaRPr lang="ar-SA"/>
        </a:p>
      </dgm:t>
    </dgm:pt>
    <dgm:pt modelId="{43164E15-FADB-4633-9740-29675E9D99E1}" type="pres">
      <dgm:prSet presAssocID="{1A719992-38A7-466F-B8DF-DCD9CA165042}" presName="rootText1" presStyleLbl="node0" presStyleIdx="0" presStyleCnt="1">
        <dgm:presLayoutVars>
          <dgm:chPref val="3"/>
        </dgm:presLayoutVars>
      </dgm:prSet>
      <dgm:spPr/>
      <dgm:t>
        <a:bodyPr/>
        <a:lstStyle/>
        <a:p>
          <a:pPr rtl="1"/>
          <a:endParaRPr lang="ar-SA"/>
        </a:p>
      </dgm:t>
    </dgm:pt>
    <dgm:pt modelId="{B385A25C-B628-4CEF-A654-49C03F307658}" type="pres">
      <dgm:prSet presAssocID="{1A719992-38A7-466F-B8DF-DCD9CA165042}" presName="rootConnector1" presStyleLbl="node1" presStyleIdx="0" presStyleCnt="0"/>
      <dgm:spPr/>
      <dgm:t>
        <a:bodyPr/>
        <a:lstStyle/>
        <a:p>
          <a:pPr rtl="1"/>
          <a:endParaRPr lang="ar-SA"/>
        </a:p>
      </dgm:t>
    </dgm:pt>
    <dgm:pt modelId="{89E421B1-097A-4ABE-B4C0-AF3A951BC8A6}" type="pres">
      <dgm:prSet presAssocID="{1A719992-38A7-466F-B8DF-DCD9CA165042}" presName="hierChild2" presStyleCnt="0"/>
      <dgm:spPr/>
      <dgm:t>
        <a:bodyPr/>
        <a:lstStyle/>
        <a:p>
          <a:pPr rtl="1"/>
          <a:endParaRPr lang="ar-SA"/>
        </a:p>
      </dgm:t>
    </dgm:pt>
    <dgm:pt modelId="{39677C9B-D7F4-4FBE-A68A-11630D626F16}" type="pres">
      <dgm:prSet presAssocID="{07A91C27-E87B-4BF8-A07B-4A9B154DB08D}" presName="Name37" presStyleLbl="parChTrans1D2" presStyleIdx="0" presStyleCnt="3"/>
      <dgm:spPr/>
      <dgm:t>
        <a:bodyPr/>
        <a:lstStyle/>
        <a:p>
          <a:pPr rtl="1"/>
          <a:endParaRPr lang="ar-SA"/>
        </a:p>
      </dgm:t>
    </dgm:pt>
    <dgm:pt modelId="{CB89BD95-2C18-431B-BBE5-1E8C0FBCCDA2}" type="pres">
      <dgm:prSet presAssocID="{05E453F9-312F-4A9D-AB6F-6475CE52CDB2}" presName="hierRoot2" presStyleCnt="0">
        <dgm:presLayoutVars>
          <dgm:hierBranch val="init"/>
        </dgm:presLayoutVars>
      </dgm:prSet>
      <dgm:spPr/>
      <dgm:t>
        <a:bodyPr/>
        <a:lstStyle/>
        <a:p>
          <a:pPr rtl="1"/>
          <a:endParaRPr lang="ar-SA"/>
        </a:p>
      </dgm:t>
    </dgm:pt>
    <dgm:pt modelId="{82EDB606-34E4-4597-AAFB-0B40B4ECFE89}" type="pres">
      <dgm:prSet presAssocID="{05E453F9-312F-4A9D-AB6F-6475CE52CDB2}" presName="rootComposite" presStyleCnt="0"/>
      <dgm:spPr/>
      <dgm:t>
        <a:bodyPr/>
        <a:lstStyle/>
        <a:p>
          <a:pPr rtl="1"/>
          <a:endParaRPr lang="ar-SA"/>
        </a:p>
      </dgm:t>
    </dgm:pt>
    <dgm:pt modelId="{18925256-443F-4490-8E0D-ED39F33C0D63}" type="pres">
      <dgm:prSet presAssocID="{05E453F9-312F-4A9D-AB6F-6475CE52CDB2}" presName="rootText" presStyleLbl="node2" presStyleIdx="0" presStyleCnt="3">
        <dgm:presLayoutVars>
          <dgm:chPref val="3"/>
        </dgm:presLayoutVars>
      </dgm:prSet>
      <dgm:spPr/>
      <dgm:t>
        <a:bodyPr/>
        <a:lstStyle/>
        <a:p>
          <a:pPr rtl="1"/>
          <a:endParaRPr lang="ar-SA"/>
        </a:p>
      </dgm:t>
    </dgm:pt>
    <dgm:pt modelId="{3350C946-5067-4277-B485-4039F7F4C305}" type="pres">
      <dgm:prSet presAssocID="{05E453F9-312F-4A9D-AB6F-6475CE52CDB2}" presName="rootConnector" presStyleLbl="node2" presStyleIdx="0" presStyleCnt="3"/>
      <dgm:spPr/>
      <dgm:t>
        <a:bodyPr/>
        <a:lstStyle/>
        <a:p>
          <a:pPr rtl="1"/>
          <a:endParaRPr lang="ar-SA"/>
        </a:p>
      </dgm:t>
    </dgm:pt>
    <dgm:pt modelId="{E763E2E7-A098-428D-9E1E-E6319A340EE3}" type="pres">
      <dgm:prSet presAssocID="{05E453F9-312F-4A9D-AB6F-6475CE52CDB2}" presName="hierChild4" presStyleCnt="0"/>
      <dgm:spPr/>
      <dgm:t>
        <a:bodyPr/>
        <a:lstStyle/>
        <a:p>
          <a:pPr rtl="1"/>
          <a:endParaRPr lang="ar-SA"/>
        </a:p>
      </dgm:t>
    </dgm:pt>
    <dgm:pt modelId="{3622C485-7051-4AA5-A88C-290675F82193}" type="pres">
      <dgm:prSet presAssocID="{05E453F9-312F-4A9D-AB6F-6475CE52CDB2}" presName="hierChild5" presStyleCnt="0"/>
      <dgm:spPr/>
      <dgm:t>
        <a:bodyPr/>
        <a:lstStyle/>
        <a:p>
          <a:pPr rtl="1"/>
          <a:endParaRPr lang="ar-SA"/>
        </a:p>
      </dgm:t>
    </dgm:pt>
    <dgm:pt modelId="{3CA4CAA9-5E2D-455A-87FD-2D2DC2670541}" type="pres">
      <dgm:prSet presAssocID="{E96436E3-7F0F-4498-8DF2-596B9DDC9E1C}" presName="Name37" presStyleLbl="parChTrans1D2" presStyleIdx="1" presStyleCnt="3"/>
      <dgm:spPr/>
      <dgm:t>
        <a:bodyPr/>
        <a:lstStyle/>
        <a:p>
          <a:pPr rtl="1"/>
          <a:endParaRPr lang="ar-SA"/>
        </a:p>
      </dgm:t>
    </dgm:pt>
    <dgm:pt modelId="{444D0FD2-5165-4245-B87A-35BB99C465F8}" type="pres">
      <dgm:prSet presAssocID="{3D394422-047E-469C-8080-9DF5C75EC2D9}" presName="hierRoot2" presStyleCnt="0">
        <dgm:presLayoutVars>
          <dgm:hierBranch val="init"/>
        </dgm:presLayoutVars>
      </dgm:prSet>
      <dgm:spPr/>
      <dgm:t>
        <a:bodyPr/>
        <a:lstStyle/>
        <a:p>
          <a:pPr rtl="1"/>
          <a:endParaRPr lang="ar-SA"/>
        </a:p>
      </dgm:t>
    </dgm:pt>
    <dgm:pt modelId="{4954303C-C9FA-477C-9B4F-B486F50B8A22}" type="pres">
      <dgm:prSet presAssocID="{3D394422-047E-469C-8080-9DF5C75EC2D9}" presName="rootComposite" presStyleCnt="0"/>
      <dgm:spPr/>
      <dgm:t>
        <a:bodyPr/>
        <a:lstStyle/>
        <a:p>
          <a:pPr rtl="1"/>
          <a:endParaRPr lang="ar-SA"/>
        </a:p>
      </dgm:t>
    </dgm:pt>
    <dgm:pt modelId="{68B6D22F-8F75-4882-B25C-A7DDABB4D4ED}" type="pres">
      <dgm:prSet presAssocID="{3D394422-047E-469C-8080-9DF5C75EC2D9}" presName="rootText" presStyleLbl="node2" presStyleIdx="1" presStyleCnt="3">
        <dgm:presLayoutVars>
          <dgm:chPref val="3"/>
        </dgm:presLayoutVars>
      </dgm:prSet>
      <dgm:spPr/>
      <dgm:t>
        <a:bodyPr/>
        <a:lstStyle/>
        <a:p>
          <a:pPr rtl="1"/>
          <a:endParaRPr lang="ar-SA"/>
        </a:p>
      </dgm:t>
    </dgm:pt>
    <dgm:pt modelId="{AE3B41EB-5F6B-4D5E-899F-5966BD44B829}" type="pres">
      <dgm:prSet presAssocID="{3D394422-047E-469C-8080-9DF5C75EC2D9}" presName="rootConnector" presStyleLbl="node2" presStyleIdx="1" presStyleCnt="3"/>
      <dgm:spPr/>
      <dgm:t>
        <a:bodyPr/>
        <a:lstStyle/>
        <a:p>
          <a:pPr rtl="1"/>
          <a:endParaRPr lang="ar-SA"/>
        </a:p>
      </dgm:t>
    </dgm:pt>
    <dgm:pt modelId="{DFFA31B6-9452-4857-A17B-0A76E81BDBCE}" type="pres">
      <dgm:prSet presAssocID="{3D394422-047E-469C-8080-9DF5C75EC2D9}" presName="hierChild4" presStyleCnt="0"/>
      <dgm:spPr/>
      <dgm:t>
        <a:bodyPr/>
        <a:lstStyle/>
        <a:p>
          <a:pPr rtl="1"/>
          <a:endParaRPr lang="ar-SA"/>
        </a:p>
      </dgm:t>
    </dgm:pt>
    <dgm:pt modelId="{7D0F4263-0832-4A17-8E01-38639C6EA289}" type="pres">
      <dgm:prSet presAssocID="{3D394422-047E-469C-8080-9DF5C75EC2D9}" presName="hierChild5" presStyleCnt="0"/>
      <dgm:spPr/>
      <dgm:t>
        <a:bodyPr/>
        <a:lstStyle/>
        <a:p>
          <a:pPr rtl="1"/>
          <a:endParaRPr lang="ar-SA"/>
        </a:p>
      </dgm:t>
    </dgm:pt>
    <dgm:pt modelId="{2D619CC4-7802-42D6-AF59-12326C286F7B}" type="pres">
      <dgm:prSet presAssocID="{94C22E45-97CB-4BDA-A626-6083BB4E28A4}" presName="Name37" presStyleLbl="parChTrans1D2" presStyleIdx="2" presStyleCnt="3"/>
      <dgm:spPr/>
      <dgm:t>
        <a:bodyPr/>
        <a:lstStyle/>
        <a:p>
          <a:pPr rtl="1"/>
          <a:endParaRPr lang="ar-SA"/>
        </a:p>
      </dgm:t>
    </dgm:pt>
    <dgm:pt modelId="{BDEE19F1-8D0B-48DC-ACF3-1A5C2CD40CC0}" type="pres">
      <dgm:prSet presAssocID="{B89ABCDA-7BB9-4346-9D57-BF1FD76FB271}" presName="hierRoot2" presStyleCnt="0">
        <dgm:presLayoutVars>
          <dgm:hierBranch val="init"/>
        </dgm:presLayoutVars>
      </dgm:prSet>
      <dgm:spPr/>
      <dgm:t>
        <a:bodyPr/>
        <a:lstStyle/>
        <a:p>
          <a:pPr rtl="1"/>
          <a:endParaRPr lang="ar-SA"/>
        </a:p>
      </dgm:t>
    </dgm:pt>
    <dgm:pt modelId="{F6D20C9C-689C-45F6-8E18-90943C49423B}" type="pres">
      <dgm:prSet presAssocID="{B89ABCDA-7BB9-4346-9D57-BF1FD76FB271}" presName="rootComposite" presStyleCnt="0"/>
      <dgm:spPr/>
      <dgm:t>
        <a:bodyPr/>
        <a:lstStyle/>
        <a:p>
          <a:pPr rtl="1"/>
          <a:endParaRPr lang="ar-SA"/>
        </a:p>
      </dgm:t>
    </dgm:pt>
    <dgm:pt modelId="{26CF6372-84D1-4DF0-982C-E058B73B17FA}" type="pres">
      <dgm:prSet presAssocID="{B89ABCDA-7BB9-4346-9D57-BF1FD76FB271}" presName="rootText" presStyleLbl="node2" presStyleIdx="2" presStyleCnt="3">
        <dgm:presLayoutVars>
          <dgm:chPref val="3"/>
        </dgm:presLayoutVars>
      </dgm:prSet>
      <dgm:spPr/>
      <dgm:t>
        <a:bodyPr/>
        <a:lstStyle/>
        <a:p>
          <a:pPr rtl="1"/>
          <a:endParaRPr lang="ar-SA"/>
        </a:p>
      </dgm:t>
    </dgm:pt>
    <dgm:pt modelId="{7E94C070-BB5E-4CEE-87F2-FEBA3D2A1D99}" type="pres">
      <dgm:prSet presAssocID="{B89ABCDA-7BB9-4346-9D57-BF1FD76FB271}" presName="rootConnector" presStyleLbl="node2" presStyleIdx="2" presStyleCnt="3"/>
      <dgm:spPr/>
      <dgm:t>
        <a:bodyPr/>
        <a:lstStyle/>
        <a:p>
          <a:pPr rtl="1"/>
          <a:endParaRPr lang="ar-SA"/>
        </a:p>
      </dgm:t>
    </dgm:pt>
    <dgm:pt modelId="{27E088D2-6B4A-4A66-B529-D4E93A2EAC5D}" type="pres">
      <dgm:prSet presAssocID="{B89ABCDA-7BB9-4346-9D57-BF1FD76FB271}" presName="hierChild4" presStyleCnt="0"/>
      <dgm:spPr/>
      <dgm:t>
        <a:bodyPr/>
        <a:lstStyle/>
        <a:p>
          <a:pPr rtl="1"/>
          <a:endParaRPr lang="ar-SA"/>
        </a:p>
      </dgm:t>
    </dgm:pt>
    <dgm:pt modelId="{99947F45-852E-4987-8BC6-94E3AE4EE2EB}" type="pres">
      <dgm:prSet presAssocID="{B89ABCDA-7BB9-4346-9D57-BF1FD76FB271}" presName="hierChild5" presStyleCnt="0"/>
      <dgm:spPr/>
      <dgm:t>
        <a:bodyPr/>
        <a:lstStyle/>
        <a:p>
          <a:pPr rtl="1"/>
          <a:endParaRPr lang="ar-SA"/>
        </a:p>
      </dgm:t>
    </dgm:pt>
    <dgm:pt modelId="{C0490DB2-F412-45C6-832B-F9BCFF8D73D9}" type="pres">
      <dgm:prSet presAssocID="{1A719992-38A7-466F-B8DF-DCD9CA165042}" presName="hierChild3" presStyleCnt="0"/>
      <dgm:spPr/>
      <dgm:t>
        <a:bodyPr/>
        <a:lstStyle/>
        <a:p>
          <a:pPr rtl="1"/>
          <a:endParaRPr lang="ar-SA"/>
        </a:p>
      </dgm:t>
    </dgm:pt>
  </dgm:ptLst>
  <dgm:cxnLst>
    <dgm:cxn modelId="{52C287CA-A83B-46C0-B4DD-B83E4B846E89}" type="presOf" srcId="{E96436E3-7F0F-4498-8DF2-596B9DDC9E1C}" destId="{3CA4CAA9-5E2D-455A-87FD-2D2DC2670541}" srcOrd="0" destOrd="0" presId="urn:microsoft.com/office/officeart/2005/8/layout/orgChart1"/>
    <dgm:cxn modelId="{B960D14D-9CFA-4116-A69F-A615BE8A04A8}" srcId="{1A719992-38A7-466F-B8DF-DCD9CA165042}" destId="{05E453F9-312F-4A9D-AB6F-6475CE52CDB2}" srcOrd="0" destOrd="0" parTransId="{07A91C27-E87B-4BF8-A07B-4A9B154DB08D}" sibTransId="{8A21724C-7A01-4635-9EBD-97126916D87F}"/>
    <dgm:cxn modelId="{5670161A-0A66-4CDA-902E-070E0CFAD2D4}" srcId="{530945CE-8A67-4B82-8803-2C69724121F8}" destId="{1A719992-38A7-466F-B8DF-DCD9CA165042}" srcOrd="0" destOrd="0" parTransId="{7AF8B95F-147C-44D2-AE3F-122A050B28C6}" sibTransId="{0F73DE51-45B9-49CB-96BE-C0167E6D425B}"/>
    <dgm:cxn modelId="{1E2150C9-F4C5-489B-8F54-7AFE6FA598ED}" type="presOf" srcId="{1A719992-38A7-466F-B8DF-DCD9CA165042}" destId="{43164E15-FADB-4633-9740-29675E9D99E1}" srcOrd="0" destOrd="0" presId="urn:microsoft.com/office/officeart/2005/8/layout/orgChart1"/>
    <dgm:cxn modelId="{D51FB456-F143-4B9A-ACBD-E2799B70C918}" type="presOf" srcId="{B89ABCDA-7BB9-4346-9D57-BF1FD76FB271}" destId="{7E94C070-BB5E-4CEE-87F2-FEBA3D2A1D99}" srcOrd="1" destOrd="0" presId="urn:microsoft.com/office/officeart/2005/8/layout/orgChart1"/>
    <dgm:cxn modelId="{B5B8B1A1-119B-4AD9-BB77-D00228D95A61}" type="presOf" srcId="{05E453F9-312F-4A9D-AB6F-6475CE52CDB2}" destId="{3350C946-5067-4277-B485-4039F7F4C305}" srcOrd="1" destOrd="0" presId="urn:microsoft.com/office/officeart/2005/8/layout/orgChart1"/>
    <dgm:cxn modelId="{B9F6302F-362D-48B8-B4F5-B826714988E8}" srcId="{1A719992-38A7-466F-B8DF-DCD9CA165042}" destId="{B89ABCDA-7BB9-4346-9D57-BF1FD76FB271}" srcOrd="2" destOrd="0" parTransId="{94C22E45-97CB-4BDA-A626-6083BB4E28A4}" sibTransId="{FDAE2A31-3B36-417A-9FCE-3486B3CD2FEE}"/>
    <dgm:cxn modelId="{CA8713DE-3EED-4F77-B733-3E621EDFC3FC}" type="presOf" srcId="{3D394422-047E-469C-8080-9DF5C75EC2D9}" destId="{68B6D22F-8F75-4882-B25C-A7DDABB4D4ED}" srcOrd="0" destOrd="0" presId="urn:microsoft.com/office/officeart/2005/8/layout/orgChart1"/>
    <dgm:cxn modelId="{13328525-5C4F-4F43-83FF-D30F7244244B}" type="presOf" srcId="{94C22E45-97CB-4BDA-A626-6083BB4E28A4}" destId="{2D619CC4-7802-42D6-AF59-12326C286F7B}" srcOrd="0" destOrd="0" presId="urn:microsoft.com/office/officeart/2005/8/layout/orgChart1"/>
    <dgm:cxn modelId="{5250D796-A030-41B0-B52F-B871E0373408}" type="presOf" srcId="{3D394422-047E-469C-8080-9DF5C75EC2D9}" destId="{AE3B41EB-5F6B-4D5E-899F-5966BD44B829}" srcOrd="1" destOrd="0" presId="urn:microsoft.com/office/officeart/2005/8/layout/orgChart1"/>
    <dgm:cxn modelId="{D7167730-821C-4DCD-A995-1E50F3058D50}" type="presOf" srcId="{1A719992-38A7-466F-B8DF-DCD9CA165042}" destId="{B385A25C-B628-4CEF-A654-49C03F307658}" srcOrd="1" destOrd="0" presId="urn:microsoft.com/office/officeart/2005/8/layout/orgChart1"/>
    <dgm:cxn modelId="{4F39A125-B9C5-45F7-9704-2406727FB8EF}" type="presOf" srcId="{530945CE-8A67-4B82-8803-2C69724121F8}" destId="{7E0E66A2-6B04-4C35-924E-62E602421958}" srcOrd="0" destOrd="0" presId="urn:microsoft.com/office/officeart/2005/8/layout/orgChart1"/>
    <dgm:cxn modelId="{3D40CEC4-DE4D-4365-A1FD-07D3A8B0FAB0}" type="presOf" srcId="{07A91C27-E87B-4BF8-A07B-4A9B154DB08D}" destId="{39677C9B-D7F4-4FBE-A68A-11630D626F16}" srcOrd="0" destOrd="0" presId="urn:microsoft.com/office/officeart/2005/8/layout/orgChart1"/>
    <dgm:cxn modelId="{509F3BA5-7C68-4544-8A5D-A2B310B6EC8B}" srcId="{1A719992-38A7-466F-B8DF-DCD9CA165042}" destId="{3D394422-047E-469C-8080-9DF5C75EC2D9}" srcOrd="1" destOrd="0" parTransId="{E96436E3-7F0F-4498-8DF2-596B9DDC9E1C}" sibTransId="{81097F7C-D2BD-4598-9F4D-CD76741B442E}"/>
    <dgm:cxn modelId="{7B5D230C-833F-4C81-B467-C8B079395809}" type="presOf" srcId="{05E453F9-312F-4A9D-AB6F-6475CE52CDB2}" destId="{18925256-443F-4490-8E0D-ED39F33C0D63}" srcOrd="0" destOrd="0" presId="urn:microsoft.com/office/officeart/2005/8/layout/orgChart1"/>
    <dgm:cxn modelId="{F8CB3BEA-38FA-4FBE-87FE-E6E553476AFA}" type="presOf" srcId="{B89ABCDA-7BB9-4346-9D57-BF1FD76FB271}" destId="{26CF6372-84D1-4DF0-982C-E058B73B17FA}" srcOrd="0" destOrd="0" presId="urn:microsoft.com/office/officeart/2005/8/layout/orgChart1"/>
    <dgm:cxn modelId="{20EADED0-B6E0-47AF-B770-378B7169A171}" type="presParOf" srcId="{7E0E66A2-6B04-4C35-924E-62E602421958}" destId="{DD34F84C-6305-4517-B375-E00AEBC2B875}" srcOrd="0" destOrd="0" presId="urn:microsoft.com/office/officeart/2005/8/layout/orgChart1"/>
    <dgm:cxn modelId="{9DEFBE76-D5D3-46DD-9353-41A6DFBDAB19}" type="presParOf" srcId="{DD34F84C-6305-4517-B375-E00AEBC2B875}" destId="{DAB2E8E7-3C05-4560-8A44-48B08F46277F}" srcOrd="0" destOrd="0" presId="urn:microsoft.com/office/officeart/2005/8/layout/orgChart1"/>
    <dgm:cxn modelId="{7BFDDB1C-91A2-491B-B052-8C2413FFDC48}" type="presParOf" srcId="{DAB2E8E7-3C05-4560-8A44-48B08F46277F}" destId="{43164E15-FADB-4633-9740-29675E9D99E1}" srcOrd="0" destOrd="0" presId="urn:microsoft.com/office/officeart/2005/8/layout/orgChart1"/>
    <dgm:cxn modelId="{50610A2C-1732-415B-A3B5-4BB47309E5E1}" type="presParOf" srcId="{DAB2E8E7-3C05-4560-8A44-48B08F46277F}" destId="{B385A25C-B628-4CEF-A654-49C03F307658}" srcOrd="1" destOrd="0" presId="urn:microsoft.com/office/officeart/2005/8/layout/orgChart1"/>
    <dgm:cxn modelId="{24DDD76E-F9FA-4B83-86BD-14B003267BB2}" type="presParOf" srcId="{DD34F84C-6305-4517-B375-E00AEBC2B875}" destId="{89E421B1-097A-4ABE-B4C0-AF3A951BC8A6}" srcOrd="1" destOrd="0" presId="urn:microsoft.com/office/officeart/2005/8/layout/orgChart1"/>
    <dgm:cxn modelId="{F07B1485-C0FC-4EC8-BB7B-337E47B24476}" type="presParOf" srcId="{89E421B1-097A-4ABE-B4C0-AF3A951BC8A6}" destId="{39677C9B-D7F4-4FBE-A68A-11630D626F16}" srcOrd="0" destOrd="0" presId="urn:microsoft.com/office/officeart/2005/8/layout/orgChart1"/>
    <dgm:cxn modelId="{9FDD8CFE-C506-45FA-AC12-04A1717A7178}" type="presParOf" srcId="{89E421B1-097A-4ABE-B4C0-AF3A951BC8A6}" destId="{CB89BD95-2C18-431B-BBE5-1E8C0FBCCDA2}" srcOrd="1" destOrd="0" presId="urn:microsoft.com/office/officeart/2005/8/layout/orgChart1"/>
    <dgm:cxn modelId="{B4B60848-E504-4BE9-B663-84814D70F1CB}" type="presParOf" srcId="{CB89BD95-2C18-431B-BBE5-1E8C0FBCCDA2}" destId="{82EDB606-34E4-4597-AAFB-0B40B4ECFE89}" srcOrd="0" destOrd="0" presId="urn:microsoft.com/office/officeart/2005/8/layout/orgChart1"/>
    <dgm:cxn modelId="{134A0860-2DD1-46BF-AFF9-7DBFD5211581}" type="presParOf" srcId="{82EDB606-34E4-4597-AAFB-0B40B4ECFE89}" destId="{18925256-443F-4490-8E0D-ED39F33C0D63}" srcOrd="0" destOrd="0" presId="urn:microsoft.com/office/officeart/2005/8/layout/orgChart1"/>
    <dgm:cxn modelId="{DF94BBA1-D285-46D3-BF7B-33E7E463D636}" type="presParOf" srcId="{82EDB606-34E4-4597-AAFB-0B40B4ECFE89}" destId="{3350C946-5067-4277-B485-4039F7F4C305}" srcOrd="1" destOrd="0" presId="urn:microsoft.com/office/officeart/2005/8/layout/orgChart1"/>
    <dgm:cxn modelId="{72C9A690-759F-4B03-83E4-886FFA2883B9}" type="presParOf" srcId="{CB89BD95-2C18-431B-BBE5-1E8C0FBCCDA2}" destId="{E763E2E7-A098-428D-9E1E-E6319A340EE3}" srcOrd="1" destOrd="0" presId="urn:microsoft.com/office/officeart/2005/8/layout/orgChart1"/>
    <dgm:cxn modelId="{F3358234-D818-4DEF-A258-45E9D62F2F92}" type="presParOf" srcId="{CB89BD95-2C18-431B-BBE5-1E8C0FBCCDA2}" destId="{3622C485-7051-4AA5-A88C-290675F82193}" srcOrd="2" destOrd="0" presId="urn:microsoft.com/office/officeart/2005/8/layout/orgChart1"/>
    <dgm:cxn modelId="{A2907E4B-C6BE-4955-A7ED-238A4282BC7A}" type="presParOf" srcId="{89E421B1-097A-4ABE-B4C0-AF3A951BC8A6}" destId="{3CA4CAA9-5E2D-455A-87FD-2D2DC2670541}" srcOrd="2" destOrd="0" presId="urn:microsoft.com/office/officeart/2005/8/layout/orgChart1"/>
    <dgm:cxn modelId="{6FFAC353-FCE3-466A-8423-DF841D7E1AEF}" type="presParOf" srcId="{89E421B1-097A-4ABE-B4C0-AF3A951BC8A6}" destId="{444D0FD2-5165-4245-B87A-35BB99C465F8}" srcOrd="3" destOrd="0" presId="urn:microsoft.com/office/officeart/2005/8/layout/orgChart1"/>
    <dgm:cxn modelId="{87C37903-0E9C-4B23-891F-2DDE7D7BB5E2}" type="presParOf" srcId="{444D0FD2-5165-4245-B87A-35BB99C465F8}" destId="{4954303C-C9FA-477C-9B4F-B486F50B8A22}" srcOrd="0" destOrd="0" presId="urn:microsoft.com/office/officeart/2005/8/layout/orgChart1"/>
    <dgm:cxn modelId="{D1F357DE-C5F0-467B-A7BC-50C199759C32}" type="presParOf" srcId="{4954303C-C9FA-477C-9B4F-B486F50B8A22}" destId="{68B6D22F-8F75-4882-B25C-A7DDABB4D4ED}" srcOrd="0" destOrd="0" presId="urn:microsoft.com/office/officeart/2005/8/layout/orgChart1"/>
    <dgm:cxn modelId="{D62305A4-FEF8-424D-8247-930694CB9297}" type="presParOf" srcId="{4954303C-C9FA-477C-9B4F-B486F50B8A22}" destId="{AE3B41EB-5F6B-4D5E-899F-5966BD44B829}" srcOrd="1" destOrd="0" presId="urn:microsoft.com/office/officeart/2005/8/layout/orgChart1"/>
    <dgm:cxn modelId="{126BDF40-6317-49E2-8666-292CA31D4AC0}" type="presParOf" srcId="{444D0FD2-5165-4245-B87A-35BB99C465F8}" destId="{DFFA31B6-9452-4857-A17B-0A76E81BDBCE}" srcOrd="1" destOrd="0" presId="urn:microsoft.com/office/officeart/2005/8/layout/orgChart1"/>
    <dgm:cxn modelId="{71F51DA4-82EB-4BB6-9D6B-1F51AA611E79}" type="presParOf" srcId="{444D0FD2-5165-4245-B87A-35BB99C465F8}" destId="{7D0F4263-0832-4A17-8E01-38639C6EA289}" srcOrd="2" destOrd="0" presId="urn:microsoft.com/office/officeart/2005/8/layout/orgChart1"/>
    <dgm:cxn modelId="{FB1738FF-EE8B-49BA-985A-4BD897144509}" type="presParOf" srcId="{89E421B1-097A-4ABE-B4C0-AF3A951BC8A6}" destId="{2D619CC4-7802-42D6-AF59-12326C286F7B}" srcOrd="4" destOrd="0" presId="urn:microsoft.com/office/officeart/2005/8/layout/orgChart1"/>
    <dgm:cxn modelId="{D5884557-35A8-4631-A8A6-114CF7A8F378}" type="presParOf" srcId="{89E421B1-097A-4ABE-B4C0-AF3A951BC8A6}" destId="{BDEE19F1-8D0B-48DC-ACF3-1A5C2CD40CC0}" srcOrd="5" destOrd="0" presId="urn:microsoft.com/office/officeart/2005/8/layout/orgChart1"/>
    <dgm:cxn modelId="{86C8C598-65CE-43F7-8E47-8A9452F16676}" type="presParOf" srcId="{BDEE19F1-8D0B-48DC-ACF3-1A5C2CD40CC0}" destId="{F6D20C9C-689C-45F6-8E18-90943C49423B}" srcOrd="0" destOrd="0" presId="urn:microsoft.com/office/officeart/2005/8/layout/orgChart1"/>
    <dgm:cxn modelId="{C415EDBB-E131-47BD-8D80-3406D480F2C8}" type="presParOf" srcId="{F6D20C9C-689C-45F6-8E18-90943C49423B}" destId="{26CF6372-84D1-4DF0-982C-E058B73B17FA}" srcOrd="0" destOrd="0" presId="urn:microsoft.com/office/officeart/2005/8/layout/orgChart1"/>
    <dgm:cxn modelId="{331326EE-FAFD-4E96-9F6A-821BCE3D7CCD}" type="presParOf" srcId="{F6D20C9C-689C-45F6-8E18-90943C49423B}" destId="{7E94C070-BB5E-4CEE-87F2-FEBA3D2A1D99}" srcOrd="1" destOrd="0" presId="urn:microsoft.com/office/officeart/2005/8/layout/orgChart1"/>
    <dgm:cxn modelId="{9ECB60A4-8C2F-4B16-93F8-169BD7FBBF09}" type="presParOf" srcId="{BDEE19F1-8D0B-48DC-ACF3-1A5C2CD40CC0}" destId="{27E088D2-6B4A-4A66-B529-D4E93A2EAC5D}" srcOrd="1" destOrd="0" presId="urn:microsoft.com/office/officeart/2005/8/layout/orgChart1"/>
    <dgm:cxn modelId="{32977E02-A7CC-4673-BB2E-0A0ABFB080DD}" type="presParOf" srcId="{BDEE19F1-8D0B-48DC-ACF3-1A5C2CD40CC0}" destId="{99947F45-852E-4987-8BC6-94E3AE4EE2EB}" srcOrd="2" destOrd="0" presId="urn:microsoft.com/office/officeart/2005/8/layout/orgChart1"/>
    <dgm:cxn modelId="{0910F506-FF7F-4521-9837-5BD5186DE6F9}" type="presParOf" srcId="{DD34F84C-6305-4517-B375-E00AEBC2B875}" destId="{C0490DB2-F412-45C6-832B-F9BCFF8D73D9}"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19CC4-7802-42D6-AF59-12326C286F7B}">
      <dsp:nvSpPr>
        <dsp:cNvPr id="0" name=""/>
        <dsp:cNvSpPr/>
      </dsp:nvSpPr>
      <dsp:spPr>
        <a:xfrm>
          <a:off x="4786346" y="1328526"/>
          <a:ext cx="3213167" cy="557657"/>
        </a:xfrm>
        <a:custGeom>
          <a:avLst/>
          <a:gdLst/>
          <a:ahLst/>
          <a:cxnLst/>
          <a:rect l="0" t="0" r="0" b="0"/>
          <a:pathLst>
            <a:path>
              <a:moveTo>
                <a:pt x="0" y="0"/>
              </a:moveTo>
              <a:lnTo>
                <a:pt x="0" y="278828"/>
              </a:lnTo>
              <a:lnTo>
                <a:pt x="3213167" y="278828"/>
              </a:lnTo>
              <a:lnTo>
                <a:pt x="3213167" y="55765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CA4CAA9-5E2D-455A-87FD-2D2DC2670541}">
      <dsp:nvSpPr>
        <dsp:cNvPr id="0" name=""/>
        <dsp:cNvSpPr/>
      </dsp:nvSpPr>
      <dsp:spPr>
        <a:xfrm>
          <a:off x="4740626" y="1328526"/>
          <a:ext cx="91440" cy="557657"/>
        </a:xfrm>
        <a:custGeom>
          <a:avLst/>
          <a:gdLst/>
          <a:ahLst/>
          <a:cxnLst/>
          <a:rect l="0" t="0" r="0" b="0"/>
          <a:pathLst>
            <a:path>
              <a:moveTo>
                <a:pt x="45720" y="0"/>
              </a:moveTo>
              <a:lnTo>
                <a:pt x="45720" y="55765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9677C9B-D7F4-4FBE-A68A-11630D626F16}">
      <dsp:nvSpPr>
        <dsp:cNvPr id="0" name=""/>
        <dsp:cNvSpPr/>
      </dsp:nvSpPr>
      <dsp:spPr>
        <a:xfrm>
          <a:off x="1573178" y="1328526"/>
          <a:ext cx="3213167" cy="557657"/>
        </a:xfrm>
        <a:custGeom>
          <a:avLst/>
          <a:gdLst/>
          <a:ahLst/>
          <a:cxnLst/>
          <a:rect l="0" t="0" r="0" b="0"/>
          <a:pathLst>
            <a:path>
              <a:moveTo>
                <a:pt x="3213167" y="0"/>
              </a:moveTo>
              <a:lnTo>
                <a:pt x="3213167" y="278828"/>
              </a:lnTo>
              <a:lnTo>
                <a:pt x="0" y="278828"/>
              </a:lnTo>
              <a:lnTo>
                <a:pt x="0" y="55765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3164E15-FADB-4633-9740-29675E9D99E1}">
      <dsp:nvSpPr>
        <dsp:cNvPr id="0" name=""/>
        <dsp:cNvSpPr/>
      </dsp:nvSpPr>
      <dsp:spPr>
        <a:xfrm>
          <a:off x="3458590" y="771"/>
          <a:ext cx="2655510" cy="132775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smtClean="0">
              <a:ln/>
            </a:rPr>
            <a:t>التزامات التجار</a:t>
          </a:r>
          <a:endParaRPr lang="ar-SA" sz="2800" kern="1200" dirty="0">
            <a:ln/>
          </a:endParaRPr>
        </a:p>
      </dsp:txBody>
      <dsp:txXfrm>
        <a:off x="3458590" y="771"/>
        <a:ext cx="2655510" cy="1327755"/>
      </dsp:txXfrm>
    </dsp:sp>
    <dsp:sp modelId="{18925256-443F-4490-8E0D-ED39F33C0D63}">
      <dsp:nvSpPr>
        <dsp:cNvPr id="0" name=""/>
        <dsp:cNvSpPr/>
      </dsp:nvSpPr>
      <dsp:spPr>
        <a:xfrm>
          <a:off x="245422" y="1886183"/>
          <a:ext cx="2655510" cy="132775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t>3- الاشتراك في الغرفة التجارية والصناعية</a:t>
          </a:r>
          <a:endParaRPr lang="ar-SA" sz="2400" kern="1200" dirty="0"/>
        </a:p>
      </dsp:txBody>
      <dsp:txXfrm>
        <a:off x="245422" y="1886183"/>
        <a:ext cx="2655510" cy="1327755"/>
      </dsp:txXfrm>
    </dsp:sp>
    <dsp:sp modelId="{68B6D22F-8F75-4882-B25C-A7DDABB4D4ED}">
      <dsp:nvSpPr>
        <dsp:cNvPr id="0" name=""/>
        <dsp:cNvSpPr/>
      </dsp:nvSpPr>
      <dsp:spPr>
        <a:xfrm>
          <a:off x="3458590" y="1886183"/>
          <a:ext cx="2655510" cy="132775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t>2- الالتزام  بالقيد في السجل التجاري</a:t>
          </a:r>
          <a:endParaRPr lang="ar-SA" sz="2400" kern="1200" dirty="0"/>
        </a:p>
      </dsp:txBody>
      <dsp:txXfrm>
        <a:off x="3458590" y="1886183"/>
        <a:ext cx="2655510" cy="1327755"/>
      </dsp:txXfrm>
    </dsp:sp>
    <dsp:sp modelId="{26CF6372-84D1-4DF0-982C-E058B73B17FA}">
      <dsp:nvSpPr>
        <dsp:cNvPr id="0" name=""/>
        <dsp:cNvSpPr/>
      </dsp:nvSpPr>
      <dsp:spPr>
        <a:xfrm>
          <a:off x="6671758" y="1886183"/>
          <a:ext cx="2655510" cy="132775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t>1- الالتزام بمسك الدفاتر التجارية </a:t>
          </a:r>
          <a:endParaRPr lang="ar-SA" sz="2400" kern="1200" dirty="0"/>
        </a:p>
      </dsp:txBody>
      <dsp:txXfrm>
        <a:off x="6671758" y="1886183"/>
        <a:ext cx="2655510" cy="132775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73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EFE7824-E083-4FAC-8868-BC13445E4930}"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extLst>
      <p:ext uri="{BB962C8B-B14F-4D97-AF65-F5344CB8AC3E}">
        <p14:creationId xmlns:p14="http://schemas.microsoft.com/office/powerpoint/2010/main" val="948743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835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4E6BE1A3-97C8-4449-85AA-E8DBD22BD7D9}"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extLst>
      <p:ext uri="{BB962C8B-B14F-4D97-AF65-F5344CB8AC3E}">
        <p14:creationId xmlns:p14="http://schemas.microsoft.com/office/powerpoint/2010/main" val="2822301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04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C1C672F2-129D-42AE-8630-5EE71B937380}" type="slidenum">
              <a:rPr lang="ar-SA" smtClean="0">
                <a:ea typeface="Majalla UI"/>
                <a:cs typeface="Majalla UI"/>
              </a:rPr>
              <a:pPr fontAlgn="base">
                <a:spcBef>
                  <a:spcPct val="0"/>
                </a:spcBef>
                <a:spcAft>
                  <a:spcPct val="0"/>
                </a:spcAft>
              </a:pPr>
              <a:t>5</a:t>
            </a:fld>
            <a:endParaRPr lang="ar-SA" smtClean="0">
              <a:ea typeface="Majalla UI"/>
              <a:cs typeface="Majalla UI"/>
            </a:endParaRPr>
          </a:p>
        </p:txBody>
      </p:sp>
    </p:spTree>
    <p:extLst>
      <p:ext uri="{BB962C8B-B14F-4D97-AF65-F5344CB8AC3E}">
        <p14:creationId xmlns:p14="http://schemas.microsoft.com/office/powerpoint/2010/main" val="3306406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24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51EA7B0D-E13D-47F5-A02B-0937A694F0F4}" type="slidenum">
              <a:rPr lang="ar-SA" smtClean="0">
                <a:ea typeface="Majalla UI"/>
                <a:cs typeface="Majalla UI"/>
              </a:rPr>
              <a:pPr fontAlgn="base">
                <a:spcBef>
                  <a:spcPct val="0"/>
                </a:spcBef>
                <a:spcAft>
                  <a:spcPct val="0"/>
                </a:spcAft>
              </a:pPr>
              <a:t>6</a:t>
            </a:fld>
            <a:endParaRPr lang="ar-SA" smtClean="0">
              <a:ea typeface="Majalla UI"/>
              <a:cs typeface="Majalla UI"/>
            </a:endParaRPr>
          </a:p>
        </p:txBody>
      </p:sp>
    </p:spTree>
    <p:extLst>
      <p:ext uri="{BB962C8B-B14F-4D97-AF65-F5344CB8AC3E}">
        <p14:creationId xmlns:p14="http://schemas.microsoft.com/office/powerpoint/2010/main" val="1757315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55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2E14755-89A6-4198-8262-3FBCF236889D}" type="slidenum">
              <a:rPr lang="ar-SA" smtClean="0">
                <a:ea typeface="Majalla UI"/>
                <a:cs typeface="Majalla UI"/>
              </a:rPr>
              <a:pPr fontAlgn="base">
                <a:spcBef>
                  <a:spcPct val="0"/>
                </a:spcBef>
                <a:spcAft>
                  <a:spcPct val="0"/>
                </a:spcAft>
              </a:pPr>
              <a:t>7</a:t>
            </a:fld>
            <a:endParaRPr lang="ar-SA" smtClean="0">
              <a:ea typeface="Majalla UI"/>
              <a:cs typeface="Majalla UI"/>
            </a:endParaRPr>
          </a:p>
        </p:txBody>
      </p:sp>
    </p:spTree>
    <p:extLst>
      <p:ext uri="{BB962C8B-B14F-4D97-AF65-F5344CB8AC3E}">
        <p14:creationId xmlns:p14="http://schemas.microsoft.com/office/powerpoint/2010/main" val="93998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65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09B298B-C553-4890-BED2-1EB72A7EBF3E}" type="slidenum">
              <a:rPr lang="ar-SA" smtClean="0">
                <a:ea typeface="Majalla UI"/>
                <a:cs typeface="Majalla UI"/>
              </a:rPr>
              <a:pPr fontAlgn="base">
                <a:spcBef>
                  <a:spcPct val="0"/>
                </a:spcBef>
                <a:spcAft>
                  <a:spcPct val="0"/>
                </a:spcAft>
              </a:pPr>
              <a:t>8</a:t>
            </a:fld>
            <a:endParaRPr lang="ar-SA" smtClean="0">
              <a:ea typeface="Majalla UI"/>
              <a:cs typeface="Majalla UI"/>
            </a:endParaRPr>
          </a:p>
        </p:txBody>
      </p:sp>
    </p:spTree>
    <p:extLst>
      <p:ext uri="{BB962C8B-B14F-4D97-AF65-F5344CB8AC3E}">
        <p14:creationId xmlns:p14="http://schemas.microsoft.com/office/powerpoint/2010/main" val="1648282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757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B39DA69-79EB-406E-BBE0-1A19A43DBFE3}"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extLst>
      <p:ext uri="{BB962C8B-B14F-4D97-AF65-F5344CB8AC3E}">
        <p14:creationId xmlns:p14="http://schemas.microsoft.com/office/powerpoint/2010/main" val="2255679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961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81C92054-37C3-48D0-9570-79201417BFE8}" type="slidenum">
              <a:rPr lang="ar-SA" smtClean="0">
                <a:ea typeface="Majalla UI"/>
                <a:cs typeface="Majalla UI"/>
              </a:rPr>
              <a:pPr fontAlgn="base">
                <a:spcBef>
                  <a:spcPct val="0"/>
                </a:spcBef>
                <a:spcAft>
                  <a:spcPct val="0"/>
                </a:spcAft>
              </a:pPr>
              <a:t>10</a:t>
            </a:fld>
            <a:endParaRPr lang="ar-SA" smtClean="0">
              <a:ea typeface="Majalla UI"/>
              <a:cs typeface="Majalla UI"/>
            </a:endParaRPr>
          </a:p>
        </p:txBody>
      </p:sp>
    </p:spTree>
    <p:extLst>
      <p:ext uri="{BB962C8B-B14F-4D97-AF65-F5344CB8AC3E}">
        <p14:creationId xmlns:p14="http://schemas.microsoft.com/office/powerpoint/2010/main" val="3269481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166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C23658D9-8B95-4C83-9B3F-68E8E7C8C27C}" type="slidenum">
              <a:rPr lang="ar-SA" smtClean="0">
                <a:ea typeface="Majalla UI"/>
                <a:cs typeface="Majalla UI"/>
              </a:rPr>
              <a:pPr fontAlgn="base">
                <a:spcBef>
                  <a:spcPct val="0"/>
                </a:spcBef>
                <a:spcAft>
                  <a:spcPct val="0"/>
                </a:spcAft>
              </a:pPr>
              <a:t>11</a:t>
            </a:fld>
            <a:endParaRPr lang="ar-SA" smtClean="0">
              <a:ea typeface="Majalla UI"/>
              <a:cs typeface="Majalla UI"/>
            </a:endParaRPr>
          </a:p>
        </p:txBody>
      </p:sp>
    </p:spTree>
    <p:extLst>
      <p:ext uri="{BB962C8B-B14F-4D97-AF65-F5344CB8AC3E}">
        <p14:creationId xmlns:p14="http://schemas.microsoft.com/office/powerpoint/2010/main" val="1800909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371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19DC4694-E221-4AE7-914B-AB5F70EB7753}" type="slidenum">
              <a:rPr lang="ar-SA" smtClean="0">
                <a:ea typeface="Majalla UI"/>
                <a:cs typeface="Majalla UI"/>
              </a:rPr>
              <a:pPr fontAlgn="base">
                <a:spcBef>
                  <a:spcPct val="0"/>
                </a:spcBef>
                <a:spcAft>
                  <a:spcPct val="0"/>
                </a:spcAft>
              </a:pPr>
              <a:t>12</a:t>
            </a:fld>
            <a:endParaRPr lang="ar-SA" smtClean="0">
              <a:ea typeface="Majalla UI"/>
              <a:cs typeface="Majalla UI"/>
            </a:endParaRPr>
          </a:p>
        </p:txBody>
      </p:sp>
    </p:spTree>
    <p:extLst>
      <p:ext uri="{BB962C8B-B14F-4D97-AF65-F5344CB8AC3E}">
        <p14:creationId xmlns:p14="http://schemas.microsoft.com/office/powerpoint/2010/main" val="2615423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473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84885B3F-4832-420F-B9FE-C04BDDE93F84}" type="slidenum">
              <a:rPr lang="ar-SA" smtClean="0">
                <a:ea typeface="Majalla UI"/>
                <a:cs typeface="Majalla UI"/>
              </a:rPr>
              <a:pPr fontAlgn="base">
                <a:spcBef>
                  <a:spcPct val="0"/>
                </a:spcBef>
                <a:spcAft>
                  <a:spcPct val="0"/>
                </a:spcAft>
              </a:pPr>
              <a:t>13</a:t>
            </a:fld>
            <a:endParaRPr lang="ar-SA" smtClean="0">
              <a:ea typeface="Majalla UI"/>
              <a:cs typeface="Majalla UI"/>
            </a:endParaRPr>
          </a:p>
        </p:txBody>
      </p:sp>
    </p:spTree>
    <p:extLst>
      <p:ext uri="{BB962C8B-B14F-4D97-AF65-F5344CB8AC3E}">
        <p14:creationId xmlns:p14="http://schemas.microsoft.com/office/powerpoint/2010/main" val="2407890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91"/>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endParaRPr lang="en-US" sz="2800" b="1" dirty="0">
              <a:solidFill>
                <a:schemeClr val="accent4">
                  <a:lumMod val="50000"/>
                </a:schemeClr>
              </a:solidFill>
              <a:latin typeface="Calibri" pitchFamily="34" charset="0"/>
              <a:cs typeface="Times New Roman" pitchFamily="18" charset="0"/>
            </a:endParaRPr>
          </a:p>
          <a:p>
            <a:pPr algn="ctr">
              <a:lnSpc>
                <a:spcPct val="200000"/>
              </a:lnSpc>
            </a:pPr>
            <a:r>
              <a:rPr lang="ar-SA" sz="2800" b="1" dirty="0" smtClean="0">
                <a:solidFill>
                  <a:schemeClr val="accent4">
                    <a:lumMod val="50000"/>
                  </a:schemeClr>
                </a:solidFill>
                <a:latin typeface="Calibri" pitchFamily="34" charset="0"/>
                <a:cs typeface="Times New Roman" pitchFamily="18" charset="0"/>
              </a:rPr>
              <a:t>المحاضر: عمر صالح السعيد</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5" name="مستطيل 14"/>
          <p:cNvSpPr/>
          <p:nvPr/>
        </p:nvSpPr>
        <p:spPr>
          <a:xfrm>
            <a:off x="111405" y="5566827"/>
            <a:ext cx="5161990" cy="830997"/>
          </a:xfrm>
          <a:prstGeom prst="rect">
            <a:avLst/>
          </a:prstGeom>
        </p:spPr>
        <p:txBody>
          <a:bodyPr wrap="none">
            <a:spAutoFit/>
          </a:bodyPr>
          <a:lstStyle/>
          <a:p>
            <a:pPr lvl="0"/>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الحساب الشخصي في تويتر :</a:t>
            </a:r>
            <a:r>
              <a:rPr lang="en-US"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@abuabdullah961</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a:p>
            <a:pPr lvl="0"/>
            <a:r>
              <a:rPr lang="ar-SA"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البريد </a:t>
            </a:r>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الإلكتروني : </a:t>
            </a:r>
            <a:r>
              <a:rPr lang="en-US"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oalsaeed@kfu.edu.sa</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856656" y="2130492"/>
            <a:ext cx="6168178" cy="1470025"/>
          </a:xfrm>
        </p:spPr>
        <p:txBody>
          <a:bodyPr/>
          <a:lstStyle/>
          <a:p>
            <a:pPr rtl="1"/>
            <a:r>
              <a:rPr lang="ar-SA" sz="2400" b="1" dirty="0" smtClean="0">
                <a:ln>
                  <a:solidFill>
                    <a:srgbClr val="00B050"/>
                  </a:solidFill>
                </a:ln>
                <a:solidFill>
                  <a:srgbClr val="00B050"/>
                </a:solidFill>
              </a:rPr>
              <a:t>المحاضرة السابعة: التزامات التاجر </a:t>
            </a:r>
            <a:br>
              <a:rPr lang="ar-SA" sz="2400" b="1" dirty="0" smtClean="0">
                <a:ln>
                  <a:solidFill>
                    <a:srgbClr val="00B050"/>
                  </a:solidFill>
                </a:ln>
                <a:solidFill>
                  <a:srgbClr val="00B050"/>
                </a:solidFill>
              </a:rPr>
            </a:br>
            <a:r>
              <a:rPr lang="ar-SA" sz="2400" b="1" dirty="0" smtClean="0">
                <a:ln>
                  <a:solidFill>
                    <a:srgbClr val="00B050"/>
                  </a:solidFill>
                </a:ln>
                <a:solidFill>
                  <a:srgbClr val="00B050"/>
                </a:solidFill>
              </a:rPr>
              <a:t>(</a:t>
            </a:r>
            <a:r>
              <a:rPr lang="ar-SA" sz="2200" b="1" dirty="0" smtClean="0">
                <a:ln>
                  <a:solidFill>
                    <a:srgbClr val="00B050"/>
                  </a:solidFill>
                </a:ln>
                <a:solidFill>
                  <a:srgbClr val="00B050"/>
                </a:solidFill>
              </a:rPr>
              <a:t>احتراف الأعمال التجارية، مسك الدفاتر التجارية</a:t>
            </a:r>
            <a:r>
              <a:rPr lang="ar-SA" sz="2400" b="1" dirty="0" smtClean="0">
                <a:ln>
                  <a:solidFill>
                    <a:srgbClr val="00B050"/>
                  </a:solidFill>
                </a:ln>
                <a:solidFill>
                  <a:srgbClr val="00B050"/>
                </a:solidFill>
              </a:rPr>
              <a:t>)</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952736" y="142852"/>
            <a:ext cx="4024313" cy="57150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ln>
                  <a:solidFill>
                    <a:srgbClr val="FF0000"/>
                  </a:solidFill>
                </a:ln>
                <a:solidFill>
                  <a:srgbClr val="FF0000"/>
                </a:solidFill>
                <a:cs typeface="Akhbar MT" pitchFamily="2" charset="-78"/>
              </a:rPr>
              <a:t>التزامات التجار</a:t>
            </a:r>
            <a:endParaRPr lang="en-US" sz="2800" b="1" dirty="0">
              <a:ln>
                <a:solidFill>
                  <a:srgbClr val="FF0000"/>
                </a:solidFill>
              </a:ln>
              <a:solidFill>
                <a:srgbClr val="FF0000"/>
              </a:solidFill>
              <a:cs typeface="Akhbar MT" pitchFamily="2" charset="-78"/>
            </a:endParaRPr>
          </a:p>
        </p:txBody>
      </p:sp>
      <p:sp>
        <p:nvSpPr>
          <p:cNvPr id="3" name="Rectangle 3"/>
          <p:cNvSpPr txBox="1">
            <a:spLocks noRot="1" noChangeArrowheads="1"/>
          </p:cNvSpPr>
          <p:nvPr/>
        </p:nvSpPr>
        <p:spPr>
          <a:xfrm>
            <a:off x="166654" y="1071547"/>
            <a:ext cx="9572692" cy="1357321"/>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tx1"/>
                  </a:solidFill>
                </a:ln>
                <a:solidFill>
                  <a:schemeClr val="tx1"/>
                </a:solidFill>
                <a:cs typeface="Akhbar MT" pitchFamily="2" charset="-78"/>
              </a:rPr>
              <a:t>يرتب القانون التجاري علي الشخص الذي يكتسب صفة التاجر </a:t>
            </a:r>
            <a:r>
              <a:rPr lang="ar-SA" sz="2400" b="1" dirty="0" smtClean="0">
                <a:ln>
                  <a:solidFill>
                    <a:schemeClr val="tx1"/>
                  </a:solidFill>
                </a:ln>
                <a:solidFill>
                  <a:schemeClr val="tx1"/>
                </a:solidFill>
                <a:cs typeface="Akhbar MT" pitchFamily="2" charset="-78"/>
              </a:rPr>
              <a:t>عددا </a:t>
            </a:r>
            <a:r>
              <a:rPr lang="ar-SA" sz="2400" b="1" dirty="0">
                <a:ln>
                  <a:solidFill>
                    <a:schemeClr val="tx1"/>
                  </a:solidFill>
                </a:ln>
                <a:solidFill>
                  <a:schemeClr val="tx1"/>
                </a:solidFill>
                <a:cs typeface="Akhbar MT" pitchFamily="2" charset="-78"/>
              </a:rPr>
              <a:t>من </a:t>
            </a:r>
            <a:r>
              <a:rPr lang="ar-SA" sz="2400" b="1" dirty="0" smtClean="0">
                <a:ln>
                  <a:solidFill>
                    <a:schemeClr val="tx1"/>
                  </a:solidFill>
                </a:ln>
                <a:solidFill>
                  <a:schemeClr val="tx1"/>
                </a:solidFill>
                <a:cs typeface="Akhbar MT" pitchFamily="2" charset="-78"/>
              </a:rPr>
              <a:t>الالتزامات، ومن </a:t>
            </a:r>
            <a:r>
              <a:rPr lang="ar-SA" sz="2400" b="1" dirty="0">
                <a:ln>
                  <a:solidFill>
                    <a:schemeClr val="tx1"/>
                  </a:solidFill>
                </a:ln>
                <a:solidFill>
                  <a:schemeClr val="tx1"/>
                </a:solidFill>
                <a:cs typeface="Akhbar MT" pitchFamily="2" charset="-78"/>
              </a:rPr>
              <a:t>أبرز هذه </a:t>
            </a:r>
            <a:r>
              <a:rPr lang="ar-SA" sz="2400" b="1" dirty="0" smtClean="0">
                <a:ln>
                  <a:solidFill>
                    <a:schemeClr val="tx1"/>
                  </a:solidFill>
                </a:ln>
                <a:solidFill>
                  <a:schemeClr val="tx1"/>
                </a:solidFill>
                <a:cs typeface="Akhbar MT" pitchFamily="2" charset="-78"/>
              </a:rPr>
              <a:t>الالتزامات، الالتزام </a:t>
            </a:r>
            <a:r>
              <a:rPr lang="ar-SA" sz="2400" b="1" dirty="0">
                <a:ln>
                  <a:solidFill>
                    <a:schemeClr val="tx1"/>
                  </a:solidFill>
                </a:ln>
                <a:solidFill>
                  <a:schemeClr val="tx1"/>
                </a:solidFill>
                <a:cs typeface="Akhbar MT" pitchFamily="2" charset="-78"/>
              </a:rPr>
              <a:t>بمسك الدفاتر </a:t>
            </a:r>
            <a:r>
              <a:rPr lang="ar-SA" sz="2400" b="1" dirty="0" smtClean="0">
                <a:ln>
                  <a:solidFill>
                    <a:schemeClr val="tx1"/>
                  </a:solidFill>
                </a:ln>
                <a:solidFill>
                  <a:schemeClr val="tx1"/>
                </a:solidFill>
                <a:cs typeface="Akhbar MT" pitchFamily="2" charset="-78"/>
              </a:rPr>
              <a:t>التجارية، والالتزام بالقيد </a:t>
            </a:r>
            <a:r>
              <a:rPr lang="ar-SA" sz="2400" b="1" dirty="0">
                <a:ln>
                  <a:solidFill>
                    <a:schemeClr val="tx1"/>
                  </a:solidFill>
                </a:ln>
                <a:solidFill>
                  <a:schemeClr val="tx1"/>
                </a:solidFill>
                <a:cs typeface="Akhbar MT" pitchFamily="2" charset="-78"/>
              </a:rPr>
              <a:t>في السجل </a:t>
            </a:r>
            <a:r>
              <a:rPr lang="ar-SA" sz="2400" b="1" dirty="0" smtClean="0">
                <a:ln>
                  <a:solidFill>
                    <a:schemeClr val="tx1"/>
                  </a:solidFill>
                </a:ln>
                <a:solidFill>
                  <a:schemeClr val="tx1"/>
                </a:solidFill>
                <a:cs typeface="Akhbar MT" pitchFamily="2" charset="-78"/>
              </a:rPr>
              <a:t>التجاري، والاشتراك </a:t>
            </a:r>
            <a:r>
              <a:rPr lang="ar-SA" sz="2400" b="1" dirty="0">
                <a:ln>
                  <a:solidFill>
                    <a:schemeClr val="tx1"/>
                  </a:solidFill>
                </a:ln>
                <a:solidFill>
                  <a:schemeClr val="tx1"/>
                </a:solidFill>
                <a:cs typeface="Akhbar MT" pitchFamily="2" charset="-78"/>
              </a:rPr>
              <a:t>في الغرفة التجارية والصناعية .</a:t>
            </a:r>
            <a:endParaRPr lang="en-US" sz="2400" b="1" dirty="0">
              <a:ln>
                <a:solidFill>
                  <a:schemeClr val="tx1"/>
                </a:solidFill>
              </a:ln>
              <a:solidFill>
                <a:schemeClr val="tx1"/>
              </a:solidFill>
              <a:cs typeface="Akhbar MT" pitchFamily="2" charset="-78"/>
            </a:endParaRPr>
          </a:p>
        </p:txBody>
      </p:sp>
      <p:graphicFrame>
        <p:nvGraphicFramePr>
          <p:cNvPr id="7" name="رسم تخطيطي 6"/>
          <p:cNvGraphicFramePr/>
          <p:nvPr>
            <p:extLst>
              <p:ext uri="{D42A27DB-BD31-4B8C-83A1-F6EECF244321}">
                <p14:modId xmlns:p14="http://schemas.microsoft.com/office/powerpoint/2010/main" val="4129152676"/>
              </p:ext>
            </p:extLst>
          </p:nvPr>
        </p:nvGraphicFramePr>
        <p:xfrm>
          <a:off x="166654" y="2500306"/>
          <a:ext cx="9572692" cy="3214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anim calcmode="lin" valueType="num">
                                      <p:cBhvr>
                                        <p:cTn id="26" dur="2000" fill="hold"/>
                                        <p:tgtEl>
                                          <p:spTgt spid="3"/>
                                        </p:tgtEl>
                                        <p:attrNameLst>
                                          <p:attrName>ppt_w</p:attrName>
                                        </p:attrNameLst>
                                      </p:cBhvr>
                                      <p:tavLst>
                                        <p:tav tm="0" fmla="#ppt_w*sin(2.5*pi*$)">
                                          <p:val>
                                            <p:fltVal val="0"/>
                                          </p:val>
                                        </p:tav>
                                        <p:tav tm="100000">
                                          <p:val>
                                            <p:fltVal val="1"/>
                                          </p:val>
                                        </p:tav>
                                      </p:tavLst>
                                    </p:anim>
                                    <p:anim calcmode="lin" valueType="num">
                                      <p:cBhvr>
                                        <p:cTn id="27"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Graphic spid="7"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928670"/>
            <a:ext cx="9572692" cy="1500187"/>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tx1"/>
                  </a:solidFill>
                </a:ln>
                <a:solidFill>
                  <a:schemeClr val="tx1"/>
                </a:solidFill>
                <a:cs typeface="Akhbar MT" pitchFamily="2" charset="-78"/>
              </a:rPr>
              <a:t>ألزم نظام الدفاتر التجارية الصادر بتاريخ 17-12-1409 هـ التاجر بمسك دفاتر تجارية </a:t>
            </a:r>
            <a:r>
              <a:rPr lang="ar-SA" sz="2400" b="1" dirty="0" smtClean="0">
                <a:ln>
                  <a:solidFill>
                    <a:schemeClr val="tx1"/>
                  </a:solidFill>
                </a:ln>
                <a:solidFill>
                  <a:schemeClr val="tx1"/>
                </a:solidFill>
                <a:cs typeface="Akhbar MT" pitchFamily="2" charset="-78"/>
              </a:rPr>
              <a:t>معينة، يقيد </a:t>
            </a:r>
            <a:r>
              <a:rPr lang="ar-SA" sz="2400" b="1" dirty="0">
                <a:ln>
                  <a:solidFill>
                    <a:schemeClr val="tx1"/>
                  </a:solidFill>
                </a:ln>
                <a:solidFill>
                  <a:schemeClr val="tx1"/>
                </a:solidFill>
                <a:cs typeface="Akhbar MT" pitchFamily="2" charset="-78"/>
              </a:rPr>
              <a:t>فيها جميع العمليات التجارية التي يقوم </a:t>
            </a:r>
            <a:r>
              <a:rPr lang="ar-SA" sz="2400" b="1" dirty="0" err="1" smtClean="0">
                <a:ln>
                  <a:solidFill>
                    <a:schemeClr val="tx1"/>
                  </a:solidFill>
                </a:ln>
                <a:solidFill>
                  <a:schemeClr val="tx1"/>
                </a:solidFill>
                <a:cs typeface="Akhbar MT" pitchFamily="2" charset="-78"/>
              </a:rPr>
              <a:t>بها</a:t>
            </a:r>
            <a:r>
              <a:rPr lang="ar-SA" sz="2400" b="1" dirty="0" smtClean="0">
                <a:ln>
                  <a:solidFill>
                    <a:schemeClr val="tx1"/>
                  </a:solidFill>
                </a:ln>
                <a:solidFill>
                  <a:schemeClr val="tx1"/>
                </a:solidFill>
                <a:cs typeface="Akhbar MT" pitchFamily="2" charset="-78"/>
              </a:rPr>
              <a:t>، كما </a:t>
            </a:r>
            <a:r>
              <a:rPr lang="ar-SA" sz="2400" b="1" dirty="0">
                <a:ln>
                  <a:solidFill>
                    <a:schemeClr val="tx1"/>
                  </a:solidFill>
                </a:ln>
                <a:solidFill>
                  <a:schemeClr val="tx1"/>
                </a:solidFill>
                <a:cs typeface="Akhbar MT" pitchFamily="2" charset="-78"/>
              </a:rPr>
              <a:t>ألزمه بضرورة مسكها بطريقة معينة حتى تحقق الغرض </a:t>
            </a:r>
            <a:r>
              <a:rPr lang="ar-SA" sz="2400" b="1" dirty="0" smtClean="0">
                <a:ln>
                  <a:solidFill>
                    <a:schemeClr val="tx1"/>
                  </a:solidFill>
                </a:ln>
                <a:solidFill>
                  <a:schemeClr val="tx1"/>
                </a:solidFill>
                <a:cs typeface="Akhbar MT" pitchFamily="2" charset="-78"/>
              </a:rPr>
              <a:t>منها.</a:t>
            </a:r>
            <a:endParaRPr lang="en-US" sz="2400" b="1" dirty="0">
              <a:ln>
                <a:solidFill>
                  <a:schemeClr val="tx1"/>
                </a:solidFill>
              </a:ln>
              <a:solidFill>
                <a:schemeClr val="tx1"/>
              </a:solidFill>
              <a:cs typeface="Akhbar MT" pitchFamily="2" charset="-78"/>
            </a:endParaRPr>
          </a:p>
        </p:txBody>
      </p:sp>
      <p:sp>
        <p:nvSpPr>
          <p:cNvPr id="4" name="Rectangle 3"/>
          <p:cNvSpPr txBox="1">
            <a:spLocks noRot="1" noChangeArrowheads="1"/>
          </p:cNvSpPr>
          <p:nvPr/>
        </p:nvSpPr>
        <p:spPr>
          <a:xfrm>
            <a:off x="2010394" y="0"/>
            <a:ext cx="5959078" cy="6429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rIns="18288"/>
          <a:lstStyle/>
          <a:p>
            <a:pPr algn="ctr">
              <a:defRPr/>
            </a:pPr>
            <a:r>
              <a:rPr lang="ar-SA" sz="2800" b="1" dirty="0" smtClean="0">
                <a:ln>
                  <a:solidFill>
                    <a:srgbClr val="0070C0"/>
                  </a:solidFill>
                </a:ln>
                <a:solidFill>
                  <a:srgbClr val="0070C0"/>
                </a:solidFill>
                <a:cs typeface="Akhbar MT" pitchFamily="2" charset="-78"/>
              </a:rPr>
              <a:t>الالتزام </a:t>
            </a:r>
            <a:r>
              <a:rPr lang="ar-SA" sz="2800" b="1" dirty="0">
                <a:ln>
                  <a:solidFill>
                    <a:srgbClr val="0070C0"/>
                  </a:solidFill>
                </a:ln>
                <a:solidFill>
                  <a:srgbClr val="0070C0"/>
                </a:solidFill>
                <a:cs typeface="Akhbar MT" pitchFamily="2" charset="-78"/>
              </a:rPr>
              <a:t>بمسك الدفاتر التجارية </a:t>
            </a:r>
            <a:endParaRPr lang="en-US" sz="2800" b="1" dirty="0">
              <a:ln>
                <a:solidFill>
                  <a:srgbClr val="0070C0"/>
                </a:solidFill>
              </a:ln>
              <a:solidFill>
                <a:srgbClr val="0070C0"/>
              </a:solidFill>
              <a:cs typeface="Akhbar MT" pitchFamily="2" charset="-78"/>
            </a:endParaRPr>
          </a:p>
        </p:txBody>
      </p:sp>
      <p:sp>
        <p:nvSpPr>
          <p:cNvPr id="5" name="Rectangle 3"/>
          <p:cNvSpPr txBox="1">
            <a:spLocks noRot="1" noChangeArrowheads="1"/>
          </p:cNvSpPr>
          <p:nvPr/>
        </p:nvSpPr>
        <p:spPr>
          <a:xfrm>
            <a:off x="228600" y="3011745"/>
            <a:ext cx="6929486" cy="207170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 تبين </a:t>
            </a:r>
            <a:r>
              <a:rPr lang="ar-SA" sz="2000" b="1" dirty="0">
                <a:ln>
                  <a:solidFill>
                    <a:srgbClr val="0070C0"/>
                  </a:solidFill>
                </a:ln>
                <a:solidFill>
                  <a:srgbClr val="0070C0"/>
                </a:solidFill>
                <a:cs typeface="Akhbar MT" pitchFamily="2" charset="-78"/>
              </a:rPr>
              <a:t>المركز المالي </a:t>
            </a:r>
            <a:r>
              <a:rPr lang="ar-SA" sz="2000" b="1" dirty="0" smtClean="0">
                <a:ln>
                  <a:solidFill>
                    <a:srgbClr val="0070C0"/>
                  </a:solidFill>
                </a:ln>
                <a:solidFill>
                  <a:srgbClr val="0070C0"/>
                </a:solidFill>
                <a:cs typeface="Akhbar MT" pitchFamily="2" charset="-78"/>
              </a:rPr>
              <a:t>للتاجر</a:t>
            </a: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تبين جميع العمليات التي قام </a:t>
            </a:r>
            <a:r>
              <a:rPr lang="ar-SA" sz="2000" b="1" dirty="0" err="1" smtClean="0">
                <a:ln>
                  <a:solidFill>
                    <a:srgbClr val="0070C0"/>
                  </a:solidFill>
                </a:ln>
                <a:solidFill>
                  <a:srgbClr val="0070C0"/>
                </a:solidFill>
                <a:cs typeface="Akhbar MT" pitchFamily="2" charset="-78"/>
              </a:rPr>
              <a:t>بها</a:t>
            </a:r>
            <a:r>
              <a:rPr lang="ar-SA" sz="2000" b="1" dirty="0" smtClean="0">
                <a:ln>
                  <a:solidFill>
                    <a:srgbClr val="0070C0"/>
                  </a:solidFill>
                </a:ln>
                <a:solidFill>
                  <a:srgbClr val="0070C0"/>
                </a:solidFill>
                <a:cs typeface="Akhbar MT" pitchFamily="2" charset="-78"/>
              </a:rPr>
              <a:t> التاجر</a:t>
            </a: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تبين تفاصيل البضاعة الموجودة لد</a:t>
            </a:r>
            <a:r>
              <a:rPr lang="ar-SA" sz="2000" b="1" dirty="0">
                <a:ln>
                  <a:solidFill>
                    <a:srgbClr val="0070C0"/>
                  </a:solidFill>
                </a:ln>
                <a:solidFill>
                  <a:srgbClr val="0070C0"/>
                </a:solidFill>
                <a:cs typeface="Akhbar MT" pitchFamily="2" charset="-78"/>
              </a:rPr>
              <a:t>ى</a:t>
            </a:r>
            <a:r>
              <a:rPr lang="ar-SA" sz="2000" b="1" dirty="0" smtClean="0">
                <a:ln>
                  <a:solidFill>
                    <a:srgbClr val="0070C0"/>
                  </a:solidFill>
                </a:ln>
                <a:solidFill>
                  <a:srgbClr val="0070C0"/>
                </a:solidFill>
                <a:cs typeface="Akhbar MT" pitchFamily="2" charset="-78"/>
              </a:rPr>
              <a:t> التاجر في نهاية السنة المالية </a:t>
            </a:r>
            <a:endParaRPr lang="en-US" sz="2000" b="1" dirty="0" smtClean="0">
              <a:ln>
                <a:solidFill>
                  <a:srgbClr val="0070C0"/>
                </a:solidFill>
              </a:ln>
              <a:solidFill>
                <a:srgbClr val="0070C0"/>
              </a:solidFill>
              <a:cs typeface="Akhbar MT" pitchFamily="2" charset="-78"/>
            </a:endParaRP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تصلح الدفاتر التجارية المنتظمة أن تكون وسيلة للإثبات أمام القضاء</a:t>
            </a:r>
            <a:endParaRPr lang="en-US" sz="2000" b="1" dirty="0" smtClean="0">
              <a:ln>
                <a:solidFill>
                  <a:srgbClr val="0070C0"/>
                </a:solidFill>
              </a:ln>
              <a:solidFill>
                <a:srgbClr val="0070C0"/>
              </a:solidFill>
              <a:cs typeface="Akhbar MT" pitchFamily="2" charset="-78"/>
            </a:endParaRP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للدفاتر التجارية أهمية كبيرة في نظام الإفلاس.</a:t>
            </a:r>
            <a:endParaRPr lang="en-US" sz="2000" b="1" dirty="0" smtClean="0">
              <a:ln>
                <a:solidFill>
                  <a:srgbClr val="0070C0"/>
                </a:solidFill>
              </a:ln>
              <a:solidFill>
                <a:srgbClr val="0070C0"/>
              </a:solidFill>
              <a:cs typeface="Akhbar MT" pitchFamily="2" charset="-78"/>
            </a:endParaRP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تفيد الدفاتر التجارية في تقدير الضريبة المستحقة علي التاجر واحتساب الزكاة</a:t>
            </a:r>
            <a:endParaRPr lang="en-US" sz="2000" b="1" dirty="0" smtClean="0">
              <a:ln>
                <a:solidFill>
                  <a:srgbClr val="0070C0"/>
                </a:solidFill>
              </a:ln>
              <a:solidFill>
                <a:srgbClr val="0070C0"/>
              </a:solidFill>
              <a:cs typeface="Akhbar MT" pitchFamily="2" charset="-78"/>
            </a:endParaRPr>
          </a:p>
          <a:p>
            <a:pPr marL="457200" indent="-457200">
              <a:buFont typeface="+mj-lt"/>
              <a:buAutoNum type="arabicPeriod"/>
              <a:defRPr/>
            </a:pPr>
            <a:endParaRPr lang="en-US" sz="2000" b="1" dirty="0" smtClean="0">
              <a:solidFill>
                <a:schemeClr val="accent4">
                  <a:lumMod val="75000"/>
                </a:schemeClr>
              </a:solidFill>
            </a:endParaRPr>
          </a:p>
          <a:p>
            <a:pPr marL="457200" indent="-457200">
              <a:buFont typeface="+mj-lt"/>
              <a:buAutoNum type="arabicPeriod"/>
              <a:defRPr/>
            </a:pPr>
            <a:endParaRPr lang="en-US" sz="2000" b="1" dirty="0">
              <a:solidFill>
                <a:schemeClr val="accent4">
                  <a:lumMod val="75000"/>
                </a:schemeClr>
              </a:solidFill>
            </a:endParaRPr>
          </a:p>
        </p:txBody>
      </p:sp>
      <p:sp>
        <p:nvSpPr>
          <p:cNvPr id="6" name="وسيلة شرح خطية 1 (شريط التمييز)‏ 5"/>
          <p:cNvSpPr/>
          <p:nvPr/>
        </p:nvSpPr>
        <p:spPr>
          <a:xfrm>
            <a:off x="7667644" y="3307733"/>
            <a:ext cx="2071702" cy="1214446"/>
          </a:xfrm>
          <a:prstGeom prst="accentCallout1">
            <a:avLst>
              <a:gd name="adj1" fmla="val 963"/>
              <a:gd name="adj2" fmla="val -7736"/>
              <a:gd name="adj3" fmla="val 52901"/>
              <a:gd name="adj4" fmla="val -24849"/>
            </a:avLst>
          </a:prstGeom>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smtClean="0">
                <a:ln w="12700">
                  <a:solidFill>
                    <a:schemeClr val="tx1"/>
                  </a:solidFill>
                </a:ln>
                <a:solidFill>
                  <a:schemeClr val="tx1"/>
                </a:solidFill>
              </a:rPr>
              <a:t>أهمية الدفاتر التجارية</a:t>
            </a:r>
            <a:endParaRPr lang="en-US" sz="2000" b="1" dirty="0">
              <a:ln w="12700">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81232" y="0"/>
            <a:ext cx="4875609" cy="7143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rIns="18288"/>
          <a:lstStyle/>
          <a:p>
            <a:pPr algn="ctr">
              <a:defRPr/>
            </a:pPr>
            <a:r>
              <a:rPr lang="ar-SA" sz="2800" b="1" dirty="0" smtClean="0">
                <a:solidFill>
                  <a:schemeClr val="tx1"/>
                </a:solidFill>
                <a:cs typeface="Akhbar MT" pitchFamily="2" charset="-78"/>
              </a:rPr>
              <a:t> </a:t>
            </a:r>
            <a:r>
              <a:rPr lang="ar-SA" sz="2800" b="1" dirty="0">
                <a:solidFill>
                  <a:schemeClr val="tx1"/>
                </a:solidFill>
                <a:cs typeface="Akhbar MT" pitchFamily="2" charset="-78"/>
              </a:rPr>
              <a:t>تنظيم الدفاتر </a:t>
            </a:r>
            <a:r>
              <a:rPr lang="ar-SA" sz="2800" b="1" dirty="0" smtClean="0">
                <a:solidFill>
                  <a:schemeClr val="tx1"/>
                </a:solidFill>
                <a:cs typeface="Akhbar MT" pitchFamily="2" charset="-78"/>
              </a:rPr>
              <a:t>التجارية</a:t>
            </a:r>
            <a:endParaRPr lang="en-US" sz="2800" b="1" dirty="0">
              <a:solidFill>
                <a:schemeClr val="tx1"/>
              </a:solidFill>
              <a:cs typeface="Akhbar MT" pitchFamily="2" charset="-78"/>
            </a:endParaRPr>
          </a:p>
        </p:txBody>
      </p:sp>
      <p:sp>
        <p:nvSpPr>
          <p:cNvPr id="7" name="Rectangle 3"/>
          <p:cNvSpPr txBox="1">
            <a:spLocks noRot="1" noChangeArrowheads="1"/>
          </p:cNvSpPr>
          <p:nvPr/>
        </p:nvSpPr>
        <p:spPr>
          <a:xfrm>
            <a:off x="166654" y="1000108"/>
            <a:ext cx="9572692" cy="214314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solidFill>
                  <a:schemeClr val="accent4">
                    <a:lumMod val="75000"/>
                  </a:schemeClr>
                </a:solidFill>
                <a:cs typeface="Akhbar MT" pitchFamily="2" charset="-78"/>
              </a:rPr>
              <a:t>1 - الأشخاص </a:t>
            </a:r>
            <a:r>
              <a:rPr lang="ar-SA" sz="2400" b="1" dirty="0">
                <a:solidFill>
                  <a:schemeClr val="accent4">
                    <a:lumMod val="75000"/>
                  </a:schemeClr>
                </a:solidFill>
                <a:cs typeface="Akhbar MT" pitchFamily="2" charset="-78"/>
              </a:rPr>
              <a:t>الملتزمون بمسك الدفاتر </a:t>
            </a:r>
            <a:r>
              <a:rPr lang="ar-SA" sz="2400" b="1" dirty="0" smtClean="0">
                <a:solidFill>
                  <a:schemeClr val="accent4">
                    <a:lumMod val="75000"/>
                  </a:schemeClr>
                </a:solidFill>
                <a:cs typeface="Akhbar MT" pitchFamily="2" charset="-78"/>
              </a:rPr>
              <a:t>التجارية</a:t>
            </a:r>
          </a:p>
          <a:p>
            <a:pPr>
              <a:buFontTx/>
              <a:buChar char="-"/>
              <a:defRPr/>
            </a:pPr>
            <a:r>
              <a:rPr lang="ar-SA" sz="2400" dirty="0" smtClean="0">
                <a:ln>
                  <a:solidFill>
                    <a:srgbClr val="0070C0"/>
                  </a:solidFill>
                </a:ln>
                <a:solidFill>
                  <a:srgbClr val="0070C0"/>
                </a:solidFill>
                <a:cs typeface="Akhbar MT" pitchFamily="2" charset="-78"/>
              </a:rPr>
              <a:t>يقع الالتزام بمسك الدفاتر التجارية علي عاتق كل تاجر فردا كان أو شركة، مواطنا أو أجنبيا.</a:t>
            </a:r>
          </a:p>
          <a:p>
            <a:pPr>
              <a:buFontTx/>
              <a:buChar char="-"/>
              <a:defRPr/>
            </a:pPr>
            <a:r>
              <a:rPr lang="ar-SA" sz="2400" dirty="0" smtClean="0">
                <a:ln>
                  <a:solidFill>
                    <a:srgbClr val="0070C0"/>
                  </a:solidFill>
                </a:ln>
                <a:solidFill>
                  <a:srgbClr val="0070C0"/>
                </a:solidFill>
                <a:cs typeface="Akhbar MT" pitchFamily="2" charset="-78"/>
              </a:rPr>
              <a:t>الشريك المتضامن لا يلتزم بمسك دفاتر تجارية مستقلة عن دفاتر الشركة.</a:t>
            </a:r>
          </a:p>
          <a:p>
            <a:pPr>
              <a:buFontTx/>
              <a:buChar char="-"/>
              <a:defRPr/>
            </a:pPr>
            <a:r>
              <a:rPr lang="ar-SA" sz="2400" dirty="0" smtClean="0">
                <a:ln>
                  <a:solidFill>
                    <a:srgbClr val="0070C0"/>
                  </a:solidFill>
                </a:ln>
                <a:solidFill>
                  <a:srgbClr val="0070C0"/>
                </a:solidFill>
                <a:cs typeface="Akhbar MT" pitchFamily="2" charset="-78"/>
              </a:rPr>
              <a:t>لا يشترط وجود محل ثابت للتاجر، ولا يلزم معرفة التاجر الكتابة.</a:t>
            </a:r>
          </a:p>
          <a:p>
            <a:pPr>
              <a:buFontTx/>
              <a:buChar char="-"/>
              <a:defRPr/>
            </a:pPr>
            <a:r>
              <a:rPr lang="ar-SA" sz="2400" dirty="0" smtClean="0">
                <a:ln>
                  <a:solidFill>
                    <a:srgbClr val="0070C0"/>
                  </a:solidFill>
                </a:ln>
                <a:solidFill>
                  <a:srgbClr val="0070C0"/>
                </a:solidFill>
                <a:cs typeface="Akhbar MT" pitchFamily="2" charset="-78"/>
              </a:rPr>
              <a:t>يعفي من هذا الالتزام التاجر الذي لا يزيد رأسماله علي مائة ألف ريال .</a:t>
            </a:r>
            <a:endParaRPr lang="en-US" sz="2400" dirty="0" smtClean="0">
              <a:ln>
                <a:solidFill>
                  <a:srgbClr val="0070C0"/>
                </a:solidFill>
              </a:ln>
              <a:solidFill>
                <a:srgbClr val="0070C0"/>
              </a:solidFill>
              <a:cs typeface="Akhbar MT" pitchFamily="2" charset="-78"/>
            </a:endParaRPr>
          </a:p>
          <a:p>
            <a:pPr>
              <a:buFontTx/>
              <a:buChar char="-"/>
              <a:defRPr/>
            </a:pPr>
            <a:endParaRPr lang="en-US" sz="2400" dirty="0" smtClean="0">
              <a:ln>
                <a:solidFill>
                  <a:sysClr val="windowText" lastClr="000000"/>
                </a:solidFill>
              </a:ln>
              <a:solidFill>
                <a:schemeClr val="accent4">
                  <a:lumMod val="75000"/>
                </a:schemeClr>
              </a:solidFill>
            </a:endParaRPr>
          </a:p>
          <a:p>
            <a:pPr>
              <a:buFontTx/>
              <a:buChar char="-"/>
              <a:defRPr/>
            </a:pPr>
            <a:endParaRPr lang="en-US" sz="2400" dirty="0" smtClean="0">
              <a:ln>
                <a:solidFill>
                  <a:sysClr val="windowText" lastClr="000000"/>
                </a:solidFill>
              </a:ln>
              <a:solidFill>
                <a:schemeClr val="accent4">
                  <a:lumMod val="75000"/>
                </a:schemeClr>
              </a:solidFill>
            </a:endParaRPr>
          </a:p>
          <a:p>
            <a:pPr>
              <a:buFontTx/>
              <a:buChar char="-"/>
              <a:defRPr/>
            </a:pPr>
            <a:endParaRPr lang="en-US" sz="2400" dirty="0" smtClean="0">
              <a:ln>
                <a:solidFill>
                  <a:sysClr val="windowText" lastClr="000000"/>
                </a:solidFill>
              </a:ln>
              <a:solidFill>
                <a:schemeClr val="accent4">
                  <a:lumMod val="75000"/>
                </a:schemeClr>
              </a:solidFill>
            </a:endParaRPr>
          </a:p>
          <a:p>
            <a:pPr>
              <a:defRPr/>
            </a:pPr>
            <a:endParaRPr lang="en-US" sz="2400" b="1" dirty="0">
              <a:solidFill>
                <a:schemeClr val="accent4">
                  <a:lumMod val="75000"/>
                </a:schemeClr>
              </a:solidFill>
            </a:endParaRPr>
          </a:p>
        </p:txBody>
      </p:sp>
      <p:sp>
        <p:nvSpPr>
          <p:cNvPr id="11" name="Rectangle 3"/>
          <p:cNvSpPr txBox="1">
            <a:spLocks noRot="1" noChangeArrowheads="1"/>
          </p:cNvSpPr>
          <p:nvPr/>
        </p:nvSpPr>
        <p:spPr>
          <a:xfrm>
            <a:off x="166654" y="3357562"/>
            <a:ext cx="9572692" cy="2428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cs typeface="Akhbar MT" pitchFamily="2" charset="-78"/>
              </a:rPr>
              <a:t>2- أنواع </a:t>
            </a:r>
            <a:r>
              <a:rPr lang="ar-SA" sz="2400" b="1" dirty="0">
                <a:solidFill>
                  <a:schemeClr val="accent4">
                    <a:lumMod val="75000"/>
                  </a:schemeClr>
                </a:solidFill>
                <a:cs typeface="Akhbar MT" pitchFamily="2" charset="-78"/>
              </a:rPr>
              <a:t>الدفاتر </a:t>
            </a:r>
            <a:r>
              <a:rPr lang="ar-SA" sz="2400" b="1" dirty="0" smtClean="0">
                <a:solidFill>
                  <a:schemeClr val="accent4">
                    <a:lumMod val="75000"/>
                  </a:schemeClr>
                </a:solidFill>
                <a:cs typeface="Akhbar MT" pitchFamily="2" charset="-78"/>
              </a:rPr>
              <a:t>التجارية: </a:t>
            </a:r>
          </a:p>
          <a:p>
            <a:pPr algn="just">
              <a:defRPr/>
            </a:pPr>
            <a:r>
              <a:rPr lang="ar-SA" sz="2400" dirty="0" smtClean="0">
                <a:ln>
                  <a:solidFill>
                    <a:srgbClr val="0070C0"/>
                  </a:solidFill>
                </a:ln>
                <a:solidFill>
                  <a:srgbClr val="0070C0"/>
                </a:solidFill>
                <a:cs typeface="Akhbar MT" pitchFamily="2" charset="-78"/>
              </a:rPr>
              <a:t>يلتزم التاجر وفقا لنص المادة الأولى من نظام الدفاتر التجارية بمسك الدفاتر التجارية التي تستلزمها طبيعة تجارته وأهميتها بحيث تؤدي إلي بيان مركز التاجر المالي بدقة ووضوح.  </a:t>
            </a:r>
          </a:p>
          <a:p>
            <a:pPr algn="just">
              <a:defRPr/>
            </a:pPr>
            <a:r>
              <a:rPr lang="ar-SA" sz="2400" dirty="0" smtClean="0">
                <a:ln>
                  <a:solidFill>
                    <a:srgbClr val="0070C0"/>
                  </a:solidFill>
                </a:ln>
                <a:solidFill>
                  <a:srgbClr val="0070C0"/>
                </a:solidFill>
                <a:cs typeface="Akhbar MT" pitchFamily="2" charset="-78"/>
              </a:rPr>
              <a:t>غير أنه مع ذلك اشترطت حد أدنى من هذه الدفاتر علي كل تاجر أن يقوم بمسكها وهي دفتر اليومية الأصلي، ودفتر الجرد، ودفتر الأستاذ العام، فضلا عن التزام التاجر بالاحتفاظ  بملف لصور جميع المراسلات والمستندات التي تتصل بأعماله التجارية.</a:t>
            </a:r>
            <a:endParaRPr lang="en-US" sz="2400" dirty="0" smtClean="0">
              <a:ln>
                <a:solidFill>
                  <a:srgbClr val="0070C0"/>
                </a:solidFill>
              </a:ln>
              <a:solidFill>
                <a:srgbClr val="0070C0"/>
              </a:solidFill>
              <a:cs typeface="Akhbar MT" pitchFamily="2" charset="-78"/>
            </a:endParaRPr>
          </a:p>
          <a:p>
            <a:pPr algn="just">
              <a:defRPr/>
            </a:pPr>
            <a:endParaRPr lang="en-US" sz="2400" dirty="0">
              <a:solidFill>
                <a:schemeClr val="accent4">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down)">
                                      <p:cBhvr>
                                        <p:cTn id="1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Rot="1" noChangeArrowheads="1"/>
          </p:cNvSpPr>
          <p:nvPr/>
        </p:nvSpPr>
        <p:spPr>
          <a:xfrm>
            <a:off x="3309926" y="0"/>
            <a:ext cx="3869531" cy="428625"/>
          </a:xfrm>
          <a:prstGeom prst="rect">
            <a:avLst/>
          </a:prstGeom>
        </p:spPr>
        <p:style>
          <a:lnRef idx="3">
            <a:schemeClr val="lt1"/>
          </a:lnRef>
          <a:fillRef idx="1">
            <a:schemeClr val="accent1"/>
          </a:fillRef>
          <a:effectRef idx="1">
            <a:schemeClr val="accent1"/>
          </a:effectRef>
          <a:fontRef idx="minor">
            <a:schemeClr val="lt1"/>
          </a:fontRef>
        </p:style>
        <p:txBody>
          <a:bodyPr lIns="0" rIns="18288"/>
          <a:lstStyle/>
          <a:p>
            <a:pPr algn="ctr">
              <a:defRPr/>
            </a:pPr>
            <a:r>
              <a:rPr lang="ar-SA" sz="2800" b="1" dirty="0">
                <a:solidFill>
                  <a:srgbClr val="FF0000"/>
                </a:solidFill>
                <a:cs typeface="Akhbar MT" pitchFamily="2" charset="-78"/>
              </a:rPr>
              <a:t>أ-الدفاتر التجارية </a:t>
            </a:r>
            <a:r>
              <a:rPr lang="ar-SA" sz="2800" b="1" dirty="0" smtClean="0">
                <a:solidFill>
                  <a:srgbClr val="FF0000"/>
                </a:solidFill>
                <a:cs typeface="Akhbar MT" pitchFamily="2" charset="-78"/>
              </a:rPr>
              <a:t>الإلزامية</a:t>
            </a:r>
            <a:endParaRPr lang="en-US" sz="2800" b="1" dirty="0">
              <a:solidFill>
                <a:srgbClr val="2D07CF"/>
              </a:solidFill>
              <a:cs typeface="Akhbar MT" pitchFamily="2" charset="-78"/>
            </a:endParaRPr>
          </a:p>
        </p:txBody>
      </p:sp>
      <p:sp>
        <p:nvSpPr>
          <p:cNvPr id="5" name="Rectangle 3"/>
          <p:cNvSpPr txBox="1">
            <a:spLocks noRot="1" noChangeArrowheads="1"/>
          </p:cNvSpPr>
          <p:nvPr/>
        </p:nvSpPr>
        <p:spPr>
          <a:xfrm>
            <a:off x="166654" y="571480"/>
            <a:ext cx="9572692" cy="150019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cs typeface="Akhbar MT" pitchFamily="2" charset="-78"/>
              </a:rPr>
              <a:t>1- دفتر اليومية </a:t>
            </a:r>
            <a:r>
              <a:rPr lang="ar-SA" sz="2400" b="1" dirty="0" smtClean="0">
                <a:solidFill>
                  <a:srgbClr val="FF0000"/>
                </a:solidFill>
                <a:cs typeface="Akhbar MT" pitchFamily="2" charset="-78"/>
              </a:rPr>
              <a:t>الأصلي:</a:t>
            </a:r>
            <a:r>
              <a:rPr lang="ar-SA" sz="2400" dirty="0" smtClean="0">
                <a:ln>
                  <a:solidFill>
                    <a:srgbClr val="0070C0"/>
                  </a:solidFill>
                </a:ln>
                <a:solidFill>
                  <a:srgbClr val="0070C0"/>
                </a:solidFill>
                <a:cs typeface="Akhbar MT" pitchFamily="2" charset="-78"/>
              </a:rPr>
              <a:t>هو الدفتر الذي تقيد فيه جميع العمليات المالية التي يقوم </a:t>
            </a:r>
            <a:r>
              <a:rPr lang="ar-SA" sz="2400" dirty="0" err="1" smtClean="0">
                <a:ln>
                  <a:solidFill>
                    <a:srgbClr val="0070C0"/>
                  </a:solidFill>
                </a:ln>
                <a:solidFill>
                  <a:srgbClr val="0070C0"/>
                </a:solidFill>
                <a:cs typeface="Akhbar MT" pitchFamily="2" charset="-78"/>
              </a:rPr>
              <a:t>بها</a:t>
            </a:r>
            <a:r>
              <a:rPr lang="ar-SA" sz="2400" dirty="0" smtClean="0">
                <a:ln>
                  <a:solidFill>
                    <a:srgbClr val="0070C0"/>
                  </a:solidFill>
                </a:ln>
                <a:solidFill>
                  <a:srgbClr val="0070C0"/>
                </a:solidFill>
                <a:cs typeface="Akhbar MT" pitchFamily="2" charset="-78"/>
              </a:rPr>
              <a:t> التاجر، وكذلك </a:t>
            </a:r>
            <a:r>
              <a:rPr lang="ar-SA" sz="2400" dirty="0" err="1" smtClean="0">
                <a:ln>
                  <a:solidFill>
                    <a:srgbClr val="0070C0"/>
                  </a:solidFill>
                </a:ln>
                <a:solidFill>
                  <a:srgbClr val="0070C0"/>
                </a:solidFill>
                <a:cs typeface="Akhbar MT" pitchFamily="2" charset="-78"/>
              </a:rPr>
              <a:t>مسحوباته</a:t>
            </a:r>
            <a:r>
              <a:rPr lang="ar-SA" sz="2400" dirty="0" smtClean="0">
                <a:ln>
                  <a:solidFill>
                    <a:srgbClr val="0070C0"/>
                  </a:solidFill>
                </a:ln>
                <a:solidFill>
                  <a:srgbClr val="0070C0"/>
                </a:solidFill>
                <a:cs typeface="Akhbar MT" pitchFamily="2" charset="-78"/>
              </a:rPr>
              <a:t> الشخصية يوم بيوم وبالتفصيل باستثناء المسحوبات الشخصية التي يمكن أن تقيد إجمالا شهرا بشهر. وقد أجازت المادة الثالثة للتاجر أن يمسك دفاتر يومية مساعدة تجنبا لما يترتب علي قيد جميع العمليات التجارية في دفتر واحد من ارتباك في عمليات القيد </a:t>
            </a:r>
            <a:r>
              <a:rPr lang="ar-SA" sz="2100" dirty="0" smtClean="0">
                <a:ln>
                  <a:solidFill>
                    <a:srgbClr val="0070C0"/>
                  </a:solidFill>
                </a:ln>
                <a:solidFill>
                  <a:srgbClr val="0070C0"/>
                </a:solidFill>
                <a:cs typeface="Akhbar MT" pitchFamily="2" charset="-78"/>
              </a:rPr>
              <a:t>. </a:t>
            </a:r>
            <a:endParaRPr lang="en-US" sz="2100" dirty="0" smtClean="0">
              <a:ln>
                <a:solidFill>
                  <a:srgbClr val="0070C0"/>
                </a:solidFill>
              </a:ln>
              <a:solidFill>
                <a:srgbClr val="0070C0"/>
              </a:solidFill>
              <a:cs typeface="Akhbar MT" pitchFamily="2" charset="-78"/>
            </a:endParaRPr>
          </a:p>
          <a:p>
            <a:pPr algn="just">
              <a:defRPr/>
            </a:pPr>
            <a:endParaRPr lang="en-US" sz="2100" dirty="0" smtClean="0">
              <a:ln>
                <a:solidFill>
                  <a:sysClr val="windowText" lastClr="000000"/>
                </a:solidFill>
              </a:ln>
              <a:solidFill>
                <a:srgbClr val="2D07CF"/>
              </a:solidFill>
            </a:endParaRPr>
          </a:p>
          <a:p>
            <a:pPr algn="just">
              <a:defRPr/>
            </a:pPr>
            <a:endParaRPr lang="ar-SA" sz="2100" b="1" i="1" dirty="0">
              <a:solidFill>
                <a:srgbClr val="FF0000"/>
              </a:solidFill>
            </a:endParaRPr>
          </a:p>
          <a:p>
            <a:pPr algn="just">
              <a:defRPr/>
            </a:pPr>
            <a:endParaRPr lang="en-US" sz="2100" b="1" dirty="0">
              <a:solidFill>
                <a:srgbClr val="2D07CF"/>
              </a:solidFill>
            </a:endParaRPr>
          </a:p>
        </p:txBody>
      </p:sp>
      <p:sp>
        <p:nvSpPr>
          <p:cNvPr id="6" name="Rectangle 3"/>
          <p:cNvSpPr txBox="1">
            <a:spLocks noRot="1" noChangeArrowheads="1"/>
          </p:cNvSpPr>
          <p:nvPr/>
        </p:nvSpPr>
        <p:spPr>
          <a:xfrm>
            <a:off x="166655" y="2214554"/>
            <a:ext cx="9572691"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cs typeface="Akhbar MT" pitchFamily="2" charset="-78"/>
              </a:rPr>
              <a:t>2- دفتر </a:t>
            </a:r>
            <a:r>
              <a:rPr lang="ar-SA" sz="2400" b="1" dirty="0" smtClean="0">
                <a:solidFill>
                  <a:srgbClr val="FF0000"/>
                </a:solidFill>
                <a:cs typeface="Akhbar MT" pitchFamily="2" charset="-78"/>
              </a:rPr>
              <a:t>الجرد: </a:t>
            </a:r>
            <a:r>
              <a:rPr lang="ar-SA" sz="2400" dirty="0" smtClean="0">
                <a:ln>
                  <a:solidFill>
                    <a:srgbClr val="0070C0"/>
                  </a:solidFill>
                </a:ln>
                <a:solidFill>
                  <a:srgbClr val="0070C0"/>
                </a:solidFill>
                <a:cs typeface="Akhbar MT" pitchFamily="2" charset="-78"/>
              </a:rPr>
              <a:t>هو الدفتر الذي تقيد فيه تفاصيل البضاعة الموجودة لدي التاجر في آخر السنة المالية. ويلاحظ أن دفتر الجرد لا يشمل سوي تفاصيل البضاعة فقط دون غيرها من الحقوق التي للتاجر أو الديون عليه. لذا اشترط النظام أن يدون التاجر في دفتر الجرد صورة من قائمة المركز المالي إذا لم تكن مقيدة في دفتر آخر . </a:t>
            </a:r>
            <a:endParaRPr lang="en-US" sz="2400" dirty="0" smtClean="0">
              <a:ln>
                <a:solidFill>
                  <a:srgbClr val="0070C0"/>
                </a:solidFill>
              </a:ln>
              <a:solidFill>
                <a:srgbClr val="0070C0"/>
              </a:solidFill>
              <a:cs typeface="Akhbar MT" pitchFamily="2" charset="-78"/>
            </a:endParaRPr>
          </a:p>
          <a:p>
            <a:pPr algn="just">
              <a:defRPr/>
            </a:pPr>
            <a:endParaRPr lang="en-US" sz="2100" b="1" dirty="0">
              <a:solidFill>
                <a:srgbClr val="2D07CF"/>
              </a:solidFill>
            </a:endParaRPr>
          </a:p>
        </p:txBody>
      </p:sp>
      <p:sp>
        <p:nvSpPr>
          <p:cNvPr id="9" name="Rectangle 3"/>
          <p:cNvSpPr txBox="1">
            <a:spLocks noRot="1" noChangeArrowheads="1"/>
          </p:cNvSpPr>
          <p:nvPr/>
        </p:nvSpPr>
        <p:spPr>
          <a:xfrm>
            <a:off x="166654" y="3500438"/>
            <a:ext cx="9572692" cy="24431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100" b="1" i="1" dirty="0" smtClean="0">
                <a:solidFill>
                  <a:srgbClr val="FF0000"/>
                </a:solidFill>
                <a:cs typeface="Akhbar MT" pitchFamily="2" charset="-78"/>
              </a:rPr>
              <a:t>3- دفتر الأستاذ العام: </a:t>
            </a:r>
            <a:r>
              <a:rPr lang="ar-SA" sz="2400" dirty="0" smtClean="0">
                <a:ln>
                  <a:solidFill>
                    <a:srgbClr val="0070C0"/>
                  </a:solidFill>
                </a:ln>
                <a:solidFill>
                  <a:srgbClr val="0070C0"/>
                </a:solidFill>
                <a:cs typeface="Akhbar MT" pitchFamily="2" charset="-78"/>
              </a:rPr>
              <a:t>هو </a:t>
            </a:r>
            <a:r>
              <a:rPr lang="ar-SA" sz="2400" dirty="0">
                <a:ln>
                  <a:solidFill>
                    <a:srgbClr val="0070C0"/>
                  </a:solidFill>
                </a:ln>
                <a:solidFill>
                  <a:srgbClr val="0070C0"/>
                </a:solidFill>
                <a:cs typeface="Akhbar MT" pitchFamily="2" charset="-78"/>
              </a:rPr>
              <a:t>الدفتر الذي تنقل إليه جميع العمليات الواردة في دفتر اليومية من وقت </a:t>
            </a:r>
            <a:r>
              <a:rPr lang="ar-SA" sz="2400" dirty="0" smtClean="0">
                <a:ln>
                  <a:solidFill>
                    <a:srgbClr val="0070C0"/>
                  </a:solidFill>
                </a:ln>
                <a:solidFill>
                  <a:srgbClr val="0070C0"/>
                </a:solidFill>
                <a:cs typeface="Akhbar MT" pitchFamily="2" charset="-78"/>
              </a:rPr>
              <a:t>لآخر، </a:t>
            </a:r>
            <a:r>
              <a:rPr lang="ar-SA" sz="2400" dirty="0">
                <a:ln>
                  <a:solidFill>
                    <a:srgbClr val="0070C0"/>
                  </a:solidFill>
                </a:ln>
                <a:solidFill>
                  <a:srgbClr val="0070C0"/>
                </a:solidFill>
                <a:cs typeface="Akhbar MT" pitchFamily="2" charset="-78"/>
              </a:rPr>
              <a:t>ومن خلاله يمكن معرفة النتائج النهائية لحركة عناصر المشروع </a:t>
            </a:r>
            <a:r>
              <a:rPr lang="ar-SA" sz="2400" dirty="0" smtClean="0">
                <a:ln>
                  <a:solidFill>
                    <a:srgbClr val="0070C0"/>
                  </a:solidFill>
                </a:ln>
                <a:solidFill>
                  <a:srgbClr val="0070C0"/>
                </a:solidFill>
                <a:cs typeface="Akhbar MT" pitchFamily="2" charset="-78"/>
              </a:rPr>
              <a:t>التجاري، كما </a:t>
            </a:r>
            <a:r>
              <a:rPr lang="ar-SA" sz="2400" dirty="0">
                <a:ln>
                  <a:solidFill>
                    <a:srgbClr val="0070C0"/>
                  </a:solidFill>
                </a:ln>
                <a:solidFill>
                  <a:srgbClr val="0070C0"/>
                </a:solidFill>
                <a:cs typeface="Akhbar MT" pitchFamily="2" charset="-78"/>
              </a:rPr>
              <a:t>يمكن للتاجر أن يستخرج ميزانيته السنوية من واقع البيانات المقيدة </a:t>
            </a:r>
            <a:r>
              <a:rPr lang="ar-SA" sz="2400" dirty="0" err="1">
                <a:ln>
                  <a:solidFill>
                    <a:srgbClr val="0070C0"/>
                  </a:solidFill>
                </a:ln>
                <a:solidFill>
                  <a:srgbClr val="0070C0"/>
                </a:solidFill>
                <a:cs typeface="Akhbar MT" pitchFamily="2" charset="-78"/>
              </a:rPr>
              <a:t>به</a:t>
            </a:r>
            <a:r>
              <a:rPr lang="ar-SA" sz="2400" dirty="0" smtClean="0">
                <a:ln>
                  <a:solidFill>
                    <a:srgbClr val="0070C0"/>
                  </a:solidFill>
                </a:ln>
                <a:solidFill>
                  <a:srgbClr val="0070C0"/>
                </a:solidFill>
                <a:cs typeface="Akhbar MT" pitchFamily="2" charset="-78"/>
              </a:rPr>
              <a:t>. ترحل إلي دفتر الأستاذ العمليات ذات الطبيعة الواحدة من دفتر اليومية، بحيث يمكن استخلاص نتيجة كل حساب علي حدة بسهولة في أي وقت “حساب أرباح، حساب خسائر، حساب نفقات، حساب إيرادات“. القيد في دفتر الأستاذ يتم بناء علي وحدة العملية، حيث تنقل إليه جميع القيود المتعلقة بكل عملية علي حدة، بخلاف دفتر اليومية الذي تقيد فيه جميع العمليات حسب تاريخ وقوعها لا بحسب نوعها.</a:t>
            </a:r>
            <a:endParaRPr lang="en-US" sz="2400" dirty="0" smtClean="0">
              <a:ln>
                <a:solidFill>
                  <a:srgbClr val="0070C0"/>
                </a:solidFill>
              </a:ln>
              <a:solidFill>
                <a:srgbClr val="0070C0"/>
              </a:solidFill>
              <a:cs typeface="Akhbar MT" pitchFamily="2" charset="-78"/>
            </a:endParaRPr>
          </a:p>
          <a:p>
            <a:pPr algn="just">
              <a:defRPr/>
            </a:pPr>
            <a:endParaRPr lang="en-US" sz="21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ppt_x</p:attrName>
                                        </p:attrNameLst>
                                      </p:cBhvr>
                                      <p:tavLst>
                                        <p:tav tm="0">
                                          <p:val>
                                            <p:strVal val="#ppt_x-.2"/>
                                          </p:val>
                                        </p:tav>
                                        <p:tav tm="100000">
                                          <p:val>
                                            <p:strVal val="#ppt_x"/>
                                          </p:val>
                                        </p:tav>
                                      </p:tavLst>
                                    </p:anim>
                                    <p:anim calcmode="lin" valueType="num">
                                      <p:cBhvr>
                                        <p:cTn id="2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452802" y="0"/>
            <a:ext cx="4024313"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rIns="18288"/>
          <a:lstStyle/>
          <a:p>
            <a:pPr algn="ctr">
              <a:defRPr/>
            </a:pPr>
            <a:r>
              <a:rPr lang="ar-SA" sz="2800" b="1" dirty="0">
                <a:solidFill>
                  <a:srgbClr val="FF0000"/>
                </a:solidFill>
                <a:cs typeface="Akhbar MT" pitchFamily="2" charset="-78"/>
              </a:rPr>
              <a:t>ب-الدفاتر التجارية </a:t>
            </a:r>
            <a:r>
              <a:rPr lang="ar-SA" sz="2800" b="1" dirty="0" smtClean="0">
                <a:solidFill>
                  <a:srgbClr val="FF0000"/>
                </a:solidFill>
                <a:cs typeface="Akhbar MT" pitchFamily="2" charset="-78"/>
              </a:rPr>
              <a:t>الأخرى</a:t>
            </a:r>
            <a:endParaRPr lang="en-US" sz="2800" b="1" dirty="0">
              <a:solidFill>
                <a:srgbClr val="2D07CF"/>
              </a:solidFill>
              <a:cs typeface="Akhbar MT" pitchFamily="2" charset="-78"/>
            </a:endParaRPr>
          </a:p>
        </p:txBody>
      </p:sp>
      <p:sp>
        <p:nvSpPr>
          <p:cNvPr id="4" name="Rectangle 3"/>
          <p:cNvSpPr txBox="1">
            <a:spLocks noRot="1" noChangeArrowheads="1"/>
          </p:cNvSpPr>
          <p:nvPr/>
        </p:nvSpPr>
        <p:spPr>
          <a:xfrm>
            <a:off x="166654" y="2362200"/>
            <a:ext cx="9572692" cy="221457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rgbClr val="0070C0"/>
                  </a:solidFill>
                </a:ln>
                <a:solidFill>
                  <a:srgbClr val="0070C0"/>
                </a:solidFill>
                <a:cs typeface="Akhbar MT" pitchFamily="2" charset="-78"/>
              </a:rPr>
              <a:t>1-دفتر التسويدة:هو الذي تقيد فيه العمليات اليومية بصورة مستعجلة وبدون تنظيم فور وقوعها </a:t>
            </a:r>
            <a:r>
              <a:rPr lang="ar-SA" sz="2800" dirty="0" smtClean="0">
                <a:ln>
                  <a:solidFill>
                    <a:srgbClr val="0070C0"/>
                  </a:solidFill>
                </a:ln>
                <a:solidFill>
                  <a:srgbClr val="0070C0"/>
                </a:solidFill>
                <a:cs typeface="Akhbar MT" pitchFamily="2" charset="-78"/>
              </a:rPr>
              <a:t>.</a:t>
            </a:r>
          </a:p>
          <a:p>
            <a:pPr algn="just">
              <a:defRPr/>
            </a:pPr>
            <a:r>
              <a:rPr lang="ar-SA" sz="2800" dirty="0" smtClean="0">
                <a:ln>
                  <a:solidFill>
                    <a:srgbClr val="0070C0"/>
                  </a:solidFill>
                </a:ln>
                <a:solidFill>
                  <a:srgbClr val="0070C0"/>
                </a:solidFill>
                <a:cs typeface="Akhbar MT" pitchFamily="2" charset="-78"/>
              </a:rPr>
              <a:t> 2- دفتر الخزانة :هو الذي تقيد فيه كل النقود التي تدخل الخزينة أو تخرج منها.</a:t>
            </a:r>
          </a:p>
          <a:p>
            <a:pPr algn="just">
              <a:defRPr/>
            </a:pPr>
            <a:r>
              <a:rPr lang="ar-SA" sz="2800" dirty="0" smtClean="0">
                <a:ln>
                  <a:solidFill>
                    <a:srgbClr val="0070C0"/>
                  </a:solidFill>
                </a:ln>
                <a:solidFill>
                  <a:srgbClr val="0070C0"/>
                </a:solidFill>
                <a:cs typeface="Akhbar MT" pitchFamily="2" charset="-78"/>
              </a:rPr>
              <a:t> 3-دفتر الأوراق التجارية: هو الذي تقيد فيه تواريخ تحرير واستحقاق الأوراق التجارية سواء أكانت لمصلحة التاجر أم مستحقة عليه .</a:t>
            </a:r>
          </a:p>
          <a:p>
            <a:pPr algn="just">
              <a:defRPr/>
            </a:pPr>
            <a:r>
              <a:rPr lang="ar-SA" sz="2800" dirty="0" smtClean="0">
                <a:ln>
                  <a:solidFill>
                    <a:srgbClr val="0070C0"/>
                  </a:solidFill>
                </a:ln>
                <a:solidFill>
                  <a:srgbClr val="0070C0"/>
                </a:solidFill>
                <a:cs typeface="Akhbar MT" pitchFamily="2" charset="-78"/>
              </a:rPr>
              <a:t> 4- دفتر المخزن :هو الذي تقيد فيه حركة البضائع التي تدخل المخزن أو تخرج منه. </a:t>
            </a:r>
            <a:endParaRPr lang="en-US" sz="2800" dirty="0" smtClean="0">
              <a:ln>
                <a:solidFill>
                  <a:srgbClr val="0070C0"/>
                </a:solidFill>
              </a:ln>
              <a:solidFill>
                <a:srgbClr val="0070C0"/>
              </a:solidFill>
              <a:cs typeface="Akhbar MT" pitchFamily="2" charset="-78"/>
            </a:endParaRPr>
          </a:p>
          <a:p>
            <a:pPr algn="just">
              <a:defRPr/>
            </a:pPr>
            <a:endParaRPr lang="en-US" sz="2400" dirty="0" smtClean="0">
              <a:ln>
                <a:solidFill>
                  <a:sysClr val="windowText" lastClr="000000"/>
                </a:solidFill>
              </a:ln>
              <a:solidFill>
                <a:srgbClr val="2D07CF"/>
              </a:solidFill>
            </a:endParaRPr>
          </a:p>
          <a:p>
            <a:pPr algn="just">
              <a:defRPr/>
            </a:pP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
        <p:nvSpPr>
          <p:cNvPr id="5" name="Rectangle 3"/>
          <p:cNvSpPr txBox="1">
            <a:spLocks noRot="1" noChangeArrowheads="1"/>
          </p:cNvSpPr>
          <p:nvPr/>
        </p:nvSpPr>
        <p:spPr>
          <a:xfrm>
            <a:off x="166654" y="1000108"/>
            <a:ext cx="9572692" cy="100013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smtClean="0">
                <a:ln>
                  <a:solidFill>
                    <a:srgbClr val="0070C0"/>
                  </a:solidFill>
                </a:ln>
                <a:solidFill>
                  <a:srgbClr val="0070C0"/>
                </a:solidFill>
                <a:cs typeface="Akhbar MT" pitchFamily="2" charset="-78"/>
              </a:rPr>
              <a:t>الدفاتر </a:t>
            </a:r>
            <a:r>
              <a:rPr lang="ar-SA" sz="2800" dirty="0">
                <a:ln>
                  <a:solidFill>
                    <a:srgbClr val="0070C0"/>
                  </a:solidFill>
                </a:ln>
                <a:solidFill>
                  <a:srgbClr val="0070C0"/>
                </a:solidFill>
                <a:cs typeface="Akhbar MT" pitchFamily="2" charset="-78"/>
              </a:rPr>
              <a:t>الإلزامية </a:t>
            </a:r>
            <a:r>
              <a:rPr lang="ar-SA" sz="2800" dirty="0" smtClean="0">
                <a:ln>
                  <a:solidFill>
                    <a:srgbClr val="0070C0"/>
                  </a:solidFill>
                </a:ln>
                <a:solidFill>
                  <a:srgbClr val="0070C0"/>
                </a:solidFill>
                <a:cs typeface="Akhbar MT" pitchFamily="2" charset="-78"/>
              </a:rPr>
              <a:t>إذن هي التي </a:t>
            </a:r>
            <a:r>
              <a:rPr lang="ar-SA" sz="2800" dirty="0">
                <a:ln>
                  <a:solidFill>
                    <a:srgbClr val="0070C0"/>
                  </a:solidFill>
                </a:ln>
                <a:solidFill>
                  <a:srgbClr val="0070C0"/>
                </a:solidFill>
                <a:cs typeface="Akhbar MT" pitchFamily="2" charset="-78"/>
              </a:rPr>
              <a:t>يجب علي التاجر مسكها كحد أدني لبيان مركزه المالي علاوة </a:t>
            </a:r>
            <a:r>
              <a:rPr lang="ar-SA" sz="2800" dirty="0" smtClean="0">
                <a:ln>
                  <a:solidFill>
                    <a:srgbClr val="0070C0"/>
                  </a:solidFill>
                </a:ln>
                <a:solidFill>
                  <a:srgbClr val="0070C0"/>
                </a:solidFill>
                <a:cs typeface="Akhbar MT" pitchFamily="2" charset="-78"/>
              </a:rPr>
              <a:t>على </a:t>
            </a:r>
            <a:r>
              <a:rPr lang="ar-SA" sz="2800" dirty="0">
                <a:ln>
                  <a:solidFill>
                    <a:srgbClr val="0070C0"/>
                  </a:solidFill>
                </a:ln>
                <a:solidFill>
                  <a:srgbClr val="0070C0"/>
                </a:solidFill>
                <a:cs typeface="Akhbar MT" pitchFamily="2" charset="-78"/>
              </a:rPr>
              <a:t>الدفاتر الأخرى التي تستلزمها طبيعة تجارته </a:t>
            </a:r>
            <a:r>
              <a:rPr lang="ar-SA" sz="2800" dirty="0" smtClean="0">
                <a:ln>
                  <a:solidFill>
                    <a:srgbClr val="0070C0"/>
                  </a:solidFill>
                </a:ln>
                <a:solidFill>
                  <a:srgbClr val="0070C0"/>
                </a:solidFill>
                <a:cs typeface="Akhbar MT" pitchFamily="2" charset="-78"/>
              </a:rPr>
              <a:t>وأهمها</a:t>
            </a:r>
            <a:r>
              <a:rPr lang="ar-SA" sz="2800" dirty="0">
                <a:ln>
                  <a:solidFill>
                    <a:srgbClr val="0070C0"/>
                  </a:solidFill>
                </a:ln>
                <a:solidFill>
                  <a:srgbClr val="0070C0"/>
                </a:solidFill>
                <a:cs typeface="Akhbar MT" pitchFamily="2" charset="-78"/>
              </a:rPr>
              <a:t>. </a:t>
            </a:r>
            <a:endParaRPr lang="en-US" sz="2800" dirty="0">
              <a:ln>
                <a:solidFill>
                  <a:srgbClr val="0070C0"/>
                </a:solidFill>
              </a:ln>
              <a:solidFill>
                <a:srgbClr val="0070C0"/>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786047" y="571480"/>
            <a:ext cx="4875644" cy="714380"/>
          </a:xfrm>
          <a:prstGeom prst="rect">
            <a:avLst/>
          </a:prstGeom>
        </p:spPr>
        <p:style>
          <a:lnRef idx="1">
            <a:schemeClr val="accent1"/>
          </a:lnRef>
          <a:fillRef idx="3">
            <a:schemeClr val="accent1"/>
          </a:fillRef>
          <a:effectRef idx="2">
            <a:schemeClr val="accent1"/>
          </a:effectRef>
          <a:fontRef idx="minor">
            <a:schemeClr val="lt1"/>
          </a:fontRef>
        </p:style>
        <p:txBody>
          <a:bodyPr lIns="0" rIns="18288"/>
          <a:lstStyle/>
          <a:p>
            <a:pPr algn="ctr">
              <a:defRPr/>
            </a:pPr>
            <a:r>
              <a:rPr lang="ar-SA" sz="3200" dirty="0">
                <a:ln>
                  <a:solidFill>
                    <a:srgbClr val="FF0000"/>
                  </a:solidFill>
                </a:ln>
                <a:solidFill>
                  <a:srgbClr val="FF0000"/>
                </a:solidFill>
                <a:cs typeface="Akhbar MT" pitchFamily="2" charset="-78"/>
              </a:rPr>
              <a:t>ج- ملف صور المراسلات </a:t>
            </a:r>
            <a:r>
              <a:rPr lang="ar-SA" sz="3200" dirty="0" smtClean="0">
                <a:ln>
                  <a:solidFill>
                    <a:srgbClr val="FF0000"/>
                  </a:solidFill>
                </a:ln>
                <a:solidFill>
                  <a:srgbClr val="FF0000"/>
                </a:solidFill>
                <a:cs typeface="Akhbar MT" pitchFamily="2" charset="-78"/>
              </a:rPr>
              <a:t>والوثائق</a:t>
            </a:r>
            <a:endParaRPr lang="en-US" sz="3200" dirty="0">
              <a:ln>
                <a:solidFill>
                  <a:srgbClr val="FF0000"/>
                </a:solidFill>
              </a:ln>
              <a:solidFill>
                <a:srgbClr val="FF0000"/>
              </a:solidFill>
              <a:cs typeface="Akhbar MT" pitchFamily="2" charset="-78"/>
            </a:endParaRPr>
          </a:p>
        </p:txBody>
      </p:sp>
      <p:sp>
        <p:nvSpPr>
          <p:cNvPr id="3" name="Rectangle 3"/>
          <p:cNvSpPr txBox="1">
            <a:spLocks noRot="1" noChangeArrowheads="1"/>
          </p:cNvSpPr>
          <p:nvPr/>
        </p:nvSpPr>
        <p:spPr>
          <a:xfrm>
            <a:off x="166654" y="2214554"/>
            <a:ext cx="9572692" cy="14287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rgbClr val="00B050"/>
                  </a:solidFill>
                </a:ln>
                <a:solidFill>
                  <a:srgbClr val="00B050"/>
                </a:solidFill>
                <a:cs typeface="Akhbar MT" pitchFamily="2" charset="-78"/>
              </a:rPr>
              <a:t>يجب علي التاجر –طبقا لنص المادة 6 من نظام الدفاتر التجارية- أن يحتفظ بصورة طبق الأصل من جميع المراسلات والوثائق المتعلقة بتجارته الصادرة منه والواردة </a:t>
            </a:r>
            <a:r>
              <a:rPr lang="ar-SA" sz="2800" dirty="0" smtClean="0">
                <a:ln>
                  <a:solidFill>
                    <a:srgbClr val="00B050"/>
                  </a:solidFill>
                </a:ln>
                <a:solidFill>
                  <a:srgbClr val="00B050"/>
                </a:solidFill>
                <a:cs typeface="Akhbar MT" pitchFamily="2" charset="-78"/>
              </a:rPr>
              <a:t>إليه، ويكون </a:t>
            </a:r>
            <a:r>
              <a:rPr lang="ar-SA" sz="2800" dirty="0">
                <a:ln>
                  <a:solidFill>
                    <a:srgbClr val="00B050"/>
                  </a:solidFill>
                </a:ln>
                <a:solidFill>
                  <a:srgbClr val="00B050"/>
                </a:solidFill>
                <a:cs typeface="Akhbar MT" pitchFamily="2" charset="-78"/>
              </a:rPr>
              <a:t>الحفظ بطريقة منتظمة يسهل معها مراجعة القيود الحسابية وتكفل عند اللزوم التحقق من الأرباح والخسائر. </a:t>
            </a:r>
            <a:endParaRPr lang="en-US" sz="2800" dirty="0">
              <a:ln>
                <a:solidFill>
                  <a:srgbClr val="00B050"/>
                </a:solidFill>
              </a:ln>
              <a:solidFill>
                <a:srgbClr val="00B050"/>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666984" y="0"/>
            <a:ext cx="4875609" cy="642918"/>
          </a:xfrm>
          <a:prstGeom prst="rect">
            <a:avLst/>
          </a:prstGeom>
        </p:spPr>
        <p:style>
          <a:lnRef idx="1">
            <a:schemeClr val="accent1"/>
          </a:lnRef>
          <a:fillRef idx="3">
            <a:schemeClr val="accent1"/>
          </a:fillRef>
          <a:effectRef idx="2">
            <a:schemeClr val="accent1"/>
          </a:effectRef>
          <a:fontRef idx="minor">
            <a:schemeClr val="lt1"/>
          </a:fontRef>
        </p:style>
        <p:txBody>
          <a:bodyPr lIns="0" rIns="18288"/>
          <a:lstStyle/>
          <a:p>
            <a:pPr algn="ctr">
              <a:defRPr/>
            </a:pPr>
            <a:r>
              <a:rPr lang="ar-SA" sz="2800" b="1" dirty="0" smtClean="0">
                <a:solidFill>
                  <a:schemeClr val="accent4">
                    <a:lumMod val="75000"/>
                  </a:schemeClr>
                </a:solidFill>
                <a:cs typeface="Akhbar MT" pitchFamily="2" charset="-78"/>
              </a:rPr>
              <a:t>قواعد </a:t>
            </a:r>
            <a:r>
              <a:rPr lang="ar-SA" sz="2800" b="1" dirty="0">
                <a:solidFill>
                  <a:schemeClr val="accent4">
                    <a:lumMod val="75000"/>
                  </a:schemeClr>
                </a:solidFill>
                <a:cs typeface="Akhbar MT" pitchFamily="2" charset="-78"/>
              </a:rPr>
              <a:t>انتظام الدفاتر </a:t>
            </a:r>
            <a:r>
              <a:rPr lang="ar-SA" sz="2800" b="1" dirty="0" smtClean="0">
                <a:solidFill>
                  <a:schemeClr val="accent4">
                    <a:lumMod val="75000"/>
                  </a:schemeClr>
                </a:solidFill>
                <a:cs typeface="Akhbar MT" pitchFamily="2" charset="-78"/>
              </a:rPr>
              <a:t>التجارية</a:t>
            </a:r>
            <a:endParaRPr lang="en-US" sz="2800" b="1" dirty="0">
              <a:solidFill>
                <a:schemeClr val="accent4">
                  <a:lumMod val="75000"/>
                </a:schemeClr>
              </a:solidFill>
              <a:cs typeface="Akhbar MT" pitchFamily="2" charset="-78"/>
            </a:endParaRPr>
          </a:p>
        </p:txBody>
      </p:sp>
      <p:sp>
        <p:nvSpPr>
          <p:cNvPr id="3" name="Rectangle 3"/>
          <p:cNvSpPr txBox="1">
            <a:spLocks noRot="1" noChangeArrowheads="1"/>
          </p:cNvSpPr>
          <p:nvPr/>
        </p:nvSpPr>
        <p:spPr>
          <a:xfrm>
            <a:off x="166654" y="857232"/>
            <a:ext cx="9572692" cy="12858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rgbClr val="00B050"/>
                  </a:solidFill>
                </a:ln>
                <a:solidFill>
                  <a:srgbClr val="00B050"/>
                </a:solidFill>
                <a:cs typeface="Akhbar MT" pitchFamily="2" charset="-78"/>
              </a:rPr>
              <a:t>يجب علي التاجر أن يراعي قواعد معينة عند مسك الدفاتر التجارية ،وذلك لكي تكون معبرة عن المركز المالي الحقيقي </a:t>
            </a:r>
            <a:r>
              <a:rPr lang="ar-SA" sz="2400" dirty="0" smtClean="0">
                <a:ln>
                  <a:solidFill>
                    <a:srgbClr val="00B050"/>
                  </a:solidFill>
                </a:ln>
                <a:solidFill>
                  <a:srgbClr val="00B050"/>
                </a:solidFill>
                <a:cs typeface="Akhbar MT" pitchFamily="2" charset="-78"/>
              </a:rPr>
              <a:t>له، ويمكن </a:t>
            </a:r>
            <a:r>
              <a:rPr lang="ar-SA" sz="2400" dirty="0">
                <a:ln>
                  <a:solidFill>
                    <a:srgbClr val="00B050"/>
                  </a:solidFill>
                </a:ln>
                <a:solidFill>
                  <a:srgbClr val="00B050"/>
                </a:solidFill>
                <a:cs typeface="Akhbar MT" pitchFamily="2" charset="-78"/>
              </a:rPr>
              <a:t>الاستناد إليها في الإثبات أمام </a:t>
            </a:r>
            <a:r>
              <a:rPr lang="ar-SA" sz="2400" dirty="0" smtClean="0">
                <a:ln>
                  <a:solidFill>
                    <a:srgbClr val="00B050"/>
                  </a:solidFill>
                </a:ln>
                <a:solidFill>
                  <a:srgbClr val="00B050"/>
                </a:solidFill>
                <a:cs typeface="Akhbar MT" pitchFamily="2" charset="-78"/>
              </a:rPr>
              <a:t>القضاء، وفي </a:t>
            </a:r>
            <a:r>
              <a:rPr lang="ar-SA" sz="2400" dirty="0">
                <a:ln>
                  <a:solidFill>
                    <a:srgbClr val="00B050"/>
                  </a:solidFill>
                </a:ln>
                <a:solidFill>
                  <a:srgbClr val="00B050"/>
                </a:solidFill>
                <a:cs typeface="Akhbar MT" pitchFamily="2" charset="-78"/>
              </a:rPr>
              <a:t>تقدير الضريبة المستحقة </a:t>
            </a:r>
            <a:r>
              <a:rPr lang="ar-SA" sz="2400" dirty="0" smtClean="0">
                <a:ln>
                  <a:solidFill>
                    <a:srgbClr val="00B050"/>
                  </a:solidFill>
                </a:ln>
                <a:solidFill>
                  <a:srgbClr val="00B050"/>
                </a:solidFill>
                <a:cs typeface="Akhbar MT" pitchFamily="2" charset="-78"/>
              </a:rPr>
              <a:t>عليه، وقد </a:t>
            </a:r>
            <a:r>
              <a:rPr lang="ar-SA" sz="2400" dirty="0">
                <a:ln>
                  <a:solidFill>
                    <a:srgbClr val="00B050"/>
                  </a:solidFill>
                </a:ln>
                <a:solidFill>
                  <a:srgbClr val="00B050"/>
                </a:solidFill>
                <a:cs typeface="Akhbar MT" pitchFamily="2" charset="-78"/>
              </a:rPr>
              <a:t>تضمن نظام الدفاتر التجارية ولائحته التنفيذية القواعد التي تكفل انتظام الدفاتر وصحة ما يرد فيها من </a:t>
            </a:r>
            <a:r>
              <a:rPr lang="ar-SA" sz="2400" dirty="0" smtClean="0">
                <a:ln>
                  <a:solidFill>
                    <a:srgbClr val="00B050"/>
                  </a:solidFill>
                </a:ln>
                <a:solidFill>
                  <a:srgbClr val="00B050"/>
                </a:solidFill>
                <a:cs typeface="Akhbar MT" pitchFamily="2" charset="-78"/>
              </a:rPr>
              <a:t>بيانات. </a:t>
            </a:r>
            <a:r>
              <a:rPr lang="ar-SA" sz="2400" dirty="0" smtClean="0">
                <a:solidFill>
                  <a:srgbClr val="FF0000"/>
                </a:solidFill>
                <a:cs typeface="Akhbar MT" pitchFamily="2" charset="-78"/>
              </a:rPr>
              <a:t>فما </a:t>
            </a:r>
            <a:r>
              <a:rPr lang="ar-SA" sz="2400" dirty="0">
                <a:solidFill>
                  <a:srgbClr val="FF0000"/>
                </a:solidFill>
                <a:cs typeface="Akhbar MT" pitchFamily="2" charset="-78"/>
              </a:rPr>
              <a:t>هي هذه القواعد؟ </a:t>
            </a:r>
            <a:endParaRPr lang="en-US" sz="2400" dirty="0">
              <a:solidFill>
                <a:srgbClr val="FF0000"/>
              </a:solidFill>
              <a:cs typeface="Akhbar MT" pitchFamily="2" charset="-78"/>
            </a:endParaRPr>
          </a:p>
        </p:txBody>
      </p:sp>
      <p:sp>
        <p:nvSpPr>
          <p:cNvPr id="4" name="Rectangle 3"/>
          <p:cNvSpPr txBox="1">
            <a:spLocks noRot="1" noChangeArrowheads="1"/>
          </p:cNvSpPr>
          <p:nvPr/>
        </p:nvSpPr>
        <p:spPr>
          <a:xfrm>
            <a:off x="166654" y="2357430"/>
            <a:ext cx="9572692" cy="8572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Low">
              <a:defRPr/>
            </a:pPr>
            <a:r>
              <a:rPr lang="ar-SA" sz="2400" dirty="0">
                <a:ln>
                  <a:solidFill>
                    <a:srgbClr val="00B050"/>
                  </a:solidFill>
                </a:ln>
                <a:solidFill>
                  <a:srgbClr val="00B050"/>
                </a:solidFill>
                <a:cs typeface="Akhbar MT" pitchFamily="2" charset="-78"/>
              </a:rPr>
              <a:t>لا يشترط أن تحصل الكتابة في الدفتر بخط يد التاجر </a:t>
            </a:r>
            <a:r>
              <a:rPr lang="ar-SA" sz="2400" dirty="0" smtClean="0">
                <a:ln>
                  <a:solidFill>
                    <a:srgbClr val="00B050"/>
                  </a:solidFill>
                </a:ln>
                <a:solidFill>
                  <a:srgbClr val="00B050"/>
                </a:solidFill>
                <a:cs typeface="Akhbar MT" pitchFamily="2" charset="-78"/>
              </a:rPr>
              <a:t>ذاته، فقد </a:t>
            </a:r>
            <a:r>
              <a:rPr lang="ar-SA" sz="2400" dirty="0">
                <a:ln>
                  <a:solidFill>
                    <a:srgbClr val="00B050"/>
                  </a:solidFill>
                </a:ln>
                <a:solidFill>
                  <a:srgbClr val="00B050"/>
                </a:solidFill>
                <a:cs typeface="Akhbar MT" pitchFamily="2" charset="-78"/>
              </a:rPr>
              <a:t>تكون بيد أحد </a:t>
            </a:r>
            <a:r>
              <a:rPr lang="ar-SA" sz="2400" dirty="0" smtClean="0">
                <a:ln>
                  <a:solidFill>
                    <a:srgbClr val="00B050"/>
                  </a:solidFill>
                </a:ln>
                <a:solidFill>
                  <a:srgbClr val="00B050"/>
                </a:solidFill>
                <a:cs typeface="Akhbar MT" pitchFamily="2" charset="-78"/>
              </a:rPr>
              <a:t>مستخدميه، وهو </a:t>
            </a:r>
            <a:r>
              <a:rPr lang="ar-SA" sz="2400" dirty="0">
                <a:ln>
                  <a:solidFill>
                    <a:srgbClr val="00B050"/>
                  </a:solidFill>
                </a:ln>
                <a:solidFill>
                  <a:srgbClr val="00B050"/>
                </a:solidFill>
                <a:cs typeface="Akhbar MT" pitchFamily="2" charset="-78"/>
              </a:rPr>
              <a:t>مسئول عن ذلك حيث يفترض أن جميع القيود المدونة قد تمت بعلمه ورضاه ما لم يقم دليل علي عكس </a:t>
            </a:r>
            <a:r>
              <a:rPr lang="ar-SA" sz="2400" dirty="0" smtClean="0">
                <a:ln>
                  <a:solidFill>
                    <a:srgbClr val="00B050"/>
                  </a:solidFill>
                </a:ln>
                <a:solidFill>
                  <a:srgbClr val="00B050"/>
                </a:solidFill>
                <a:cs typeface="Akhbar MT" pitchFamily="2" charset="-78"/>
              </a:rPr>
              <a:t>ذلك.  </a:t>
            </a:r>
            <a:endParaRPr lang="en-US" sz="2400" dirty="0">
              <a:ln>
                <a:solidFill>
                  <a:srgbClr val="00B050"/>
                </a:solidFill>
              </a:ln>
              <a:solidFill>
                <a:srgbClr val="00B050"/>
              </a:solidFill>
              <a:cs typeface="Akhbar MT" pitchFamily="2" charset="-78"/>
            </a:endParaRPr>
          </a:p>
        </p:txBody>
      </p:sp>
      <p:sp>
        <p:nvSpPr>
          <p:cNvPr id="5" name="Rectangle 3"/>
          <p:cNvSpPr txBox="1">
            <a:spLocks noRot="1" noChangeArrowheads="1"/>
          </p:cNvSpPr>
          <p:nvPr/>
        </p:nvSpPr>
        <p:spPr>
          <a:xfrm>
            <a:off x="139358" y="3352800"/>
            <a:ext cx="9572692" cy="12858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cs typeface="Akhbar MT" pitchFamily="2" charset="-78"/>
              </a:rPr>
              <a:t>- مدة الاحتفاظ بالدفاتر التجارية والمراسلات</a:t>
            </a:r>
            <a:r>
              <a:rPr lang="ar-SA" sz="2400" b="1" dirty="0" smtClean="0">
                <a:ln>
                  <a:solidFill>
                    <a:srgbClr val="00B050"/>
                  </a:solidFill>
                </a:ln>
                <a:solidFill>
                  <a:srgbClr val="00B050"/>
                </a:solidFill>
                <a:cs typeface="Akhbar MT" pitchFamily="2" charset="-78"/>
              </a:rPr>
              <a:t>: </a:t>
            </a:r>
            <a:r>
              <a:rPr lang="ar-SA" sz="2400" dirty="0" smtClean="0">
                <a:ln>
                  <a:solidFill>
                    <a:srgbClr val="00B050"/>
                  </a:solidFill>
                </a:ln>
                <a:solidFill>
                  <a:srgbClr val="00B050"/>
                </a:solidFill>
                <a:cs typeface="Akhbar MT" pitchFamily="2" charset="-78"/>
              </a:rPr>
              <a:t>يجب </a:t>
            </a:r>
            <a:r>
              <a:rPr lang="ar-SA" sz="2400" dirty="0">
                <a:ln>
                  <a:solidFill>
                    <a:srgbClr val="00B050"/>
                  </a:solidFill>
                </a:ln>
                <a:solidFill>
                  <a:srgbClr val="00B050"/>
                </a:solidFill>
                <a:cs typeface="Akhbar MT" pitchFamily="2" charset="-78"/>
              </a:rPr>
              <a:t>علي التاجر وورثته الاحتفاظ بالدفاتر التجارية الإلزامية في حدها الأدنى وكذلك دفتر المراسلات مدة عشر سنوات علي الأقل تبدأ من تاريخ إقفال الدفتر أو من تاريخ إرسال أو تسلم المراسلات والمستندات . </a:t>
            </a:r>
            <a:endParaRPr lang="en-US" sz="2400" dirty="0">
              <a:ln>
                <a:solidFill>
                  <a:srgbClr val="00B050"/>
                </a:solidFill>
              </a:ln>
              <a:solidFill>
                <a:srgbClr val="00B050"/>
              </a:solidFill>
              <a:cs typeface="Akhbar MT" pitchFamily="2" charset="-78"/>
            </a:endParaRPr>
          </a:p>
        </p:txBody>
      </p:sp>
      <p:sp>
        <p:nvSpPr>
          <p:cNvPr id="6" name="Rectangle 3"/>
          <p:cNvSpPr txBox="1">
            <a:spLocks noRot="1" noChangeArrowheads="1"/>
          </p:cNvSpPr>
          <p:nvPr/>
        </p:nvSpPr>
        <p:spPr>
          <a:xfrm>
            <a:off x="139358" y="4876800"/>
            <a:ext cx="9572692"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solidFill>
                  <a:schemeClr val="accent4">
                    <a:lumMod val="75000"/>
                  </a:schemeClr>
                </a:solidFill>
                <a:cs typeface="Akhbar MT" pitchFamily="2" charset="-78"/>
              </a:rPr>
              <a:t>- جواز استخدام الحاسب الآلي في تدوين بيانات الدفاتر التجارية: </a:t>
            </a:r>
            <a:r>
              <a:rPr lang="ar-SA" sz="2000" dirty="0" smtClean="0">
                <a:ln>
                  <a:solidFill>
                    <a:srgbClr val="00B050"/>
                  </a:solidFill>
                </a:ln>
                <a:solidFill>
                  <a:srgbClr val="00B050"/>
                </a:solidFill>
                <a:cs typeface="Akhbar MT" pitchFamily="2" charset="-78"/>
              </a:rPr>
              <a:t>لذا </a:t>
            </a:r>
            <a:r>
              <a:rPr lang="ar-SA" sz="2000" dirty="0">
                <a:ln>
                  <a:solidFill>
                    <a:srgbClr val="00B050"/>
                  </a:solidFill>
                </a:ln>
                <a:solidFill>
                  <a:srgbClr val="00B050"/>
                </a:solidFill>
                <a:cs typeface="Akhbar MT" pitchFamily="2" charset="-78"/>
              </a:rPr>
              <a:t>يجوز للتاجر بعد انقضاء تلك المدة أن يعدم دفاتره ومستنداته المتعلقة بتجارته ، فمرور عشر سنوات من تاريخ إقفال الدفاتر أو إرسال أو تسلم المراسلات والمستندات يعتبر قرينة بسيطة علي قيام التاجر بإعدامها.  </a:t>
            </a:r>
            <a:endParaRPr lang="en-US" sz="2000" dirty="0">
              <a:ln>
                <a:solidFill>
                  <a:srgbClr val="00B050"/>
                </a:solidFill>
              </a:ln>
              <a:solidFill>
                <a:srgbClr val="00B050"/>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ppt_x-.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ppt_x</p:attrName>
                                        </p:attrNameLst>
                                      </p:cBhvr>
                                      <p:tavLst>
                                        <p:tav tm="0">
                                          <p:val>
                                            <p:strVal val="#ppt_x-.2"/>
                                          </p:val>
                                        </p:tav>
                                        <p:tav tm="100000">
                                          <p:val>
                                            <p:strVal val="#ppt_x"/>
                                          </p:val>
                                        </p:tav>
                                      </p:tavLst>
                                    </p:anim>
                                    <p:anim calcmode="lin" valueType="num">
                                      <p:cBhvr>
                                        <p:cTn id="3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47813" y="0"/>
            <a:ext cx="6887766" cy="642918"/>
          </a:xfrm>
          <a:prstGeom prst="rect">
            <a:avLst/>
          </a:prstGeom>
        </p:spPr>
        <p:style>
          <a:lnRef idx="1">
            <a:schemeClr val="accent1"/>
          </a:lnRef>
          <a:fillRef idx="3">
            <a:schemeClr val="accent1"/>
          </a:fillRef>
          <a:effectRef idx="2">
            <a:schemeClr val="accent1"/>
          </a:effectRef>
          <a:fontRef idx="minor">
            <a:schemeClr val="lt1"/>
          </a:fontRef>
        </p:style>
        <p:txBody>
          <a:bodyPr lIns="0" rIns="18288"/>
          <a:lstStyle/>
          <a:p>
            <a:pPr algn="ctr">
              <a:defRPr/>
            </a:pPr>
            <a:r>
              <a:rPr lang="ar-SA" sz="2400" b="1" dirty="0">
                <a:solidFill>
                  <a:srgbClr val="FF0000"/>
                </a:solidFill>
              </a:rPr>
              <a:t>- الجزاء </a:t>
            </a:r>
            <a:r>
              <a:rPr lang="ar-SA" sz="2400" b="1" dirty="0" smtClean="0">
                <a:solidFill>
                  <a:srgbClr val="FF0000"/>
                </a:solidFill>
              </a:rPr>
              <a:t>على </a:t>
            </a:r>
            <a:r>
              <a:rPr lang="ar-SA" sz="2400" b="1" dirty="0">
                <a:solidFill>
                  <a:srgbClr val="FF0000"/>
                </a:solidFill>
              </a:rPr>
              <a:t>مخالفة الأحكام الخاصة بالدفاتر </a:t>
            </a:r>
            <a:r>
              <a:rPr lang="ar-SA" sz="2400" b="1" dirty="0" smtClean="0">
                <a:solidFill>
                  <a:srgbClr val="FF0000"/>
                </a:solidFill>
              </a:rPr>
              <a:t>التجارية</a:t>
            </a:r>
            <a:endParaRPr lang="en-US" sz="2400" b="1" dirty="0">
              <a:solidFill>
                <a:srgbClr val="2D07CF"/>
              </a:solidFill>
            </a:endParaRPr>
          </a:p>
        </p:txBody>
      </p:sp>
      <p:sp>
        <p:nvSpPr>
          <p:cNvPr id="3" name="Rectangle 3"/>
          <p:cNvSpPr txBox="1">
            <a:spLocks noRot="1" noChangeArrowheads="1"/>
          </p:cNvSpPr>
          <p:nvPr/>
        </p:nvSpPr>
        <p:spPr>
          <a:xfrm>
            <a:off x="166654" y="857232"/>
            <a:ext cx="957269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ysClr val="windowText" lastClr="000000"/>
                  </a:solidFill>
                </a:ln>
                <a:solidFill>
                  <a:srgbClr val="2D07CF"/>
                </a:solidFill>
              </a:rPr>
              <a:t>يترتب علي عدم مسك التاجر الدفاتر التجارية أو عدم مراعاة قواعد </a:t>
            </a:r>
            <a:r>
              <a:rPr lang="ar-SA" sz="2400" dirty="0" smtClean="0">
                <a:ln>
                  <a:solidFill>
                    <a:sysClr val="windowText" lastClr="000000"/>
                  </a:solidFill>
                </a:ln>
                <a:solidFill>
                  <a:srgbClr val="2D07CF"/>
                </a:solidFill>
              </a:rPr>
              <a:t>انتظامها، </a:t>
            </a:r>
            <a:r>
              <a:rPr lang="ar-SA" sz="2400" dirty="0">
                <a:ln>
                  <a:solidFill>
                    <a:sysClr val="windowText" lastClr="000000"/>
                  </a:solidFill>
                </a:ln>
                <a:solidFill>
                  <a:srgbClr val="2D07CF"/>
                </a:solidFill>
              </a:rPr>
              <a:t>تعرض التاجر لجزاءات جنائية وجزاءات مدنية. </a:t>
            </a:r>
            <a:endParaRPr lang="en-US" sz="2400" dirty="0">
              <a:ln>
                <a:solidFill>
                  <a:sysClr val="windowText" lastClr="000000"/>
                </a:solidFill>
              </a:ln>
              <a:solidFill>
                <a:srgbClr val="2D07CF"/>
              </a:solidFill>
            </a:endParaRPr>
          </a:p>
        </p:txBody>
      </p:sp>
      <p:sp>
        <p:nvSpPr>
          <p:cNvPr id="4" name="Rectangle 3"/>
          <p:cNvSpPr txBox="1">
            <a:spLocks noRot="1" noChangeArrowheads="1"/>
          </p:cNvSpPr>
          <p:nvPr/>
        </p:nvSpPr>
        <p:spPr>
          <a:xfrm>
            <a:off x="166654" y="1928802"/>
            <a:ext cx="9572692" cy="200026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الجزاءات الجنائية</a:t>
            </a:r>
            <a:r>
              <a:rPr lang="ar-SA" sz="2400" b="1" dirty="0" smtClean="0">
                <a:solidFill>
                  <a:srgbClr val="FF0000"/>
                </a:solidFill>
              </a:rPr>
              <a:t>: </a:t>
            </a:r>
            <a:r>
              <a:rPr lang="ar-SA" sz="2400" dirty="0" smtClean="0">
                <a:ln>
                  <a:solidFill>
                    <a:sysClr val="windowText" lastClr="000000"/>
                  </a:solidFill>
                </a:ln>
                <a:solidFill>
                  <a:srgbClr val="2D07CF"/>
                </a:solidFill>
              </a:rPr>
              <a:t>إذا </a:t>
            </a:r>
            <a:r>
              <a:rPr lang="ar-SA" sz="2400" dirty="0">
                <a:ln>
                  <a:solidFill>
                    <a:sysClr val="windowText" lastClr="000000"/>
                  </a:solidFill>
                </a:ln>
                <a:solidFill>
                  <a:srgbClr val="2D07CF"/>
                </a:solidFill>
              </a:rPr>
              <a:t>خالف التاجر الأحكام المنصوص عليها في نظام الدفاتر التجارية بأن لم يمسك دفاتر </a:t>
            </a:r>
            <a:r>
              <a:rPr lang="ar-SA" sz="2400" dirty="0" smtClean="0">
                <a:ln>
                  <a:solidFill>
                    <a:sysClr val="windowText" lastClr="000000"/>
                  </a:solidFill>
                </a:ln>
                <a:solidFill>
                  <a:srgbClr val="2D07CF"/>
                </a:solidFill>
              </a:rPr>
              <a:t>أصلا، أو </a:t>
            </a:r>
            <a:r>
              <a:rPr lang="ar-SA" sz="2400" dirty="0">
                <a:ln>
                  <a:solidFill>
                    <a:sysClr val="windowText" lastClr="000000"/>
                  </a:solidFill>
                </a:ln>
                <a:solidFill>
                  <a:srgbClr val="2D07CF"/>
                </a:solidFill>
              </a:rPr>
              <a:t>كانت دفاتره غير كافية ولا تتناسب مع طبيعة </a:t>
            </a:r>
            <a:r>
              <a:rPr lang="ar-SA" sz="2400" dirty="0" smtClean="0">
                <a:ln>
                  <a:solidFill>
                    <a:sysClr val="windowText" lastClr="000000"/>
                  </a:solidFill>
                </a:ln>
                <a:solidFill>
                  <a:srgbClr val="2D07CF"/>
                </a:solidFill>
              </a:rPr>
              <a:t>تجارته، أو </a:t>
            </a:r>
            <a:r>
              <a:rPr lang="ar-SA" sz="2400" dirty="0">
                <a:ln>
                  <a:solidFill>
                    <a:sysClr val="windowText" lastClr="000000"/>
                  </a:solidFill>
                </a:ln>
                <a:solidFill>
                  <a:srgbClr val="2D07CF"/>
                </a:solidFill>
              </a:rPr>
              <a:t>كانت دفاتره غير </a:t>
            </a:r>
            <a:r>
              <a:rPr lang="ar-SA" sz="2400" dirty="0" smtClean="0">
                <a:ln>
                  <a:solidFill>
                    <a:sysClr val="windowText" lastClr="000000"/>
                  </a:solidFill>
                </a:ln>
                <a:solidFill>
                  <a:srgbClr val="2D07CF"/>
                </a:solidFill>
              </a:rPr>
              <a:t>منتظمة، كذلك </a:t>
            </a:r>
            <a:r>
              <a:rPr lang="ar-SA" sz="2400" dirty="0">
                <a:ln>
                  <a:solidFill>
                    <a:sysClr val="windowText" lastClr="000000"/>
                  </a:solidFill>
                </a:ln>
                <a:solidFill>
                  <a:srgbClr val="2D07CF"/>
                </a:solidFill>
              </a:rPr>
              <a:t>إذا لم يحتفظ  بدفاتره المدة القانونية فإنه يتعرض لجزاء جنائي وهو الغرامة التي التي لا تقل عن خمسة آلاف ريال ولا تزيد عن خمسين ألف ريال</a:t>
            </a:r>
            <a:r>
              <a:rPr lang="ar-SA" sz="2400" dirty="0" smtClean="0">
                <a:ln>
                  <a:solidFill>
                    <a:sysClr val="windowText" lastClr="000000"/>
                  </a:solidFill>
                </a:ln>
                <a:solidFill>
                  <a:srgbClr val="2D07CF"/>
                </a:solidFill>
              </a:rPr>
              <a:t>. وفي حالة إفلاس التاجر فإن عدم وجود دفاتر تجارية منتظمة لديه له أثر في اعتباره مفلسا بالتدليس أو التقصير. </a:t>
            </a: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
        <p:nvSpPr>
          <p:cNvPr id="7" name="Rectangle 3"/>
          <p:cNvSpPr txBox="1">
            <a:spLocks noRot="1" noChangeArrowheads="1"/>
          </p:cNvSpPr>
          <p:nvPr/>
        </p:nvSpPr>
        <p:spPr>
          <a:xfrm>
            <a:off x="166654" y="4143380"/>
            <a:ext cx="9572692" cy="135732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rgbClr val="FF0000"/>
                </a:solidFill>
              </a:rPr>
              <a:t>ب-الجزاءات المدنية: </a:t>
            </a:r>
            <a:r>
              <a:rPr lang="ar-SA" sz="2400" dirty="0" smtClean="0">
                <a:ln>
                  <a:solidFill>
                    <a:sysClr val="windowText" lastClr="000000"/>
                  </a:solidFill>
                </a:ln>
                <a:solidFill>
                  <a:srgbClr val="2D07CF"/>
                </a:solidFill>
              </a:rPr>
              <a:t>يتمثل </a:t>
            </a:r>
            <a:r>
              <a:rPr lang="ar-SA" sz="2400" dirty="0">
                <a:ln>
                  <a:solidFill>
                    <a:sysClr val="windowText" lastClr="000000"/>
                  </a:solidFill>
                </a:ln>
                <a:solidFill>
                  <a:srgbClr val="2D07CF"/>
                </a:solidFill>
              </a:rPr>
              <a:t>الجزاء المدني عند مخالفة التاجر لأحكام الدفاتر التجارية في عدم الأخذ بالدفاتر غير المنتظمة كدليل في الإثبات في أغلب الحالات</a:t>
            </a:r>
            <a:r>
              <a:rPr lang="ar-SA" sz="2400" dirty="0" smtClean="0">
                <a:ln>
                  <a:solidFill>
                    <a:sysClr val="windowText" lastClr="000000"/>
                  </a:solidFill>
                </a:ln>
                <a:solidFill>
                  <a:srgbClr val="2D07CF"/>
                </a:solidFill>
              </a:rPr>
              <a:t>. هذا </a:t>
            </a:r>
            <a:r>
              <a:rPr lang="ar-SA" sz="2400" dirty="0">
                <a:ln>
                  <a:solidFill>
                    <a:sysClr val="windowText" lastClr="000000"/>
                  </a:solidFill>
                </a:ln>
                <a:solidFill>
                  <a:srgbClr val="2D07CF"/>
                </a:solidFill>
              </a:rPr>
              <a:t>بالإضافة إلي حرمان التاجر من الصلح الواقي من </a:t>
            </a:r>
            <a:r>
              <a:rPr lang="ar-SA" sz="2400" dirty="0" smtClean="0">
                <a:ln>
                  <a:solidFill>
                    <a:sysClr val="windowText" lastClr="000000"/>
                  </a:solidFill>
                </a:ln>
                <a:solidFill>
                  <a:srgbClr val="2D07CF"/>
                </a:solidFill>
              </a:rPr>
              <a:t>الإفلاس، وخضوعه </a:t>
            </a:r>
            <a:r>
              <a:rPr lang="ar-SA" sz="2400" dirty="0">
                <a:ln>
                  <a:solidFill>
                    <a:sysClr val="windowText" lastClr="000000"/>
                  </a:solidFill>
                </a:ln>
                <a:solidFill>
                  <a:srgbClr val="2D07CF"/>
                </a:solidFill>
              </a:rPr>
              <a:t>للتقدير الجزافي </a:t>
            </a:r>
            <a:r>
              <a:rPr lang="ar-SA" sz="2400" dirty="0" smtClean="0">
                <a:ln>
                  <a:solidFill>
                    <a:sysClr val="windowText" lastClr="000000"/>
                  </a:solidFill>
                </a:ln>
                <a:solidFill>
                  <a:srgbClr val="2D07CF"/>
                </a:solidFill>
              </a:rPr>
              <a:t>للضريبة.</a:t>
            </a:r>
            <a:endParaRPr lang="ar-SA" sz="2400" dirty="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ppt_x</p:attrName>
                                        </p:attrNameLst>
                                      </p:cBhvr>
                                      <p:tavLst>
                                        <p:tav tm="0">
                                          <p:val>
                                            <p:strVal val="#ppt_x-.2"/>
                                          </p:val>
                                        </p:tav>
                                        <p:tav tm="100000">
                                          <p:val>
                                            <p:strVal val="#ppt_x"/>
                                          </p:val>
                                        </p:tav>
                                      </p:tavLst>
                                    </p:anim>
                                    <p:anim calcmode="lin" valueType="num">
                                      <p:cBhvr>
                                        <p:cTn id="29"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166918" y="0"/>
            <a:ext cx="5959078" cy="500063"/>
          </a:xfrm>
          <a:prstGeom prst="rect">
            <a:avLst/>
          </a:prstGeom>
        </p:spPr>
        <p:style>
          <a:lnRef idx="0">
            <a:schemeClr val="accent1"/>
          </a:lnRef>
          <a:fillRef idx="3">
            <a:schemeClr val="accent1"/>
          </a:fillRef>
          <a:effectRef idx="3">
            <a:schemeClr val="accent1"/>
          </a:effectRef>
          <a:fontRef idx="minor">
            <a:schemeClr val="lt1"/>
          </a:fontRef>
        </p:style>
        <p:txBody>
          <a:bodyPr lIns="0" rIns="18288"/>
          <a:lstStyle/>
          <a:p>
            <a:pPr algn="ctr">
              <a:defRPr/>
            </a:pPr>
            <a:r>
              <a:rPr lang="ar-SA" sz="2800" b="1" dirty="0" smtClean="0">
                <a:solidFill>
                  <a:srgbClr val="FF0000"/>
                </a:solidFill>
                <a:cs typeface="Akhbar MT" pitchFamily="2" charset="-78"/>
              </a:rPr>
              <a:t>حجية </a:t>
            </a:r>
            <a:r>
              <a:rPr lang="ar-SA" sz="2800" b="1" dirty="0">
                <a:solidFill>
                  <a:srgbClr val="FF0000"/>
                </a:solidFill>
                <a:cs typeface="Akhbar MT" pitchFamily="2" charset="-78"/>
              </a:rPr>
              <a:t>الدفاتر التجارية في </a:t>
            </a:r>
            <a:r>
              <a:rPr lang="ar-SA" sz="2800" b="1" dirty="0" smtClean="0">
                <a:solidFill>
                  <a:srgbClr val="FF0000"/>
                </a:solidFill>
                <a:cs typeface="Akhbar MT" pitchFamily="2" charset="-78"/>
              </a:rPr>
              <a:t>الإثبات</a:t>
            </a:r>
            <a:endParaRPr lang="en-US" sz="2800" b="1" dirty="0">
              <a:solidFill>
                <a:srgbClr val="2D07CF"/>
              </a:solidFill>
              <a:cs typeface="Akhbar MT" pitchFamily="2" charset="-78"/>
            </a:endParaRPr>
          </a:p>
        </p:txBody>
      </p:sp>
      <p:sp>
        <p:nvSpPr>
          <p:cNvPr id="3" name="Rectangle 3"/>
          <p:cNvSpPr txBox="1">
            <a:spLocks noRot="1" noChangeArrowheads="1"/>
          </p:cNvSpPr>
          <p:nvPr/>
        </p:nvSpPr>
        <p:spPr>
          <a:xfrm>
            <a:off x="166654" y="642918"/>
            <a:ext cx="957269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rgbClr val="00B050"/>
                  </a:solidFill>
                </a:ln>
                <a:solidFill>
                  <a:srgbClr val="00B050"/>
                </a:solidFill>
                <a:cs typeface="Akhbar MT" pitchFamily="2" charset="-78"/>
              </a:rPr>
              <a:t>اهتمت تشريعات غالبية الدول بإعطاء الدفاتر التجارية أهمية خاصة في الإثبات لمصلحة التاجر أو ضد مصلحته.</a:t>
            </a:r>
            <a:endParaRPr lang="en-US" sz="2800" dirty="0">
              <a:ln>
                <a:solidFill>
                  <a:srgbClr val="00B050"/>
                </a:solidFill>
              </a:ln>
              <a:solidFill>
                <a:srgbClr val="00B050"/>
              </a:solidFill>
              <a:cs typeface="Akhbar MT" pitchFamily="2" charset="-78"/>
            </a:endParaRPr>
          </a:p>
        </p:txBody>
      </p:sp>
      <p:sp>
        <p:nvSpPr>
          <p:cNvPr id="6" name="Rectangle 3"/>
          <p:cNvSpPr txBox="1">
            <a:spLocks noRot="1" noChangeArrowheads="1"/>
          </p:cNvSpPr>
          <p:nvPr/>
        </p:nvSpPr>
        <p:spPr>
          <a:xfrm>
            <a:off x="166654" y="1714488"/>
            <a:ext cx="9572692" cy="164307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rgbClr val="FF0000"/>
                </a:solidFill>
                <a:cs typeface="Akhbar MT" pitchFamily="2" charset="-78"/>
              </a:rPr>
              <a:t>أولا :دور الدفاتر التجارية في الإثبات لمصلحة </a:t>
            </a:r>
            <a:r>
              <a:rPr lang="ar-SA" sz="2800" b="1" dirty="0" smtClean="0">
                <a:ln>
                  <a:solidFill>
                    <a:srgbClr val="00B050"/>
                  </a:solidFill>
                </a:ln>
                <a:solidFill>
                  <a:srgbClr val="00B050"/>
                </a:solidFill>
                <a:cs typeface="Akhbar MT" pitchFamily="2" charset="-78"/>
              </a:rPr>
              <a:t>التاجر:</a:t>
            </a:r>
            <a:r>
              <a:rPr lang="ar-SA" sz="2800" dirty="0" smtClean="0">
                <a:ln>
                  <a:solidFill>
                    <a:srgbClr val="00B050"/>
                  </a:solidFill>
                </a:ln>
                <a:solidFill>
                  <a:srgbClr val="00B050"/>
                </a:solidFill>
                <a:cs typeface="Akhbar MT" pitchFamily="2" charset="-78"/>
              </a:rPr>
              <a:t>الأصل </a:t>
            </a:r>
            <a:r>
              <a:rPr lang="ar-SA" sz="2800" dirty="0">
                <a:ln>
                  <a:solidFill>
                    <a:srgbClr val="00B050"/>
                  </a:solidFill>
                </a:ln>
                <a:solidFill>
                  <a:srgbClr val="00B050"/>
                </a:solidFill>
                <a:cs typeface="Akhbar MT" pitchFamily="2" charset="-78"/>
              </a:rPr>
              <a:t>أن الشخص لا يستطيع أن يصطنع دليلا لنفسه علي الغير إذا كان </a:t>
            </a:r>
            <a:r>
              <a:rPr lang="ar-SA" sz="2800" dirty="0" smtClean="0">
                <a:ln>
                  <a:solidFill>
                    <a:srgbClr val="00B050"/>
                  </a:solidFill>
                </a:ln>
                <a:solidFill>
                  <a:srgbClr val="00B050"/>
                </a:solidFill>
                <a:cs typeface="Akhbar MT" pitchFamily="2" charset="-78"/>
              </a:rPr>
              <a:t>مدعيا. ويمثل </a:t>
            </a:r>
            <a:r>
              <a:rPr lang="ar-SA" sz="2800" dirty="0">
                <a:ln>
                  <a:solidFill>
                    <a:srgbClr val="00B050"/>
                  </a:solidFill>
                </a:ln>
                <a:solidFill>
                  <a:srgbClr val="00B050"/>
                </a:solidFill>
                <a:cs typeface="Akhbar MT" pitchFamily="2" charset="-78"/>
              </a:rPr>
              <a:t>الاحتجاج بالدفاتر التجارية خروجا علي هذا </a:t>
            </a:r>
            <a:r>
              <a:rPr lang="ar-SA" sz="2800" dirty="0" smtClean="0">
                <a:ln>
                  <a:solidFill>
                    <a:srgbClr val="00B050"/>
                  </a:solidFill>
                </a:ln>
                <a:solidFill>
                  <a:srgbClr val="00B050"/>
                </a:solidFill>
                <a:cs typeface="Akhbar MT" pitchFamily="2" charset="-78"/>
              </a:rPr>
              <a:t>الأصل، فالتاجر </a:t>
            </a:r>
            <a:r>
              <a:rPr lang="ar-SA" sz="2800" dirty="0">
                <a:ln>
                  <a:solidFill>
                    <a:srgbClr val="00B050"/>
                  </a:solidFill>
                </a:ln>
                <a:solidFill>
                  <a:srgbClr val="00B050"/>
                </a:solidFill>
                <a:cs typeface="Akhbar MT" pitchFamily="2" charset="-78"/>
              </a:rPr>
              <a:t>يستطيع أن يحتج بدفاتره في إثبات حق له قبل </a:t>
            </a:r>
            <a:r>
              <a:rPr lang="ar-SA" sz="2800" dirty="0" smtClean="0">
                <a:ln>
                  <a:solidFill>
                    <a:srgbClr val="00B050"/>
                  </a:solidFill>
                </a:ln>
                <a:solidFill>
                  <a:srgbClr val="00B050"/>
                </a:solidFill>
                <a:cs typeface="Akhbar MT" pitchFamily="2" charset="-78"/>
              </a:rPr>
              <a:t>الغير، ولكن </a:t>
            </a:r>
            <a:r>
              <a:rPr lang="ar-SA" sz="2800" dirty="0">
                <a:ln>
                  <a:solidFill>
                    <a:srgbClr val="00B050"/>
                  </a:solidFill>
                </a:ln>
                <a:solidFill>
                  <a:srgbClr val="00B050"/>
                </a:solidFill>
                <a:cs typeface="Akhbar MT" pitchFamily="2" charset="-78"/>
              </a:rPr>
              <a:t>يجب التفرقة بين إذا كان الغير تاجرا أم غير </a:t>
            </a:r>
            <a:r>
              <a:rPr lang="ar-SA" sz="2800" dirty="0" smtClean="0">
                <a:ln>
                  <a:solidFill>
                    <a:srgbClr val="00B050"/>
                  </a:solidFill>
                </a:ln>
                <a:solidFill>
                  <a:srgbClr val="00B050"/>
                </a:solidFill>
                <a:cs typeface="Akhbar MT" pitchFamily="2" charset="-78"/>
              </a:rPr>
              <a:t>تاجر: </a:t>
            </a:r>
            <a:endParaRPr lang="en-US" sz="2800" dirty="0">
              <a:ln>
                <a:solidFill>
                  <a:srgbClr val="00B050"/>
                </a:solidFill>
              </a:ln>
              <a:solidFill>
                <a:srgbClr val="00B050"/>
              </a:solidFill>
              <a:cs typeface="Akhbar MT" pitchFamily="2" charset="-78"/>
            </a:endParaRPr>
          </a:p>
        </p:txBody>
      </p:sp>
      <p:sp>
        <p:nvSpPr>
          <p:cNvPr id="7" name="Rectangle 3"/>
          <p:cNvSpPr txBox="1">
            <a:spLocks noRot="1" noChangeArrowheads="1"/>
          </p:cNvSpPr>
          <p:nvPr/>
        </p:nvSpPr>
        <p:spPr>
          <a:xfrm>
            <a:off x="685800" y="4077072"/>
            <a:ext cx="3835152" cy="17287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solidFill>
                  <a:srgbClr val="FF0000"/>
                </a:solidFill>
                <a:cs typeface="Akhbar MT" pitchFamily="2" charset="-78"/>
              </a:rPr>
              <a:t>ب- إذا كان الخصم غير تاجر:</a:t>
            </a:r>
            <a:r>
              <a:rPr lang="ar-SA" sz="2800" dirty="0" smtClean="0">
                <a:ln>
                  <a:solidFill>
                    <a:sysClr val="windowText" lastClr="000000"/>
                  </a:solidFill>
                </a:ln>
                <a:solidFill>
                  <a:srgbClr val="2D07CF"/>
                </a:solidFill>
                <a:cs typeface="Akhbar MT" pitchFamily="2" charset="-78"/>
              </a:rPr>
              <a:t>لا يجوز للتاجر أن يستند إلي دفاتره لإثبات ما يدعيه ضد خصمه غير التاجر  </a:t>
            </a:r>
            <a:endParaRPr lang="en-US" sz="2800" dirty="0" smtClean="0">
              <a:ln>
                <a:solidFill>
                  <a:sysClr val="windowText" lastClr="000000"/>
                </a:solidFill>
              </a:ln>
              <a:solidFill>
                <a:srgbClr val="2D07CF"/>
              </a:solidFill>
              <a:cs typeface="Akhbar MT" pitchFamily="2" charset="-78"/>
            </a:endParaRPr>
          </a:p>
          <a:p>
            <a:pPr algn="just">
              <a:defRPr/>
            </a:pPr>
            <a:endParaRPr lang="en-US" sz="2400" dirty="0">
              <a:ln>
                <a:solidFill>
                  <a:sysClr val="windowText" lastClr="000000"/>
                </a:solidFill>
              </a:ln>
              <a:solidFill>
                <a:srgbClr val="2D07CF"/>
              </a:solidFill>
            </a:endParaRPr>
          </a:p>
        </p:txBody>
      </p:sp>
      <p:sp>
        <p:nvSpPr>
          <p:cNvPr id="8" name="Rectangle 3"/>
          <p:cNvSpPr txBox="1">
            <a:spLocks noRot="1" noChangeArrowheads="1"/>
          </p:cNvSpPr>
          <p:nvPr/>
        </p:nvSpPr>
        <p:spPr>
          <a:xfrm>
            <a:off x="5385048" y="4077072"/>
            <a:ext cx="4176464" cy="17287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solidFill>
                  <a:srgbClr val="FF0000"/>
                </a:solidFill>
                <a:cs typeface="Akhbar MT" pitchFamily="2" charset="-78"/>
              </a:rPr>
              <a:t>أ- إذا </a:t>
            </a:r>
            <a:r>
              <a:rPr lang="ar-SA" sz="2800" b="1" dirty="0">
                <a:solidFill>
                  <a:srgbClr val="FF0000"/>
                </a:solidFill>
                <a:cs typeface="Akhbar MT" pitchFamily="2" charset="-78"/>
              </a:rPr>
              <a:t>كان الخصم تاجرا</a:t>
            </a:r>
            <a:r>
              <a:rPr lang="ar-SA" sz="2800" dirty="0">
                <a:ln>
                  <a:solidFill>
                    <a:sysClr val="windowText" lastClr="000000"/>
                  </a:solidFill>
                </a:ln>
                <a:solidFill>
                  <a:srgbClr val="2D07CF"/>
                </a:solidFill>
                <a:cs typeface="Akhbar MT" pitchFamily="2" charset="-78"/>
              </a:rPr>
              <a:t>: إذا استند التاجر إلي دفاتره لإثبات حق له علي تاجر آخر، فيجوز للقاضي أن يعتد بها إذا كانت منتظمة ومتعلقة بنزاع تجاري بالنسبة للطرفين. </a:t>
            </a:r>
          </a:p>
          <a:p>
            <a:pPr algn="just">
              <a:defRPr/>
            </a:pPr>
            <a:endParaRPr lang="en-US" sz="2400" dirty="0">
              <a:ln>
                <a:solidFill>
                  <a:sysClr val="windowText" lastClr="000000"/>
                </a:solidFill>
              </a:ln>
              <a:solidFill>
                <a:srgbClr val="2D07CF"/>
              </a:solidFill>
            </a:endParaRPr>
          </a:p>
        </p:txBody>
      </p:sp>
      <p:cxnSp>
        <p:nvCxnSpPr>
          <p:cNvPr id="9" name="Straight Arrow Connector 8"/>
          <p:cNvCxnSpPr>
            <a:stCxn id="6" idx="2"/>
            <a:endCxn id="8" idx="0"/>
          </p:cNvCxnSpPr>
          <p:nvPr/>
        </p:nvCxnSpPr>
        <p:spPr>
          <a:xfrm>
            <a:off x="4953000" y="3357562"/>
            <a:ext cx="2520280" cy="719510"/>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2"/>
            <a:endCxn id="7" idx="0"/>
          </p:cNvCxnSpPr>
          <p:nvPr/>
        </p:nvCxnSpPr>
        <p:spPr>
          <a:xfrm flipH="1">
            <a:off x="2603376" y="3357562"/>
            <a:ext cx="2349624" cy="719510"/>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ppt_x</p:attrName>
                                        </p:attrNameLst>
                                      </p:cBhvr>
                                      <p:tavLst>
                                        <p:tav tm="0">
                                          <p:val>
                                            <p:strVal val="#ppt_x-.2"/>
                                          </p:val>
                                        </p:tav>
                                        <p:tav tm="100000">
                                          <p:val>
                                            <p:strVal val="#ppt_x"/>
                                          </p:val>
                                        </p:tav>
                                      </p:tavLst>
                                    </p:anim>
                                    <p:anim calcmode="lin" valueType="num">
                                      <p:cBhvr>
                                        <p:cTn id="29"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ppt_x</p:attrName>
                                        </p:attrNameLst>
                                      </p:cBhvr>
                                      <p:tavLst>
                                        <p:tav tm="0">
                                          <p:val>
                                            <p:strVal val="#ppt_x-.2"/>
                                          </p:val>
                                        </p:tav>
                                        <p:tav tm="100000">
                                          <p:val>
                                            <p:strVal val="#ppt_x"/>
                                          </p:val>
                                        </p:tav>
                                      </p:tavLst>
                                    </p:anim>
                                    <p:anim calcmode="lin" valueType="num">
                                      <p:cBhvr>
                                        <p:cTn id="36"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95414" y="0"/>
            <a:ext cx="719732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solidFill>
                  <a:srgbClr val="FF0000"/>
                </a:solidFill>
                <a:cs typeface="Akhbar MT" pitchFamily="2" charset="-78"/>
              </a:rPr>
              <a:t>دور </a:t>
            </a:r>
            <a:r>
              <a:rPr lang="ar-SA" sz="3200" b="1" dirty="0">
                <a:solidFill>
                  <a:srgbClr val="FF0000"/>
                </a:solidFill>
                <a:cs typeface="Akhbar MT" pitchFamily="2" charset="-78"/>
              </a:rPr>
              <a:t>الدفاتر التجارية في الإثبات ضد مصلحة التاجر</a:t>
            </a:r>
            <a:endParaRPr lang="en-US" sz="3200" b="1" dirty="0">
              <a:solidFill>
                <a:srgbClr val="FF0000"/>
              </a:solidFill>
              <a:cs typeface="Akhbar MT" pitchFamily="2" charset="-78"/>
            </a:endParaRPr>
          </a:p>
        </p:txBody>
      </p:sp>
      <p:sp>
        <p:nvSpPr>
          <p:cNvPr id="3" name="Rectangle 3"/>
          <p:cNvSpPr txBox="1">
            <a:spLocks noRot="1" noChangeArrowheads="1"/>
          </p:cNvSpPr>
          <p:nvPr/>
        </p:nvSpPr>
        <p:spPr>
          <a:xfrm>
            <a:off x="166654" y="785794"/>
            <a:ext cx="9572692" cy="335758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rgbClr val="00B050"/>
                  </a:solidFill>
                </a:ln>
                <a:solidFill>
                  <a:srgbClr val="00B050"/>
                </a:solidFill>
                <a:cs typeface="Akhbar MT" pitchFamily="2" charset="-78"/>
              </a:rPr>
              <a:t>تعتبر دفاتر التاجر حجة عليه لأن ما يرد بها من بيانات  وقيود  يعتبر إقرارا من التاجر . والأصل أن الإقرار حجة قاطعة علي المقر</a:t>
            </a:r>
            <a:r>
              <a:rPr lang="ar-SA" sz="2800" dirty="0" smtClean="0">
                <a:ln>
                  <a:solidFill>
                    <a:srgbClr val="00B050"/>
                  </a:solidFill>
                </a:ln>
                <a:solidFill>
                  <a:srgbClr val="00B050"/>
                </a:solidFill>
                <a:cs typeface="Akhbar MT" pitchFamily="2" charset="-78"/>
              </a:rPr>
              <a:t>. </a:t>
            </a:r>
          </a:p>
          <a:p>
            <a:pPr algn="just">
              <a:defRPr/>
            </a:pPr>
            <a:r>
              <a:rPr lang="ar-SA" sz="2800" dirty="0" smtClean="0">
                <a:ln>
                  <a:solidFill>
                    <a:srgbClr val="00B050"/>
                  </a:solidFill>
                </a:ln>
                <a:solidFill>
                  <a:srgbClr val="00B050"/>
                </a:solidFill>
                <a:cs typeface="Akhbar MT" pitchFamily="2" charset="-78"/>
              </a:rPr>
              <a:t>وتعتبر الدفاتر حجة علي التاجر سواء أكانت منتظمة أو غير منتظمة ،ولا يهم أن يكون الطرف الآخر تاجرا،كما يستوي أن يكون النزاع مدنيا أو تجاريا. </a:t>
            </a:r>
          </a:p>
          <a:p>
            <a:pPr algn="just">
              <a:defRPr/>
            </a:pPr>
            <a:r>
              <a:rPr lang="ar-SA" sz="2800" dirty="0" smtClean="0">
                <a:ln>
                  <a:solidFill>
                    <a:srgbClr val="00B050"/>
                  </a:solidFill>
                </a:ln>
                <a:solidFill>
                  <a:srgbClr val="00B050"/>
                </a:solidFill>
                <a:cs typeface="Akhbar MT" pitchFamily="2" charset="-78"/>
              </a:rPr>
              <a:t>لا يجوز لمن يريد الاستناد علي هذه الدفاتر ضد التاجر-إذا كانت منتظمة-  أن يجزئ ما ورد فيها من بيانات ،ويستبعد ما كان مناقضا لدعواه. </a:t>
            </a:r>
          </a:p>
          <a:p>
            <a:pPr algn="just">
              <a:defRPr/>
            </a:pPr>
            <a:r>
              <a:rPr lang="ar-SA" sz="2800" dirty="0" smtClean="0">
                <a:ln>
                  <a:solidFill>
                    <a:srgbClr val="00B050"/>
                  </a:solidFill>
                </a:ln>
                <a:solidFill>
                  <a:srgbClr val="00B050"/>
                </a:solidFill>
                <a:cs typeface="Akhbar MT" pitchFamily="2" charset="-78"/>
              </a:rPr>
              <a:t>يجوز للتاجر الذي يتم الاستناد إلي دفاتره أن يثبت عدم صحة القيود الواردة </a:t>
            </a:r>
            <a:r>
              <a:rPr lang="ar-SA" sz="2800" dirty="0" err="1" smtClean="0">
                <a:ln>
                  <a:solidFill>
                    <a:srgbClr val="00B050"/>
                  </a:solidFill>
                </a:ln>
                <a:solidFill>
                  <a:srgbClr val="00B050"/>
                </a:solidFill>
                <a:cs typeface="Akhbar MT" pitchFamily="2" charset="-78"/>
              </a:rPr>
              <a:t>بها</a:t>
            </a:r>
            <a:r>
              <a:rPr lang="ar-SA" sz="2800" dirty="0" smtClean="0">
                <a:ln>
                  <a:solidFill>
                    <a:srgbClr val="00B050"/>
                  </a:solidFill>
                </a:ln>
                <a:solidFill>
                  <a:srgbClr val="00B050"/>
                </a:solidFill>
                <a:cs typeface="Akhbar MT" pitchFamily="2" charset="-78"/>
              </a:rPr>
              <a:t> بكافة طرق الإثبات.</a:t>
            </a:r>
            <a:endParaRPr lang="en-US" sz="2800" dirty="0" smtClean="0">
              <a:ln>
                <a:solidFill>
                  <a:srgbClr val="00B050"/>
                </a:solidFill>
              </a:ln>
              <a:solidFill>
                <a:srgbClr val="00B050"/>
              </a:solidFill>
              <a:cs typeface="Akhbar MT" pitchFamily="2" charset="-78"/>
            </a:endParaRPr>
          </a:p>
          <a:p>
            <a:pPr algn="just">
              <a:defRPr/>
            </a:pPr>
            <a:endParaRPr lang="en-US" sz="2400" dirty="0" smtClean="0">
              <a:ln>
                <a:solidFill>
                  <a:sysClr val="windowText" lastClr="000000"/>
                </a:solidFill>
              </a:ln>
              <a:solidFill>
                <a:srgbClr val="2D07CF"/>
              </a:solidFill>
            </a:endParaRPr>
          </a:p>
          <a:p>
            <a:pPr algn="just">
              <a:defRPr/>
            </a:pP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95414" y="0"/>
            <a:ext cx="719732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chemeClr val="accent4">
                    <a:lumMod val="75000"/>
                  </a:schemeClr>
                </a:solidFill>
              </a:rPr>
              <a:t>كيفية </a:t>
            </a:r>
            <a:r>
              <a:rPr lang="ar-SA" sz="2800" b="1" dirty="0">
                <a:solidFill>
                  <a:schemeClr val="accent4">
                    <a:lumMod val="75000"/>
                  </a:schemeClr>
                </a:solidFill>
              </a:rPr>
              <a:t>استخدام الدفاتر التجارية في الإثبات</a:t>
            </a:r>
            <a:endParaRPr lang="en-US" sz="2800" b="1" dirty="0">
              <a:solidFill>
                <a:schemeClr val="accent4">
                  <a:lumMod val="75000"/>
                </a:schemeClr>
              </a:solidFill>
            </a:endParaRPr>
          </a:p>
        </p:txBody>
      </p:sp>
      <p:sp>
        <p:nvSpPr>
          <p:cNvPr id="3" name="Rectangle 3"/>
          <p:cNvSpPr txBox="1">
            <a:spLocks noRot="1" noChangeArrowheads="1"/>
          </p:cNvSpPr>
          <p:nvPr/>
        </p:nvSpPr>
        <p:spPr>
          <a:xfrm>
            <a:off x="2524108" y="714356"/>
            <a:ext cx="5572164" cy="857256"/>
          </a:xfrm>
          <a:prstGeom prst="rect">
            <a:avLst/>
          </a:prstGeom>
        </p:spPr>
        <p:style>
          <a:lnRef idx="2">
            <a:schemeClr val="accent2"/>
          </a:lnRef>
          <a:fillRef idx="1">
            <a:schemeClr val="lt1"/>
          </a:fillRef>
          <a:effectRef idx="0">
            <a:schemeClr val="accent2"/>
          </a:effectRef>
          <a:fontRef idx="minor">
            <a:schemeClr val="dk1"/>
          </a:fontRef>
        </p:style>
        <p:txBody>
          <a:bodyPr lIns="0" rIns="18288"/>
          <a:lstStyle/>
          <a:p>
            <a:pPr>
              <a:defRPr/>
            </a:pPr>
            <a:r>
              <a:rPr lang="ar-SA" sz="2800" dirty="0">
                <a:ln>
                  <a:solidFill>
                    <a:schemeClr val="accent1">
                      <a:lumMod val="75000"/>
                    </a:schemeClr>
                  </a:solidFill>
                </a:ln>
                <a:solidFill>
                  <a:schemeClr val="accent1">
                    <a:lumMod val="75000"/>
                  </a:schemeClr>
                </a:solidFill>
                <a:cs typeface="Akhbar MT" pitchFamily="2" charset="-78"/>
              </a:rPr>
              <a:t>توجد طريقتان لاستخدام الدفاتر التجارية في الإثبات هما التقديم والإطلاع:</a:t>
            </a:r>
            <a:endParaRPr lang="en-US" sz="2800" dirty="0">
              <a:ln>
                <a:solidFill>
                  <a:schemeClr val="accent1">
                    <a:lumMod val="75000"/>
                  </a:schemeClr>
                </a:solidFill>
              </a:ln>
              <a:solidFill>
                <a:schemeClr val="accent1">
                  <a:lumMod val="75000"/>
                </a:schemeClr>
              </a:solidFill>
              <a:cs typeface="Akhbar MT" pitchFamily="2" charset="-78"/>
            </a:endParaRPr>
          </a:p>
        </p:txBody>
      </p:sp>
      <p:sp>
        <p:nvSpPr>
          <p:cNvPr id="7" name="Rectangle 3"/>
          <p:cNvSpPr txBox="1">
            <a:spLocks noRot="1" noChangeArrowheads="1"/>
          </p:cNvSpPr>
          <p:nvPr/>
        </p:nvSpPr>
        <p:spPr>
          <a:xfrm>
            <a:off x="6024570" y="2714620"/>
            <a:ext cx="3643338" cy="300039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rPr>
              <a:t>أ-تقديم الدفاتر التجارية: </a:t>
            </a:r>
            <a:r>
              <a:rPr lang="ar-SA" sz="2400" dirty="0" smtClean="0">
                <a:ln>
                  <a:solidFill>
                    <a:schemeClr val="accent1">
                      <a:lumMod val="75000"/>
                    </a:schemeClr>
                  </a:solidFill>
                </a:ln>
                <a:solidFill>
                  <a:schemeClr val="accent1">
                    <a:lumMod val="75000"/>
                  </a:schemeClr>
                </a:solidFill>
              </a:rPr>
              <a:t>يجوز </a:t>
            </a:r>
            <a:r>
              <a:rPr lang="ar-SA" sz="2400" dirty="0">
                <a:ln>
                  <a:solidFill>
                    <a:schemeClr val="accent1">
                      <a:lumMod val="75000"/>
                    </a:schemeClr>
                  </a:solidFill>
                </a:ln>
                <a:solidFill>
                  <a:schemeClr val="accent1">
                    <a:lumMod val="75000"/>
                  </a:schemeClr>
                </a:solidFill>
              </a:rPr>
              <a:t>للمحكمة بناء علي طلب الخصم أو من تلقاء نفسها أن تأمر التاجر بتقديم دفاتره إليها لاستخلاص ما يتعلق بالنزاع المعروض  عليها . وللمحكمة أن تطلع علي الدفاتر بنفسها أو بواسطة خبير تعينه لذلك.</a:t>
            </a:r>
            <a:r>
              <a:rPr lang="ar-SA" sz="2400" dirty="0">
                <a:ln>
                  <a:solidFill>
                    <a:sysClr val="windowText" lastClr="000000"/>
                  </a:solidFill>
                </a:ln>
                <a:solidFill>
                  <a:schemeClr val="accent4">
                    <a:lumMod val="75000"/>
                  </a:schemeClr>
                </a:solidFill>
              </a:rPr>
              <a:t>  </a:t>
            </a:r>
            <a:endParaRPr lang="en-US" sz="2400" dirty="0">
              <a:ln>
                <a:solidFill>
                  <a:sysClr val="windowText" lastClr="000000"/>
                </a:solidFill>
              </a:ln>
              <a:solidFill>
                <a:schemeClr val="accent4">
                  <a:lumMod val="75000"/>
                </a:schemeClr>
              </a:solidFill>
            </a:endParaRPr>
          </a:p>
        </p:txBody>
      </p:sp>
      <p:sp>
        <p:nvSpPr>
          <p:cNvPr id="8" name="Rectangle 3"/>
          <p:cNvSpPr txBox="1">
            <a:spLocks noRot="1" noChangeArrowheads="1"/>
          </p:cNvSpPr>
          <p:nvPr/>
        </p:nvSpPr>
        <p:spPr>
          <a:xfrm>
            <a:off x="238092" y="2786058"/>
            <a:ext cx="4357718" cy="292895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rPr>
              <a:t>ب- الإطلاع علي الدفاتر التجارية: </a:t>
            </a:r>
            <a:r>
              <a:rPr lang="ar-SA" sz="2400" dirty="0" smtClean="0">
                <a:ln>
                  <a:solidFill>
                    <a:schemeClr val="accent1">
                      <a:lumMod val="75000"/>
                    </a:schemeClr>
                  </a:solidFill>
                </a:ln>
                <a:solidFill>
                  <a:schemeClr val="accent1">
                    <a:lumMod val="75000"/>
                  </a:schemeClr>
                </a:solidFill>
              </a:rPr>
              <a:t>الإطلاع </a:t>
            </a:r>
            <a:r>
              <a:rPr lang="ar-SA" sz="2400" dirty="0">
                <a:ln>
                  <a:solidFill>
                    <a:schemeClr val="accent1">
                      <a:lumMod val="75000"/>
                    </a:schemeClr>
                  </a:solidFill>
                </a:ln>
                <a:solidFill>
                  <a:schemeClr val="accent1">
                    <a:lumMod val="75000"/>
                  </a:schemeClr>
                </a:solidFill>
              </a:rPr>
              <a:t>علي الدفاتر التجارية يعني تمكين الخصم من البحث في دفاتر التاجر للحصول منها علي الأدلة التي تؤيده في نزاعه مع التاجر</a:t>
            </a:r>
            <a:r>
              <a:rPr lang="ar-SA" sz="2400" dirty="0" smtClean="0">
                <a:ln>
                  <a:solidFill>
                    <a:schemeClr val="accent1">
                      <a:lumMod val="75000"/>
                    </a:schemeClr>
                  </a:solidFill>
                </a:ln>
                <a:solidFill>
                  <a:schemeClr val="accent1">
                    <a:lumMod val="75000"/>
                  </a:schemeClr>
                </a:solidFill>
              </a:rPr>
              <a:t>. ونظرا </a:t>
            </a:r>
            <a:r>
              <a:rPr lang="ar-SA" sz="2400" dirty="0">
                <a:ln>
                  <a:solidFill>
                    <a:schemeClr val="accent1">
                      <a:lumMod val="75000"/>
                    </a:schemeClr>
                  </a:solidFill>
                </a:ln>
                <a:solidFill>
                  <a:schemeClr val="accent1">
                    <a:lumMod val="75000"/>
                  </a:schemeClr>
                </a:solidFill>
              </a:rPr>
              <a:t>لخطورة ذلك فإن تشريعات الدول التي تجيز هذا الإجراء لا تسمح به إلا في حالات محددة مثل قضايا الإرث وقسمة الشركات والإفلاس</a:t>
            </a:r>
            <a:endParaRPr lang="en-US" sz="2400" dirty="0">
              <a:ln>
                <a:solidFill>
                  <a:schemeClr val="accent1">
                    <a:lumMod val="75000"/>
                  </a:schemeClr>
                </a:solidFill>
              </a:ln>
              <a:solidFill>
                <a:schemeClr val="accent1">
                  <a:lumMod val="75000"/>
                </a:schemeClr>
              </a:solidFill>
            </a:endParaRPr>
          </a:p>
        </p:txBody>
      </p:sp>
      <p:cxnSp>
        <p:nvCxnSpPr>
          <p:cNvPr id="11" name="رابط كسهم مستقيم 10"/>
          <p:cNvCxnSpPr>
            <a:stCxn id="3" idx="2"/>
            <a:endCxn id="7" idx="0"/>
          </p:cNvCxnSpPr>
          <p:nvPr/>
        </p:nvCxnSpPr>
        <p:spPr>
          <a:xfrm rot="16200000" flipH="1">
            <a:off x="6006710" y="875091"/>
            <a:ext cx="1143008" cy="2536049"/>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a:stCxn id="3" idx="2"/>
            <a:endCxn id="8" idx="0"/>
          </p:cNvCxnSpPr>
          <p:nvPr/>
        </p:nvCxnSpPr>
        <p:spPr>
          <a:xfrm rot="5400000">
            <a:off x="3256348" y="732216"/>
            <a:ext cx="1214446" cy="2893239"/>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ppt_x</p:attrName>
                                        </p:attrNameLst>
                                      </p:cBhvr>
                                      <p:tavLst>
                                        <p:tav tm="0">
                                          <p:val>
                                            <p:strVal val="#ppt_x-.2"/>
                                          </p:val>
                                        </p:tav>
                                        <p:tav tm="100000">
                                          <p:val>
                                            <p:strVal val="#ppt_x"/>
                                          </p:val>
                                        </p:tav>
                                      </p:tavLst>
                                    </p:anim>
                                    <p:anim calcmode="lin" valueType="num">
                                      <p:cBhvr>
                                        <p:cTn id="29"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14</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3519</TotalTime>
  <Words>1418</Words>
  <Application>Microsoft Office PowerPoint</Application>
  <PresentationFormat>A4 Paper (210x297 mm)</PresentationFormat>
  <Paragraphs>89</Paragraphs>
  <Slides>14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Akhbar MT</vt:lpstr>
      <vt:lpstr>Arial</vt:lpstr>
      <vt:lpstr>AYM Wadiy S_U normal.</vt:lpstr>
      <vt:lpstr>Calibri</vt:lpstr>
      <vt:lpstr>Majalla UI</vt:lpstr>
      <vt:lpstr>Times New Roman</vt:lpstr>
      <vt:lpstr>Office Theme</vt:lpstr>
      <vt:lpstr>PowerPoint Presentation</vt:lpstr>
      <vt:lpstr>المحاضرة السابعة: التزامات التاجر  (احتراف الأعمال التجارية، مسك الدفاتر التجارية)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305</cp:revision>
  <dcterms:created xsi:type="dcterms:W3CDTF">2009-10-14T19:14:34Z</dcterms:created>
  <dcterms:modified xsi:type="dcterms:W3CDTF">2013-10-09T12:11:34Z</dcterms:modified>
</cp:coreProperties>
</file>