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97" d="100"/>
          <a:sy n="97" d="100"/>
        </p:scale>
        <p:origin x="96" y="34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3/12/2015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مبادئ الإدارة العامة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مصدق احمد حسن الريح</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AD9968"/>
                </a:solidFill>
                <a:effectLst>
                  <a:outerShdw blurRad="38100" dist="38100" dir="2700000" algn="tl">
                    <a:srgbClr val="000000">
                      <a:alpha val="43137"/>
                    </a:srgbClr>
                  </a:outerShdw>
                </a:effectLst>
                <a:cs typeface="Arial" pitchFamily="34" charset="0"/>
              </a:rPr>
              <a:t>الفصل الحادي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القيادة الإدارية في الإدارة العامة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514350" lvl="0" indent="-514350" rtl="1">
              <a:buFont typeface="Calibri" pitchFamily="34" charset="0"/>
              <a:buAutoNum type="arabicPeriod"/>
            </a:pPr>
            <a:r>
              <a:rPr lang="ar-SA" sz="3600" b="1" dirty="0">
                <a:solidFill>
                  <a:prstClr val="black"/>
                </a:solidFill>
                <a:cs typeface="Monotype Koufi" pitchFamily="2" charset="-78"/>
              </a:rPr>
              <a:t>مفهوم القيادة</a:t>
            </a:r>
          </a:p>
          <a:p>
            <a:pPr marL="514350" lvl="0" indent="-514350" rtl="1">
              <a:buFont typeface="Calibri" pitchFamily="34" charset="0"/>
              <a:buAutoNum type="arabicPeriod"/>
            </a:pPr>
            <a:r>
              <a:rPr lang="ar-SA" sz="3600" b="1" dirty="0">
                <a:solidFill>
                  <a:prstClr val="black"/>
                </a:solidFill>
                <a:cs typeface="Monotype Koufi" pitchFamily="2" charset="-78"/>
              </a:rPr>
              <a:t>القيادة والرئاسة </a:t>
            </a:r>
          </a:p>
          <a:p>
            <a:pPr marL="514350" lvl="0" indent="-514350" rtl="1">
              <a:buFont typeface="Calibri" pitchFamily="34" charset="0"/>
              <a:buAutoNum type="arabicPeriod"/>
            </a:pPr>
            <a:r>
              <a:rPr lang="ar-SA" sz="3600" b="1" dirty="0">
                <a:solidFill>
                  <a:prstClr val="black"/>
                </a:solidFill>
                <a:cs typeface="Monotype Koufi" pitchFamily="2" charset="-78"/>
              </a:rPr>
              <a:t>نظريات القيادة</a:t>
            </a:r>
          </a:p>
          <a:p>
            <a:pPr marL="514350" lvl="0" indent="-514350" rtl="1">
              <a:buFont typeface="Calibri" pitchFamily="34" charset="0"/>
              <a:buAutoNum type="arabicPeriod"/>
            </a:pPr>
            <a:r>
              <a:rPr lang="ar-SA" sz="3600" b="1" dirty="0">
                <a:solidFill>
                  <a:prstClr val="black"/>
                </a:solidFill>
                <a:cs typeface="Monotype Koufi" pitchFamily="2" charset="-78"/>
              </a:rPr>
              <a:t>أنماط القيادة</a:t>
            </a:r>
          </a:p>
          <a:p>
            <a:pPr marL="514350" lvl="0" indent="-514350" rtl="1">
              <a:buFont typeface="Calibri" pitchFamily="34" charset="0"/>
              <a:buAutoNum type="arabicPeriod"/>
            </a:pPr>
            <a:r>
              <a:rPr lang="ar-SA" sz="3600" b="1" dirty="0">
                <a:solidFill>
                  <a:prstClr val="black"/>
                </a:solidFill>
                <a:cs typeface="Monotype Koufi" pitchFamily="2" charset="-78"/>
              </a:rPr>
              <a:t>فعّالية القيادة</a:t>
            </a:r>
          </a:p>
          <a:p>
            <a:pPr marL="514350" lvl="0" indent="-514350" rtl="1">
              <a:buFont typeface="Calibri" pitchFamily="34" charset="0"/>
              <a:buAutoNum type="arabicPeriod"/>
            </a:pPr>
            <a:r>
              <a:rPr lang="ar-SA" sz="3600" b="1" dirty="0">
                <a:solidFill>
                  <a:prstClr val="black"/>
                </a:solidFill>
                <a:cs typeface="Monotype Koufi" pitchFamily="2" charset="-78"/>
              </a:rPr>
              <a:t>القيادة الإدارية في الإسلام </a:t>
            </a:r>
          </a:p>
          <a:p>
            <a:pPr marL="0" indent="0" rtl="1"/>
            <a:endParaRPr lang="en-US" dirty="0"/>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Text Box 3"/>
          <p:cNvSpPr txBox="1">
            <a:spLocks noChangeArrowheads="1"/>
          </p:cNvSpPr>
          <p:nvPr/>
        </p:nvSpPr>
        <p:spPr bwMode="auto">
          <a:xfrm>
            <a:off x="342225" y="1106898"/>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محتويات الفصل.</a:t>
            </a:r>
            <a:endParaRPr lang="ar-SA" altLang="en-US" sz="3200" b="1" u="sng" dirty="0">
              <a:solidFill>
                <a:srgbClr val="C00000"/>
              </a:solidFill>
              <a:cs typeface="Traditional Arabic" panose="02020603050405020304" pitchFamily="18" charset="-78"/>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411310"/>
            <a:ext cx="8915400" cy="4714854"/>
          </a:xfrm>
        </p:spPr>
        <p:txBody>
          <a:bodyPr/>
          <a:lstStyle/>
          <a:p>
            <a:pPr marL="0" indent="0" algn="just" rtl="1"/>
            <a:r>
              <a:rPr lang="ar-SA" sz="2800" dirty="0"/>
              <a:t>هناك  عدة تعريفات </a:t>
            </a:r>
            <a:r>
              <a:rPr lang="ar-SA" sz="2800" dirty="0" smtClean="0"/>
              <a:t>نأخذ </a:t>
            </a:r>
            <a:r>
              <a:rPr lang="ar-SA" sz="2800" dirty="0"/>
              <a:t>منها: </a:t>
            </a:r>
          </a:p>
          <a:p>
            <a:pPr marL="457200" indent="-457200" algn="just" rtl="1">
              <a:buFont typeface="Arial" pitchFamily="34" charset="0"/>
              <a:buChar char="•"/>
            </a:pPr>
            <a:r>
              <a:rPr lang="ar-SA" sz="2800" dirty="0">
                <a:solidFill>
                  <a:srgbClr val="FF0000"/>
                </a:solidFill>
              </a:rPr>
              <a:t>هي القدرة على التأثير في سلوك أفراد الجماعة وتنسيق جهودهم وتوجيهها لبلوغ الغايات المنشودة . </a:t>
            </a:r>
          </a:p>
          <a:p>
            <a:pPr marL="0" indent="0" algn="just" rtl="1"/>
            <a:r>
              <a:rPr lang="ar-SA" sz="2800" dirty="0"/>
              <a:t>من هذا المفهوم نستنتج أن القيادة تتكون من العناصر التالية :</a:t>
            </a:r>
          </a:p>
          <a:p>
            <a:pPr marL="0" indent="0" algn="just" rtl="1"/>
            <a:r>
              <a:rPr lang="ar-SA" sz="2800" dirty="0"/>
              <a:t>1 ) وجود مجموعة أفراد يعملون في تنظيم معين : لا قيادة من دون جماعة ، ويجب أن  يشتركوا في عمل ما  .</a:t>
            </a:r>
          </a:p>
          <a:p>
            <a:pPr marL="0" indent="0" algn="just" rtl="1"/>
            <a:r>
              <a:rPr lang="ar-SA" sz="2800" dirty="0"/>
              <a:t>2 ) وجود قائد من بين أفراد الجماعة يتولى أمورهم وتوجيههم .</a:t>
            </a:r>
          </a:p>
          <a:p>
            <a:pPr marL="0" indent="0" algn="just" rtl="1"/>
            <a:r>
              <a:rPr lang="ar-SA" sz="2800" dirty="0"/>
              <a:t>3 ) هدف مشترك تسعى الجماعة لتحقيقه : يجب على الجماعة الاقتناع بالهدف ، والقائد يستمد سلطته بشكل رسمي  ( سلطة القانون ) وبشكل غير رسمي ( محبة المرؤوسين له) .</a:t>
            </a:r>
          </a:p>
          <a:p>
            <a:pPr marL="0" indent="0" algn="just" rtl="1"/>
            <a:endParaRPr lang="en-US" sz="2800" dirty="0"/>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Text Box 3"/>
          <p:cNvSpPr txBox="1">
            <a:spLocks noChangeArrowheads="1"/>
          </p:cNvSpPr>
          <p:nvPr/>
        </p:nvSpPr>
        <p:spPr bwMode="auto">
          <a:xfrm>
            <a:off x="320920" y="8265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مفهوم القيادة الإدارية.</a:t>
            </a:r>
            <a:endParaRPr lang="ar-SA" altLang="en-US" sz="3200" b="1" u="sng" dirty="0">
              <a:solidFill>
                <a:srgbClr val="C00000"/>
              </a:solidFill>
              <a:cs typeface="Traditional Arabic" panose="02020603050405020304" pitchFamily="18" charset="-78"/>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418750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411310"/>
            <a:ext cx="8915400" cy="4714854"/>
          </a:xfrm>
        </p:spPr>
        <p:txBody>
          <a:bodyPr/>
          <a:lstStyle/>
          <a:p>
            <a:pPr marL="457200" indent="-457200" algn="just" rtl="1">
              <a:buFont typeface="Arial" pitchFamily="34" charset="0"/>
              <a:buChar char="•"/>
            </a:pPr>
            <a:r>
              <a:rPr lang="ar-SA" sz="2800" dirty="0"/>
              <a:t>الرئيس يستمد سلطته من القوانين والتشريع والأنظمة ، بينما القائد يستمد قوته من محبة الأفراد له ومن قدرته على التأثر على الأفراد وإٌقناعهم بتنفيذ الأعمال وإنجاز المهام . </a:t>
            </a:r>
          </a:p>
          <a:p>
            <a:pPr marL="457200" indent="-457200" algn="just" rtl="1">
              <a:buFont typeface="Arial" pitchFamily="34" charset="0"/>
              <a:buChar char="•"/>
            </a:pPr>
            <a:r>
              <a:rPr lang="ar-SA" sz="2800" dirty="0"/>
              <a:t>يمكن للقائد أن يصبح رئيس لكن لا يمكن للرئيس أن يصبح قائد . </a:t>
            </a:r>
          </a:p>
          <a:p>
            <a:pPr marL="0" indent="0" algn="just" rtl="1"/>
            <a:endParaRPr lang="en-US" sz="2800" dirty="0"/>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5" name="Text Box 3"/>
          <p:cNvSpPr txBox="1">
            <a:spLocks noChangeArrowheads="1"/>
          </p:cNvSpPr>
          <p:nvPr/>
        </p:nvSpPr>
        <p:spPr bwMode="auto">
          <a:xfrm>
            <a:off x="320920" y="8265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القيادة والرئاسة.</a:t>
            </a:r>
            <a:endParaRPr lang="ar-SA" altLang="en-US" sz="3200" b="1" u="sng" dirty="0">
              <a:solidFill>
                <a:srgbClr val="C00000"/>
              </a:solidFill>
              <a:cs typeface="Traditional Arabic" panose="02020603050405020304" pitchFamily="18" charset="-78"/>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281453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411310"/>
            <a:ext cx="8915400" cy="4714854"/>
          </a:xfrm>
        </p:spPr>
        <p:txBody>
          <a:bodyPr/>
          <a:lstStyle/>
          <a:p>
            <a:pPr marL="0" indent="0" algn="just" rtl="1">
              <a:spcBef>
                <a:spcPts val="0"/>
              </a:spcBef>
            </a:pPr>
            <a:r>
              <a:rPr lang="ar-SA" sz="2800" u="sng" dirty="0">
                <a:solidFill>
                  <a:srgbClr val="FF0000"/>
                </a:solidFill>
              </a:rPr>
              <a:t>أولاً : نظرية السمات :  </a:t>
            </a:r>
            <a:r>
              <a:rPr lang="ar-SA" sz="2800" dirty="0"/>
              <a:t>تركز على وجود سمات وصفات شخصية عند الأفراد تميزهم عن غيرهم منها: </a:t>
            </a:r>
          </a:p>
          <a:p>
            <a:pPr marL="0" indent="0" algn="just" rtl="1">
              <a:spcBef>
                <a:spcPts val="0"/>
              </a:spcBef>
            </a:pPr>
            <a:r>
              <a:rPr lang="ar-SA" sz="2800" dirty="0"/>
              <a:t>	-الذكاء ، الثقة بالنفس ، المهارة وحسن الأداء .</a:t>
            </a:r>
          </a:p>
          <a:p>
            <a:pPr marL="0" indent="0" algn="just" rtl="1">
              <a:spcBef>
                <a:spcPts val="0"/>
              </a:spcBef>
            </a:pPr>
            <a:r>
              <a:rPr lang="ar-SA" sz="2800" dirty="0"/>
              <a:t>	-  الحزم والسرعة ، القدرة على الإقناع .</a:t>
            </a:r>
          </a:p>
          <a:p>
            <a:pPr marL="0" indent="0" algn="just" rtl="1">
              <a:spcBef>
                <a:spcPts val="0"/>
              </a:spcBef>
            </a:pPr>
            <a:r>
              <a:rPr lang="ar-SA" sz="2800" dirty="0"/>
              <a:t>	-  الاستعداد لتحمل المسؤولية .</a:t>
            </a:r>
          </a:p>
          <a:p>
            <a:pPr marL="0" indent="0" algn="just" rtl="1">
              <a:spcBef>
                <a:spcPts val="0"/>
              </a:spcBef>
            </a:pPr>
            <a:r>
              <a:rPr lang="ar-SA" sz="2800" dirty="0"/>
              <a:t>	-  القدرة على التعلم .</a:t>
            </a:r>
          </a:p>
          <a:p>
            <a:pPr marL="0" indent="0" algn="just" rtl="1">
              <a:spcBef>
                <a:spcPts val="0"/>
              </a:spcBef>
            </a:pPr>
            <a:r>
              <a:rPr lang="ar-SA" sz="2800" dirty="0"/>
              <a:t>	-  مهارة الاتصالات .</a:t>
            </a:r>
          </a:p>
          <a:p>
            <a:pPr marL="0" indent="0" algn="just" rtl="1">
              <a:spcBef>
                <a:spcPts val="0"/>
              </a:spcBef>
            </a:pPr>
            <a:r>
              <a:rPr lang="ar-SA" sz="2800" dirty="0"/>
              <a:t>	-  الأمانة والاستقامة ، دافع للإنجاز .</a:t>
            </a:r>
          </a:p>
          <a:p>
            <a:pPr marL="0" indent="0" algn="just" rtl="1">
              <a:spcBef>
                <a:spcPts val="0"/>
              </a:spcBef>
            </a:pPr>
            <a:r>
              <a:rPr lang="ar-SA" sz="2800" dirty="0"/>
              <a:t>	-  حب العمل .</a:t>
            </a:r>
          </a:p>
          <a:p>
            <a:pPr marL="0" indent="0" algn="just" rtl="1">
              <a:spcBef>
                <a:spcPts val="0"/>
              </a:spcBef>
            </a:pPr>
            <a:r>
              <a:rPr lang="ar-SA" sz="2800" dirty="0"/>
              <a:t>	-  القدرة على فهم الآخرين . </a:t>
            </a:r>
          </a:p>
          <a:p>
            <a:pPr marL="0" indent="0" algn="just" rtl="1"/>
            <a:endParaRPr lang="en-US" sz="2800" dirty="0"/>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Text Box 3"/>
          <p:cNvSpPr txBox="1">
            <a:spLocks noChangeArrowheads="1"/>
          </p:cNvSpPr>
          <p:nvPr/>
        </p:nvSpPr>
        <p:spPr bwMode="auto">
          <a:xfrm>
            <a:off x="320920" y="8265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نظريات القيادة الإدارية.</a:t>
            </a:r>
            <a:endParaRPr lang="ar-SA" altLang="en-US" sz="3200" b="1" u="sng" dirty="0">
              <a:solidFill>
                <a:srgbClr val="C00000"/>
              </a:solidFill>
              <a:cs typeface="Traditional Arabic" panose="02020603050405020304" pitchFamily="18" charset="-78"/>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314941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411310"/>
            <a:ext cx="8915400" cy="4714854"/>
          </a:xfrm>
        </p:spPr>
        <p:txBody>
          <a:bodyPr/>
          <a:lstStyle/>
          <a:p>
            <a:pPr marL="0" indent="0" algn="just" rtl="1"/>
            <a:r>
              <a:rPr lang="ar-SA" sz="2800" dirty="0"/>
              <a:t>إضافة إلى وجود مجموعة مهارات منها :</a:t>
            </a:r>
          </a:p>
          <a:p>
            <a:pPr marL="457200" indent="-457200" algn="just" rtl="1">
              <a:buFont typeface="Arial" pitchFamily="34" charset="0"/>
              <a:buChar char="•"/>
            </a:pPr>
            <a:r>
              <a:rPr lang="ar-SA" sz="2800" dirty="0"/>
              <a:t> مهارات </a:t>
            </a:r>
            <a:r>
              <a:rPr lang="ar-SA" sz="2800" dirty="0" smtClean="0"/>
              <a:t>الفنية: </a:t>
            </a:r>
            <a:r>
              <a:rPr lang="ar-SA" sz="2800" dirty="0"/>
              <a:t>( معرفة تخصص دقيق من المعرفة وإلمام بأمور أخرى مكملة كالحاسب الآلي مثلاً ) .</a:t>
            </a:r>
          </a:p>
          <a:p>
            <a:pPr marL="457200" indent="-457200" algn="just" rtl="1">
              <a:buFont typeface="Arial" pitchFamily="34" charset="0"/>
              <a:buChar char="•"/>
            </a:pPr>
            <a:r>
              <a:rPr lang="ar-SA" sz="2800" dirty="0"/>
              <a:t> مهارات إنسانية :أي القدرة على التعامل مع الجماعة وتنسيق  الجهود وخلق روح الفريق الواحد ) .</a:t>
            </a:r>
          </a:p>
          <a:p>
            <a:pPr marL="457200" indent="-457200" algn="just" rtl="1">
              <a:buFont typeface="Arial" pitchFamily="34" charset="0"/>
              <a:buChar char="•"/>
            </a:pPr>
            <a:r>
              <a:rPr lang="ar-SA" sz="2800" dirty="0"/>
              <a:t> مهارات </a:t>
            </a:r>
            <a:r>
              <a:rPr lang="ar-SA" sz="2800" dirty="0" smtClean="0"/>
              <a:t>ذهنية: </a:t>
            </a:r>
            <a:r>
              <a:rPr lang="ar-SA" sz="2800" dirty="0"/>
              <a:t>( رؤية التنظيم بشكل متكامل وترابط أجزاؤه وعناصره ، وعلاقته مع البيئة والمجتمع المحيط به  ) .</a:t>
            </a:r>
          </a:p>
          <a:p>
            <a:pPr marL="457200" indent="-457200" algn="just" rtl="1">
              <a:buFont typeface="Arial" pitchFamily="34" charset="0"/>
              <a:buChar char="•"/>
            </a:pPr>
            <a:r>
              <a:rPr lang="ar-SA" sz="2800" dirty="0"/>
              <a:t>مهارات إدارية :  تتمثل في توزيع العمل ووضع معدلات الأداء وتقييم العمل وتطوير الكفاءات والقيام بأعمال الرقابة ... </a:t>
            </a:r>
          </a:p>
          <a:p>
            <a:pPr marL="0" indent="0" algn="just" rtl="1"/>
            <a:endParaRPr lang="en-US" sz="2800" dirty="0"/>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1636919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411310"/>
            <a:ext cx="8915400" cy="4714854"/>
          </a:xfrm>
        </p:spPr>
        <p:txBody>
          <a:bodyPr/>
          <a:lstStyle/>
          <a:p>
            <a:pPr marL="457200" indent="-457200" algn="just" rtl="1">
              <a:buFont typeface="Arial" pitchFamily="34" charset="0"/>
              <a:buChar char="•"/>
            </a:pPr>
            <a:r>
              <a:rPr lang="ar-SA" sz="2800" dirty="0"/>
              <a:t>مهارات سياسية : وضوح الرؤية السياسية ومعالجة المنظمة ضمن إطار المجتمع وقيادة المنظمة وفق رؤية البلد السياسية والاقتصادية  . </a:t>
            </a:r>
          </a:p>
          <a:p>
            <a:pPr marL="0" indent="0" algn="just" rtl="1"/>
            <a:r>
              <a:rPr lang="ar-SA" sz="2800" dirty="0">
                <a:solidFill>
                  <a:srgbClr val="FF0000"/>
                </a:solidFill>
              </a:rPr>
              <a:t>نقد نظرية السمات : </a:t>
            </a:r>
          </a:p>
          <a:p>
            <a:pPr marL="457200" indent="-457200" algn="just" rtl="1">
              <a:buFont typeface="Arial" pitchFamily="34" charset="0"/>
              <a:buChar char="•"/>
            </a:pPr>
            <a:r>
              <a:rPr lang="ar-SA" sz="2800" dirty="0"/>
              <a:t>عدم الاتفاق على عدد ومفهوم السمات .</a:t>
            </a:r>
          </a:p>
          <a:p>
            <a:pPr marL="457200" indent="-457200" algn="just" rtl="1">
              <a:buFont typeface="Arial" pitchFamily="34" charset="0"/>
              <a:buChar char="•"/>
            </a:pPr>
            <a:r>
              <a:rPr lang="ar-SA" sz="2800" dirty="0"/>
              <a:t>صعوبة توفر الصفات كلها في شخص واحد</a:t>
            </a:r>
          </a:p>
          <a:p>
            <a:pPr marL="457200" indent="-457200" algn="just" rtl="1">
              <a:buFont typeface="Arial" pitchFamily="34" charset="0"/>
              <a:buChar char="•"/>
            </a:pPr>
            <a:r>
              <a:rPr lang="ar-SA" sz="2800" dirty="0"/>
              <a:t>صعوبة عملية قياس الصفات .</a:t>
            </a:r>
          </a:p>
          <a:p>
            <a:pPr marL="457200" indent="-457200" algn="just" rtl="1">
              <a:buFont typeface="Arial" pitchFamily="34" charset="0"/>
              <a:buChar char="•"/>
            </a:pPr>
            <a:r>
              <a:rPr lang="ar-SA" sz="2800" dirty="0"/>
              <a:t>صعوبة نجاح القائد في كل مواقف الحياة لذلك عليه التغير بشكل دائم . </a:t>
            </a:r>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25308236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411310"/>
            <a:ext cx="8915400" cy="4714854"/>
          </a:xfrm>
        </p:spPr>
        <p:txBody>
          <a:bodyPr/>
          <a:lstStyle/>
          <a:p>
            <a:pPr marL="0" indent="0" algn="just" rtl="1"/>
            <a:r>
              <a:rPr lang="ar-SA" sz="2400" dirty="0">
                <a:solidFill>
                  <a:srgbClr val="FF0000"/>
                </a:solidFill>
              </a:rPr>
              <a:t>فلسفة هذه النظرية هي </a:t>
            </a:r>
            <a:r>
              <a:rPr lang="ar-SA" sz="2400" dirty="0"/>
              <a:t>: أن الظروف هي التي تخلق القادة وتبرزهم ، وبالتالي تختلف القادة باختلاف الظروف والمواقع القيادية التي يتواجد فيها القائد . </a:t>
            </a:r>
          </a:p>
          <a:p>
            <a:pPr marL="0" indent="0" algn="just" rtl="1"/>
            <a:r>
              <a:rPr lang="ar-SA" sz="2400" dirty="0"/>
              <a:t>فالقائد العسكري غير القائد المدني ، كما أن القائد في المستوى الإداري الأعلى غير المستوى الإداري الأدنى . </a:t>
            </a:r>
          </a:p>
          <a:p>
            <a:pPr marL="0" indent="0" algn="just" rtl="1"/>
            <a:r>
              <a:rPr lang="ar-SA" sz="2400" dirty="0"/>
              <a:t>نقد نظرية الموقف : تميزت نظرية الموقف بمفهوم ديناميكي للقيادة من خلال عدم ربطها بالسمات الشخصية مع هذا  فتوجد بعض المآخذ عليها منها : </a:t>
            </a:r>
          </a:p>
          <a:p>
            <a:pPr algn="just" rtl="1">
              <a:buFont typeface="Arial" pitchFamily="34" charset="0"/>
              <a:buChar char="•"/>
            </a:pPr>
            <a:r>
              <a:rPr lang="ar-SA" sz="2400" dirty="0"/>
              <a:t>عدم الاتفاق على عناصر الموقف  . </a:t>
            </a:r>
          </a:p>
          <a:p>
            <a:pPr algn="just" rtl="1">
              <a:buFont typeface="Arial" pitchFamily="34" charset="0"/>
              <a:buChar char="•"/>
            </a:pPr>
            <a:r>
              <a:rPr lang="ar-SA" sz="2400" dirty="0"/>
              <a:t>ليس هناك اتفاق حول أنماط السلوك القيادي ( أوتوقراطي ، ديمقراطي ، الحر ....) . </a:t>
            </a:r>
          </a:p>
          <a:p>
            <a:pPr algn="just" rtl="1">
              <a:buFont typeface="Arial" pitchFamily="34" charset="0"/>
              <a:buChar char="•"/>
            </a:pPr>
            <a:r>
              <a:rPr lang="ar-SA" sz="2400" dirty="0"/>
              <a:t>الأفضل هو التوفيق بين النظريتين على اعتبار أن  القيادة هي ثمرة التفاعل بين سمات القائد وعناصر الموقف وخصائص الجماعة . </a:t>
            </a:r>
          </a:p>
          <a:p>
            <a:pPr algn="just" rtl="1">
              <a:buFont typeface="Arial" pitchFamily="34" charset="0"/>
              <a:buChar char="•"/>
            </a:pPr>
            <a:endParaRPr lang="ar-SA" sz="2400" dirty="0"/>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5" name="Text Box 3"/>
          <p:cNvSpPr txBox="1">
            <a:spLocks noChangeArrowheads="1"/>
          </p:cNvSpPr>
          <p:nvPr/>
        </p:nvSpPr>
        <p:spPr bwMode="auto">
          <a:xfrm>
            <a:off x="320920" y="8265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ثانيا : نظرية الموقف</a:t>
            </a:r>
            <a:endParaRPr lang="ar-SA" altLang="en-US" sz="3200" b="1" u="sng" dirty="0">
              <a:solidFill>
                <a:srgbClr val="C00000"/>
              </a:solidFill>
              <a:cs typeface="Traditional Arabic" panose="02020603050405020304" pitchFamily="18" charset="-78"/>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74030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411310"/>
            <a:ext cx="8915400" cy="4714854"/>
          </a:xfrm>
        </p:spPr>
        <p:txBody>
          <a:bodyPr/>
          <a:lstStyle/>
          <a:p>
            <a:pPr marL="0" indent="0" algn="just" rtl="1"/>
            <a:r>
              <a:rPr lang="ar-SA" sz="2400" dirty="0"/>
              <a:t>ترتكز النظرية التفاعلية على الجمع بين النظريتين السابقتين ، فالقيادة الناجحة تعتمد على قدرة القائد في التفاعل مع الأفراد ، فسمات القائد لا تكفي لظهور القائد بل لابد من اقتناع الأفراد بها فهي ضرورية من وجهة نظرهم لتحقيق الأهداف وبلوغ الغايات . فالقائد يجب أن يعرف مشكلات الجماعة والعمل على حلها .</a:t>
            </a:r>
          </a:p>
          <a:p>
            <a:pPr marL="0" indent="0" algn="just" rtl="1"/>
            <a:r>
              <a:rPr lang="ar-SA" sz="2400" dirty="0"/>
              <a:t> القيادة هي إذن تفاعل اجتماعي تتحدد خصائصها على أساس : سمات القائد وعناصر الموقف ومتطلبات وخصائص الجماعة . </a:t>
            </a:r>
          </a:p>
          <a:p>
            <a:pPr marL="0" indent="0" algn="just" rtl="1"/>
            <a:r>
              <a:rPr lang="ar-SA" sz="2400" dirty="0"/>
              <a:t>نقد النظرية التفاعلية : يجب على النظرية مراعاة المرؤوسين كعامل مهم لتحديد صلاحية القائد ، كما يظهر دور البيئة الاجتماعية ، فالقائد الناجح هو الذي يتفاعل مع خصائص المجتمع ويراعي  العادات  والتقاليد والأعراف ويراعي المصلحة الاجتماعية العليا . </a:t>
            </a:r>
          </a:p>
          <a:p>
            <a:pPr marL="0" indent="0" algn="just" rtl="1"/>
            <a:endParaRPr lang="ar-SA" sz="2400" dirty="0"/>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Text Box 3"/>
          <p:cNvSpPr txBox="1">
            <a:spLocks noChangeArrowheads="1"/>
          </p:cNvSpPr>
          <p:nvPr/>
        </p:nvSpPr>
        <p:spPr bwMode="auto">
          <a:xfrm>
            <a:off x="320920" y="8265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ثالثا: النظرية التفاعلية</a:t>
            </a:r>
            <a:endParaRPr lang="ar-SA" altLang="en-US" sz="3200" b="1" u="sng" dirty="0">
              <a:solidFill>
                <a:srgbClr val="C00000"/>
              </a:solidFill>
              <a:cs typeface="Traditional Arabic" panose="02020603050405020304" pitchFamily="18" charset="-78"/>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250914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411310"/>
            <a:ext cx="8915400" cy="4714854"/>
          </a:xfrm>
        </p:spPr>
        <p:txBody>
          <a:bodyPr/>
          <a:lstStyle/>
          <a:p>
            <a:pPr marL="0" indent="0" algn="just" rtl="1"/>
            <a:r>
              <a:rPr lang="ar-SA" sz="2400" dirty="0"/>
              <a:t>أولاً ) القيادة الأوتوقراطية </a:t>
            </a:r>
            <a:r>
              <a:rPr lang="en-US" sz="2400" dirty="0"/>
              <a:t>Autocratic Leadership : </a:t>
            </a:r>
            <a:r>
              <a:rPr lang="ar-SA" sz="2400" dirty="0"/>
              <a:t>هي قيادة فردية يقوم القائد بتركيز السلطة كلها بيده  هذه النوع يقوم على الافتراضات التالية  :   </a:t>
            </a:r>
          </a:p>
          <a:p>
            <a:pPr marL="0" indent="0" algn="just" rtl="1"/>
            <a:r>
              <a:rPr lang="ar-SA" sz="2400" dirty="0"/>
              <a:t>    أ ) طبيعة الإنسان السلبية والتي تجعل منه حبه للكسل والتهرب من المسؤولية وبالتالي يكون </a:t>
            </a:r>
            <a:r>
              <a:rPr lang="ar-SA" sz="2400" dirty="0" err="1"/>
              <a:t>مهيئا</a:t>
            </a:r>
            <a:r>
              <a:rPr lang="ar-SA" sz="2400" dirty="0"/>
              <a:t> للانقياد والاعتماد  على الغير .</a:t>
            </a:r>
          </a:p>
          <a:p>
            <a:pPr marL="0" indent="0" algn="just" rtl="1"/>
            <a:r>
              <a:rPr lang="ar-SA" sz="2400" dirty="0"/>
              <a:t>    ب ) تبني القائد للحوافز السلبية من خلال حرمان الفرد الكسول من الحوافز المادية والمعنوية .</a:t>
            </a:r>
          </a:p>
          <a:p>
            <a:pPr marL="0" indent="0" algn="just" rtl="1"/>
            <a:r>
              <a:rPr lang="ar-SA" sz="2400" dirty="0"/>
              <a:t>     ج ) يحتاج الفرد إلى قيادة مباشرة ولصيقة من قيادته . </a:t>
            </a:r>
          </a:p>
          <a:p>
            <a:pPr marL="0" indent="0" algn="just" rtl="1"/>
            <a:r>
              <a:rPr lang="ar-SA" sz="2400" dirty="0"/>
              <a:t>من هنا فإن القائد ينفرد باتخاذ القرار لوحده . </a:t>
            </a:r>
          </a:p>
          <a:p>
            <a:pPr marL="0" indent="0" algn="just" rtl="1"/>
            <a:r>
              <a:rPr lang="ar-SA" sz="2400" dirty="0"/>
              <a:t>تندرج ضمن ذلك نمطين من القيادة متباينتين في الأسلوب ومتفقتين في الغاية :</a:t>
            </a:r>
          </a:p>
          <a:p>
            <a:pPr marL="0" indent="0" algn="just" rtl="1"/>
            <a:r>
              <a:rPr lang="ar-SA" sz="2400" dirty="0"/>
              <a:t>قيادة اوتوقراطية صالحة : محاولة القائد خلق جو مناسب لتطبيق قراراته</a:t>
            </a:r>
          </a:p>
          <a:p>
            <a:pPr marL="0" indent="0" algn="just" rtl="1"/>
            <a:r>
              <a:rPr lang="ar-SA" sz="2400" dirty="0"/>
              <a:t>قيادة أوتوقراطية لبقة : خلق شعور بمشاركة المرؤوسين اتخاذ القرار . </a:t>
            </a:r>
          </a:p>
          <a:p>
            <a:pPr marL="0" indent="0" algn="just" rtl="1"/>
            <a:endParaRPr lang="ar-SA" sz="2400" dirty="0"/>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5" name="Text Box 3"/>
          <p:cNvSpPr txBox="1">
            <a:spLocks noChangeArrowheads="1"/>
          </p:cNvSpPr>
          <p:nvPr/>
        </p:nvSpPr>
        <p:spPr bwMode="auto">
          <a:xfrm>
            <a:off x="320920" y="8265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a:solidFill>
                  <a:srgbClr val="C00000"/>
                </a:solidFill>
                <a:cs typeface="Traditional Arabic" panose="02020603050405020304" pitchFamily="18" charset="-78"/>
              </a:rPr>
              <a:t>أنماط القيادة الإدارية وفق المفهوم الكلاسيكي</a:t>
            </a: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126723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052736"/>
            <a:ext cx="8915400" cy="5256584"/>
          </a:xfrm>
        </p:spPr>
        <p:txBody>
          <a:bodyPr/>
          <a:lstStyle/>
          <a:p>
            <a:pPr marL="0" indent="0" algn="just" rtl="1"/>
            <a:r>
              <a:rPr lang="ar-SA" sz="2400" dirty="0" smtClean="0"/>
              <a:t>ثانيا: القيادة </a:t>
            </a:r>
            <a:r>
              <a:rPr lang="ar-SA" sz="2400" dirty="0"/>
              <a:t>الديمقراطية </a:t>
            </a:r>
            <a:r>
              <a:rPr lang="en-US" sz="2400" dirty="0"/>
              <a:t>Democratic Leadership   : </a:t>
            </a:r>
            <a:r>
              <a:rPr lang="ar-SA" sz="2400" dirty="0"/>
              <a:t>المبدأ هو المشاركة وتفويض السلطة والتفاعل مع الجماعة باتخاذ القرار . من إيجابيات هذا النوع ، رفع معنويات المرؤوسين وخلق الثقة بنفوسهم وزيادة التعاون ومضاعفة الإنتاج . تتراوح نماذج هذا النوع بالشكل التالي :</a:t>
            </a:r>
          </a:p>
          <a:p>
            <a:pPr marL="0" indent="0" algn="just" rtl="1"/>
            <a:r>
              <a:rPr lang="ar-SA" sz="2400" dirty="0"/>
              <a:t>أ ) قائد يطرح المشكلة ويطلب من المرؤوسين المشاركة باتخاذ القرار . </a:t>
            </a:r>
          </a:p>
          <a:p>
            <a:pPr marL="0" indent="0" algn="just" rtl="1"/>
            <a:r>
              <a:rPr lang="ar-SA" sz="2400" dirty="0"/>
              <a:t>ب ) قائد يضع حدود لمرؤوسيه ويطلب منهم اتخاذ القرار ضمن ذلك .</a:t>
            </a:r>
          </a:p>
          <a:p>
            <a:pPr marL="0" indent="0" algn="just" rtl="1"/>
            <a:r>
              <a:rPr lang="ar-SA" sz="2400" dirty="0"/>
              <a:t>ج ) قائد يتخذ القرار ويحرص على الحوار والنقاش مع المرؤوسين .</a:t>
            </a:r>
          </a:p>
          <a:p>
            <a:pPr marL="0" indent="0" algn="just" rtl="1"/>
            <a:r>
              <a:rPr lang="ar-SA" sz="2400" dirty="0"/>
              <a:t>د ) قائد يتخذ القرار ثم يعطي الفرصة للمرؤوسين للمشاركة في كيفية التنفيذ . </a:t>
            </a:r>
          </a:p>
          <a:p>
            <a:pPr marL="0" indent="0" algn="just" rtl="1"/>
            <a:r>
              <a:rPr lang="ar-SA" sz="2400" dirty="0"/>
              <a:t>هـ ) قائد يوافق على ما يتخذه الرؤساء من قرارات  . </a:t>
            </a:r>
          </a:p>
          <a:p>
            <a:pPr marL="0" indent="0" algn="just" rtl="1"/>
            <a:r>
              <a:rPr lang="ar-SA" sz="2400" dirty="0"/>
              <a:t>القائد يجب أن لا يتمسك كثيراً بالسلطة الرسمية التي يستمدها من القانون ، حيث الفرق بين السلطة الرسمية وغير الرسمية هي مصدر السلطة ، القيادة غير الرسمية تتولد من خلال الدور الاجتماعي الذي يلعبه الأفراد وهي تنشأ بعيداً عن التنظيم الرسمي . </a:t>
            </a:r>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3306919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32520" y="1556792"/>
            <a:ext cx="9068172" cy="4392488"/>
          </a:xfrm>
        </p:spPr>
        <p:txBody>
          <a:bodyPr/>
          <a:lstStyle/>
          <a:p>
            <a:pPr marL="342900" lvl="0" indent="-342900" algn="r" rtl="1" eaLnBrk="0" hangingPunct="0">
              <a:spcBef>
                <a:spcPct val="20000"/>
              </a:spcBef>
              <a:defRPr/>
            </a:pPr>
            <a:r>
              <a:rPr lang="ar-SA" sz="2400" b="0" dirty="0">
                <a:solidFill>
                  <a:srgbClr val="013E36"/>
                </a:solidFill>
                <a:latin typeface="+mn-lt"/>
                <a:ea typeface="+mn-ea"/>
              </a:rPr>
              <a:t>أشهر هذه الأنماط نوعين  : </a:t>
            </a:r>
            <a:br>
              <a:rPr lang="ar-SA" sz="2400" b="0" dirty="0">
                <a:solidFill>
                  <a:srgbClr val="013E36"/>
                </a:solidFill>
                <a:latin typeface="+mn-lt"/>
                <a:ea typeface="+mn-ea"/>
              </a:rPr>
            </a:br>
            <a:r>
              <a:rPr lang="ar-SA" sz="2400" b="0" dirty="0">
                <a:solidFill>
                  <a:srgbClr val="013E36"/>
                </a:solidFill>
                <a:latin typeface="+mn-lt"/>
                <a:ea typeface="+mn-ea"/>
              </a:rPr>
              <a:t>الأول : نمط </a:t>
            </a:r>
            <a:r>
              <a:rPr lang="ar-SA" sz="2400" b="0" dirty="0" err="1">
                <a:solidFill>
                  <a:srgbClr val="013E36"/>
                </a:solidFill>
                <a:latin typeface="+mn-lt"/>
                <a:ea typeface="+mn-ea"/>
              </a:rPr>
              <a:t>تننبوم</a:t>
            </a:r>
            <a:r>
              <a:rPr lang="ar-SA" sz="2400" b="0" dirty="0">
                <a:solidFill>
                  <a:srgbClr val="013E36"/>
                </a:solidFill>
                <a:latin typeface="+mn-lt"/>
                <a:ea typeface="+mn-ea"/>
              </a:rPr>
              <a:t> </a:t>
            </a:r>
            <a:r>
              <a:rPr lang="ar-SA" sz="2400" b="0" dirty="0" err="1">
                <a:solidFill>
                  <a:srgbClr val="013E36"/>
                </a:solidFill>
                <a:latin typeface="+mn-lt"/>
                <a:ea typeface="+mn-ea"/>
              </a:rPr>
              <a:t>وشميت</a:t>
            </a:r>
            <a:r>
              <a:rPr lang="ar-SA" sz="2400" b="0" dirty="0">
                <a:solidFill>
                  <a:srgbClr val="013E36"/>
                </a:solidFill>
                <a:latin typeface="+mn-lt"/>
                <a:ea typeface="+mn-ea"/>
              </a:rPr>
              <a:t> ( أساس هذا النمط  هو أن السلوك القيادي يعتمد على طرفين المرؤوسين والقائد  فإذا زادت مشاركة المرؤوسين في اتخاذ القرار تضعف مشاركة القائد في اتخاذ القرار )، وبالتالي يتفرع عن ذلك سبع أنماط للسلوك يختار القائد أياً منها وفقاً للمتغيرات التي تواجه المواقف</a:t>
            </a:r>
            <a:br>
              <a:rPr lang="ar-SA" sz="2400" b="0" dirty="0">
                <a:solidFill>
                  <a:srgbClr val="013E36"/>
                </a:solidFill>
                <a:latin typeface="+mn-lt"/>
                <a:ea typeface="+mn-ea"/>
              </a:rPr>
            </a:br>
            <a:r>
              <a:rPr lang="ar-SA" sz="2400" b="0" dirty="0">
                <a:solidFill>
                  <a:srgbClr val="013E36"/>
                </a:solidFill>
                <a:latin typeface="+mn-lt"/>
                <a:ea typeface="+mn-ea"/>
              </a:rPr>
              <a:t>1 ) قائد يتخذ القرار ثم يعلنه على مرؤوسيه .</a:t>
            </a:r>
            <a:br>
              <a:rPr lang="ar-SA" sz="2400" b="0" dirty="0">
                <a:solidFill>
                  <a:srgbClr val="013E36"/>
                </a:solidFill>
                <a:latin typeface="+mn-lt"/>
                <a:ea typeface="+mn-ea"/>
              </a:rPr>
            </a:br>
            <a:r>
              <a:rPr lang="ar-SA" sz="2400" b="0" dirty="0">
                <a:solidFill>
                  <a:srgbClr val="013E36"/>
                </a:solidFill>
                <a:latin typeface="+mn-lt"/>
                <a:ea typeface="+mn-ea"/>
              </a:rPr>
              <a:t>2 ) قائد يتخذ القرار ثم يحاول أن يحصل على تأييد المرؤوسين</a:t>
            </a:r>
            <a:br>
              <a:rPr lang="ar-SA" sz="2400" b="0" dirty="0">
                <a:solidFill>
                  <a:srgbClr val="013E36"/>
                </a:solidFill>
                <a:latin typeface="+mn-lt"/>
                <a:ea typeface="+mn-ea"/>
              </a:rPr>
            </a:br>
            <a:r>
              <a:rPr lang="ar-SA" sz="2400" b="0" dirty="0">
                <a:solidFill>
                  <a:srgbClr val="013E36"/>
                </a:solidFill>
                <a:latin typeface="+mn-lt"/>
                <a:ea typeface="+mn-ea"/>
              </a:rPr>
              <a:t>3 ) قائد يقدم أفكار ويدعو المرؤوسين للتفكير بها .</a:t>
            </a:r>
            <a:br>
              <a:rPr lang="ar-SA" sz="2400" b="0" dirty="0">
                <a:solidFill>
                  <a:srgbClr val="013E36"/>
                </a:solidFill>
                <a:latin typeface="+mn-lt"/>
                <a:ea typeface="+mn-ea"/>
              </a:rPr>
            </a:br>
            <a:r>
              <a:rPr lang="ar-SA" sz="2400" b="0" dirty="0">
                <a:solidFill>
                  <a:srgbClr val="013E36"/>
                </a:solidFill>
                <a:latin typeface="+mn-lt"/>
                <a:ea typeface="+mn-ea"/>
              </a:rPr>
              <a:t>4 ) قائد يقدم  قرارات مبدئية قابلة للتعديل .</a:t>
            </a:r>
            <a:br>
              <a:rPr lang="ar-SA" sz="2400" b="0" dirty="0">
                <a:solidFill>
                  <a:srgbClr val="013E36"/>
                </a:solidFill>
                <a:latin typeface="+mn-lt"/>
                <a:ea typeface="+mn-ea"/>
              </a:rPr>
            </a:br>
            <a:r>
              <a:rPr lang="ar-SA" sz="2400" b="0" dirty="0">
                <a:solidFill>
                  <a:srgbClr val="013E36"/>
                </a:solidFill>
                <a:latin typeface="+mn-lt"/>
                <a:ea typeface="+mn-ea"/>
              </a:rPr>
              <a:t>5 ) قائد يقدم مشكلة ويطلب من المرؤوسين تقديم حلول وهو يتخذ القرار .</a:t>
            </a:r>
            <a:br>
              <a:rPr lang="ar-SA" sz="2400" b="0" dirty="0">
                <a:solidFill>
                  <a:srgbClr val="013E36"/>
                </a:solidFill>
                <a:latin typeface="+mn-lt"/>
                <a:ea typeface="+mn-ea"/>
              </a:rPr>
            </a:br>
            <a:r>
              <a:rPr lang="ar-SA" sz="2400" b="0" dirty="0">
                <a:solidFill>
                  <a:srgbClr val="013E36"/>
                </a:solidFill>
                <a:latin typeface="+mn-lt"/>
                <a:ea typeface="+mn-ea"/>
              </a:rPr>
              <a:t>6 ) قائد يحدد الإطار العام ويطلب من الجماعة اتخاذ القرار .</a:t>
            </a:r>
            <a:br>
              <a:rPr lang="ar-SA" sz="2400" b="0" dirty="0">
                <a:solidFill>
                  <a:srgbClr val="013E36"/>
                </a:solidFill>
                <a:latin typeface="+mn-lt"/>
                <a:ea typeface="+mn-ea"/>
              </a:rPr>
            </a:br>
            <a:r>
              <a:rPr lang="ar-SA" sz="2400" b="0" dirty="0">
                <a:solidFill>
                  <a:srgbClr val="013E36"/>
                </a:solidFill>
                <a:latin typeface="+mn-lt"/>
                <a:ea typeface="+mn-ea"/>
              </a:rPr>
              <a:t>7 ) قائد يسمح لمرؤوسيه بحرية العمل في إطار السياسات والمحددات العامة للإدارة </a:t>
            </a:r>
            <a:r>
              <a:rPr lang="ar-SA" sz="2400" dirty="0">
                <a:solidFill>
                  <a:srgbClr val="013E36"/>
                </a:solidFill>
                <a:latin typeface="+mn-lt"/>
                <a:ea typeface="+mn-ea"/>
              </a:rPr>
              <a:t>.  </a:t>
            </a:r>
            <a:r>
              <a:rPr lang="ar-SA" sz="2000" cap="none" dirty="0">
                <a:solidFill>
                  <a:prstClr val="black"/>
                </a:solidFill>
                <a:ea typeface="+mn-ea"/>
                <a:cs typeface="Monotype Koufi" pitchFamily="2" charset="-78"/>
              </a:rPr>
              <a:t/>
            </a:r>
            <a:br>
              <a:rPr lang="ar-SA" sz="2000" cap="none" dirty="0">
                <a:solidFill>
                  <a:prstClr val="black"/>
                </a:solidFill>
                <a:ea typeface="+mn-ea"/>
                <a:cs typeface="Monotype Koufi" pitchFamily="2" charset="-78"/>
              </a:rPr>
            </a:br>
            <a:endParaRPr lang="en-US" sz="3200" dirty="0"/>
          </a:p>
        </p:txBody>
      </p:sp>
      <p:sp>
        <p:nvSpPr>
          <p:cNvPr id="11" name="Text Placeholder 10"/>
          <p:cNvSpPr>
            <a:spLocks noGrp="1"/>
          </p:cNvSpPr>
          <p:nvPr>
            <p:ph type="body" idx="1"/>
          </p:nvPr>
        </p:nvSpPr>
        <p:spPr>
          <a:xfrm>
            <a:off x="992560" y="836712"/>
            <a:ext cx="8420100" cy="576064"/>
          </a:xfrm>
        </p:spPr>
        <p:txBody>
          <a:bodyPr/>
          <a:lstStyle/>
          <a:p>
            <a:r>
              <a:rPr lang="ar-SA" sz="3200" b="1" u="sng" dirty="0">
                <a:solidFill>
                  <a:srgbClr val="C00000"/>
                </a:solidFill>
                <a:latin typeface="Arial" pitchFamily="34" charset="0"/>
                <a:cs typeface="Traditional Arabic" panose="02020603050405020304" pitchFamily="18" charset="-78"/>
              </a:rPr>
              <a:t>أنماط أخرى للسلوك القيادي :</a:t>
            </a:r>
            <a:endParaRPr lang="en-US" sz="3200" b="1" u="sng" dirty="0">
              <a:solidFill>
                <a:srgbClr val="C00000"/>
              </a:solidFill>
              <a:latin typeface="Arial" pitchFamily="34" charset="0"/>
              <a:cs typeface="Traditional Arabic" panose="02020603050405020304" pitchFamily="18" charset="-78"/>
            </a:endParaRPr>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29960057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32520" y="1556792"/>
            <a:ext cx="9068172" cy="4392488"/>
          </a:xfrm>
        </p:spPr>
        <p:txBody>
          <a:bodyPr/>
          <a:lstStyle/>
          <a:p>
            <a:pPr marL="342900" lvl="0" indent="-342900" algn="r" rtl="1" eaLnBrk="0" hangingPunct="0">
              <a:spcBef>
                <a:spcPct val="20000"/>
              </a:spcBef>
              <a:defRPr/>
            </a:pPr>
            <a:r>
              <a:rPr lang="ar-SA" sz="2000" cap="none" dirty="0">
                <a:solidFill>
                  <a:prstClr val="black"/>
                </a:solidFill>
                <a:ea typeface="+mn-ea"/>
                <a:cs typeface="Monotype Koufi" pitchFamily="2" charset="-78"/>
              </a:rPr>
              <a:t/>
            </a:r>
            <a:br>
              <a:rPr lang="ar-SA" sz="2000" cap="none" dirty="0">
                <a:solidFill>
                  <a:prstClr val="black"/>
                </a:solidFill>
                <a:ea typeface="+mn-ea"/>
                <a:cs typeface="Monotype Koufi" pitchFamily="2" charset="-78"/>
              </a:rPr>
            </a:br>
            <a:endParaRPr lang="en-US" sz="3200" dirty="0"/>
          </a:p>
        </p:txBody>
      </p:sp>
      <p:sp>
        <p:nvSpPr>
          <p:cNvPr id="11" name="Text Placeholder 10"/>
          <p:cNvSpPr>
            <a:spLocks noGrp="1"/>
          </p:cNvSpPr>
          <p:nvPr>
            <p:ph type="body" idx="1"/>
          </p:nvPr>
        </p:nvSpPr>
        <p:spPr>
          <a:xfrm>
            <a:off x="992560" y="836712"/>
            <a:ext cx="8420100" cy="576064"/>
          </a:xfrm>
        </p:spPr>
        <p:txBody>
          <a:bodyPr/>
          <a:lstStyle/>
          <a:p>
            <a:r>
              <a:rPr lang="ar-SA" sz="3200" b="1" u="sng" dirty="0">
                <a:solidFill>
                  <a:srgbClr val="C00000"/>
                </a:solidFill>
                <a:latin typeface="Arial" pitchFamily="34" charset="0"/>
                <a:cs typeface="Traditional Arabic" panose="02020603050405020304" pitchFamily="18" charset="-78"/>
              </a:rPr>
              <a:t>وفقا لنظرية سلسلة السلوك يوجد عدة أنماط قيادية هي كما يلي </a:t>
            </a:r>
            <a:r>
              <a:rPr lang="ar-SA" sz="3200" b="1" u="sng" dirty="0" smtClean="0">
                <a:solidFill>
                  <a:srgbClr val="C00000"/>
                </a:solidFill>
                <a:latin typeface="Arial" pitchFamily="34" charset="0"/>
                <a:cs typeface="Traditional Arabic" panose="02020603050405020304" pitchFamily="18" charset="-78"/>
              </a:rPr>
              <a:t>:</a:t>
            </a:r>
            <a:endParaRPr lang="en-US" sz="3200" b="1" u="sng" dirty="0">
              <a:solidFill>
                <a:srgbClr val="C00000"/>
              </a:solidFill>
              <a:latin typeface="Arial" pitchFamily="34" charset="0"/>
              <a:cs typeface="Traditional Arabic" panose="02020603050405020304" pitchFamily="18" charset="-78"/>
            </a:endParaRPr>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975" y="1556792"/>
            <a:ext cx="9029700" cy="4509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36453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32520" y="1556792"/>
            <a:ext cx="9068172" cy="4392488"/>
          </a:xfrm>
        </p:spPr>
        <p:txBody>
          <a:bodyPr/>
          <a:lstStyle/>
          <a:p>
            <a:pPr marL="342900" lvl="0" indent="-342900" algn="r" rtl="1" eaLnBrk="0" hangingPunct="0">
              <a:spcBef>
                <a:spcPct val="20000"/>
              </a:spcBef>
              <a:defRPr/>
            </a:pPr>
            <a:r>
              <a:rPr lang="ar-SA" sz="2000" cap="none" dirty="0">
                <a:solidFill>
                  <a:prstClr val="black"/>
                </a:solidFill>
                <a:ea typeface="+mn-ea"/>
                <a:cs typeface="Monotype Koufi" pitchFamily="2" charset="-78"/>
              </a:rPr>
              <a:t/>
            </a:r>
            <a:br>
              <a:rPr lang="ar-SA" sz="2000" cap="none" dirty="0">
                <a:solidFill>
                  <a:prstClr val="black"/>
                </a:solidFill>
                <a:ea typeface="+mn-ea"/>
                <a:cs typeface="Monotype Koufi" pitchFamily="2" charset="-78"/>
              </a:rPr>
            </a:br>
            <a:endParaRPr lang="en-US" sz="3200" dirty="0"/>
          </a:p>
        </p:txBody>
      </p:sp>
      <p:sp>
        <p:nvSpPr>
          <p:cNvPr id="11" name="Text Placeholder 10"/>
          <p:cNvSpPr>
            <a:spLocks noGrp="1"/>
          </p:cNvSpPr>
          <p:nvPr>
            <p:ph type="body" idx="1"/>
          </p:nvPr>
        </p:nvSpPr>
        <p:spPr>
          <a:xfrm>
            <a:off x="920552" y="908720"/>
            <a:ext cx="8420100" cy="936104"/>
          </a:xfrm>
        </p:spPr>
        <p:txBody>
          <a:bodyPr/>
          <a:lstStyle/>
          <a:p>
            <a:pPr marL="342900" lvl="0" indent="-342900" eaLnBrk="0" hangingPunct="0">
              <a:defRPr/>
            </a:pPr>
            <a:endParaRPr lang="ar-SA" sz="3200" b="1" dirty="0">
              <a:solidFill>
                <a:srgbClr val="0000FF"/>
              </a:solidFill>
              <a:cs typeface="Monotype Koufi" pitchFamily="2" charset="-78"/>
            </a:endParaRPr>
          </a:p>
          <a:p>
            <a:pPr marL="342900" lvl="0" indent="-342900" eaLnBrk="0" hangingPunct="0">
              <a:defRPr/>
            </a:pPr>
            <a:r>
              <a:rPr lang="ar-SA" b="1" dirty="0">
                <a:solidFill>
                  <a:srgbClr val="0000FF"/>
                </a:solidFill>
                <a:cs typeface="Monotype Koufi" pitchFamily="2" charset="-78"/>
              </a:rPr>
              <a:t>يرتكز هذا النمط على أساس درجة اهتمام القائد بالإنتاج أو بالعاملين والعلاقات الإنسانية  : تشكل هذه الأنماط 81 نمط ضمن مصفوفة مؤلفة من 9 أعمدة و9 صفوف أفضلها النمط ( 9 ــ 9 ) وفق الشكل التالي :</a:t>
            </a:r>
            <a:r>
              <a:rPr lang="ar-SA" b="1" dirty="0">
                <a:solidFill>
                  <a:srgbClr val="0000FF"/>
                </a:solidFill>
              </a:rPr>
              <a:t> </a:t>
            </a:r>
            <a:endParaRPr lang="en-US" sz="3200" b="1" u="sng" dirty="0">
              <a:solidFill>
                <a:srgbClr val="C00000"/>
              </a:solidFill>
              <a:latin typeface="Arial" pitchFamily="34" charset="0"/>
              <a:cs typeface="Traditional Arabic" panose="02020603050405020304" pitchFamily="18" charset="-78"/>
            </a:endParaRPr>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837" y="1988840"/>
            <a:ext cx="6657975" cy="3756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176" y="5750572"/>
            <a:ext cx="23717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488" y="1988840"/>
            <a:ext cx="1152128"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7077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32520" y="1556792"/>
            <a:ext cx="9068172" cy="4392488"/>
          </a:xfrm>
        </p:spPr>
        <p:txBody>
          <a:bodyPr/>
          <a:lstStyle/>
          <a:p>
            <a:pPr marL="342900" lvl="0" indent="-342900" algn="just" rtl="1" eaLnBrk="0" hangingPunct="0">
              <a:spcBef>
                <a:spcPct val="20000"/>
              </a:spcBef>
              <a:defRPr/>
            </a:pPr>
            <a:r>
              <a:rPr lang="ar-SA" sz="2000" cap="none" dirty="0">
                <a:solidFill>
                  <a:prstClr val="black"/>
                </a:solidFill>
                <a:ea typeface="+mn-ea"/>
                <a:cs typeface="Monotype Koufi" pitchFamily="2" charset="-78"/>
              </a:rPr>
              <a:t/>
            </a:r>
            <a:br>
              <a:rPr lang="ar-SA" sz="2000" cap="none" dirty="0">
                <a:solidFill>
                  <a:prstClr val="black"/>
                </a:solidFill>
                <a:ea typeface="+mn-ea"/>
                <a:cs typeface="Monotype Koufi" pitchFamily="2" charset="-78"/>
              </a:rPr>
            </a:br>
            <a:r>
              <a:rPr lang="ar-SA" sz="2400" b="0" dirty="0">
                <a:solidFill>
                  <a:srgbClr val="013E36"/>
                </a:solidFill>
                <a:latin typeface="+mn-lt"/>
                <a:ea typeface="+mn-ea"/>
              </a:rPr>
              <a:t>النمط ( 9  ـــ  9 ) هو الأفضل ويحاول كل مدير الوصول إليه . فهو يسعى لتحقيق أهداف المنظمة وتحقيق أهداف المرؤوسين أو الأفراد إلى أقصى حد ممكن . يسمى هذا نمط الإدارة الجماعية والتي يشرك كل العاملين في العمل بحماس  وتفاعل . </a:t>
            </a:r>
            <a:r>
              <a:rPr lang="ar-SA" sz="2000" cap="none" dirty="0">
                <a:solidFill>
                  <a:prstClr val="black"/>
                </a:solidFill>
                <a:ea typeface="+mn-ea"/>
                <a:cs typeface="Monotype Koufi" pitchFamily="2" charset="-78"/>
              </a:rPr>
              <a:t/>
            </a:r>
            <a:br>
              <a:rPr lang="ar-SA" sz="2000" cap="none" dirty="0">
                <a:solidFill>
                  <a:prstClr val="black"/>
                </a:solidFill>
                <a:ea typeface="+mn-ea"/>
                <a:cs typeface="Monotype Koufi" pitchFamily="2" charset="-78"/>
              </a:rPr>
            </a:br>
            <a:endParaRPr lang="en-US" sz="3200" dirty="0"/>
          </a:p>
        </p:txBody>
      </p:sp>
      <p:sp>
        <p:nvSpPr>
          <p:cNvPr id="11" name="Text Placeholder 10"/>
          <p:cNvSpPr>
            <a:spLocks noGrp="1"/>
          </p:cNvSpPr>
          <p:nvPr>
            <p:ph type="body" idx="1"/>
          </p:nvPr>
        </p:nvSpPr>
        <p:spPr>
          <a:xfrm>
            <a:off x="920552" y="908720"/>
            <a:ext cx="8420100" cy="936104"/>
          </a:xfrm>
        </p:spPr>
        <p:txBody>
          <a:bodyPr/>
          <a:lstStyle/>
          <a:p>
            <a:pPr marL="342900" lvl="0" indent="-342900" eaLnBrk="0" hangingPunct="0">
              <a:defRPr/>
            </a:pPr>
            <a:endParaRPr lang="en-US" sz="3200" b="1" u="sng" dirty="0">
              <a:solidFill>
                <a:srgbClr val="C00000"/>
              </a:solidFill>
              <a:latin typeface="Arial" pitchFamily="34" charset="0"/>
              <a:cs typeface="Traditional Arabic" panose="02020603050405020304" pitchFamily="18" charset="-78"/>
            </a:endParaRPr>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15137708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32520" y="1556792"/>
            <a:ext cx="9068172" cy="4392488"/>
          </a:xfrm>
        </p:spPr>
        <p:txBody>
          <a:bodyPr/>
          <a:lstStyle/>
          <a:p>
            <a:pPr marL="342900" lvl="0" indent="-342900" algn="r" rtl="1" eaLnBrk="0" hangingPunct="0">
              <a:spcBef>
                <a:spcPct val="20000"/>
              </a:spcBef>
              <a:defRPr/>
            </a:pPr>
            <a:r>
              <a:rPr lang="ar-SA" sz="2400" b="0" dirty="0">
                <a:solidFill>
                  <a:srgbClr val="013E36"/>
                </a:solidFill>
                <a:latin typeface="+mn-lt"/>
                <a:ea typeface="+mn-ea"/>
              </a:rPr>
              <a:t/>
            </a:r>
            <a:br>
              <a:rPr lang="ar-SA" sz="2400" b="0" dirty="0">
                <a:solidFill>
                  <a:srgbClr val="013E36"/>
                </a:solidFill>
                <a:latin typeface="+mn-lt"/>
                <a:ea typeface="+mn-ea"/>
              </a:rPr>
            </a:br>
            <a:r>
              <a:rPr lang="ar-SA" sz="2400" b="0" dirty="0">
                <a:solidFill>
                  <a:srgbClr val="013E36"/>
                </a:solidFill>
                <a:latin typeface="+mn-lt"/>
                <a:ea typeface="+mn-ea"/>
              </a:rPr>
              <a:t>القيادة الصالحة هي التي تكون قريبة من الواقع ، </a:t>
            </a:r>
            <a:br>
              <a:rPr lang="ar-SA" sz="2400" b="0" dirty="0">
                <a:solidFill>
                  <a:srgbClr val="013E36"/>
                </a:solidFill>
                <a:latin typeface="+mn-lt"/>
                <a:ea typeface="+mn-ea"/>
              </a:rPr>
            </a:br>
            <a:r>
              <a:rPr lang="ar-SA" sz="2400" b="0" dirty="0">
                <a:solidFill>
                  <a:srgbClr val="013E36"/>
                </a:solidFill>
                <a:latin typeface="+mn-lt"/>
                <a:ea typeface="+mn-ea"/>
              </a:rPr>
              <a:t>أهم العوامل والاعتبارات التي تجعل من القائد قائداً فعّالاً ؟  </a:t>
            </a:r>
            <a:br>
              <a:rPr lang="ar-SA" sz="2400" b="0" dirty="0">
                <a:solidFill>
                  <a:srgbClr val="013E36"/>
                </a:solidFill>
                <a:latin typeface="+mn-lt"/>
                <a:ea typeface="+mn-ea"/>
              </a:rPr>
            </a:br>
            <a:r>
              <a:rPr lang="ar-SA" sz="2400" b="0" dirty="0">
                <a:solidFill>
                  <a:srgbClr val="013E36"/>
                </a:solidFill>
                <a:latin typeface="+mn-lt"/>
                <a:ea typeface="+mn-ea"/>
              </a:rPr>
              <a:t>1 ) الاقتناع بأهداف المنظمة  . </a:t>
            </a:r>
            <a:br>
              <a:rPr lang="ar-SA" sz="2400" b="0" dirty="0">
                <a:solidFill>
                  <a:srgbClr val="013E36"/>
                </a:solidFill>
                <a:latin typeface="+mn-lt"/>
                <a:ea typeface="+mn-ea"/>
              </a:rPr>
            </a:br>
            <a:r>
              <a:rPr lang="ar-SA" sz="2400" b="0" dirty="0">
                <a:solidFill>
                  <a:srgbClr val="013E36"/>
                </a:solidFill>
                <a:latin typeface="+mn-lt"/>
                <a:ea typeface="+mn-ea"/>
              </a:rPr>
              <a:t>2 ) التطلع إلى الأمام .</a:t>
            </a:r>
            <a:br>
              <a:rPr lang="ar-SA" sz="2400" b="0" dirty="0">
                <a:solidFill>
                  <a:srgbClr val="013E36"/>
                </a:solidFill>
                <a:latin typeface="+mn-lt"/>
                <a:ea typeface="+mn-ea"/>
              </a:rPr>
            </a:br>
            <a:r>
              <a:rPr lang="ar-SA" sz="2400" b="0" dirty="0">
                <a:solidFill>
                  <a:srgbClr val="013E36"/>
                </a:solidFill>
                <a:latin typeface="+mn-lt"/>
                <a:ea typeface="+mn-ea"/>
              </a:rPr>
              <a:t>3 ) مراعاة العوامل البيئية  . </a:t>
            </a:r>
            <a:br>
              <a:rPr lang="ar-SA" sz="2400" b="0" dirty="0">
                <a:solidFill>
                  <a:srgbClr val="013E36"/>
                </a:solidFill>
                <a:latin typeface="+mn-lt"/>
                <a:ea typeface="+mn-ea"/>
              </a:rPr>
            </a:br>
            <a:r>
              <a:rPr lang="ar-SA" sz="2400" b="0" dirty="0">
                <a:solidFill>
                  <a:srgbClr val="013E36"/>
                </a:solidFill>
                <a:latin typeface="+mn-lt"/>
                <a:ea typeface="+mn-ea"/>
              </a:rPr>
              <a:t>4 ) التصرف على مستوى المسؤولية  . </a:t>
            </a:r>
            <a:br>
              <a:rPr lang="ar-SA" sz="2400" b="0" dirty="0">
                <a:solidFill>
                  <a:srgbClr val="013E36"/>
                </a:solidFill>
                <a:latin typeface="+mn-lt"/>
                <a:ea typeface="+mn-ea"/>
              </a:rPr>
            </a:br>
            <a:r>
              <a:rPr lang="ar-SA" sz="2400" b="0" dirty="0">
                <a:solidFill>
                  <a:srgbClr val="013E36"/>
                </a:solidFill>
                <a:latin typeface="+mn-lt"/>
                <a:ea typeface="+mn-ea"/>
              </a:rPr>
              <a:t>5 ) مراعاة المصلحة العامة . </a:t>
            </a:r>
            <a:r>
              <a:rPr lang="ar-SA" sz="2000" cap="none" dirty="0">
                <a:solidFill>
                  <a:prstClr val="black"/>
                </a:solidFill>
                <a:ea typeface="+mn-ea"/>
                <a:cs typeface="Monotype Koufi" pitchFamily="2" charset="-78"/>
              </a:rPr>
              <a:t/>
            </a:r>
            <a:br>
              <a:rPr lang="ar-SA" sz="2000" cap="none" dirty="0">
                <a:solidFill>
                  <a:prstClr val="black"/>
                </a:solidFill>
                <a:ea typeface="+mn-ea"/>
                <a:cs typeface="Monotype Koufi" pitchFamily="2" charset="-78"/>
              </a:rPr>
            </a:br>
            <a:endParaRPr lang="en-US" sz="3200" dirty="0"/>
          </a:p>
        </p:txBody>
      </p:sp>
      <p:sp>
        <p:nvSpPr>
          <p:cNvPr id="11" name="Text Placeholder 10"/>
          <p:cNvSpPr>
            <a:spLocks noGrp="1"/>
          </p:cNvSpPr>
          <p:nvPr>
            <p:ph type="body" idx="1"/>
          </p:nvPr>
        </p:nvSpPr>
        <p:spPr>
          <a:xfrm>
            <a:off x="920552" y="908720"/>
            <a:ext cx="8420100" cy="648072"/>
          </a:xfrm>
        </p:spPr>
        <p:txBody>
          <a:bodyPr/>
          <a:lstStyle/>
          <a:p>
            <a:pPr marL="342900" lvl="0" indent="-342900" eaLnBrk="0" hangingPunct="0">
              <a:defRPr/>
            </a:pPr>
            <a:r>
              <a:rPr lang="ar-SA" sz="3200" b="1" u="sng" dirty="0" smtClean="0">
                <a:solidFill>
                  <a:srgbClr val="C00000"/>
                </a:solidFill>
                <a:latin typeface="Arial" pitchFamily="34" charset="0"/>
                <a:cs typeface="Traditional Arabic" panose="02020603050405020304" pitchFamily="18" charset="-78"/>
              </a:rPr>
              <a:t>فعالية القيادة:</a:t>
            </a:r>
            <a:endParaRPr lang="en-US" sz="3200" b="1" u="sng" dirty="0">
              <a:solidFill>
                <a:srgbClr val="C00000"/>
              </a:solidFill>
              <a:latin typeface="Arial" pitchFamily="34" charset="0"/>
              <a:cs typeface="Traditional Arabic" panose="02020603050405020304" pitchFamily="18" charset="-78"/>
            </a:endParaRPr>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11554190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32520" y="1556792"/>
            <a:ext cx="8784976" cy="4392488"/>
          </a:xfrm>
        </p:spPr>
        <p:txBody>
          <a:bodyPr/>
          <a:lstStyle/>
          <a:p>
            <a:pPr marL="342900" lvl="0" indent="-342900" algn="r" rtl="1" eaLnBrk="0" hangingPunct="0">
              <a:spcBef>
                <a:spcPct val="20000"/>
              </a:spcBef>
              <a:defRPr/>
            </a:pPr>
            <a:r>
              <a:rPr lang="ar-SA" sz="2000" cap="none" dirty="0">
                <a:solidFill>
                  <a:prstClr val="black"/>
                </a:solidFill>
                <a:ea typeface="+mn-ea"/>
                <a:cs typeface="Monotype Koufi" pitchFamily="2" charset="-78"/>
              </a:rPr>
              <a:t/>
            </a:r>
            <a:br>
              <a:rPr lang="ar-SA" sz="2000" cap="none" dirty="0">
                <a:solidFill>
                  <a:prstClr val="black"/>
                </a:solidFill>
                <a:ea typeface="+mn-ea"/>
                <a:cs typeface="Monotype Koufi" pitchFamily="2" charset="-78"/>
              </a:rPr>
            </a:br>
            <a:r>
              <a:rPr lang="ar-SA" sz="2000" cap="none" dirty="0">
                <a:solidFill>
                  <a:prstClr val="black"/>
                </a:solidFill>
                <a:ea typeface="+mn-ea"/>
                <a:cs typeface="Monotype Koufi" pitchFamily="2" charset="-78"/>
              </a:rPr>
              <a:t> ) </a:t>
            </a:r>
            <a:r>
              <a:rPr lang="ar-SA" sz="2400" b="0" dirty="0">
                <a:solidFill>
                  <a:srgbClr val="013E36"/>
                </a:solidFill>
                <a:latin typeface="+mn-lt"/>
                <a:ea typeface="+mn-ea"/>
              </a:rPr>
              <a:t>يؤكد الإسلام على حتمية القيادة كضرورة اجتماعية .</a:t>
            </a:r>
            <a:br>
              <a:rPr lang="ar-SA" sz="2400" b="0" dirty="0">
                <a:solidFill>
                  <a:srgbClr val="013E36"/>
                </a:solidFill>
                <a:latin typeface="+mn-lt"/>
                <a:ea typeface="+mn-ea"/>
              </a:rPr>
            </a:br>
            <a:r>
              <a:rPr lang="ar-SA" sz="2400" b="0" dirty="0">
                <a:solidFill>
                  <a:srgbClr val="013E36"/>
                </a:solidFill>
                <a:latin typeface="+mn-lt"/>
                <a:ea typeface="+mn-ea"/>
              </a:rPr>
              <a:t>2 ) أهم سمات القيادة في صدر الإسلام هي : القدوة الحسنة ، الإخاء ، البر والرحمة  ، والإيثار . </a:t>
            </a:r>
            <a:br>
              <a:rPr lang="ar-SA" sz="2400" b="0" dirty="0">
                <a:solidFill>
                  <a:srgbClr val="013E36"/>
                </a:solidFill>
                <a:latin typeface="+mn-lt"/>
                <a:ea typeface="+mn-ea"/>
              </a:rPr>
            </a:br>
            <a:r>
              <a:rPr lang="ar-SA" sz="2400" b="0" dirty="0">
                <a:solidFill>
                  <a:srgbClr val="013E36"/>
                </a:solidFill>
                <a:latin typeface="+mn-lt"/>
                <a:ea typeface="+mn-ea"/>
              </a:rPr>
              <a:t>3 ) كان الرسول ( ص ) هو المشرع وهو القائد  . </a:t>
            </a:r>
            <a:br>
              <a:rPr lang="ar-SA" sz="2400" b="0" dirty="0">
                <a:solidFill>
                  <a:srgbClr val="013E36"/>
                </a:solidFill>
                <a:latin typeface="+mn-lt"/>
                <a:ea typeface="+mn-ea"/>
              </a:rPr>
            </a:br>
            <a:r>
              <a:rPr lang="ar-SA" sz="2400" b="0" dirty="0">
                <a:solidFill>
                  <a:srgbClr val="013E36"/>
                </a:solidFill>
                <a:latin typeface="+mn-lt"/>
                <a:ea typeface="+mn-ea"/>
              </a:rPr>
              <a:t>مزايا القيادة في الإسلام ؟ </a:t>
            </a:r>
            <a:br>
              <a:rPr lang="ar-SA" sz="2400" b="0" dirty="0">
                <a:solidFill>
                  <a:srgbClr val="013E36"/>
                </a:solidFill>
                <a:latin typeface="+mn-lt"/>
                <a:ea typeface="+mn-ea"/>
              </a:rPr>
            </a:br>
            <a:r>
              <a:rPr lang="ar-SA" sz="2400" b="0" dirty="0">
                <a:solidFill>
                  <a:srgbClr val="013E36"/>
                </a:solidFill>
                <a:latin typeface="+mn-lt"/>
                <a:ea typeface="+mn-ea"/>
              </a:rPr>
              <a:t>1 ) قيادة وسطية تراعي الحقوق والواجبات .</a:t>
            </a:r>
            <a:br>
              <a:rPr lang="ar-SA" sz="2400" b="0" dirty="0">
                <a:solidFill>
                  <a:srgbClr val="013E36"/>
                </a:solidFill>
                <a:latin typeface="+mn-lt"/>
                <a:ea typeface="+mn-ea"/>
              </a:rPr>
            </a:br>
            <a:r>
              <a:rPr lang="ar-SA" sz="2400" b="0" dirty="0">
                <a:solidFill>
                  <a:srgbClr val="013E36"/>
                </a:solidFill>
                <a:latin typeface="+mn-lt"/>
                <a:ea typeface="+mn-ea"/>
              </a:rPr>
              <a:t>2 ) قيادة تنتمي إلى الجماعة </a:t>
            </a:r>
            <a:br>
              <a:rPr lang="ar-SA" sz="2400" b="0" dirty="0">
                <a:solidFill>
                  <a:srgbClr val="013E36"/>
                </a:solidFill>
                <a:latin typeface="+mn-lt"/>
                <a:ea typeface="+mn-ea"/>
              </a:rPr>
            </a:br>
            <a:r>
              <a:rPr lang="ar-SA" sz="2400" b="0" dirty="0">
                <a:solidFill>
                  <a:srgbClr val="013E36"/>
                </a:solidFill>
                <a:latin typeface="+mn-lt"/>
                <a:ea typeface="+mn-ea"/>
              </a:rPr>
              <a:t>3 ) قيادة ذات مهام سياسية </a:t>
            </a:r>
            <a:br>
              <a:rPr lang="ar-SA" sz="2400" b="0" dirty="0">
                <a:solidFill>
                  <a:srgbClr val="013E36"/>
                </a:solidFill>
                <a:latin typeface="+mn-lt"/>
                <a:ea typeface="+mn-ea"/>
              </a:rPr>
            </a:br>
            <a:r>
              <a:rPr lang="ar-SA" sz="2400" b="0" dirty="0">
                <a:solidFill>
                  <a:srgbClr val="013E36"/>
                </a:solidFill>
                <a:latin typeface="+mn-lt"/>
                <a:ea typeface="+mn-ea"/>
              </a:rPr>
              <a:t>4 ) قيادة تعمل على ترشيد السلوك الإداري للقادة الإداريين . </a:t>
            </a:r>
            <a:r>
              <a:rPr lang="ar-SA" sz="2000" cap="none" dirty="0">
                <a:solidFill>
                  <a:prstClr val="black"/>
                </a:solidFill>
                <a:ea typeface="+mn-ea"/>
                <a:cs typeface="Monotype Koufi" pitchFamily="2" charset="-78"/>
              </a:rPr>
              <a:t/>
            </a:r>
            <a:br>
              <a:rPr lang="ar-SA" sz="2000" cap="none" dirty="0">
                <a:solidFill>
                  <a:prstClr val="black"/>
                </a:solidFill>
                <a:ea typeface="+mn-ea"/>
                <a:cs typeface="Monotype Koufi" pitchFamily="2" charset="-78"/>
              </a:rPr>
            </a:br>
            <a:r>
              <a:rPr lang="ar-SA" sz="2000" cap="none" dirty="0">
                <a:solidFill>
                  <a:prstClr val="black"/>
                </a:solidFill>
                <a:ea typeface="+mn-ea"/>
                <a:cs typeface="Monotype Koufi" pitchFamily="2" charset="-78"/>
              </a:rPr>
              <a:t/>
            </a:r>
            <a:br>
              <a:rPr lang="ar-SA" sz="2000" cap="none" dirty="0">
                <a:solidFill>
                  <a:prstClr val="black"/>
                </a:solidFill>
                <a:ea typeface="+mn-ea"/>
                <a:cs typeface="Monotype Koufi" pitchFamily="2" charset="-78"/>
              </a:rPr>
            </a:br>
            <a:endParaRPr lang="en-US" sz="3200" dirty="0"/>
          </a:p>
        </p:txBody>
      </p:sp>
      <p:sp>
        <p:nvSpPr>
          <p:cNvPr id="11" name="Text Placeholder 10"/>
          <p:cNvSpPr>
            <a:spLocks noGrp="1"/>
          </p:cNvSpPr>
          <p:nvPr>
            <p:ph type="body" idx="1"/>
          </p:nvPr>
        </p:nvSpPr>
        <p:spPr>
          <a:xfrm>
            <a:off x="920552" y="908720"/>
            <a:ext cx="8420100" cy="648072"/>
          </a:xfrm>
        </p:spPr>
        <p:txBody>
          <a:bodyPr/>
          <a:lstStyle/>
          <a:p>
            <a:pPr marL="342900" lvl="0" indent="-342900" eaLnBrk="0" hangingPunct="0">
              <a:defRPr/>
            </a:pPr>
            <a:r>
              <a:rPr lang="ar-SA" sz="3200" b="1" u="sng" dirty="0" smtClean="0">
                <a:solidFill>
                  <a:srgbClr val="C00000"/>
                </a:solidFill>
                <a:latin typeface="Arial" pitchFamily="34" charset="0"/>
                <a:cs typeface="Traditional Arabic" panose="02020603050405020304" pitchFamily="18" charset="-78"/>
              </a:rPr>
              <a:t>القيادة </a:t>
            </a:r>
            <a:r>
              <a:rPr lang="ar-SA" sz="3200" b="1" u="sng" smtClean="0">
                <a:solidFill>
                  <a:srgbClr val="C00000"/>
                </a:solidFill>
                <a:latin typeface="Arial" pitchFamily="34" charset="0"/>
                <a:cs typeface="Traditional Arabic" panose="02020603050405020304" pitchFamily="18" charset="-78"/>
              </a:rPr>
              <a:t>في الإسلام تركز على:</a:t>
            </a:r>
            <a:endParaRPr lang="en-US" sz="3200" b="1" u="sng" dirty="0">
              <a:solidFill>
                <a:srgbClr val="C00000"/>
              </a:solidFill>
              <a:latin typeface="Arial" pitchFamily="34" charset="0"/>
              <a:cs typeface="Traditional Arabic" panose="02020603050405020304" pitchFamily="18" charset="-78"/>
            </a:endParaRPr>
          </a:p>
        </p:txBody>
      </p:sp>
      <p:sp>
        <p:nvSpPr>
          <p:cNvPr id="4" name="Slide Number Placeholder 3"/>
          <p:cNvSpPr>
            <a:spLocks noGrp="1"/>
          </p:cNvSpPr>
          <p:nvPr>
            <p:ph type="sldNum" sz="quarter" idx="10"/>
          </p:nvPr>
        </p:nvSpPr>
        <p:spPr>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مبادئ الإدارة العامة                                                                         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29238157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505</TotalTime>
  <Words>1085</Words>
  <Application>Microsoft Office PowerPoint</Application>
  <PresentationFormat>A4 Paper (210x297 mm)</PresentationFormat>
  <Paragraphs>145</Paragraphs>
  <Slides>19</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ae_AlMateen</vt:lpstr>
      <vt:lpstr>Arial</vt:lpstr>
      <vt:lpstr>AYM Wadiy S_U normal.</vt:lpstr>
      <vt:lpstr>Calibri</vt:lpstr>
      <vt:lpstr>Monotype Koufi</vt:lpstr>
      <vt:lpstr>Times New Roman</vt:lpstr>
      <vt:lpstr>Traditional Arabic</vt:lpstr>
      <vt:lpstr>Office Theme</vt:lpstr>
      <vt:lpstr>PowerPoint Presentation</vt:lpstr>
      <vt:lpstr>الفصل الحادي عشر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أشهر هذه الأنماط نوعين  :  الأول : نمط تننبوم وشميت ( أساس هذا النمط  هو أن السلوك القيادي يعتمد على طرفين المرؤوسين والقائد  فإذا زادت مشاركة المرؤوسين في اتخاذ القرار تضعف مشاركة القائد في اتخاذ القرار )، وبالتالي يتفرع عن ذلك سبع أنماط للسلوك يختار القائد أياً منها وفقاً للمتغيرات التي تواجه المواقف 1 ) قائد يتخذ القرار ثم يعلنه على مرؤوسيه . 2 ) قائد يتخذ القرار ثم يحاول أن يحصل على تأييد المرؤوسين 3 ) قائد يقدم أفكار ويدعو المرؤوسين للتفكير بها . 4 ) قائد يقدم  قرارات مبدئية قابلة للتعديل . 5 ) قائد يقدم مشكلة ويطلب من المرؤوسين تقديم حلول وهو يتخذ القرار . 6 ) قائد يحدد الإطار العام ويطلب من الجماعة اتخاذ القرار . 7 ) قائد يسمح لمرؤوسيه بحرية العمل في إطار السياسات والمحددات العامة للإدارة .   </vt:lpstr>
      <vt:lpstr> </vt:lpstr>
      <vt:lpstr> </vt:lpstr>
      <vt:lpstr> النمط ( 9  ـــ  9 ) هو الأفضل ويحاول كل مدير الوصول إليه . فهو يسعى لتحقيق أهداف المنظمة وتحقيق أهداف المرؤوسين أو الأفراد إلى أقصى حد ممكن . يسمى هذا نمط الإدارة الجماعية والتي يشرك كل العاملين في العمل بحماس  وتفاعل .  </vt:lpstr>
      <vt:lpstr> القيادة الصالحة هي التي تكون قريبة من الواقع ،  أهم العوامل والاعتبارات التي تجعل من القائد قائداً فعّالاً ؟   1 ) الاقتناع بأهداف المنظمة  .  2 ) التطلع إلى الأمام . 3 ) مراعاة العوامل البيئية  .  4 ) التصرف على مستوى المسؤولية  .  5 ) مراعاة المصلحة العامة .  </vt:lpstr>
      <vt:lpstr>  ) يؤكد الإسلام على حتمية القيادة كضرورة اجتماعية . 2 ) أهم سمات القيادة في صدر الإسلام هي : القدوة الحسنة ، الإخاء ، البر والرحمة  ، والإيثار .  3 ) كان الرسول ( ص ) هو المشرع وهو القائد  .  مزايا القيادة في الإسلام ؟  1 ) قيادة وسطية تراعي الحقوق والواجبات . 2 ) قيادة تنتمي إلى الجماعة  3 ) قيادة ذات مهام سياسية  4 ) قيادة تعمل على ترشيد السلوك الإداري للقادة الإداريين .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200</cp:revision>
  <dcterms:created xsi:type="dcterms:W3CDTF">2014-09-11T06:47:01Z</dcterms:created>
  <dcterms:modified xsi:type="dcterms:W3CDTF">2015-03-12T07:02:29Z</dcterms:modified>
</cp:coreProperties>
</file>