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0" r:id="rId3"/>
    <p:sldId id="311" r:id="rId4"/>
    <p:sldId id="315" r:id="rId5"/>
    <p:sldId id="316" r:id="rId6"/>
    <p:sldId id="317" r:id="rId7"/>
    <p:sldId id="318" r:id="rId8"/>
    <p:sldId id="319" r:id="rId9"/>
    <p:sldId id="326" r:id="rId10"/>
    <p:sldId id="320" r:id="rId11"/>
    <p:sldId id="321" r:id="rId12"/>
    <p:sldId id="322" r:id="rId13"/>
    <p:sldId id="323" r:id="rId14"/>
    <p:sldId id="333" r:id="rId15"/>
    <p:sldId id="335" r:id="rId16"/>
    <p:sldId id="324" r:id="rId17"/>
    <p:sldId id="325" r:id="rId18"/>
    <p:sldId id="312" r:id="rId19"/>
    <p:sldId id="336" r:id="rId20"/>
    <p:sldId id="327" r:id="rId21"/>
    <p:sldId id="337" r:id="rId22"/>
    <p:sldId id="328" r:id="rId23"/>
    <p:sldId id="329"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000000"/>
    <a:srgbClr val="FF3300"/>
    <a:srgbClr val="AB1A25"/>
    <a:srgbClr val="013E36"/>
    <a:srgbClr val="D9791B"/>
    <a:srgbClr val="00263A"/>
    <a:srgbClr val="009900"/>
    <a:srgbClr val="709256"/>
    <a:srgbClr val="3B84A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chemeClr val="accent1">
                    <a:lumMod val="50000"/>
                  </a:schemeClr>
                </a:solidFill>
                <a:latin typeface="Calibri" pitchFamily="34" charset="0"/>
                <a:cs typeface="Times New Roman" pitchFamily="18" charset="0"/>
              </a:rPr>
              <a:t>القانون التجاري</a:t>
            </a:r>
          </a:p>
          <a:p>
            <a:pPr algn="ctr" rtl="0"/>
            <a:r>
              <a:rPr lang="en-US" sz="2800" b="1" dirty="0" smtClean="0">
                <a:solidFill>
                  <a:schemeClr val="accent1">
                    <a:lumMod val="50000"/>
                  </a:schemeClr>
                </a:solidFill>
                <a:latin typeface="Calibri" pitchFamily="34" charset="0"/>
                <a:cs typeface="Times New Roman" pitchFamily="18" charset="0"/>
              </a:rPr>
              <a:t>Commercial Law</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chemeClr val="accent1">
                    <a:lumMod val="50000"/>
                  </a:schemeClr>
                </a:solidFill>
                <a:latin typeface="Calibri" pitchFamily="34" charset="0"/>
                <a:cs typeface="Times New Roman" pitchFamily="18" charset="0"/>
              </a:rPr>
              <a:t>د</a:t>
            </a:r>
            <a:r>
              <a:rPr lang="en-US" sz="2800" b="1" dirty="0" smtClean="0">
                <a:solidFill>
                  <a:schemeClr val="accent1">
                    <a:lumMod val="50000"/>
                  </a:schemeClr>
                </a:solidFill>
                <a:latin typeface="Calibri" pitchFamily="34" charset="0"/>
                <a:cs typeface="Times New Roman" pitchFamily="18" charset="0"/>
              </a:rPr>
              <a:t>.</a:t>
            </a:r>
            <a:r>
              <a:rPr lang="ar-SA" sz="2800" b="1" dirty="0" smtClean="0">
                <a:solidFill>
                  <a:schemeClr val="accent1">
                    <a:lumMod val="50000"/>
                  </a:schemeClr>
                </a:solidFill>
                <a:latin typeface="Calibri" pitchFamily="34" charset="0"/>
                <a:cs typeface="Times New Roman" pitchFamily="18" charset="0"/>
              </a:rPr>
              <a:t> فارس بن عبدالله العصيمي</a:t>
            </a:r>
            <a:endParaRPr lang="en-US" sz="2800" b="1" dirty="0">
              <a:solidFill>
                <a:schemeClr val="accent1">
                  <a:lumMod val="50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b="1" spc="-150" dirty="0">
                <a:solidFill>
                  <a:schemeClr val="accent5">
                    <a:lumMod val="75000"/>
                  </a:schemeClr>
                </a:solidFill>
                <a:latin typeface="ae_AlMateen" pitchFamily="2" charset="-78"/>
                <a:cs typeface="Akhbar MT" pitchFamily="2" charset="-78"/>
              </a:rPr>
              <a:t>المحاضرة الأولى: ماهية القانون </a:t>
            </a:r>
            <a:r>
              <a:rPr lang="ar-SA" b="1" spc="-150" dirty="0" smtClean="0">
                <a:solidFill>
                  <a:schemeClr val="accent5">
                    <a:lumMod val="75000"/>
                  </a:schemeClr>
                </a:solidFill>
                <a:latin typeface="ae_AlMateen" pitchFamily="2" charset="-78"/>
                <a:cs typeface="Akhbar MT" pitchFamily="2" charset="-78"/>
              </a:rPr>
              <a:t>التجاري</a:t>
            </a:r>
            <a:r>
              <a:rPr lang="ar-SA" b="1" dirty="0" smtClean="0">
                <a:solidFill>
                  <a:schemeClr val="accent5">
                    <a:lumMod val="75000"/>
                  </a:schemeClr>
                </a:solidFill>
                <a:effectLst>
                  <a:outerShdw blurRad="38100" dist="38100" dir="2700000" algn="tl">
                    <a:srgbClr val="000000">
                      <a:alpha val="43137"/>
                    </a:srgbClr>
                  </a:outerShdw>
                </a:effectLst>
                <a:cs typeface="Arial" pitchFamily="34" charset="0"/>
              </a:rPr>
              <a:t> </a:t>
            </a:r>
            <a:endParaRPr lang="en-US" spc="-150" dirty="0" smtClean="0">
              <a:solidFill>
                <a:schemeClr val="accent5">
                  <a:lumMod val="75000"/>
                </a:schemeClr>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r>
              <a:rPr lang="ar-SA" dirty="0" smtClean="0"/>
              <a:t> </a:t>
            </a:r>
            <a:endParaRPr lang="ar-SA" dirty="0"/>
          </a:p>
        </p:txBody>
      </p:sp>
      <p:sp>
        <p:nvSpPr>
          <p:cNvPr id="2" name="Title 1"/>
          <p:cNvSpPr>
            <a:spLocks noGrp="1"/>
          </p:cNvSpPr>
          <p:nvPr>
            <p:ph type="title"/>
          </p:nvPr>
        </p:nvSpPr>
        <p:spPr/>
        <p:txBody>
          <a:bodyPr/>
          <a:lstStyle/>
          <a:p>
            <a:r>
              <a:rPr lang="ar-SA" b="1" spc="-150" dirty="0" smtClean="0">
                <a:solidFill>
                  <a:srgbClr val="AB1A25"/>
                </a:solidFill>
                <a:latin typeface="ae_AlMateen" pitchFamily="2" charset="-78"/>
                <a:cs typeface="Akhbar MT" pitchFamily="2" charset="-78"/>
              </a:rPr>
              <a:t>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grpSp>
        <p:nvGrpSpPr>
          <p:cNvPr id="5" name="مجموعة 4"/>
          <p:cNvGrpSpPr/>
          <p:nvPr/>
        </p:nvGrpSpPr>
        <p:grpSpPr>
          <a:xfrm>
            <a:off x="3383332" y="404663"/>
            <a:ext cx="3069508" cy="352122"/>
            <a:chOff x="1122071" y="1532505"/>
            <a:chExt cx="3069508" cy="352122"/>
          </a:xfrm>
          <a:scene3d>
            <a:camera prst="orthographicFront"/>
            <a:lightRig rig="chilly" dir="t"/>
          </a:scene3d>
        </p:grpSpPr>
        <p:sp>
          <p:nvSpPr>
            <p:cNvPr id="6" name="مستطيل 5"/>
            <p:cNvSpPr/>
            <p:nvPr/>
          </p:nvSpPr>
          <p:spPr>
            <a:xfrm>
              <a:off x="1841903" y="1532506"/>
              <a:ext cx="1759104" cy="352121"/>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6"/>
            <p:cNvSpPr/>
            <p:nvPr/>
          </p:nvSpPr>
          <p:spPr>
            <a:xfrm>
              <a:off x="1122071" y="1532505"/>
              <a:ext cx="3069508" cy="35212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3600" b="1" kern="1200" dirty="0" smtClean="0">
                  <a:ln>
                    <a:solidFill>
                      <a:schemeClr val="accent4">
                        <a:lumMod val="75000"/>
                      </a:schemeClr>
                    </a:solidFill>
                  </a:ln>
                  <a:solidFill>
                    <a:schemeClr val="accent4">
                      <a:lumMod val="75000"/>
                    </a:schemeClr>
                  </a:solidFill>
                  <a:effectLst/>
                  <a:cs typeface="Akhbar MT" pitchFamily="2" charset="-78"/>
                </a:rPr>
                <a:t>القواعد القانونية</a:t>
              </a:r>
              <a:endParaRPr lang="ar-SA" sz="3600" kern="1200" dirty="0">
                <a:ln>
                  <a:solidFill>
                    <a:schemeClr val="accent4">
                      <a:lumMod val="75000"/>
                    </a:schemeClr>
                  </a:solidFill>
                </a:ln>
                <a:solidFill>
                  <a:schemeClr val="accent4">
                    <a:lumMod val="75000"/>
                  </a:schemeClr>
                </a:solidFill>
                <a:effectLst/>
                <a:cs typeface="Akhbar MT" pitchFamily="2" charset="-78"/>
              </a:endParaRPr>
            </a:p>
          </p:txBody>
        </p:sp>
      </p:grpSp>
      <p:grpSp>
        <p:nvGrpSpPr>
          <p:cNvPr id="8" name="مجموعة 7"/>
          <p:cNvGrpSpPr/>
          <p:nvPr/>
        </p:nvGrpSpPr>
        <p:grpSpPr>
          <a:xfrm>
            <a:off x="5313040" y="1196752"/>
            <a:ext cx="2206172" cy="337294"/>
            <a:chOff x="1042305" y="1914105"/>
            <a:chExt cx="2206172" cy="337294"/>
          </a:xfrm>
          <a:scene3d>
            <a:camera prst="orthographicFront"/>
            <a:lightRig rig="chilly" dir="t"/>
          </a:scene3d>
        </p:grpSpPr>
        <p:sp>
          <p:nvSpPr>
            <p:cNvPr id="9" name="مستطيل 8"/>
            <p:cNvSpPr/>
            <p:nvPr/>
          </p:nvSpPr>
          <p:spPr>
            <a:xfrm>
              <a:off x="2194433" y="1914105"/>
              <a:ext cx="1054044"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9"/>
            <p:cNvSpPr/>
            <p:nvPr/>
          </p:nvSpPr>
          <p:spPr>
            <a:xfrm>
              <a:off x="1042305" y="1914105"/>
              <a:ext cx="2206172"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800" b="1" kern="1200" dirty="0" smtClean="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rPr>
                <a:t>قانون خاص</a:t>
              </a:r>
              <a:endParaRPr lang="ar-SA" sz="2800" kern="1200" dirty="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endParaRPr>
            </a:p>
          </p:txBody>
        </p:sp>
      </p:grpSp>
      <p:grpSp>
        <p:nvGrpSpPr>
          <p:cNvPr id="11" name="مجموعة 10"/>
          <p:cNvGrpSpPr/>
          <p:nvPr/>
        </p:nvGrpSpPr>
        <p:grpSpPr>
          <a:xfrm>
            <a:off x="913546" y="1203251"/>
            <a:ext cx="4004540" cy="337294"/>
            <a:chOff x="-1471379" y="1943511"/>
            <a:chExt cx="4004540" cy="337294"/>
          </a:xfrm>
          <a:scene3d>
            <a:camera prst="orthographicFront"/>
            <a:lightRig rig="chilly" dir="t"/>
          </a:scene3d>
        </p:grpSpPr>
        <p:sp>
          <p:nvSpPr>
            <p:cNvPr id="12" name="مستطيل 11"/>
            <p:cNvSpPr/>
            <p:nvPr/>
          </p:nvSpPr>
          <p:spPr>
            <a:xfrm>
              <a:off x="1479117" y="1943511"/>
              <a:ext cx="1054044"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مستطيل 12"/>
            <p:cNvSpPr/>
            <p:nvPr/>
          </p:nvSpPr>
          <p:spPr>
            <a:xfrm>
              <a:off x="-1471379" y="1943511"/>
              <a:ext cx="4004540"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800" b="1" kern="1200" dirty="0" smtClean="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rPr>
                <a:t>قانون عام</a:t>
              </a:r>
              <a:endParaRPr lang="ar-SA" sz="2800" kern="1200" dirty="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endParaRPr>
            </a:p>
          </p:txBody>
        </p:sp>
      </p:grpSp>
      <p:grpSp>
        <p:nvGrpSpPr>
          <p:cNvPr id="14" name="مجموعة 13"/>
          <p:cNvGrpSpPr/>
          <p:nvPr/>
        </p:nvGrpSpPr>
        <p:grpSpPr>
          <a:xfrm>
            <a:off x="5984036" y="2366972"/>
            <a:ext cx="2801981" cy="2182277"/>
            <a:chOff x="1535096" y="5112567"/>
            <a:chExt cx="2801981" cy="2182277"/>
          </a:xfrm>
          <a:scene3d>
            <a:camera prst="orthographicFront"/>
            <a:lightRig rig="chilly" dir="t"/>
          </a:scene3d>
        </p:grpSpPr>
        <p:sp>
          <p:nvSpPr>
            <p:cNvPr id="15" name="مستطيل 14"/>
            <p:cNvSpPr/>
            <p:nvPr/>
          </p:nvSpPr>
          <p:spPr>
            <a:xfrm>
              <a:off x="1872212" y="5112567"/>
              <a:ext cx="2009893" cy="58460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مستطيل 15"/>
            <p:cNvSpPr/>
            <p:nvPr/>
          </p:nvSpPr>
          <p:spPr>
            <a:xfrm>
              <a:off x="1535096" y="5470013"/>
              <a:ext cx="2801981" cy="182483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2800" b="1" kern="1200" dirty="0" smtClean="0">
                  <a:ln>
                    <a:solidFill>
                      <a:srgbClr val="C00000"/>
                    </a:solidFill>
                  </a:ln>
                  <a:solidFill>
                    <a:srgbClr val="C00000"/>
                  </a:solidFill>
                  <a:effectLst>
                    <a:glow rad="63500">
                      <a:schemeClr val="accent6">
                        <a:satMod val="175000"/>
                        <a:alpha val="40000"/>
                      </a:schemeClr>
                    </a:glow>
                  </a:effectLst>
                  <a:cs typeface="Akhbar MT" pitchFamily="2" charset="-78"/>
                </a:rPr>
                <a:t>مجموعة القواعد القانونية  التي تنظم العلاقات والروابط بين الأفراد بعضهم البعض أو بين الأفراد والدولة باعتبارها شخصا عاديا</a:t>
              </a:r>
              <a:endParaRPr lang="ar-SA" sz="2800" b="1" kern="1200" dirty="0">
                <a:ln>
                  <a:solidFill>
                    <a:srgbClr val="C00000"/>
                  </a:solidFill>
                </a:ln>
                <a:solidFill>
                  <a:srgbClr val="C00000"/>
                </a:solidFill>
                <a:effectLst>
                  <a:glow rad="63500">
                    <a:schemeClr val="accent6">
                      <a:satMod val="175000"/>
                      <a:alpha val="40000"/>
                    </a:schemeClr>
                  </a:glow>
                </a:effectLst>
                <a:cs typeface="Akhbar MT" pitchFamily="2" charset="-78"/>
              </a:endParaRPr>
            </a:p>
          </p:txBody>
        </p:sp>
      </p:grpSp>
      <p:grpSp>
        <p:nvGrpSpPr>
          <p:cNvPr id="17" name="مجموعة 16"/>
          <p:cNvGrpSpPr/>
          <p:nvPr/>
        </p:nvGrpSpPr>
        <p:grpSpPr>
          <a:xfrm>
            <a:off x="913546" y="2243203"/>
            <a:ext cx="2810762" cy="2442800"/>
            <a:chOff x="1810" y="2744888"/>
            <a:chExt cx="2042391" cy="819454"/>
          </a:xfrm>
          <a:scene3d>
            <a:camera prst="orthographicFront"/>
            <a:lightRig rig="chilly" dir="t"/>
          </a:scene3d>
        </p:grpSpPr>
        <p:sp>
          <p:nvSpPr>
            <p:cNvPr id="18" name="مستطيل 17"/>
            <p:cNvSpPr/>
            <p:nvPr/>
          </p:nvSpPr>
          <p:spPr>
            <a:xfrm>
              <a:off x="1810" y="2786407"/>
              <a:ext cx="1932653" cy="777935"/>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مستطيل 18"/>
            <p:cNvSpPr/>
            <p:nvPr/>
          </p:nvSpPr>
          <p:spPr>
            <a:xfrm>
              <a:off x="111548" y="2744888"/>
              <a:ext cx="1932653" cy="777935"/>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800" b="1" kern="1200" dirty="0" smtClean="0">
                  <a:ln>
                    <a:solidFill>
                      <a:srgbClr val="C00000"/>
                    </a:solidFill>
                  </a:ln>
                  <a:solidFill>
                    <a:srgbClr val="C00000"/>
                  </a:solidFill>
                  <a:cs typeface="Akhbar MT" pitchFamily="2" charset="-78"/>
                </a:rPr>
                <a:t>مجموعة القواعد القانونية التي تنظم العلاقات والروابط التي تكون الدولة طرفا فيها باعتبارها صاحبة سلطة وسيادة</a:t>
              </a:r>
              <a:r>
                <a:rPr lang="en-US" sz="2000" b="1" kern="1200" dirty="0" smtClean="0">
                  <a:ln>
                    <a:solidFill>
                      <a:sysClr val="windowText" lastClr="000000"/>
                    </a:solidFill>
                  </a:ln>
                  <a:solidFill>
                    <a:srgbClr val="2D07CF"/>
                  </a:solidFill>
                  <a:cs typeface="AL-Mohanad Bold" pitchFamily="2" charset="-78"/>
                </a:rPr>
                <a:t> </a:t>
              </a:r>
              <a:endParaRPr lang="ar-SA" sz="2000" b="1" kern="1200" dirty="0"/>
            </a:p>
          </p:txBody>
        </p:sp>
      </p:grpSp>
      <p:grpSp>
        <p:nvGrpSpPr>
          <p:cNvPr id="20" name="مجموعة 19"/>
          <p:cNvGrpSpPr/>
          <p:nvPr/>
        </p:nvGrpSpPr>
        <p:grpSpPr>
          <a:xfrm>
            <a:off x="6753200" y="5085184"/>
            <a:ext cx="1864551" cy="337294"/>
            <a:chOff x="4737637" y="3797271"/>
            <a:chExt cx="1864551" cy="337294"/>
          </a:xfrm>
          <a:scene3d>
            <a:camera prst="orthographicFront"/>
            <a:lightRig rig="chilly" dir="t"/>
          </a:scene3d>
        </p:grpSpPr>
        <p:sp>
          <p:nvSpPr>
            <p:cNvPr id="21" name="مستطيل 20"/>
            <p:cNvSpPr/>
            <p:nvPr/>
          </p:nvSpPr>
          <p:spPr>
            <a:xfrm>
              <a:off x="4737637" y="3797271"/>
              <a:ext cx="1864551"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مستطيل 21"/>
            <p:cNvSpPr/>
            <p:nvPr/>
          </p:nvSpPr>
          <p:spPr>
            <a:xfrm>
              <a:off x="4737637" y="3797271"/>
              <a:ext cx="1864551"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endParaRPr lang="ar-SA" sz="2800" b="1" kern="1200" dirty="0">
                <a:ln>
                  <a:solidFill>
                    <a:schemeClr val="accent4">
                      <a:lumMod val="75000"/>
                    </a:schemeClr>
                  </a:solidFill>
                </a:ln>
                <a:solidFill>
                  <a:schemeClr val="accent4">
                    <a:lumMod val="75000"/>
                  </a:schemeClr>
                </a:solidFill>
                <a:effectLst/>
                <a:cs typeface="Akhbar MT" pitchFamily="2" charset="-78"/>
              </a:endParaRPr>
            </a:p>
          </p:txBody>
        </p:sp>
      </p:grpSp>
      <p:cxnSp>
        <p:nvCxnSpPr>
          <p:cNvPr id="23" name="رابط كسهم مستقيم 22"/>
          <p:cNvCxnSpPr/>
          <p:nvPr/>
        </p:nvCxnSpPr>
        <p:spPr>
          <a:xfrm>
            <a:off x="5984036" y="625061"/>
            <a:ext cx="602900" cy="61602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4" name="رابط كسهم مستقيم 23"/>
          <p:cNvCxnSpPr/>
          <p:nvPr/>
        </p:nvCxnSpPr>
        <p:spPr>
          <a:xfrm flipH="1">
            <a:off x="3020346" y="625061"/>
            <a:ext cx="843696" cy="571691"/>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5" name="رابط مستقيم 24"/>
          <p:cNvCxnSpPr/>
          <p:nvPr/>
        </p:nvCxnSpPr>
        <p:spPr>
          <a:xfrm>
            <a:off x="6823890" y="1609755"/>
            <a:ext cx="0" cy="880547"/>
          </a:xfrm>
          <a:prstGeom prst="line">
            <a:avLst/>
          </a:prstGeom>
        </p:spPr>
        <p:style>
          <a:lnRef idx="2">
            <a:schemeClr val="accent3"/>
          </a:lnRef>
          <a:fillRef idx="0">
            <a:schemeClr val="accent3"/>
          </a:fillRef>
          <a:effectRef idx="1">
            <a:schemeClr val="accent3"/>
          </a:effectRef>
          <a:fontRef idx="minor">
            <a:schemeClr val="tx1"/>
          </a:fontRef>
        </p:style>
      </p:cxnSp>
      <p:cxnSp>
        <p:nvCxnSpPr>
          <p:cNvPr id="26" name="رابط مستقيم 25"/>
          <p:cNvCxnSpPr/>
          <p:nvPr/>
        </p:nvCxnSpPr>
        <p:spPr>
          <a:xfrm>
            <a:off x="2792760" y="1540545"/>
            <a:ext cx="0" cy="826427"/>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
          <p:cNvSpPr txBox="1"/>
          <p:nvPr/>
        </p:nvSpPr>
        <p:spPr>
          <a:xfrm>
            <a:off x="2000672" y="195606"/>
            <a:ext cx="5143536"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rtl="0" fontAlgn="auto">
              <a:spcAft>
                <a:spcPts val="0"/>
              </a:spcAft>
              <a:defRPr/>
            </a:pPr>
            <a:r>
              <a:rPr lang="ar-SA" sz="4000" b="1" dirty="0" smtClean="0">
                <a:solidFill>
                  <a:srgbClr val="002060"/>
                </a:solidFill>
                <a:cs typeface="AL-Mohanad Bold" pitchFamily="2" charset="-78"/>
              </a:rPr>
              <a:t>تعريف القانون التجاري</a:t>
            </a:r>
            <a:endParaRPr lang="en-US" sz="4000" b="1" dirty="0">
              <a:solidFill>
                <a:srgbClr val="002060"/>
              </a:solidFill>
              <a:cs typeface="AL-Mohanad Bold" pitchFamily="2" charset="-78"/>
            </a:endParaRPr>
          </a:p>
        </p:txBody>
      </p:sp>
      <p:sp>
        <p:nvSpPr>
          <p:cNvPr id="18" name="سهم للأسفل 17"/>
          <p:cNvSpPr/>
          <p:nvPr/>
        </p:nvSpPr>
        <p:spPr>
          <a:xfrm>
            <a:off x="428757" y="1507434"/>
            <a:ext cx="9273480" cy="1561525"/>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b="1" dirty="0"/>
          </a:p>
        </p:txBody>
      </p:sp>
      <p:sp>
        <p:nvSpPr>
          <p:cNvPr id="19" name="مستطيل 18"/>
          <p:cNvSpPr/>
          <p:nvPr/>
        </p:nvSpPr>
        <p:spPr>
          <a:xfrm>
            <a:off x="2423971" y="1340768"/>
            <a:ext cx="5237331" cy="1384995"/>
          </a:xfrm>
          <a:prstGeom prst="rect">
            <a:avLst/>
          </a:prstGeom>
          <a:noFill/>
        </p:spPr>
        <p:txBody>
          <a:bodyPr wrap="none" lIns="91440" tIns="45720" rIns="91440" bIns="45720">
            <a:spAutoFit/>
          </a:bodyPr>
          <a:lstStyle/>
          <a:p>
            <a:pPr algn="ctr">
              <a:lnSpc>
                <a:spcPct val="150000"/>
              </a:lnSpc>
            </a:pPr>
            <a:r>
              <a:rPr lang="ar-SA" sz="2800" b="1" dirty="0">
                <a:solidFill>
                  <a:srgbClr val="FF0000"/>
                </a:solidFill>
                <a:ea typeface="Calibri"/>
                <a:cs typeface="Akhbar MT" pitchFamily="2" charset="-78"/>
              </a:rPr>
              <a:t>هو ذلك الجزء من القانون الخاص الذي </a:t>
            </a:r>
            <a:r>
              <a:rPr lang="ar-SA" sz="2800" b="1" dirty="0" smtClean="0">
                <a:solidFill>
                  <a:srgbClr val="FF0000"/>
                </a:solidFill>
                <a:ea typeface="Calibri"/>
                <a:cs typeface="Akhbar MT" pitchFamily="2" charset="-78"/>
              </a:rPr>
              <a:t>يحكم</a:t>
            </a:r>
          </a:p>
          <a:p>
            <a:pPr algn="ctr">
              <a:lnSpc>
                <a:spcPct val="150000"/>
              </a:lnSpc>
            </a:pPr>
            <a:r>
              <a:rPr lang="ar-SA" sz="2800" b="1" dirty="0" smtClean="0">
                <a:solidFill>
                  <a:srgbClr val="FF0000"/>
                </a:solidFill>
                <a:ea typeface="Calibri"/>
                <a:cs typeface="Akhbar MT" pitchFamily="2" charset="-78"/>
              </a:rPr>
              <a:t> </a:t>
            </a:r>
            <a:r>
              <a:rPr lang="ar-SA" sz="2800" b="1" dirty="0">
                <a:solidFill>
                  <a:srgbClr val="FF0000"/>
                </a:solidFill>
                <a:ea typeface="Calibri"/>
                <a:cs typeface="Akhbar MT" pitchFamily="2" charset="-78"/>
              </a:rPr>
              <a:t>الأعمال التجارية ونشاط التجار في ممارسة </a:t>
            </a:r>
            <a:r>
              <a:rPr lang="ar-SA" sz="2800" b="1" dirty="0" smtClean="0">
                <a:solidFill>
                  <a:srgbClr val="FF0000"/>
                </a:solidFill>
                <a:ea typeface="Calibri"/>
                <a:cs typeface="Akhbar MT" pitchFamily="2" charset="-78"/>
              </a:rPr>
              <a:t>تجارتهم</a:t>
            </a:r>
            <a:r>
              <a:rPr lang="ar-SA" sz="2800" b="1" dirty="0" smtClean="0">
                <a:solidFill>
                  <a:srgbClr val="FF0000"/>
                </a:solidFill>
                <a:cs typeface="Akhbar MT" pitchFamily="2" charset="-78"/>
              </a:rPr>
              <a:t> </a:t>
            </a:r>
            <a:endParaRPr lang="ar-DZ" sz="2800" b="1" dirty="0">
              <a:solidFill>
                <a:srgbClr val="FF0000"/>
              </a:solidFill>
              <a:cs typeface="Akhbar MT" pitchFamily="2" charset="-78"/>
            </a:endParaRPr>
          </a:p>
        </p:txBody>
      </p:sp>
      <p:sp>
        <p:nvSpPr>
          <p:cNvPr id="20" name="مستطيل 19"/>
          <p:cNvSpPr/>
          <p:nvPr/>
        </p:nvSpPr>
        <p:spPr>
          <a:xfrm>
            <a:off x="1010315" y="3281289"/>
            <a:ext cx="8335299" cy="687237"/>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21" name="مستطيل 20"/>
          <p:cNvSpPr/>
          <p:nvPr/>
        </p:nvSpPr>
        <p:spPr>
          <a:xfrm>
            <a:off x="1010317" y="4284112"/>
            <a:ext cx="8335298" cy="716989"/>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22" name="مستطيل 21"/>
          <p:cNvSpPr/>
          <p:nvPr/>
        </p:nvSpPr>
        <p:spPr>
          <a:xfrm>
            <a:off x="1010316" y="5229200"/>
            <a:ext cx="8335299" cy="648072"/>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23" name="مستطيل 22"/>
          <p:cNvSpPr/>
          <p:nvPr/>
        </p:nvSpPr>
        <p:spPr>
          <a:xfrm>
            <a:off x="3283979" y="3274730"/>
            <a:ext cx="5868914" cy="7294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marL="514350" indent="-514350">
              <a:lnSpc>
                <a:spcPct val="115000"/>
              </a:lnSpc>
              <a:spcBef>
                <a:spcPts val="0"/>
              </a:spcBef>
              <a:spcAft>
                <a:spcPts val="0"/>
              </a:spcAft>
              <a:buClr>
                <a:srgbClr val="FF0000"/>
              </a:buClr>
              <a:defRPr/>
            </a:pPr>
            <a:r>
              <a:rPr lang="ar-SA" sz="3600" b="1" dirty="0" smtClean="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القانون </a:t>
            </a:r>
            <a:r>
              <a:rPr lang="ar-SA" sz="3600" b="1" dirty="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التجاري فرع من فروع القانون </a:t>
            </a:r>
            <a:r>
              <a:rPr lang="ar-SA" sz="3600" b="1" dirty="0" smtClean="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الخاص</a:t>
            </a:r>
            <a:endParaRPr lang="en-US" sz="3600" b="1" dirty="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endParaRPr>
          </a:p>
        </p:txBody>
      </p:sp>
      <p:sp>
        <p:nvSpPr>
          <p:cNvPr id="24" name="مستطيل 23"/>
          <p:cNvSpPr/>
          <p:nvPr/>
        </p:nvSpPr>
        <p:spPr>
          <a:xfrm>
            <a:off x="3818653" y="4345786"/>
            <a:ext cx="6087347" cy="64633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marL="514350" indent="-514350" algn="l"/>
            <a:r>
              <a:rPr lang="ar-SA" sz="3600" b="1" dirty="0">
                <a:ln w="11430"/>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ea typeface="Calibri"/>
                <a:cs typeface="Akhbar MT" pitchFamily="2" charset="-78"/>
              </a:rPr>
              <a:t>ينظم</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ea typeface="Calibri"/>
                <a:cs typeface="Akhbar MT" pitchFamily="2" charset="-78"/>
              </a:rPr>
              <a:t> </a:t>
            </a:r>
            <a:r>
              <a:rPr lang="ar-SA" sz="3600" b="1" dirty="0">
                <a:ln w="11430"/>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ea typeface="Calibri"/>
                <a:cs typeface="Akhbar MT" pitchFamily="2" charset="-78"/>
              </a:rPr>
              <a:t>فئة معينة من الأعمال </a:t>
            </a:r>
            <a:r>
              <a:rPr lang="ar-SA" sz="3600" b="1" dirty="0" smtClean="0">
                <a:ln w="11430"/>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ea typeface="Calibri"/>
                <a:cs typeface="Akhbar MT" pitchFamily="2" charset="-78"/>
              </a:rPr>
              <a:t>وهي التجارية</a:t>
            </a:r>
            <a:endParaRPr lang="en-US" sz="3600" b="1" dirty="0">
              <a:ln w="11430"/>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cs typeface="Akhbar MT" pitchFamily="2" charset="-78"/>
            </a:endParaRPr>
          </a:p>
        </p:txBody>
      </p:sp>
      <p:sp>
        <p:nvSpPr>
          <p:cNvPr id="25" name="مستطيل 24"/>
          <p:cNvSpPr/>
          <p:nvPr/>
        </p:nvSpPr>
        <p:spPr>
          <a:xfrm>
            <a:off x="3101597" y="5230941"/>
            <a:ext cx="6244018" cy="64633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3600" b="1" dirty="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ينطبق على طائفة معينة من الأشخاص </a:t>
            </a:r>
            <a:r>
              <a:rPr lang="ar-SA" sz="3600" b="1" dirty="0" smtClean="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وهم </a:t>
            </a:r>
            <a:r>
              <a:rPr lang="ar-SA" sz="3600" b="1" dirty="0">
                <a:ln w="11430"/>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التجار</a:t>
            </a:r>
            <a:endParaRPr lang="en-US" sz="3600" b="1" dirty="0">
              <a:ln w="11430"/>
              <a:effectLst>
                <a:glow rad="228600">
                  <a:schemeClr val="accent5">
                    <a:satMod val="175000"/>
                    <a:alpha val="40000"/>
                  </a:schemeClr>
                </a:glow>
                <a:outerShdw blurRad="80000" dist="40000" dir="5040000" algn="tl">
                  <a:srgbClr val="000000">
                    <a:alpha val="30000"/>
                  </a:srgbClr>
                </a:outerShdw>
              </a:effectLst>
              <a:cs typeface="Akhbar MT" pitchFamily="2" charset="-78"/>
            </a:endParaRPr>
          </a:p>
        </p:txBody>
      </p:sp>
    </p:spTree>
    <p:extLst>
      <p:ext uri="{BB962C8B-B14F-4D97-AF65-F5344CB8AC3E}">
        <p14:creationId xmlns:p14="http://schemas.microsoft.com/office/powerpoint/2010/main" xmlns="" val="2479141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chemeClr val="tx1"/>
                </a:solidFill>
              </a:rPr>
              <a:t>مفهوم التجارة من الناحية القانونية </a:t>
            </a:r>
            <a:endParaRPr lang="ar-SA" sz="3200" b="1" dirty="0">
              <a:solidFill>
                <a:schemeClr val="tx1"/>
              </a:solidFill>
            </a:endParaRPr>
          </a:p>
        </p:txBody>
      </p:sp>
      <p:sp>
        <p:nvSpPr>
          <p:cNvPr id="3" name="عنصر نائب للمحتوى 2"/>
          <p:cNvSpPr>
            <a:spLocks noGrp="1"/>
          </p:cNvSpPr>
          <p:nvPr>
            <p:ph idx="1"/>
          </p:nvPr>
        </p:nvSpPr>
        <p:spPr/>
        <p:txBody>
          <a:bodyPr/>
          <a:lstStyle/>
          <a:p>
            <a:pPr marL="457200" indent="-457200" algn="just" fontAlgn="auto">
              <a:spcBef>
                <a:spcPct val="50000"/>
              </a:spcBef>
              <a:spcAft>
                <a:spcPts val="0"/>
              </a:spcAft>
              <a:buFont typeface="Arial" panose="020B0604020202020204" pitchFamily="34" charset="0"/>
              <a:buChar char="•"/>
              <a:defRPr/>
            </a:pPr>
            <a:r>
              <a:rPr lang="ar-SA" b="1" dirty="0" smtClean="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مفهوم </a:t>
            </a:r>
            <a:r>
              <a:rPr lang="ar-SA" b="1" dirty="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التجارة في نظر القانون يختلف عن مفهومها في علم الاقتصاد، فالتجارة لدى الاقتصاديين تعني تداول الثروات وتوزيعها، أي تقتصر على عمليات الوساطة بين المنتج والمستهلك. في حين تتجاوز التجارة في القانون التجاري هذا المعنى لتضم الأنشطة الصناعية.</a:t>
            </a:r>
            <a:endParaRPr lang="en-US" b="1" dirty="0">
              <a:ln w="1905"/>
              <a:solidFill>
                <a:schemeClr val="accent5">
                  <a:lumMod val="50000"/>
                </a:schemeClr>
              </a:solidFill>
              <a:effectLst>
                <a:innerShdw blurRad="69850" dist="43180" dir="5400000">
                  <a:srgbClr val="000000">
                    <a:alpha val="65000"/>
                  </a:srgbClr>
                </a:innerShdw>
              </a:effectLst>
              <a:latin typeface="ae_AlMateen"/>
              <a:cs typeface="Akhbar MT" pitchFamily="2" charset="-78"/>
            </a:endParaRPr>
          </a:p>
          <a:p>
            <a:pPr marL="457200" indent="-457200" algn="just" fontAlgn="auto">
              <a:spcBef>
                <a:spcPct val="50000"/>
              </a:spcBef>
              <a:spcAft>
                <a:spcPts val="0"/>
              </a:spcAft>
              <a:buFont typeface="Arial" panose="020B0604020202020204" pitchFamily="34" charset="0"/>
              <a:buChar char="•"/>
              <a:defRPr/>
            </a:pPr>
            <a:r>
              <a:rPr lang="ar-SA" b="1" dirty="0" smtClean="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لذلك فالتجارة في القانون </a:t>
            </a:r>
            <a:r>
              <a:rPr lang="ar-SA" b="1" dirty="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التجاري </a:t>
            </a:r>
            <a:r>
              <a:rPr lang="ar-SA" b="1" dirty="0" smtClean="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لها معنى </a:t>
            </a:r>
            <a:r>
              <a:rPr lang="ar-SA" b="1" dirty="0">
                <a:ln w="1905"/>
                <a:solidFill>
                  <a:schemeClr val="accent5">
                    <a:lumMod val="50000"/>
                  </a:schemeClr>
                </a:solidFill>
                <a:effectLst>
                  <a:innerShdw blurRad="69850" dist="43180" dir="5400000">
                    <a:srgbClr val="000000">
                      <a:alpha val="65000"/>
                    </a:srgbClr>
                  </a:innerShdw>
                </a:effectLst>
                <a:latin typeface="ae_AlMateen"/>
                <a:cs typeface="Akhbar MT" pitchFamily="2" charset="-78"/>
              </a:rPr>
              <a:t>أوسع حيث تضم الأنشطة الصناعية على عكس الاقتصاد الذي يحكم التجار فقط.</a:t>
            </a:r>
            <a:endParaRPr lang="en-US" b="1" dirty="0">
              <a:ln w="1905"/>
              <a:solidFill>
                <a:schemeClr val="accent5">
                  <a:lumMod val="50000"/>
                </a:schemeClr>
              </a:solidFill>
              <a:effectLst>
                <a:innerShdw blurRad="69850" dist="43180" dir="5400000">
                  <a:srgbClr val="000000">
                    <a:alpha val="65000"/>
                  </a:srgbClr>
                </a:innerShdw>
              </a:effectLst>
              <a:latin typeface="ae_AlMateen"/>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403631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1228998"/>
          </a:xfrm>
        </p:spPr>
        <p:txBody>
          <a:bodyPr/>
          <a:lstStyle/>
          <a:p>
            <a:r>
              <a:rPr lang="ar-SA" sz="800" dirty="0" smtClean="0"/>
              <a:t>.</a:t>
            </a:r>
            <a:endParaRPr lang="ar-SA" sz="800" dirty="0"/>
          </a:p>
        </p:txBody>
      </p:sp>
      <p:sp>
        <p:nvSpPr>
          <p:cNvPr id="3" name="عنصر نائب للمحتوى 2"/>
          <p:cNvSpPr>
            <a:spLocks noGrp="1"/>
          </p:cNvSpPr>
          <p:nvPr>
            <p:ph idx="1"/>
          </p:nvPr>
        </p:nvSpPr>
        <p:spPr>
          <a:xfrm>
            <a:off x="495300" y="1259672"/>
            <a:ext cx="8915400" cy="4866491"/>
          </a:xfrm>
        </p:spPr>
        <p:txBody>
          <a:bodyPr/>
          <a:lstStyle/>
          <a:p>
            <a:r>
              <a:rPr lang="ar-SA" sz="800" dirty="0" smtClean="0"/>
              <a:t>.</a:t>
            </a:r>
            <a:endParaRPr lang="ar-SA" sz="800" dirty="0"/>
          </a:p>
        </p:txBody>
      </p:sp>
      <p:sp>
        <p:nvSpPr>
          <p:cNvPr id="4" name="عنصر نائب لرقم الشريحة 3"/>
          <p:cNvSpPr>
            <a:spLocks noGrp="1"/>
          </p:cNvSpPr>
          <p:nvPr>
            <p:ph type="sldNum" sz="quarter" idx="10"/>
          </p:nvPr>
        </p:nvSpPr>
        <p:spPr>
          <a:xfrm>
            <a:off x="4974456" y="6328878"/>
            <a:ext cx="482600" cy="392597"/>
          </a:xfrm>
        </p:spPr>
        <p:txBody>
          <a:bodyPr/>
          <a:lstStyle/>
          <a:p>
            <a:pPr>
              <a:defRPr/>
            </a:pPr>
            <a:fld id="{7B8EA862-7DD5-4A06-BDE1-DB7EC5FAA60C}" type="slidenum">
              <a:rPr lang="ar-SA" smtClean="0"/>
              <a:pPr>
                <a:defRPr/>
              </a:pPr>
              <a:t>6</a:t>
            </a:fld>
            <a:endParaRPr lang="en-US" dirty="0"/>
          </a:p>
        </p:txBody>
      </p:sp>
      <p:sp>
        <p:nvSpPr>
          <p:cNvPr id="5" name="شكل بيضاوي 4"/>
          <p:cNvSpPr/>
          <p:nvPr/>
        </p:nvSpPr>
        <p:spPr>
          <a:xfrm>
            <a:off x="1568624" y="155237"/>
            <a:ext cx="3816424" cy="247762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Aft>
                <a:spcPts val="0"/>
              </a:spcAft>
              <a:defRPr/>
            </a:pPr>
            <a:r>
              <a:rPr lang="ar-SA" sz="3200" b="1" dirty="0">
                <a:solidFill>
                  <a:schemeClr val="tx2"/>
                </a:solidFill>
                <a:effectLst>
                  <a:outerShdw blurRad="38100" dist="25400" dir="5400000" algn="tl" rotWithShape="0">
                    <a:srgbClr val="000000">
                      <a:alpha val="43000"/>
                    </a:srgbClr>
                  </a:outerShdw>
                </a:effectLst>
                <a:cs typeface="Akhbar MT" pitchFamily="2" charset="-78"/>
              </a:rPr>
              <a:t>استثناءات علي مفهوم التجارة</a:t>
            </a:r>
            <a:endParaRPr lang="en-US" sz="3200" b="1" dirty="0">
              <a:solidFill>
                <a:schemeClr val="tx2"/>
              </a:solidFill>
              <a:effectLst>
                <a:outerShdw blurRad="38100" dist="25400" dir="5400000" algn="tl" rotWithShape="0">
                  <a:srgbClr val="000000">
                    <a:alpha val="43000"/>
                  </a:srgbClr>
                </a:outerShdw>
              </a:effectLst>
              <a:cs typeface="Akhbar MT" pitchFamily="2" charset="-78"/>
            </a:endParaRPr>
          </a:p>
        </p:txBody>
      </p:sp>
      <p:sp>
        <p:nvSpPr>
          <p:cNvPr id="6" name="وسيلة شرح بيضاوية 5"/>
          <p:cNvSpPr/>
          <p:nvPr/>
        </p:nvSpPr>
        <p:spPr>
          <a:xfrm rot="21250863">
            <a:off x="2723373" y="3530706"/>
            <a:ext cx="4984767" cy="2705098"/>
          </a:xfrm>
          <a:prstGeom prst="wedgeEllipseCallout">
            <a:avLst>
              <a:gd name="adj1" fmla="val -22872"/>
              <a:gd name="adj2" fmla="val -88120"/>
            </a:avLst>
          </a:prstGeom>
        </p:spPr>
        <p:style>
          <a:lnRef idx="2">
            <a:schemeClr val="accent1"/>
          </a:lnRef>
          <a:fillRef idx="1">
            <a:schemeClr val="lt1"/>
          </a:fillRef>
          <a:effectRef idx="0">
            <a:schemeClr val="accent1"/>
          </a:effectRef>
          <a:fontRef idx="minor">
            <a:schemeClr val="dk1"/>
          </a:fontRef>
        </p:style>
        <p:txBody>
          <a:bodyPr rtlCol="1"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-الصناعات </a:t>
            </a:r>
            <a:r>
              <a:rPr lang="ar-SA" sz="3200" b="1" dirty="0" smtClean="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الاستخراجية</a:t>
            </a:r>
            <a:endPar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endParaRPr>
          </a:p>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-تداول العقارات</a:t>
            </a:r>
          </a:p>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-تحرير الحوالات (الكمبيالات)</a:t>
            </a:r>
          </a:p>
        </p:txBody>
      </p:sp>
    </p:spTree>
    <p:extLst>
      <p:ext uri="{BB962C8B-B14F-4D97-AF65-F5344CB8AC3E}">
        <p14:creationId xmlns:p14="http://schemas.microsoft.com/office/powerpoint/2010/main" xmlns="" val="2167549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ar-SA" sz="800" dirty="0"/>
          </a:p>
        </p:txBody>
      </p:sp>
      <p:sp>
        <p:nvSpPr>
          <p:cNvPr id="3" name="عنصر نائب للمحتوى 2"/>
          <p:cNvSpPr>
            <a:spLocks noGrp="1"/>
          </p:cNvSpPr>
          <p:nvPr>
            <p:ph idx="1"/>
          </p:nvPr>
        </p:nvSpPr>
        <p:spPr/>
        <p:txBody>
          <a:bodyPr/>
          <a:lstStyle/>
          <a:p>
            <a:r>
              <a:rPr lang="ar-SA" sz="800" dirty="0" smtClean="0">
                <a:solidFill>
                  <a:srgbClr val="AD9968"/>
                </a:solidFill>
              </a:rPr>
              <a:t>.</a:t>
            </a:r>
            <a:endParaRPr lang="ar-SA" sz="800" dirty="0">
              <a:solidFill>
                <a:srgbClr val="AD9968"/>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4"/>
          <p:cNvSpPr txBox="1">
            <a:spLocks noChangeArrowheads="1"/>
          </p:cNvSpPr>
          <p:nvPr/>
        </p:nvSpPr>
        <p:spPr bwMode="auto">
          <a:xfrm>
            <a:off x="1170467" y="1371601"/>
            <a:ext cx="184731" cy="369332"/>
          </a:xfrm>
          <a:prstGeom prst="rect">
            <a:avLst/>
          </a:prstGeom>
          <a:noFill/>
          <a:ln w="9525">
            <a:noFill/>
            <a:miter lim="800000"/>
            <a:headEnd/>
            <a:tailEnd/>
          </a:ln>
        </p:spPr>
        <p:txBody>
          <a:bodyPr wrap="none">
            <a:spAutoFit/>
          </a:bodyPr>
          <a:lstStyle/>
          <a:p>
            <a:endParaRPr lang="ar-SA">
              <a:latin typeface="Constantia" pitchFamily="18" charset="0"/>
            </a:endParaRPr>
          </a:p>
        </p:txBody>
      </p:sp>
      <p:sp>
        <p:nvSpPr>
          <p:cNvPr id="6" name="مستطيل مستدير الزوايا 5"/>
          <p:cNvSpPr/>
          <p:nvPr/>
        </p:nvSpPr>
        <p:spPr>
          <a:xfrm>
            <a:off x="760589" y="167241"/>
            <a:ext cx="7200800" cy="1007587"/>
          </a:xfrm>
          <a:prstGeom prst="roundRect">
            <a:avLst/>
          </a:prstGeom>
          <a:solidFill>
            <a:srgbClr val="FFFFCC"/>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1355198" y="272897"/>
            <a:ext cx="6011582" cy="923330"/>
          </a:xfrm>
          <a:prstGeom prst="rect">
            <a:avLst/>
          </a:prstGeom>
          <a:noFill/>
        </p:spPr>
        <p:txBody>
          <a:bodyPr wrap="none" lIns="91440" tIns="45720" rIns="91440" bIns="45720">
            <a:spAutoFit/>
          </a:bodyPr>
          <a:lstStyle/>
          <a:p>
            <a:pPr algn="ctr" fontAlgn="auto">
              <a:spcBef>
                <a:spcPct val="50000"/>
              </a:spcBef>
              <a:spcAft>
                <a:spcPts val="0"/>
              </a:spcAft>
              <a:defRPr/>
            </a:pPr>
            <a:r>
              <a:rPr lang="ar-SA" sz="5400" b="1" dirty="0">
                <a:ln>
                  <a:solidFill>
                    <a:schemeClr val="bg1"/>
                  </a:solidFill>
                </a:ln>
                <a:cs typeface="Akhbar MT" pitchFamily="2" charset="-78"/>
              </a:rPr>
              <a:t>مبررات وجود القانون التجاري </a:t>
            </a:r>
            <a:endParaRPr lang="en-US" sz="5400" b="1" dirty="0">
              <a:ln>
                <a:solidFill>
                  <a:schemeClr val="bg1"/>
                </a:solidFill>
              </a:ln>
              <a:cs typeface="Akhbar MT" pitchFamily="2" charset="-78"/>
            </a:endParaRPr>
          </a:p>
        </p:txBody>
      </p:sp>
      <p:cxnSp>
        <p:nvCxnSpPr>
          <p:cNvPr id="8" name="رابط مستقيم 7"/>
          <p:cNvCxnSpPr/>
          <p:nvPr/>
        </p:nvCxnSpPr>
        <p:spPr>
          <a:xfrm>
            <a:off x="7833320" y="1196227"/>
            <a:ext cx="0" cy="648597"/>
          </a:xfrm>
          <a:prstGeom prst="line">
            <a:avLst/>
          </a:prstGeom>
        </p:spPr>
        <p:style>
          <a:lnRef idx="3">
            <a:schemeClr val="dk1"/>
          </a:lnRef>
          <a:fillRef idx="0">
            <a:schemeClr val="dk1"/>
          </a:fillRef>
          <a:effectRef idx="2">
            <a:schemeClr val="dk1"/>
          </a:effectRef>
          <a:fontRef idx="minor">
            <a:schemeClr val="tx1"/>
          </a:fontRef>
        </p:style>
      </p:cxnSp>
      <p:cxnSp>
        <p:nvCxnSpPr>
          <p:cNvPr id="9" name="رابط مستقيم 8"/>
          <p:cNvCxnSpPr/>
          <p:nvPr/>
        </p:nvCxnSpPr>
        <p:spPr>
          <a:xfrm>
            <a:off x="7833320" y="1844824"/>
            <a:ext cx="936104" cy="0"/>
          </a:xfrm>
          <a:prstGeom prst="line">
            <a:avLst/>
          </a:prstGeom>
        </p:spPr>
        <p:style>
          <a:lnRef idx="3">
            <a:schemeClr val="dk1"/>
          </a:lnRef>
          <a:fillRef idx="0">
            <a:schemeClr val="dk1"/>
          </a:fillRef>
          <a:effectRef idx="2">
            <a:schemeClr val="dk1"/>
          </a:effectRef>
          <a:fontRef idx="minor">
            <a:schemeClr val="tx1"/>
          </a:fontRef>
        </p:style>
      </p:cxnSp>
      <p:cxnSp>
        <p:nvCxnSpPr>
          <p:cNvPr id="10" name="رابط كسهم مستقيم 9"/>
          <p:cNvCxnSpPr/>
          <p:nvPr/>
        </p:nvCxnSpPr>
        <p:spPr>
          <a:xfrm>
            <a:off x="8769424" y="1844824"/>
            <a:ext cx="0" cy="4320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رابط كسهم مستقيم 10"/>
          <p:cNvCxnSpPr/>
          <p:nvPr/>
        </p:nvCxnSpPr>
        <p:spPr>
          <a:xfrm>
            <a:off x="992560" y="1196226"/>
            <a:ext cx="0" cy="54470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مستطيل مستدير الزوايا 11"/>
          <p:cNvSpPr/>
          <p:nvPr/>
        </p:nvSpPr>
        <p:spPr>
          <a:xfrm>
            <a:off x="7473280" y="2384884"/>
            <a:ext cx="1978708" cy="648072"/>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ln>
                  <a:solidFill>
                    <a:schemeClr val="bg2">
                      <a:lumMod val="10000"/>
                    </a:schemeClr>
                  </a:solidFill>
                </a:ln>
                <a:solidFill>
                  <a:srgbClr val="7030A0"/>
                </a:solidFill>
                <a:cs typeface="Akhbar MT" pitchFamily="2" charset="-78"/>
              </a:rPr>
              <a:t>أ-السرعة</a:t>
            </a:r>
          </a:p>
        </p:txBody>
      </p:sp>
      <p:sp>
        <p:nvSpPr>
          <p:cNvPr id="13" name="مستطيل مستدير الزوايا 12"/>
          <p:cNvSpPr/>
          <p:nvPr/>
        </p:nvSpPr>
        <p:spPr>
          <a:xfrm>
            <a:off x="155374" y="1844824"/>
            <a:ext cx="2378377" cy="864096"/>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85738" algn="just" fontAlgn="auto">
              <a:spcBef>
                <a:spcPts val="0"/>
              </a:spcBef>
              <a:spcAft>
                <a:spcPts val="0"/>
              </a:spcAft>
              <a:tabLst>
                <a:tab pos="8974138" algn="l"/>
              </a:tabLst>
              <a:defRPr/>
            </a:pPr>
            <a:r>
              <a:rPr lang="ar-SA" sz="2800" b="1" dirty="0">
                <a:ln>
                  <a:solidFill>
                    <a:schemeClr val="bg2">
                      <a:lumMod val="10000"/>
                    </a:schemeClr>
                  </a:solidFill>
                </a:ln>
                <a:solidFill>
                  <a:srgbClr val="7030A0"/>
                </a:solidFill>
                <a:cs typeface="Akhbar MT" pitchFamily="2" charset="-78"/>
              </a:rPr>
              <a:t>ب-الائتمان(الثقة):</a:t>
            </a:r>
          </a:p>
        </p:txBody>
      </p:sp>
      <p:cxnSp>
        <p:nvCxnSpPr>
          <p:cNvPr id="14" name="رابط كسهم مستقيم 13"/>
          <p:cNvCxnSpPr>
            <a:stCxn id="12" idx="2"/>
          </p:cNvCxnSpPr>
          <p:nvPr/>
        </p:nvCxnSpPr>
        <p:spPr>
          <a:xfrm>
            <a:off x="8462634" y="303295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رابط كسهم مستقيم 14"/>
          <p:cNvCxnSpPr>
            <a:stCxn id="13" idx="2"/>
          </p:cNvCxnSpPr>
          <p:nvPr/>
        </p:nvCxnSpPr>
        <p:spPr>
          <a:xfrm flipH="1">
            <a:off x="1344562" y="2708920"/>
            <a:ext cx="1" cy="6480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مستطيل مستدير الزوايا 15"/>
          <p:cNvSpPr/>
          <p:nvPr/>
        </p:nvSpPr>
        <p:spPr>
          <a:xfrm>
            <a:off x="4882504" y="3717032"/>
            <a:ext cx="4968552" cy="2448272"/>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tx1"/>
                </a:solidFill>
                <a:cs typeface="Akhbar MT" pitchFamily="2" charset="-78"/>
              </a:rPr>
              <a:t>تحتاج المعاملات التجارية إلي السرعة في انجازها، بخلاف المعاملات المدنية التي تتصف بالبطء في إبرامها. لذا جاءت قواعد القانون التجاري متضمنة تبسيطا للإجراءات المتعلقة بإبرام التصرفات، وسهولة في إثباتها وسرعة الفصل في المنازعات المتعلقة بها. ولا يمنع وجود الشكلية في القانون التجاري ومنها الأوراق التجارية مثلا تخضع لقواعد شكلية خاصة، الا أن هذه الشكلية لا تعدو أن تكون مظهرا من مظاهر التبسيط والسرعة التي يكفلها القانون </a:t>
            </a:r>
            <a:endParaRPr lang="ar-SA" sz="2000" dirty="0">
              <a:solidFill>
                <a:schemeClr val="tx1"/>
              </a:solidFill>
              <a:cs typeface="Akhbar MT" pitchFamily="2" charset="-78"/>
            </a:endParaRPr>
          </a:p>
        </p:txBody>
      </p:sp>
      <p:sp>
        <p:nvSpPr>
          <p:cNvPr id="17" name="مستطيل مستدير الزوايا 16"/>
          <p:cNvSpPr/>
          <p:nvPr/>
        </p:nvSpPr>
        <p:spPr>
          <a:xfrm>
            <a:off x="135506" y="3356992"/>
            <a:ext cx="4457454" cy="2016224"/>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85738" algn="just" fontAlgn="auto">
              <a:spcBef>
                <a:spcPts val="0"/>
              </a:spcBef>
              <a:spcAft>
                <a:spcPts val="0"/>
              </a:spcAft>
              <a:tabLst>
                <a:tab pos="8974138" algn="l"/>
              </a:tabLst>
              <a:defRPr/>
            </a:pPr>
            <a:r>
              <a:rPr lang="ar-SA" sz="2000" b="1" dirty="0">
                <a:solidFill>
                  <a:schemeClr val="tx1"/>
                </a:solidFill>
                <a:cs typeface="Akhbar MT" pitchFamily="2" charset="-78"/>
              </a:rPr>
              <a:t>تحتاج المعاملات التجارية إلي الثقة والائتمان لأن أغلب العمليات التجارية تتم بأجل للوفاء.</a:t>
            </a:r>
            <a:r>
              <a:rPr lang="ar-SA" sz="2000" b="1" dirty="0">
                <a:ln>
                  <a:solidFill>
                    <a:schemeClr val="bg1"/>
                  </a:solidFill>
                </a:ln>
                <a:solidFill>
                  <a:schemeClr val="tx1"/>
                </a:solidFill>
                <a:cs typeface="Akhbar MT" pitchFamily="2" charset="-78"/>
              </a:rPr>
              <a:t> </a:t>
            </a:r>
            <a:r>
              <a:rPr lang="ar-SA" sz="2000" b="1" dirty="0">
                <a:solidFill>
                  <a:schemeClr val="tx1"/>
                </a:solidFill>
                <a:cs typeface="Akhbar MT" pitchFamily="2" charset="-78"/>
              </a:rPr>
              <a:t>لذا جاءت قواعد القانون التجاري متضمنة الكثير من الأنظمة والقواعد التي تضمن للتاجر الحصول علي حقه في ميعاد الاستحقاق ،مثل نظام الإفلاس ،وافتراض التضامن بين </a:t>
            </a:r>
            <a:r>
              <a:rPr lang="ar-SA" sz="2000" b="1" dirty="0" smtClean="0">
                <a:solidFill>
                  <a:schemeClr val="tx1"/>
                </a:solidFill>
                <a:cs typeface="Akhbar MT" pitchFamily="2" charset="-78"/>
              </a:rPr>
              <a:t>المدينين التشدد </a:t>
            </a:r>
            <a:r>
              <a:rPr lang="ar-SA" sz="2000" b="1" dirty="0">
                <a:solidFill>
                  <a:schemeClr val="tx1"/>
                </a:solidFill>
                <a:cs typeface="Akhbar MT" pitchFamily="2" charset="-78"/>
              </a:rPr>
              <a:t>في منح المدين مهلة للوفاء بالورقة التجارية</a:t>
            </a:r>
            <a:endParaRPr lang="en-US" sz="2000" dirty="0">
              <a:ln>
                <a:solidFill>
                  <a:schemeClr val="bg1"/>
                </a:solidFill>
              </a:ln>
              <a:solidFill>
                <a:schemeClr val="tx1"/>
              </a:solidFill>
              <a:cs typeface="Akhbar MT" pitchFamily="2" charset="-78"/>
            </a:endParaRPr>
          </a:p>
        </p:txBody>
      </p:sp>
    </p:spTree>
    <p:extLst>
      <p:ext uri="{BB962C8B-B14F-4D97-AF65-F5344CB8AC3E}">
        <p14:creationId xmlns:p14="http://schemas.microsoft.com/office/powerpoint/2010/main" xmlns="" val="2423264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07640" y="342107"/>
            <a:ext cx="8915400" cy="1143000"/>
          </a:xfrm>
        </p:spPr>
        <p:txBody>
          <a:bodyPr/>
          <a:lstStyle/>
          <a:p>
            <a:pPr marL="571500" indent="-571500">
              <a:buFont typeface="Arial" panose="020B0604020202020204" pitchFamily="34" charset="0"/>
              <a:buChar char="•"/>
            </a:pPr>
            <a:r>
              <a:rPr lang="ar-SA" sz="4000" b="1" dirty="0" smtClean="0"/>
              <a:t>خصائص القانون التجاري </a:t>
            </a:r>
            <a:endParaRPr lang="ar-SA" sz="4000" b="1" dirty="0"/>
          </a:p>
        </p:txBody>
      </p:sp>
      <p:sp>
        <p:nvSpPr>
          <p:cNvPr id="3" name="عنصر نائب للمحتوى 2"/>
          <p:cNvSpPr>
            <a:spLocks noGrp="1"/>
          </p:cNvSpPr>
          <p:nvPr>
            <p:ph idx="1"/>
          </p:nvPr>
        </p:nvSpPr>
        <p:spPr>
          <a:xfrm>
            <a:off x="495300" y="2276872"/>
            <a:ext cx="8562156" cy="3849291"/>
          </a:xfrm>
        </p:spPr>
        <p:txBody>
          <a:bodyPr/>
          <a:lstStyle/>
          <a:p>
            <a:pPr marL="514350" lvl="0" indent="-514350">
              <a:buFont typeface="+mj-lt"/>
              <a:buAutoNum type="arabicPeriod"/>
            </a:pPr>
            <a:r>
              <a:rPr lang="ar-SA" b="1" dirty="0">
                <a:solidFill>
                  <a:schemeClr val="tx1"/>
                </a:solidFill>
                <a:cs typeface="Akhbar MT" pitchFamily="2" charset="-78"/>
              </a:rPr>
              <a:t>حرية الإثبات في المواد التجارية ويترتب عليها جواز إبرام الصفقات عن طريق الاتفاقات الشفهية .</a:t>
            </a:r>
            <a:endParaRPr lang="en-US" b="1" dirty="0">
              <a:solidFill>
                <a:schemeClr val="tx1"/>
              </a:solidFill>
              <a:cs typeface="Akhbar MT" pitchFamily="2" charset="-78"/>
            </a:endParaRPr>
          </a:p>
          <a:p>
            <a:pPr marL="514350" lvl="0" indent="-514350">
              <a:buFont typeface="+mj-lt"/>
              <a:buAutoNum type="arabicPeriod"/>
            </a:pPr>
            <a:r>
              <a:rPr lang="ar-SA" b="1" dirty="0">
                <a:solidFill>
                  <a:schemeClr val="tx1"/>
                </a:solidFill>
                <a:cs typeface="Akhbar MT" pitchFamily="2" charset="-78"/>
              </a:rPr>
              <a:t>يهتم بالتحكيم من اجل إنهاء المنازعات.</a:t>
            </a:r>
            <a:endParaRPr lang="en-US" b="1" dirty="0">
              <a:solidFill>
                <a:schemeClr val="tx1"/>
              </a:solidFill>
              <a:cs typeface="Akhbar MT" pitchFamily="2" charset="-78"/>
            </a:endParaRPr>
          </a:p>
          <a:p>
            <a:pPr marL="514350" lvl="0" indent="-514350">
              <a:buFont typeface="+mj-lt"/>
              <a:buAutoNum type="arabicPeriod"/>
            </a:pPr>
            <a:r>
              <a:rPr lang="ar-SA" b="1" dirty="0">
                <a:solidFill>
                  <a:schemeClr val="tx1"/>
                </a:solidFill>
                <a:cs typeface="Akhbar MT" pitchFamily="2" charset="-78"/>
              </a:rPr>
              <a:t>تبسيط تداول الحقوق الثابتة مثل الكمبيالة والسند والشيك.</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640481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35632" y="342107"/>
            <a:ext cx="8915400" cy="1143000"/>
          </a:xfrm>
        </p:spPr>
        <p:txBody>
          <a:bodyPr/>
          <a:lstStyle/>
          <a:p>
            <a:pPr marL="571500" indent="-571500">
              <a:buFont typeface="Arial" panose="020B0604020202020204" pitchFamily="34" charset="0"/>
              <a:buChar char="•"/>
            </a:pPr>
            <a:r>
              <a:rPr lang="ar-SA" b="1" dirty="0">
                <a:cs typeface="Akhbar MT" pitchFamily="2" charset="-78"/>
              </a:rPr>
              <a:t>ذاتية القانون التجاري واستقلاله</a:t>
            </a:r>
            <a:endParaRPr lang="ar-SA" dirty="0"/>
          </a:p>
        </p:txBody>
      </p:sp>
      <p:sp>
        <p:nvSpPr>
          <p:cNvPr id="3" name="عنصر نائب للمحتوى 2"/>
          <p:cNvSpPr>
            <a:spLocks noGrp="1"/>
          </p:cNvSpPr>
          <p:nvPr>
            <p:ph idx="1"/>
          </p:nvPr>
        </p:nvSpPr>
        <p:spPr/>
        <p:txBody>
          <a:bodyPr/>
          <a:lstStyle/>
          <a:p>
            <a:pPr marL="457200" indent="-457200" fontAlgn="auto">
              <a:spcBef>
                <a:spcPts val="0"/>
              </a:spcBef>
              <a:spcAft>
                <a:spcPts val="0"/>
              </a:spcAft>
              <a:buFont typeface="Arial" panose="020B0604020202020204" pitchFamily="34" charset="0"/>
              <a:buChar char="•"/>
              <a:defRPr/>
            </a:pPr>
            <a:r>
              <a:rPr lang="ar-SA" b="1" dirty="0">
                <a:ln>
                  <a:solidFill>
                    <a:schemeClr val="bg1"/>
                  </a:solidFill>
                </a:ln>
                <a:solidFill>
                  <a:schemeClr val="tx1"/>
                </a:solidFill>
                <a:cs typeface="Akhbar MT" pitchFamily="2" charset="-78"/>
              </a:rPr>
              <a:t>ثار خلاف بين فقهاء القانون حول </a:t>
            </a:r>
            <a:r>
              <a:rPr lang="ar-SA" b="1" dirty="0" smtClean="0">
                <a:ln>
                  <a:solidFill>
                    <a:schemeClr val="bg1"/>
                  </a:solidFill>
                </a:ln>
                <a:solidFill>
                  <a:schemeClr val="tx1"/>
                </a:solidFill>
                <a:cs typeface="Akhbar MT" pitchFamily="2" charset="-78"/>
              </a:rPr>
              <a:t>مدى </a:t>
            </a:r>
            <a:r>
              <a:rPr lang="ar-SA" b="1" dirty="0">
                <a:ln>
                  <a:solidFill>
                    <a:schemeClr val="bg1"/>
                  </a:solidFill>
                </a:ln>
                <a:solidFill>
                  <a:schemeClr val="tx1"/>
                </a:solidFill>
                <a:cs typeface="Akhbar MT" pitchFamily="2" charset="-78"/>
              </a:rPr>
              <a:t>ضرورة استقلال القانون التجاري عن   القانون المدني الذي يعتبر بمثابة الشريعة العامة التي تحكم كافة المعاملات التي تنشأ بين الأفراد بغض النظر عن صفاتهم أو نوع المعاملات التي يقومون  بها. </a:t>
            </a:r>
            <a:endParaRPr lang="ar-SA" b="1" dirty="0" smtClean="0">
              <a:ln>
                <a:solidFill>
                  <a:schemeClr val="bg1"/>
                </a:solidFill>
              </a:ln>
              <a:solidFill>
                <a:schemeClr val="tx1"/>
              </a:solidFill>
              <a:cs typeface="Akhbar MT" pitchFamily="2" charset="-78"/>
            </a:endParaRPr>
          </a:p>
          <a:p>
            <a:pPr fontAlgn="auto">
              <a:spcBef>
                <a:spcPts val="0"/>
              </a:spcBef>
              <a:spcAft>
                <a:spcPts val="0"/>
              </a:spcAft>
              <a:defRPr/>
            </a:pPr>
            <a:endParaRPr lang="ar-SA" b="1" dirty="0">
              <a:ln>
                <a:solidFill>
                  <a:schemeClr val="bg1"/>
                </a:solidFill>
              </a:ln>
              <a:solidFill>
                <a:schemeClr val="tx1"/>
              </a:solidFill>
              <a:cs typeface="Akhbar MT" pitchFamily="2" charset="-78"/>
            </a:endParaRPr>
          </a:p>
          <a:p>
            <a:pPr marL="457200" indent="-457200" fontAlgn="auto">
              <a:spcBef>
                <a:spcPts val="0"/>
              </a:spcBef>
              <a:spcAft>
                <a:spcPts val="0"/>
              </a:spcAft>
              <a:buFont typeface="Arial" panose="020B0604020202020204" pitchFamily="34" charset="0"/>
              <a:buChar char="•"/>
              <a:defRPr/>
            </a:pPr>
            <a:r>
              <a:rPr lang="ar-SA" b="1" dirty="0">
                <a:ln>
                  <a:solidFill>
                    <a:schemeClr val="bg1"/>
                  </a:solidFill>
                </a:ln>
                <a:solidFill>
                  <a:schemeClr val="tx1"/>
                </a:solidFill>
                <a:cs typeface="Akhbar MT" pitchFamily="2" charset="-78"/>
              </a:rPr>
              <a:t>وقد انقسم الفقه إلي فريقين أحدهما ينادي بوحدة القانون الخاص وذلك بإدماج القانون التجاري في القانون المدني، في حين ينادي الفريق الآخر باستقلال القانون التجاري.</a:t>
            </a:r>
          </a:p>
          <a:p>
            <a:pPr fontAlgn="auto">
              <a:spcBef>
                <a:spcPts val="0"/>
              </a:spcBef>
              <a:spcAft>
                <a:spcPts val="0"/>
              </a:spcAft>
              <a:defRPr/>
            </a:pPr>
            <a:endParaRPr lang="en-US" sz="2800" b="1" dirty="0">
              <a:ln>
                <a:solidFill>
                  <a:schemeClr val="bg1"/>
                </a:solidFill>
              </a:ln>
              <a:solidFill>
                <a:srgbClr val="2D07CF"/>
              </a:solidFill>
              <a:cs typeface="AL-Mohanad"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3511055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04664"/>
            <a:ext cx="8130108" cy="1012974"/>
          </a:xfrm>
        </p:spPr>
        <p:txBody>
          <a:bodyPr/>
          <a:lstStyle/>
          <a:p>
            <a:r>
              <a:rPr lang="ar-SA" b="1" dirty="0" smtClean="0">
                <a:ln>
                  <a:solidFill>
                    <a:sysClr val="windowText" lastClr="000000"/>
                  </a:solidFill>
                </a:ln>
                <a:cs typeface="Akhbar MT" pitchFamily="2" charset="-78"/>
              </a:rPr>
              <a:t>أ- </a:t>
            </a:r>
            <a:r>
              <a:rPr lang="ar-SA" b="1" dirty="0" smtClean="0">
                <a:ln>
                  <a:solidFill>
                    <a:sysClr val="windowText" lastClr="000000"/>
                  </a:solidFill>
                </a:ln>
                <a:effectLst>
                  <a:outerShdw blurRad="38100" dist="25400" dir="5400000" algn="tl" rotWithShape="0">
                    <a:srgbClr val="000000">
                      <a:alpha val="43000"/>
                    </a:srgbClr>
                  </a:outerShdw>
                </a:effectLst>
                <a:cs typeface="Akhbar MT" pitchFamily="2" charset="-78"/>
              </a:rPr>
              <a:t>مبررات </a:t>
            </a:r>
            <a:r>
              <a:rPr lang="ar-SA" b="1" dirty="0">
                <a:ln>
                  <a:solidFill>
                    <a:sysClr val="windowText" lastClr="000000"/>
                  </a:solidFill>
                </a:ln>
                <a:cs typeface="Akhbar MT" pitchFamily="2" charset="-78"/>
              </a:rPr>
              <a:t>أنصار وحدة القانون الخاص</a:t>
            </a:r>
            <a:r>
              <a:rPr lang="en-US" b="1" dirty="0">
                <a:ln>
                  <a:solidFill>
                    <a:sysClr val="windowText" lastClr="000000"/>
                  </a:solidFill>
                </a:ln>
                <a:solidFill>
                  <a:schemeClr val="tx1">
                    <a:lumMod val="95000"/>
                    <a:lumOff val="5000"/>
                  </a:schemeClr>
                </a:solidFill>
                <a:cs typeface="Akhbar MT" pitchFamily="2" charset="-78"/>
              </a:rPr>
              <a:t/>
            </a:r>
            <a:br>
              <a:rPr lang="en-US" b="1" dirty="0">
                <a:ln>
                  <a:solidFill>
                    <a:sysClr val="windowText" lastClr="000000"/>
                  </a:solidFill>
                </a:ln>
                <a:solidFill>
                  <a:schemeClr val="tx1">
                    <a:lumMod val="95000"/>
                    <a:lumOff val="5000"/>
                  </a:schemeClr>
                </a:solidFill>
                <a:cs typeface="Akhbar MT" pitchFamily="2" charset="-78"/>
              </a:rPr>
            </a:br>
            <a:endParaRPr lang="ar-SA" dirty="0"/>
          </a:p>
        </p:txBody>
      </p:sp>
      <p:sp>
        <p:nvSpPr>
          <p:cNvPr id="3" name="عنصر نائب للمحتوى 2"/>
          <p:cNvSpPr>
            <a:spLocks noGrp="1"/>
          </p:cNvSpPr>
          <p:nvPr>
            <p:ph idx="1"/>
          </p:nvPr>
        </p:nvSpPr>
        <p:spPr/>
        <p:txBody>
          <a:bodyPr/>
          <a:lstStyle/>
          <a:p>
            <a:pPr fontAlgn="auto">
              <a:spcBef>
                <a:spcPts val="0"/>
              </a:spcBef>
              <a:spcAft>
                <a:spcPts val="0"/>
              </a:spcAft>
              <a:defRPr/>
            </a:pPr>
            <a:endParaRPr lang="ar-SA" b="1" dirty="0">
              <a:ln>
                <a:solidFill>
                  <a:schemeClr val="bg1"/>
                </a:solidFill>
              </a:ln>
              <a:solidFill>
                <a:schemeClr val="tx1">
                  <a:lumMod val="95000"/>
                  <a:lumOff val="5000"/>
                </a:schemeClr>
              </a:solidFill>
              <a:cs typeface="Akhbar MT" pitchFamily="2" charset="-78"/>
            </a:endParaRPr>
          </a:p>
          <a:p>
            <a:pPr fontAlgn="auto">
              <a:spcBef>
                <a:spcPts val="0"/>
              </a:spcBef>
              <a:spcAft>
                <a:spcPts val="0"/>
              </a:spcAft>
              <a:defRPr/>
            </a:pPr>
            <a:r>
              <a:rPr lang="ar-SA" b="1" dirty="0" smtClean="0">
                <a:ln>
                  <a:solidFill>
                    <a:schemeClr val="bg1"/>
                  </a:solidFill>
                </a:ln>
                <a:solidFill>
                  <a:schemeClr val="tx1">
                    <a:lumMod val="95000"/>
                    <a:lumOff val="5000"/>
                  </a:schemeClr>
                </a:solidFill>
                <a:cs typeface="Akhbar MT" pitchFamily="2" charset="-78"/>
              </a:rPr>
              <a:t>1. القضاء على </a:t>
            </a:r>
            <a:r>
              <a:rPr lang="ar-SA" b="1" dirty="0">
                <a:ln>
                  <a:solidFill>
                    <a:schemeClr val="bg1"/>
                  </a:solidFill>
                </a:ln>
                <a:solidFill>
                  <a:schemeClr val="tx1">
                    <a:lumMod val="95000"/>
                    <a:lumOff val="5000"/>
                  </a:schemeClr>
                </a:solidFill>
                <a:cs typeface="Akhbar MT" pitchFamily="2" charset="-78"/>
              </a:rPr>
              <a:t>الصعوبات التي </a:t>
            </a:r>
            <a:r>
              <a:rPr lang="ar-SA" b="1" dirty="0" smtClean="0">
                <a:ln>
                  <a:solidFill>
                    <a:schemeClr val="bg1"/>
                  </a:solidFill>
                </a:ln>
                <a:solidFill>
                  <a:schemeClr val="tx1">
                    <a:lumMod val="95000"/>
                    <a:lumOff val="5000"/>
                  </a:schemeClr>
                </a:solidFill>
                <a:cs typeface="Akhbar MT" pitchFamily="2" charset="-78"/>
              </a:rPr>
              <a:t>قد تنشأ </a:t>
            </a:r>
            <a:r>
              <a:rPr lang="ar-SA" b="1" dirty="0">
                <a:ln>
                  <a:solidFill>
                    <a:schemeClr val="bg1"/>
                  </a:solidFill>
                </a:ln>
                <a:solidFill>
                  <a:schemeClr val="tx1">
                    <a:lumMod val="95000"/>
                    <a:lumOff val="5000"/>
                  </a:schemeClr>
                </a:solidFill>
                <a:cs typeface="Akhbar MT" pitchFamily="2" charset="-78"/>
              </a:rPr>
              <a:t>عن التفرقة بين العمل التجاري والعمل المدني</a:t>
            </a:r>
          </a:p>
          <a:p>
            <a:pPr fontAlgn="auto">
              <a:spcBef>
                <a:spcPts val="0"/>
              </a:spcBef>
              <a:spcAft>
                <a:spcPts val="0"/>
              </a:spcAft>
              <a:defRPr/>
            </a:pPr>
            <a:r>
              <a:rPr lang="ar-SA" b="1" dirty="0" smtClean="0">
                <a:ln>
                  <a:solidFill>
                    <a:schemeClr val="bg1"/>
                  </a:solidFill>
                </a:ln>
                <a:solidFill>
                  <a:schemeClr val="tx1">
                    <a:lumMod val="95000"/>
                    <a:lumOff val="5000"/>
                  </a:schemeClr>
                </a:solidFill>
                <a:cs typeface="Akhbar MT" pitchFamily="2" charset="-78"/>
              </a:rPr>
              <a:t>2. من </a:t>
            </a:r>
            <a:r>
              <a:rPr lang="ar-SA" b="1" dirty="0">
                <a:ln>
                  <a:solidFill>
                    <a:schemeClr val="bg1"/>
                  </a:solidFill>
                </a:ln>
                <a:solidFill>
                  <a:schemeClr val="tx1">
                    <a:lumMod val="95000"/>
                    <a:lumOff val="5000"/>
                  </a:schemeClr>
                </a:solidFill>
                <a:cs typeface="Akhbar MT" pitchFamily="2" charset="-78"/>
              </a:rPr>
              <a:t>المفيد نقل مزايا القانون التجاري إلي القانون المدني </a:t>
            </a:r>
          </a:p>
          <a:p>
            <a:pPr fontAlgn="auto">
              <a:spcBef>
                <a:spcPts val="0"/>
              </a:spcBef>
              <a:spcAft>
                <a:spcPts val="0"/>
              </a:spcAft>
              <a:defRPr/>
            </a:pPr>
            <a:r>
              <a:rPr lang="ar-SA" b="1" dirty="0" smtClean="0">
                <a:ln>
                  <a:solidFill>
                    <a:schemeClr val="bg1"/>
                  </a:solidFill>
                </a:ln>
                <a:solidFill>
                  <a:schemeClr val="tx1">
                    <a:lumMod val="95000"/>
                    <a:lumOff val="5000"/>
                  </a:schemeClr>
                </a:solidFill>
                <a:cs typeface="Akhbar MT" pitchFamily="2" charset="-78"/>
              </a:rPr>
              <a:t>3. الأدوات </a:t>
            </a:r>
            <a:r>
              <a:rPr lang="ar-SA" b="1" dirty="0">
                <a:ln>
                  <a:solidFill>
                    <a:schemeClr val="bg1"/>
                  </a:solidFill>
                </a:ln>
                <a:solidFill>
                  <a:schemeClr val="tx1">
                    <a:lumMod val="95000"/>
                    <a:lumOff val="5000"/>
                  </a:schemeClr>
                </a:solidFill>
                <a:cs typeface="Akhbar MT" pitchFamily="2" charset="-78"/>
              </a:rPr>
              <a:t>والوسائل التجارية لم تعد قاصرة علي التجار </a:t>
            </a:r>
          </a:p>
          <a:p>
            <a:pPr fontAlgn="auto">
              <a:spcBef>
                <a:spcPts val="0"/>
              </a:spcBef>
              <a:spcAft>
                <a:spcPts val="0"/>
              </a:spcAft>
              <a:defRPr/>
            </a:pPr>
            <a:r>
              <a:rPr lang="ar-SA" b="1" dirty="0" smtClean="0">
                <a:ln>
                  <a:solidFill>
                    <a:schemeClr val="bg1"/>
                  </a:solidFill>
                </a:ln>
                <a:solidFill>
                  <a:schemeClr val="tx1">
                    <a:lumMod val="95000"/>
                    <a:lumOff val="5000"/>
                  </a:schemeClr>
                </a:solidFill>
                <a:cs typeface="Akhbar MT" pitchFamily="2" charset="-78"/>
              </a:rPr>
              <a:t>4. وحدت </a:t>
            </a:r>
            <a:r>
              <a:rPr lang="ar-SA" b="1" dirty="0">
                <a:ln>
                  <a:solidFill>
                    <a:schemeClr val="bg1"/>
                  </a:solidFill>
                </a:ln>
                <a:solidFill>
                  <a:schemeClr val="tx1">
                    <a:lumMod val="95000"/>
                    <a:lumOff val="5000"/>
                  </a:schemeClr>
                </a:solidFill>
                <a:cs typeface="Akhbar MT" pitchFamily="2" charset="-78"/>
              </a:rPr>
              <a:t>بعض الدول القواعد التي تحكم المعاملات التجارية </a:t>
            </a:r>
            <a:r>
              <a:rPr lang="ar-SA" b="1" dirty="0" smtClean="0">
                <a:ln>
                  <a:solidFill>
                    <a:schemeClr val="bg1"/>
                  </a:solidFill>
                </a:ln>
                <a:solidFill>
                  <a:schemeClr val="tx1">
                    <a:lumMod val="95000"/>
                    <a:lumOff val="5000"/>
                  </a:schemeClr>
                </a:solidFill>
                <a:cs typeface="Akhbar MT" pitchFamily="2" charset="-78"/>
              </a:rPr>
              <a:t>والمعاملات المدنية </a:t>
            </a:r>
            <a:endParaRPr lang="ar-SA" b="1" dirty="0">
              <a:ln>
                <a:solidFill>
                  <a:schemeClr val="bg1"/>
                </a:solidFill>
              </a:ln>
              <a:solidFill>
                <a:schemeClr val="tx1">
                  <a:lumMod val="95000"/>
                  <a:lumOff val="5000"/>
                </a:schemeClr>
              </a:solidFill>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xmlns="" val="34130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9138220" cy="1570186"/>
          </a:xfrm>
        </p:spPr>
        <p:txBody>
          <a:bodyPr/>
          <a:lstStyle/>
          <a:p>
            <a:r>
              <a:rPr lang="ar-SA" dirty="0" smtClean="0"/>
              <a:t>          </a:t>
            </a:r>
            <a:r>
              <a:rPr lang="ar-SA" b="1" dirty="0" smtClean="0">
                <a:ln>
                  <a:solidFill>
                    <a:schemeClr val="bg2">
                      <a:lumMod val="10000"/>
                    </a:schemeClr>
                  </a:solidFill>
                </a:ln>
                <a:cs typeface="Akhbar MT" pitchFamily="2" charset="-78"/>
              </a:rPr>
              <a:t>ب- مبررات أنصار </a:t>
            </a:r>
            <a:r>
              <a:rPr lang="ar-SA" b="1" dirty="0">
                <a:ln>
                  <a:solidFill>
                    <a:schemeClr val="bg2">
                      <a:lumMod val="10000"/>
                    </a:schemeClr>
                  </a:solidFill>
                </a:ln>
                <a:cs typeface="Akhbar MT" pitchFamily="2" charset="-78"/>
              </a:rPr>
              <a:t>استقلال القانون التجاري </a:t>
            </a:r>
            <a:r>
              <a:rPr lang="en-US" dirty="0">
                <a:ln>
                  <a:solidFill>
                    <a:schemeClr val="bg2">
                      <a:lumMod val="10000"/>
                    </a:schemeClr>
                  </a:solidFill>
                </a:ln>
                <a:cs typeface="Akhbar MT" pitchFamily="2" charset="-78"/>
              </a:rPr>
              <a:t/>
            </a:r>
            <a:br>
              <a:rPr lang="en-US" dirty="0">
                <a:ln>
                  <a:solidFill>
                    <a:schemeClr val="bg2">
                      <a:lumMod val="10000"/>
                    </a:schemeClr>
                  </a:solidFill>
                </a:ln>
                <a:cs typeface="Akhbar MT" pitchFamily="2" charset="-78"/>
              </a:rPr>
            </a:br>
            <a:endParaRPr lang="ar-SA" dirty="0"/>
          </a:p>
        </p:txBody>
      </p:sp>
      <p:sp>
        <p:nvSpPr>
          <p:cNvPr id="3" name="عنصر نائب للمحتوى 2"/>
          <p:cNvSpPr>
            <a:spLocks noGrp="1"/>
          </p:cNvSpPr>
          <p:nvPr>
            <p:ph idx="1"/>
          </p:nvPr>
        </p:nvSpPr>
        <p:spPr/>
        <p:txBody>
          <a:bodyPr/>
          <a:lstStyle/>
          <a:p>
            <a:endParaRPr lang="ar-SA" dirty="0" smtClean="0"/>
          </a:p>
          <a:p>
            <a:pPr fontAlgn="auto">
              <a:spcBef>
                <a:spcPts val="0"/>
              </a:spcBef>
              <a:spcAft>
                <a:spcPts val="0"/>
              </a:spcAft>
              <a:defRPr/>
            </a:pPr>
            <a:r>
              <a:rPr lang="ar-SA" b="1" dirty="0" smtClean="0">
                <a:ln>
                  <a:solidFill>
                    <a:schemeClr val="bg1"/>
                  </a:solidFill>
                </a:ln>
                <a:solidFill>
                  <a:schemeClr val="tx1"/>
                </a:solidFill>
                <a:cs typeface="AL-Mohanad" pitchFamily="2" charset="-78"/>
              </a:rPr>
              <a:t>1. صعوبة </a:t>
            </a:r>
            <a:r>
              <a:rPr lang="ar-SA" b="1" dirty="0">
                <a:ln>
                  <a:solidFill>
                    <a:schemeClr val="bg1"/>
                  </a:solidFill>
                </a:ln>
                <a:solidFill>
                  <a:schemeClr val="tx1"/>
                </a:solidFill>
                <a:cs typeface="AL-Mohanad" pitchFamily="2" charset="-78"/>
              </a:rPr>
              <a:t>التفرقة  بين العمل التجاري والعمل المدني ليست </a:t>
            </a:r>
            <a:r>
              <a:rPr lang="ar-SA" b="1" dirty="0" smtClean="0">
                <a:ln>
                  <a:solidFill>
                    <a:schemeClr val="bg1"/>
                  </a:solidFill>
                </a:ln>
                <a:solidFill>
                  <a:schemeClr val="tx1"/>
                </a:solidFill>
                <a:cs typeface="AL-Mohanad" pitchFamily="2" charset="-78"/>
              </a:rPr>
              <a:t>مبرراً </a:t>
            </a:r>
            <a:r>
              <a:rPr lang="ar-SA" b="1" dirty="0">
                <a:ln>
                  <a:solidFill>
                    <a:schemeClr val="bg1"/>
                  </a:solidFill>
                </a:ln>
                <a:solidFill>
                  <a:schemeClr val="tx1"/>
                </a:solidFill>
                <a:cs typeface="AL-Mohanad" pitchFamily="2" charset="-78"/>
              </a:rPr>
              <a:t>لعدم التفرقة</a:t>
            </a:r>
          </a:p>
          <a:p>
            <a:pPr fontAlgn="auto">
              <a:spcBef>
                <a:spcPts val="0"/>
              </a:spcBef>
              <a:spcAft>
                <a:spcPts val="0"/>
              </a:spcAft>
              <a:defRPr/>
            </a:pPr>
            <a:r>
              <a:rPr lang="ar-SA" b="1" dirty="0" smtClean="0">
                <a:ln>
                  <a:solidFill>
                    <a:schemeClr val="bg1"/>
                  </a:solidFill>
                </a:ln>
                <a:solidFill>
                  <a:schemeClr val="tx1"/>
                </a:solidFill>
                <a:cs typeface="AL-Mohanad" pitchFamily="2" charset="-78"/>
              </a:rPr>
              <a:t>2. أن المعاملات </a:t>
            </a:r>
            <a:r>
              <a:rPr lang="ar-SA" b="1" dirty="0">
                <a:ln>
                  <a:solidFill>
                    <a:schemeClr val="bg1"/>
                  </a:solidFill>
                </a:ln>
                <a:solidFill>
                  <a:schemeClr val="tx1"/>
                </a:solidFill>
                <a:cs typeface="AL-Mohanad" pitchFamily="2" charset="-78"/>
              </a:rPr>
              <a:t>المدنية ليست في حاجة ماسة </a:t>
            </a:r>
            <a:r>
              <a:rPr lang="ar-SA" b="1" dirty="0" smtClean="0">
                <a:ln>
                  <a:solidFill>
                    <a:schemeClr val="bg1"/>
                  </a:solidFill>
                </a:ln>
                <a:solidFill>
                  <a:schemeClr val="tx1"/>
                </a:solidFill>
                <a:cs typeface="AL-Mohanad" pitchFamily="2" charset="-78"/>
              </a:rPr>
              <a:t>إلى </a:t>
            </a:r>
            <a:r>
              <a:rPr lang="ar-SA" b="1" dirty="0">
                <a:ln>
                  <a:solidFill>
                    <a:schemeClr val="bg1"/>
                  </a:solidFill>
                </a:ln>
                <a:solidFill>
                  <a:schemeClr val="tx1"/>
                </a:solidFill>
                <a:cs typeface="AL-Mohanad" pitchFamily="2" charset="-78"/>
              </a:rPr>
              <a:t>السرعة والائتمان</a:t>
            </a:r>
          </a:p>
          <a:p>
            <a:pPr fontAlgn="auto">
              <a:spcBef>
                <a:spcPts val="0"/>
              </a:spcBef>
              <a:spcAft>
                <a:spcPts val="0"/>
              </a:spcAft>
              <a:defRPr/>
            </a:pPr>
            <a:r>
              <a:rPr lang="ar-SA" b="1" dirty="0" smtClean="0">
                <a:ln>
                  <a:solidFill>
                    <a:schemeClr val="bg1"/>
                  </a:solidFill>
                </a:ln>
                <a:solidFill>
                  <a:schemeClr val="tx1"/>
                </a:solidFill>
                <a:cs typeface="AL-Mohanad" pitchFamily="2" charset="-78"/>
              </a:rPr>
              <a:t>3. أن هناك </a:t>
            </a:r>
            <a:r>
              <a:rPr lang="ar-SA" b="1" dirty="0">
                <a:ln>
                  <a:solidFill>
                    <a:schemeClr val="bg1"/>
                  </a:solidFill>
                </a:ln>
                <a:solidFill>
                  <a:schemeClr val="tx1"/>
                </a:solidFill>
                <a:cs typeface="AL-Mohanad" pitchFamily="2" charset="-78"/>
              </a:rPr>
              <a:t>بعض المجالات بعيدة عن الخضوع للقانون التجاري ،كما يوجد بعض الأنظمة التجارية لا تصلح  لغير التجار</a:t>
            </a:r>
            <a:endParaRPr lang="en-US" b="1" dirty="0">
              <a:ln>
                <a:solidFill>
                  <a:schemeClr val="bg1"/>
                </a:solidFill>
              </a:ln>
              <a:solidFill>
                <a:schemeClr val="tx1"/>
              </a:solidFill>
              <a:cs typeface="AL-Mohanad" pitchFamily="2" charset="-78"/>
            </a:endParaRPr>
          </a:p>
          <a:p>
            <a:pPr fontAlgn="auto">
              <a:spcBef>
                <a:spcPts val="0"/>
              </a:spcBef>
              <a:spcAft>
                <a:spcPts val="0"/>
              </a:spcAft>
              <a:defRPr/>
            </a:pPr>
            <a:r>
              <a:rPr lang="ar-SA" b="1" dirty="0" smtClean="0">
                <a:ln>
                  <a:solidFill>
                    <a:schemeClr val="bg1"/>
                  </a:solidFill>
                </a:ln>
                <a:solidFill>
                  <a:schemeClr val="tx1"/>
                </a:solidFill>
                <a:cs typeface="AL-Mohanad" pitchFamily="2" charset="-78"/>
              </a:rPr>
              <a:t>4. قيام </a:t>
            </a:r>
            <a:r>
              <a:rPr lang="ar-SA" b="1" dirty="0">
                <a:ln>
                  <a:solidFill>
                    <a:schemeClr val="bg1"/>
                  </a:solidFill>
                </a:ln>
                <a:solidFill>
                  <a:schemeClr val="tx1"/>
                </a:solidFill>
                <a:cs typeface="AL-Mohanad" pitchFamily="2" charset="-78"/>
              </a:rPr>
              <a:t>بعض الدول بوضع قانون موحد للمعاملات المدنية والتجارية ليس إلا أمرا شكليا</a:t>
            </a:r>
            <a:endParaRPr lang="en-US" b="1" dirty="0">
              <a:ln>
                <a:solidFill>
                  <a:schemeClr val="bg1"/>
                </a:solidFill>
              </a:ln>
              <a:solidFill>
                <a:schemeClr val="tx1"/>
              </a:solidFill>
              <a:cs typeface="AL-Mohanad"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xmlns="" val="4162753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buFont typeface="Arial" panose="020B0604020202020204" pitchFamily="34" charset="0"/>
              <a:buChar char="•"/>
            </a:pPr>
            <a:r>
              <a:rPr lang="ar-SA" b="1" dirty="0" smtClean="0"/>
              <a:t>تعريف القانون التجاري </a:t>
            </a:r>
            <a:endParaRPr lang="ar-SA" b="1"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b="1" dirty="0" smtClean="0">
                <a:solidFill>
                  <a:srgbClr val="002060"/>
                </a:solidFill>
                <a:cs typeface="Akhbar MT" pitchFamily="2" charset="-78"/>
              </a:rPr>
              <a:t>    </a:t>
            </a:r>
            <a:r>
              <a:rPr lang="ar-SA" b="1" dirty="0" smtClean="0">
                <a:solidFill>
                  <a:schemeClr val="tx1"/>
                </a:solidFill>
                <a:cs typeface="Akhbar MT" pitchFamily="2" charset="-78"/>
              </a:rPr>
              <a:t>وعلى ضوء ما سبق  فإن القانون </a:t>
            </a:r>
            <a:r>
              <a:rPr lang="ar-SA" b="1" dirty="0">
                <a:solidFill>
                  <a:schemeClr val="tx1"/>
                </a:solidFill>
                <a:cs typeface="Akhbar MT" pitchFamily="2" charset="-78"/>
              </a:rPr>
              <a:t>التجاري </a:t>
            </a:r>
            <a:r>
              <a:rPr lang="ar-SA" b="1" dirty="0" smtClean="0">
                <a:solidFill>
                  <a:schemeClr val="tx1"/>
                </a:solidFill>
                <a:cs typeface="Akhbar MT" pitchFamily="2" charset="-78"/>
              </a:rPr>
              <a:t> هو مجموعة القواعد والأحكام التي تحكم المعاملات التجارية , وتنظم نشاط التّجار أثناء قيامهم بالأعمال التجارية , سواءً فيما يتعلق بالمعاملات التي تنشأ بينهم بوصفهم تجاراً أو تلك التي تتعلق بأعمالهم التجارية . </a:t>
            </a:r>
            <a:endParaRPr lang="ar-SA" dirty="0">
              <a:solidFill>
                <a:schemeClr val="tx1"/>
              </a:solidFill>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xmlns="" val="4172575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2"/>
                </a:solidFill>
              </a:rPr>
              <a:t>.</a:t>
            </a:r>
            <a:endParaRPr lang="ar-SA" sz="800" dirty="0">
              <a:solidFill>
                <a:schemeClr val="bg2"/>
              </a:solidFill>
            </a:endParaRPr>
          </a:p>
        </p:txBody>
      </p:sp>
      <p:sp>
        <p:nvSpPr>
          <p:cNvPr id="3" name="عنصر نائب للمحتوى 2"/>
          <p:cNvSpPr>
            <a:spLocks noGrp="1"/>
          </p:cNvSpPr>
          <p:nvPr>
            <p:ph idx="1"/>
          </p:nvPr>
        </p:nvSpPr>
        <p:spPr/>
        <p:txBody>
          <a:bodyPr/>
          <a:lstStyle/>
          <a:p>
            <a:r>
              <a:rPr lang="ar-SA" sz="800" dirty="0" smtClean="0">
                <a:solidFill>
                  <a:schemeClr val="bg2"/>
                </a:solidFill>
              </a:rPr>
              <a:t>.</a:t>
            </a:r>
            <a:endParaRPr lang="ar-SA" sz="800" dirty="0">
              <a:solidFill>
                <a:schemeClr val="bg2"/>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Rectangle 2"/>
          <p:cNvSpPr txBox="1">
            <a:spLocks noRot="1" noChangeArrowheads="1"/>
          </p:cNvSpPr>
          <p:nvPr/>
        </p:nvSpPr>
        <p:spPr>
          <a:xfrm>
            <a:off x="3152800" y="248390"/>
            <a:ext cx="3993353" cy="597748"/>
          </a:xfrm>
          <a:prstGeom prst="rect">
            <a:avLst/>
          </a:prstGeom>
          <a:solidFill>
            <a:srgbClr val="FFFFCC"/>
          </a:solidFill>
          <a:ln w="28575"/>
        </p:spPr>
        <p:style>
          <a:lnRef idx="3">
            <a:schemeClr val="lt1"/>
          </a:lnRef>
          <a:fillRef idx="1">
            <a:schemeClr val="accent1"/>
          </a:fillRef>
          <a:effectRef idx="1">
            <a:schemeClr val="accent1"/>
          </a:effectRef>
          <a:fontRef idx="minor">
            <a:schemeClr val="lt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Bef>
                <a:spcPts val="0"/>
              </a:spcBef>
              <a:spcAft>
                <a:spcPts val="0"/>
              </a:spcAft>
              <a:defRPr/>
            </a:pPr>
            <a:r>
              <a:rPr lang="ar-SA" sz="3600" b="1" dirty="0" smtClean="0">
                <a:ln>
                  <a:solidFill>
                    <a:schemeClr val="bg2">
                      <a:lumMod val="10000"/>
                    </a:schemeClr>
                  </a:solidFill>
                </a:ln>
                <a:solidFill>
                  <a:srgbClr val="000000"/>
                </a:solidFill>
                <a:cs typeface="AL-Mohanad Bold" pitchFamily="2" charset="-78"/>
              </a:rPr>
              <a:t>مصادر القانون </a:t>
            </a:r>
            <a:r>
              <a:rPr lang="ar-SA" sz="3600" b="1" dirty="0">
                <a:ln>
                  <a:solidFill>
                    <a:schemeClr val="bg2">
                      <a:lumMod val="10000"/>
                    </a:schemeClr>
                  </a:solidFill>
                </a:ln>
                <a:solidFill>
                  <a:srgbClr val="000000"/>
                </a:solidFill>
                <a:cs typeface="AL-Mohanad Bold" pitchFamily="2" charset="-78"/>
              </a:rPr>
              <a:t>التجاري</a:t>
            </a:r>
            <a:endParaRPr lang="en-US" sz="3600" b="1" dirty="0">
              <a:ln>
                <a:solidFill>
                  <a:schemeClr val="bg2">
                    <a:lumMod val="10000"/>
                  </a:schemeClr>
                </a:solidFill>
              </a:ln>
              <a:solidFill>
                <a:srgbClr val="000000"/>
              </a:solidFill>
              <a:cs typeface="AL-Mohanad Bold" pitchFamily="2" charset="-78"/>
            </a:endParaRPr>
          </a:p>
        </p:txBody>
      </p:sp>
      <p:sp>
        <p:nvSpPr>
          <p:cNvPr id="6" name="Rectangle 3"/>
          <p:cNvSpPr txBox="1">
            <a:spLocks noRot="1" noChangeArrowheads="1"/>
          </p:cNvSpPr>
          <p:nvPr/>
        </p:nvSpPr>
        <p:spPr>
          <a:xfrm>
            <a:off x="537519" y="1074349"/>
            <a:ext cx="8606190" cy="1236747"/>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400" b="1" dirty="0" smtClean="0">
                <a:ln>
                  <a:solidFill>
                    <a:srgbClr val="002060"/>
                  </a:solidFill>
                </a:ln>
                <a:solidFill>
                  <a:srgbClr val="002060"/>
                </a:solidFill>
                <a:cs typeface="Akhbar MT" pitchFamily="2" charset="-78"/>
              </a:rPr>
              <a:t>مصدر القاعدة القانونية هو المنبع الذي تستمد منه موضوعها وقوتها الملزمة. مصادر القانون التجاري هي المرجع الذي يتم البحث فيه عن الحكم واجب التطبيق على المنازعات التجارية، وتنقسم هذه المصادر حسب </a:t>
            </a:r>
            <a:r>
              <a:rPr lang="ar-SA" sz="2400" b="1" u="sng" dirty="0" smtClean="0">
                <a:ln>
                  <a:solidFill>
                    <a:srgbClr val="002060"/>
                  </a:solidFill>
                </a:ln>
                <a:solidFill>
                  <a:srgbClr val="C00000"/>
                </a:solidFill>
                <a:cs typeface="Akhbar MT" pitchFamily="2" charset="-78"/>
              </a:rPr>
              <a:t>إلزامها</a:t>
            </a:r>
            <a:r>
              <a:rPr lang="ar-SA" sz="2400" b="1" dirty="0" smtClean="0">
                <a:ln>
                  <a:solidFill>
                    <a:srgbClr val="002060"/>
                  </a:solidFill>
                </a:ln>
                <a:solidFill>
                  <a:srgbClr val="C00000"/>
                </a:solidFill>
                <a:cs typeface="Akhbar MT" pitchFamily="2" charset="-78"/>
              </a:rPr>
              <a:t> </a:t>
            </a:r>
            <a:r>
              <a:rPr lang="ar-SA" sz="2400" b="1" dirty="0" smtClean="0">
                <a:ln>
                  <a:solidFill>
                    <a:srgbClr val="002060"/>
                  </a:solidFill>
                </a:ln>
                <a:solidFill>
                  <a:srgbClr val="002060"/>
                </a:solidFill>
                <a:cs typeface="Akhbar MT" pitchFamily="2" charset="-78"/>
              </a:rPr>
              <a:t>إلى: </a:t>
            </a:r>
            <a:endParaRPr lang="en-US" sz="2400" b="1" dirty="0">
              <a:ln>
                <a:solidFill>
                  <a:srgbClr val="002060"/>
                </a:solidFill>
              </a:ln>
              <a:solidFill>
                <a:srgbClr val="002060"/>
              </a:solidFill>
              <a:cs typeface="Akhbar MT" pitchFamily="2" charset="-78"/>
            </a:endParaRPr>
          </a:p>
        </p:txBody>
      </p:sp>
      <p:sp>
        <p:nvSpPr>
          <p:cNvPr id="7" name="Rectangle 3"/>
          <p:cNvSpPr txBox="1">
            <a:spLocks noRot="1" noChangeArrowheads="1"/>
          </p:cNvSpPr>
          <p:nvPr/>
        </p:nvSpPr>
        <p:spPr>
          <a:xfrm>
            <a:off x="6313403" y="2686619"/>
            <a:ext cx="2643206" cy="571504"/>
          </a:xfrm>
          <a:prstGeom prst="rect">
            <a:avLst/>
          </a:prstGeom>
          <a:solidFill>
            <a:srgbClr val="FFFFCC"/>
          </a:solidFill>
        </p:spPr>
        <p:style>
          <a:lnRef idx="3">
            <a:schemeClr val="lt1"/>
          </a:lnRef>
          <a:fillRef idx="1">
            <a:schemeClr val="accent3"/>
          </a:fillRef>
          <a:effectRef idx="1">
            <a:schemeClr val="accent3"/>
          </a:effectRef>
          <a:fontRef idx="minor">
            <a:schemeClr val="lt1"/>
          </a:fontRef>
        </p:style>
        <p:txBody>
          <a:bodyPr lIns="0" rIns="18288"/>
          <a:lstStyle/>
          <a:p>
            <a:pPr algn="ctr" fontAlgn="auto">
              <a:spcBef>
                <a:spcPts val="0"/>
              </a:spcBef>
              <a:spcAft>
                <a:spcPts val="0"/>
              </a:spcAft>
              <a:defRPr/>
            </a:pPr>
            <a:r>
              <a:rPr lang="ar-SA" sz="2800" b="1" dirty="0" smtClean="0">
                <a:ln>
                  <a:solidFill>
                    <a:srgbClr val="002060"/>
                  </a:solidFill>
                </a:ln>
                <a:solidFill>
                  <a:srgbClr val="002060"/>
                </a:solidFill>
                <a:cs typeface="AL-Mohanad" pitchFamily="2" charset="-78"/>
              </a:rPr>
              <a:t>أولا: </a:t>
            </a:r>
            <a:r>
              <a:rPr lang="ar-SA" sz="2800" b="1" dirty="0" smtClean="0">
                <a:ln>
                  <a:solidFill>
                    <a:srgbClr val="002060"/>
                  </a:solidFill>
                </a:ln>
                <a:solidFill>
                  <a:srgbClr val="C00000"/>
                </a:solidFill>
                <a:cs typeface="AL-Mohanad" pitchFamily="2" charset="-78"/>
              </a:rPr>
              <a:t>مصادر رسمية</a:t>
            </a:r>
            <a:endParaRPr lang="en-US" sz="2800" b="1" dirty="0">
              <a:ln>
                <a:solidFill>
                  <a:srgbClr val="002060"/>
                </a:solidFill>
              </a:ln>
              <a:solidFill>
                <a:srgbClr val="C00000"/>
              </a:solidFill>
              <a:cs typeface="AL-Mohanad" pitchFamily="2" charset="-78"/>
            </a:endParaRPr>
          </a:p>
        </p:txBody>
      </p:sp>
      <p:sp>
        <p:nvSpPr>
          <p:cNvPr id="8" name="Rectangle 3"/>
          <p:cNvSpPr txBox="1">
            <a:spLocks noRot="1" noChangeArrowheads="1"/>
          </p:cNvSpPr>
          <p:nvPr/>
        </p:nvSpPr>
        <p:spPr>
          <a:xfrm>
            <a:off x="5317261" y="3545585"/>
            <a:ext cx="4297890" cy="100868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r>
              <a:rPr lang="ar-SA" sz="2000" b="1" dirty="0" smtClean="0"/>
              <a:t>وهي التي يلتزم </a:t>
            </a:r>
            <a:r>
              <a:rPr lang="ar-SA" sz="2000" b="1" dirty="0"/>
              <a:t>القاضي بالرجوع إليها </a:t>
            </a:r>
            <a:r>
              <a:rPr lang="ar-SA" sz="2000" b="1" dirty="0" smtClean="0"/>
              <a:t>للحصول على حكم </a:t>
            </a:r>
            <a:r>
              <a:rPr lang="ar-SA" sz="2000" b="1" dirty="0"/>
              <a:t>واجب التطبيق </a:t>
            </a:r>
            <a:r>
              <a:rPr lang="ar-SA" sz="2000" b="1" dirty="0" smtClean="0"/>
              <a:t>في النزاع </a:t>
            </a:r>
            <a:r>
              <a:rPr lang="ar-SA" sz="2000" b="1" dirty="0"/>
              <a:t>المعروض </a:t>
            </a:r>
            <a:r>
              <a:rPr lang="ar-SA" sz="2000" b="1" dirty="0" smtClean="0"/>
              <a:t>أمامه</a:t>
            </a:r>
            <a:endParaRPr lang="en-US" sz="2000" b="1" dirty="0"/>
          </a:p>
          <a:p>
            <a:pPr algn="just" fontAlgn="auto">
              <a:spcBef>
                <a:spcPts val="0"/>
              </a:spcBef>
              <a:spcAft>
                <a:spcPts val="0"/>
              </a:spcAft>
              <a:defRPr/>
            </a:pPr>
            <a:endParaRPr lang="en-US" sz="2400" b="1" dirty="0">
              <a:ln>
                <a:solidFill>
                  <a:prstClr val="white"/>
                </a:solidFill>
              </a:ln>
              <a:solidFill>
                <a:srgbClr val="2D07CF"/>
              </a:solidFill>
              <a:cs typeface="AL-Mohanad" pitchFamily="2" charset="-78"/>
            </a:endParaRPr>
          </a:p>
        </p:txBody>
      </p:sp>
      <p:sp>
        <p:nvSpPr>
          <p:cNvPr id="9" name="Left Brace 7"/>
          <p:cNvSpPr/>
          <p:nvPr/>
        </p:nvSpPr>
        <p:spPr>
          <a:xfrm rot="5400000">
            <a:off x="4420295" y="222010"/>
            <a:ext cx="357191" cy="4572032"/>
          </a:xfrm>
          <a:prstGeom prst="leftBrace">
            <a:avLst>
              <a:gd name="adj1" fmla="val 8333"/>
              <a:gd name="adj2" fmla="val 5036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a:solidFill>
                <a:prstClr val="black"/>
              </a:solidFill>
            </a:endParaRPr>
          </a:p>
        </p:txBody>
      </p:sp>
      <p:cxnSp>
        <p:nvCxnSpPr>
          <p:cNvPr id="10" name="Straight Arrow Connector 9"/>
          <p:cNvCxnSpPr>
            <a:stCxn id="7" idx="2"/>
          </p:cNvCxnSpPr>
          <p:nvPr/>
        </p:nvCxnSpPr>
        <p:spPr>
          <a:xfrm>
            <a:off x="7635006" y="3258123"/>
            <a:ext cx="0" cy="2874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 name="Rectangle 3"/>
          <p:cNvSpPr txBox="1">
            <a:spLocks noRot="1" noChangeArrowheads="1"/>
          </p:cNvSpPr>
          <p:nvPr/>
        </p:nvSpPr>
        <p:spPr>
          <a:xfrm>
            <a:off x="741239" y="2686619"/>
            <a:ext cx="2690866"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fontAlgn="auto">
              <a:spcBef>
                <a:spcPts val="0"/>
              </a:spcBef>
              <a:spcAft>
                <a:spcPts val="0"/>
              </a:spcAft>
              <a:defRPr/>
            </a:pPr>
            <a:r>
              <a:rPr lang="ar-SA" sz="2800" b="1" dirty="0">
                <a:ln>
                  <a:solidFill>
                    <a:srgbClr val="002060"/>
                  </a:solidFill>
                </a:ln>
                <a:solidFill>
                  <a:srgbClr val="002060"/>
                </a:solidFill>
                <a:cs typeface="AL-Mohanad" pitchFamily="2" charset="-78"/>
              </a:rPr>
              <a:t>ثانيا </a:t>
            </a:r>
            <a:r>
              <a:rPr lang="ar-SA" sz="2800" b="1" dirty="0" smtClean="0">
                <a:ln>
                  <a:solidFill>
                    <a:srgbClr val="002060"/>
                  </a:solidFill>
                </a:ln>
                <a:solidFill>
                  <a:srgbClr val="002060"/>
                </a:solidFill>
                <a:cs typeface="AL-Mohanad" pitchFamily="2" charset="-78"/>
              </a:rPr>
              <a:t>: </a:t>
            </a:r>
            <a:r>
              <a:rPr lang="ar-SA" sz="2800" b="1" dirty="0" smtClean="0">
                <a:ln>
                  <a:solidFill>
                    <a:srgbClr val="002060"/>
                  </a:solidFill>
                </a:ln>
                <a:solidFill>
                  <a:srgbClr val="C00000"/>
                </a:solidFill>
                <a:cs typeface="AL-Mohanad" pitchFamily="2" charset="-78"/>
              </a:rPr>
              <a:t>مصادر تفسيرية</a:t>
            </a:r>
            <a:endParaRPr lang="en-US" sz="2800" b="1" dirty="0">
              <a:ln>
                <a:solidFill>
                  <a:srgbClr val="002060"/>
                </a:solidFill>
              </a:ln>
              <a:solidFill>
                <a:srgbClr val="C00000"/>
              </a:solidFill>
              <a:cs typeface="AL-Mohanad" pitchFamily="2" charset="-78"/>
            </a:endParaRPr>
          </a:p>
        </p:txBody>
      </p:sp>
      <p:sp>
        <p:nvSpPr>
          <p:cNvPr id="12" name="Rectangle 3"/>
          <p:cNvSpPr txBox="1">
            <a:spLocks noRot="1" noChangeArrowheads="1"/>
          </p:cNvSpPr>
          <p:nvPr/>
        </p:nvSpPr>
        <p:spPr>
          <a:xfrm>
            <a:off x="125262" y="3548900"/>
            <a:ext cx="4071966" cy="107157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r>
              <a:rPr lang="ar-SA" sz="2000" b="1" dirty="0" smtClean="0">
                <a:ln>
                  <a:solidFill>
                    <a:schemeClr val="tx1"/>
                  </a:solidFill>
                </a:ln>
                <a:solidFill>
                  <a:schemeClr val="tx1"/>
                </a:solidFill>
                <a:cs typeface="AL-Mohanad" pitchFamily="2" charset="-78"/>
              </a:rPr>
              <a:t>وهي التي يستعين بها القاضي  لإيضاح وتحديد مضمون القاعدة القانونية</a:t>
            </a:r>
            <a:endParaRPr lang="en-US" sz="2000" b="1" dirty="0" smtClean="0">
              <a:ln>
                <a:solidFill>
                  <a:schemeClr val="tx1"/>
                </a:solidFill>
              </a:ln>
              <a:solidFill>
                <a:schemeClr val="tx1"/>
              </a:solidFill>
              <a:cs typeface="AL-Mohanad" pitchFamily="2" charset="-78"/>
            </a:endParaRPr>
          </a:p>
          <a:p>
            <a:pPr algn="just" fontAlgn="auto">
              <a:spcBef>
                <a:spcPts val="0"/>
              </a:spcBef>
              <a:spcAft>
                <a:spcPts val="0"/>
              </a:spcAft>
              <a:defRPr/>
            </a:pPr>
            <a:endParaRPr lang="ar-SA" sz="2400" b="1" dirty="0" smtClean="0">
              <a:ln>
                <a:solidFill>
                  <a:prstClr val="white"/>
                </a:solidFill>
              </a:ln>
              <a:solidFill>
                <a:srgbClr val="2D07CF"/>
              </a:solidFill>
              <a:cs typeface="AL-Mohanad" pitchFamily="2" charset="-78"/>
            </a:endParaRPr>
          </a:p>
          <a:p>
            <a:pPr algn="just" fontAlgn="auto">
              <a:spcBef>
                <a:spcPts val="0"/>
              </a:spcBef>
              <a:spcAft>
                <a:spcPts val="0"/>
              </a:spcAft>
              <a:defRPr/>
            </a:pPr>
            <a:endParaRPr lang="en-US" sz="2400" b="1" dirty="0">
              <a:ln>
                <a:solidFill>
                  <a:prstClr val="white"/>
                </a:solidFill>
              </a:ln>
              <a:solidFill>
                <a:srgbClr val="2D07CF"/>
              </a:solidFill>
              <a:cs typeface="AL-Mohanad" pitchFamily="2" charset="-78"/>
            </a:endParaRPr>
          </a:p>
        </p:txBody>
      </p:sp>
      <p:sp>
        <p:nvSpPr>
          <p:cNvPr id="13" name="مستطيل 12"/>
          <p:cNvSpPr/>
          <p:nvPr/>
        </p:nvSpPr>
        <p:spPr>
          <a:xfrm>
            <a:off x="5317261" y="4962375"/>
            <a:ext cx="4297890" cy="830997"/>
          </a:xfrm>
          <a:prstGeom prst="rect">
            <a:avLst/>
          </a:prstGeom>
          <a:solidFill>
            <a:srgbClr val="FFFFCC"/>
          </a:solidFill>
          <a:ln w="6350">
            <a:solidFill>
              <a:schemeClr val="tx1"/>
            </a:solidFill>
          </a:ln>
        </p:spPr>
        <p:txBody>
          <a:bodyPr wrap="square">
            <a:spAutoFit/>
          </a:bodyPr>
          <a:lstStyle/>
          <a:p>
            <a:r>
              <a:rPr lang="ar-SA" sz="2400" b="1" dirty="0" smtClean="0">
                <a:ln>
                  <a:solidFill>
                    <a:schemeClr val="tx1"/>
                  </a:solidFill>
                </a:ln>
                <a:cs typeface="AL-Mohanad" pitchFamily="2" charset="-78"/>
              </a:rPr>
              <a:t>هي العقد والتشريع التجاري ومبادئ الشريعة الإسلامية والعرف والعادات التجارية</a:t>
            </a:r>
            <a:endParaRPr lang="ar-SA" sz="2400" dirty="0">
              <a:ln>
                <a:solidFill>
                  <a:schemeClr val="tx1"/>
                </a:solidFill>
              </a:ln>
            </a:endParaRPr>
          </a:p>
        </p:txBody>
      </p:sp>
      <p:sp>
        <p:nvSpPr>
          <p:cNvPr id="14" name="مستطيل 13"/>
          <p:cNvSpPr/>
          <p:nvPr/>
        </p:nvSpPr>
        <p:spPr>
          <a:xfrm>
            <a:off x="138739" y="4934430"/>
            <a:ext cx="4058489" cy="830997"/>
          </a:xfrm>
          <a:prstGeom prst="rect">
            <a:avLst/>
          </a:prstGeom>
          <a:solidFill>
            <a:srgbClr val="FFFFCC"/>
          </a:solidFill>
          <a:ln w="6350">
            <a:solidFill>
              <a:schemeClr val="tx1"/>
            </a:solidFill>
          </a:ln>
        </p:spPr>
        <p:txBody>
          <a:bodyPr wrap="square">
            <a:spAutoFit/>
          </a:bodyPr>
          <a:lstStyle/>
          <a:p>
            <a:r>
              <a:rPr lang="ar-SA" sz="2400" b="1" dirty="0" smtClean="0">
                <a:ln>
                  <a:solidFill>
                    <a:schemeClr val="tx1"/>
                  </a:solidFill>
                </a:ln>
                <a:cs typeface="AL-Mohanad" pitchFamily="2" charset="-78"/>
              </a:rPr>
              <a:t>هي القضاء والفقه والقانون الطبيعي وقواعد العدالة</a:t>
            </a:r>
            <a:endParaRPr lang="ar-SA" sz="2400" dirty="0">
              <a:ln>
                <a:solidFill>
                  <a:schemeClr val="tx1"/>
                </a:solidFill>
              </a:ln>
            </a:endParaRPr>
          </a:p>
        </p:txBody>
      </p:sp>
      <p:cxnSp>
        <p:nvCxnSpPr>
          <p:cNvPr id="15" name="Straight Arrow Connector 9"/>
          <p:cNvCxnSpPr/>
          <p:nvPr/>
        </p:nvCxnSpPr>
        <p:spPr>
          <a:xfrm>
            <a:off x="7650607" y="4572601"/>
            <a:ext cx="10301" cy="3714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9"/>
          <p:cNvCxnSpPr/>
          <p:nvPr/>
        </p:nvCxnSpPr>
        <p:spPr>
          <a:xfrm flipH="1">
            <a:off x="2100764" y="4617156"/>
            <a:ext cx="1588" cy="2500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9"/>
          <p:cNvCxnSpPr/>
          <p:nvPr/>
        </p:nvCxnSpPr>
        <p:spPr>
          <a:xfrm>
            <a:off x="2100149" y="3258123"/>
            <a:ext cx="0" cy="2874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952012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ppt_x</p:attrName>
                                        </p:attrNameLst>
                                      </p:cBhvr>
                                      <p:tavLst>
                                        <p:tav tm="0">
                                          <p:val>
                                            <p:strVal val="#ppt_x-.2"/>
                                          </p:val>
                                        </p:tav>
                                        <p:tav tm="100000">
                                          <p:val>
                                            <p:strVal val="#ppt_x"/>
                                          </p:val>
                                        </p:tav>
                                      </p:tavLst>
                                    </p:anim>
                                    <p:anim calcmode="lin" valueType="num">
                                      <p:cBhvr>
                                        <p:cTn id="32"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circle(in)">
                                      <p:cBhvr>
                                        <p:cTn id="3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ctr">
              <a:buFont typeface="Arial" panose="020B0604020202020204" pitchFamily="34" charset="0"/>
              <a:buChar char="•"/>
            </a:pPr>
            <a:r>
              <a:rPr lang="ar-SA" dirty="0" smtClean="0"/>
              <a:t>المصادر الرسمية </a:t>
            </a:r>
            <a:endParaRPr lang="ar-SA" dirty="0"/>
          </a:p>
        </p:txBody>
      </p:sp>
      <p:sp>
        <p:nvSpPr>
          <p:cNvPr id="3" name="عنصر نائب للمحتوى 2"/>
          <p:cNvSpPr>
            <a:spLocks noGrp="1"/>
          </p:cNvSpPr>
          <p:nvPr>
            <p:ph idx="1"/>
          </p:nvPr>
        </p:nvSpPr>
        <p:spPr/>
        <p:txBody>
          <a:bodyPr/>
          <a:lstStyle/>
          <a:p>
            <a:pPr marL="514350" indent="-514350">
              <a:buFont typeface="+mj-lt"/>
              <a:buAutoNum type="arabicPeriod"/>
            </a:pPr>
            <a:r>
              <a:rPr lang="ar-SA" sz="2400" dirty="0">
                <a:solidFill>
                  <a:schemeClr val="tx1"/>
                </a:solidFill>
                <a:effectLst>
                  <a:outerShdw blurRad="38100" dist="38100" dir="2700000" algn="tl">
                    <a:srgbClr val="000000">
                      <a:alpha val="43137"/>
                    </a:srgbClr>
                  </a:outerShdw>
                </a:effectLst>
              </a:rPr>
              <a:t>العقد:</a:t>
            </a:r>
          </a:p>
          <a:p>
            <a:pPr marL="514350" indent="-514350"/>
            <a:r>
              <a:rPr lang="ar-SA" sz="2400" dirty="0">
                <a:solidFill>
                  <a:schemeClr val="tx1"/>
                </a:solidFill>
              </a:rPr>
              <a:t>العقد هو أتفاق يلتزم بمقتضاه شخص أو أكثر نحو شخص آخر أو أكثر بإعطاء أو بعمل أو بالامتناع عن عمل شيء.</a:t>
            </a:r>
          </a:p>
          <a:p>
            <a:pPr marL="514350" indent="-514350"/>
            <a:r>
              <a:rPr lang="ar-SA" sz="2400" dirty="0">
                <a:solidFill>
                  <a:schemeClr val="tx1"/>
                </a:solidFill>
              </a:rPr>
              <a:t>يعد العقد أو الاتفاق بين الأطراف المصدر الأول الذي يجب على القاضي الرجوع إليه للحكم في النزاع المعروض عليه.</a:t>
            </a:r>
          </a:p>
          <a:p>
            <a:pPr marL="514350" indent="-514350"/>
            <a:r>
              <a:rPr lang="ar-SA" sz="2400" dirty="0">
                <a:solidFill>
                  <a:schemeClr val="tx1"/>
                </a:solidFill>
              </a:rPr>
              <a:t>أشار القران الكريم إلى أهمية الوفاء بالعقود لقوله تعالى ”</a:t>
            </a:r>
            <a:r>
              <a:rPr lang="ar-SA" sz="2400" dirty="0">
                <a:solidFill>
                  <a:schemeClr val="tx1"/>
                </a:solidFill>
                <a:cs typeface="Old Antic Outline Shaded" pitchFamily="2" charset="-78"/>
              </a:rPr>
              <a:t>يا أيها الذين آمنوا أوفوا بالعقود</a:t>
            </a:r>
            <a:r>
              <a:rPr lang="ar-SA" sz="2400" dirty="0">
                <a:solidFill>
                  <a:schemeClr val="tx1"/>
                </a:solidFill>
              </a:rPr>
              <a:t>”.</a:t>
            </a:r>
            <a:endParaRPr lang="ar-SA" sz="2400" dirty="0">
              <a:solidFill>
                <a:schemeClr val="tx1"/>
              </a:solidFill>
              <a:cs typeface="Old Antic Outline Shaded" pitchFamily="2" charset="-78"/>
            </a:endParaRPr>
          </a:p>
          <a:p>
            <a:pPr marL="514350" indent="-514350"/>
            <a:r>
              <a:rPr lang="ar-SA" sz="2400" dirty="0">
                <a:solidFill>
                  <a:schemeClr val="tx1"/>
                </a:solidFill>
              </a:rPr>
              <a:t>و تنص القوانين المدنية على قاعدة العقد شريعة المتعاقدين</a:t>
            </a:r>
          </a:p>
          <a:p>
            <a:pPr marL="514350" indent="-514350" algn="just"/>
            <a:r>
              <a:rPr lang="ar-SA" sz="2400" dirty="0">
                <a:solidFill>
                  <a:schemeClr val="tx1"/>
                </a:solidFill>
              </a:rPr>
              <a:t>تنص القوانين الغربية على قاعدة قدسية العقد </a:t>
            </a:r>
            <a:r>
              <a:rPr lang="en-GB" sz="2400" i="1" dirty="0" err="1">
                <a:solidFill>
                  <a:schemeClr val="tx1"/>
                </a:solidFill>
              </a:rPr>
              <a:t>pacta</a:t>
            </a:r>
            <a:r>
              <a:rPr lang="en-GB" sz="2400" i="1" dirty="0">
                <a:solidFill>
                  <a:schemeClr val="tx1"/>
                </a:solidFill>
              </a:rPr>
              <a:t> </a:t>
            </a:r>
            <a:r>
              <a:rPr lang="en-GB" sz="2400" i="1" dirty="0" err="1">
                <a:solidFill>
                  <a:schemeClr val="tx1"/>
                </a:solidFill>
              </a:rPr>
              <a:t>sunt</a:t>
            </a:r>
            <a:r>
              <a:rPr lang="en-GB" sz="2400" i="1" dirty="0">
                <a:solidFill>
                  <a:schemeClr val="tx1"/>
                </a:solidFill>
              </a:rPr>
              <a:t> </a:t>
            </a:r>
            <a:r>
              <a:rPr lang="en-GB" sz="2400" i="1" dirty="0" err="1">
                <a:solidFill>
                  <a:schemeClr val="tx1"/>
                </a:solidFill>
              </a:rPr>
              <a:t>servanda</a:t>
            </a:r>
            <a:r>
              <a:rPr lang="en-GB" sz="2400" dirty="0">
                <a:solidFill>
                  <a:schemeClr val="tx1"/>
                </a:solidFill>
              </a:rPr>
              <a:t> </a:t>
            </a:r>
            <a:endParaRPr lang="ar-SA" sz="2400" dirty="0">
              <a:solidFill>
                <a:schemeClr val="tx1"/>
              </a:solidFill>
            </a:endParaRPr>
          </a:p>
          <a:p>
            <a:endParaRPr lang="ar-SA" sz="24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xmlns="" val="3280715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ctr">
              <a:buFont typeface="Arial" panose="020B0604020202020204" pitchFamily="34" charset="0"/>
              <a:buChar char="•"/>
            </a:pPr>
            <a:r>
              <a:rPr lang="ar-SA" b="1" dirty="0">
                <a:ln>
                  <a:solidFill>
                    <a:schemeClr val="tx1"/>
                  </a:solidFill>
                </a:ln>
                <a:solidFill>
                  <a:schemeClr val="accent5">
                    <a:lumMod val="75000"/>
                  </a:schemeClr>
                </a:solidFill>
              </a:rPr>
              <a:t>المصادر الرسمية</a:t>
            </a:r>
            <a:endParaRPr lang="ar-SA" dirty="0"/>
          </a:p>
        </p:txBody>
      </p:sp>
      <p:sp>
        <p:nvSpPr>
          <p:cNvPr id="3" name="عنصر نائب للمحتوى 2"/>
          <p:cNvSpPr>
            <a:spLocks noGrp="1"/>
          </p:cNvSpPr>
          <p:nvPr>
            <p:ph idx="1"/>
          </p:nvPr>
        </p:nvSpPr>
        <p:spPr/>
        <p:txBody>
          <a:bodyPr/>
          <a:lstStyle/>
          <a:p>
            <a:pPr marL="457200" indent="-457200" algn="just">
              <a:buFont typeface="Arial" panose="020B0604020202020204" pitchFamily="34" charset="0"/>
              <a:buChar char="•"/>
            </a:pPr>
            <a:endParaRPr lang="ar-SA" sz="2400" dirty="0" smtClean="0">
              <a:solidFill>
                <a:schemeClr val="tx1"/>
              </a:solidFill>
            </a:endParaRPr>
          </a:p>
          <a:p>
            <a:pPr marL="457200" indent="-457200" algn="just">
              <a:buFont typeface="Arial" panose="020B0604020202020204" pitchFamily="34" charset="0"/>
              <a:buChar char="•"/>
            </a:pPr>
            <a:endParaRPr lang="ar-SA" sz="2400" dirty="0">
              <a:solidFill>
                <a:schemeClr val="tx1"/>
              </a:solidFill>
            </a:endParaRPr>
          </a:p>
          <a:p>
            <a:pPr marL="457200" indent="-457200" algn="just">
              <a:buFont typeface="Arial" panose="020B0604020202020204" pitchFamily="34" charset="0"/>
              <a:buChar char="•"/>
            </a:pPr>
            <a:r>
              <a:rPr lang="ar-SA" sz="2400" dirty="0" smtClean="0">
                <a:solidFill>
                  <a:schemeClr val="tx1"/>
                </a:solidFill>
              </a:rPr>
              <a:t>يشترط </a:t>
            </a:r>
            <a:r>
              <a:rPr lang="ar-SA" sz="2400" dirty="0">
                <a:solidFill>
                  <a:schemeClr val="tx1"/>
                </a:solidFill>
              </a:rPr>
              <a:t>ألا يخالف العقد النظام العام للشريعة الإسلامية</a:t>
            </a:r>
          </a:p>
          <a:p>
            <a:pPr marL="457200" indent="-457200" algn="just">
              <a:buFont typeface="Arial" panose="020B0604020202020204" pitchFamily="34" charset="0"/>
              <a:buChar char="•"/>
            </a:pPr>
            <a:r>
              <a:rPr lang="ar-SA" sz="2400" dirty="0">
                <a:solidFill>
                  <a:schemeClr val="tx1"/>
                </a:solidFill>
              </a:rPr>
              <a:t>يعد من النظام العام الأحكام المتعلقة بالأحوال الشخصية كالأهلية والميراث</a:t>
            </a:r>
          </a:p>
          <a:p>
            <a:pPr marL="457200" indent="-457200" algn="just">
              <a:buFont typeface="Arial" panose="020B0604020202020204" pitchFamily="34" charset="0"/>
              <a:buChar char="•"/>
            </a:pPr>
            <a:r>
              <a:rPr lang="ar-SA" sz="2400" dirty="0">
                <a:solidFill>
                  <a:schemeClr val="tx1"/>
                </a:solidFill>
              </a:rPr>
              <a:t>يجب أن يكون محل العقد موجوداً إذ لا يصح بيع المعدوم كبيع شخص لنتاج دابته أو طائر يصعب تحصيله أو بيع السمك في الماء إلا إذا كان في ماء يسهل أخذه منه </a:t>
            </a:r>
          </a:p>
          <a:p>
            <a:pPr marL="457200" indent="-457200" algn="just">
              <a:buFont typeface="Arial" panose="020B0604020202020204" pitchFamily="34" charset="0"/>
              <a:buChar char="•"/>
            </a:pPr>
            <a:r>
              <a:rPr lang="ar-SA" sz="2400" dirty="0">
                <a:solidFill>
                  <a:schemeClr val="tx1"/>
                </a:solidFill>
              </a:rPr>
              <a:t>كما يشترط أن يكون محل العقد مالاً مباحاً فلا يجوز التعامل بالخمر والخنزير ولا بيع </a:t>
            </a:r>
            <a:r>
              <a:rPr lang="ar-SA" sz="2400" dirty="0" smtClean="0">
                <a:solidFill>
                  <a:schemeClr val="tx1"/>
                </a:solidFill>
              </a:rPr>
              <a:t>الميته</a:t>
            </a:r>
            <a:endParaRPr lang="ar-SA" sz="2400" dirty="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xmlns="" val="1733448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83704" y="116632"/>
            <a:ext cx="8915400" cy="1143000"/>
          </a:xfrm>
        </p:spPr>
        <p:txBody>
          <a:bodyPr/>
          <a:lstStyle/>
          <a:p>
            <a:pPr marL="571500" indent="-571500">
              <a:buFont typeface="Arial" panose="020B0604020202020204" pitchFamily="34" charset="0"/>
              <a:buChar char="•"/>
            </a:pPr>
            <a:r>
              <a:rPr lang="ar-SA" b="1" dirty="0">
                <a:ln>
                  <a:solidFill>
                    <a:schemeClr val="tx1"/>
                  </a:solidFill>
                </a:ln>
                <a:solidFill>
                  <a:schemeClr val="accent5">
                    <a:lumMod val="75000"/>
                  </a:schemeClr>
                </a:solidFill>
              </a:rPr>
              <a:t>المصادر الرسمية</a:t>
            </a:r>
            <a:endParaRPr lang="ar-SA" dirty="0">
              <a:solidFill>
                <a:schemeClr val="accent5">
                  <a:lumMod val="75000"/>
                </a:schemeClr>
              </a:solidFill>
            </a:endParaRPr>
          </a:p>
        </p:txBody>
      </p:sp>
      <p:sp>
        <p:nvSpPr>
          <p:cNvPr id="3" name="عنصر نائب للمحتوى 2"/>
          <p:cNvSpPr>
            <a:spLocks noGrp="1"/>
          </p:cNvSpPr>
          <p:nvPr>
            <p:ph idx="1"/>
          </p:nvPr>
        </p:nvSpPr>
        <p:spPr/>
        <p:txBody>
          <a:bodyPr/>
          <a:lstStyle/>
          <a:p>
            <a:r>
              <a:rPr lang="ar-SA" sz="2000" b="1" u="sng" dirty="0">
                <a:solidFill>
                  <a:schemeClr val="accent5">
                    <a:lumMod val="75000"/>
                  </a:schemeClr>
                </a:solidFill>
              </a:rPr>
              <a:t>2. التشريع التجاري</a:t>
            </a:r>
            <a:endParaRPr lang="en-US" sz="2000" dirty="0">
              <a:solidFill>
                <a:schemeClr val="accent5">
                  <a:lumMod val="75000"/>
                </a:schemeClr>
              </a:solidFill>
            </a:endParaRPr>
          </a:p>
          <a:p>
            <a:pPr lvl="0">
              <a:buFont typeface="Arial" panose="020B0604020202020204" pitchFamily="34" charset="0"/>
              <a:buChar char="•"/>
            </a:pPr>
            <a:r>
              <a:rPr lang="ar-SA" sz="2000" b="1" dirty="0">
                <a:solidFill>
                  <a:schemeClr val="tx1"/>
                </a:solidFill>
              </a:rPr>
              <a:t>يقصد بالتشريع مجموعة القواعد القانونية المكتوبة التي تصدرها السلطة المختصة في الدولة وفقا لإجراءات معينة، ويعتبر التشريع المصدر الأول للقانون التجاري.</a:t>
            </a:r>
            <a:endParaRPr lang="en-US" sz="2000" dirty="0">
              <a:solidFill>
                <a:schemeClr val="tx1"/>
              </a:solidFill>
            </a:endParaRPr>
          </a:p>
          <a:p>
            <a:pPr lvl="0">
              <a:buFont typeface="Arial" panose="020B0604020202020204" pitchFamily="34" charset="0"/>
              <a:buChar char="•"/>
            </a:pPr>
            <a:r>
              <a:rPr lang="ar-SA" sz="2000" b="1" dirty="0">
                <a:solidFill>
                  <a:schemeClr val="tx1"/>
                </a:solidFill>
              </a:rPr>
              <a:t>ويتمثل التشريع التجاري السعودي في نظام المحكمة التجارية والأنظمة المعدلة له والأنظمة المكملة له مثل نظام الأوراق التجارية ونظام الشركات ونظام السجل التجاري ونظام العلامات التجارية ونظام الوكالات التجارية ونظام الغرف التجارية والصناعية ونظام الدفاتر التجارية وغيرها. </a:t>
            </a:r>
            <a:endParaRPr lang="ar-SA" sz="2000" b="1" dirty="0" smtClean="0">
              <a:solidFill>
                <a:schemeClr val="tx1"/>
              </a:solidFill>
            </a:endParaRPr>
          </a:p>
          <a:p>
            <a:pPr marL="0" lvl="0" indent="0"/>
            <a:endParaRPr lang="ar-SA" sz="2000" b="1" dirty="0" smtClean="0">
              <a:solidFill>
                <a:schemeClr val="tx1"/>
              </a:solidFill>
            </a:endParaRPr>
          </a:p>
          <a:p>
            <a:pPr lvl="0">
              <a:buFont typeface="Arial" panose="020B0604020202020204" pitchFamily="34" charset="0"/>
              <a:buChar char="•"/>
            </a:pPr>
            <a:r>
              <a:rPr lang="ar-SA" sz="2000" b="1" dirty="0" smtClean="0">
                <a:solidFill>
                  <a:schemeClr val="tx1"/>
                </a:solidFill>
              </a:rPr>
              <a:t>وتعد </a:t>
            </a:r>
            <a:r>
              <a:rPr lang="ar-SA" sz="2000" b="1" dirty="0">
                <a:solidFill>
                  <a:schemeClr val="tx1"/>
                </a:solidFill>
              </a:rPr>
              <a:t>نصوص المعاهدات الدولية جزء مكملاً للتشريع التجاري الوطني إذا صدقت عليها حكومة المملكة العربية السعودية</a:t>
            </a:r>
            <a:endParaRPr lang="en-US" sz="2000" dirty="0">
              <a:solidFill>
                <a:schemeClr val="tx1"/>
              </a:solidFill>
            </a:endParaRPr>
          </a:p>
          <a:p>
            <a:pPr>
              <a:buFont typeface="Arial" panose="020B0604020202020204" pitchFamily="34" charset="0"/>
              <a:buChar char="•"/>
            </a:pPr>
            <a:r>
              <a:rPr lang="ar-SA" sz="2000" b="1" dirty="0">
                <a:solidFill>
                  <a:schemeClr val="tx1"/>
                </a:solidFill>
              </a:rPr>
              <a:t>وتعد اتفاقات منظمة التجارة العالمية من أهم مصادر القانون التجاري الدولي الخاص</a:t>
            </a:r>
            <a:endParaRPr lang="en-US" sz="2000" dirty="0">
              <a:solidFill>
                <a:schemeClr val="tx1"/>
              </a:solidFill>
            </a:endParaRPr>
          </a:p>
          <a:p>
            <a:pPr lvl="0">
              <a:buFont typeface="Arial" panose="020B0604020202020204" pitchFamily="34" charset="0"/>
              <a:buChar char="•"/>
            </a:pPr>
            <a:r>
              <a:rPr lang="ar-SA" sz="2000" b="1" dirty="0">
                <a:solidFill>
                  <a:schemeClr val="tx1"/>
                </a:solidFill>
              </a:rPr>
              <a:t> </a:t>
            </a:r>
            <a:r>
              <a:rPr lang="ar-SA" sz="2000" b="1" dirty="0">
                <a:solidFill>
                  <a:srgbClr val="FF0000"/>
                </a:solidFill>
              </a:rPr>
              <a:t>يجب على القاضي الذي يعرض عليه النزاع أن يبحث أولاً بالنصوص التجارية ولا يلجأ إلى مصدر آخر  إلا  إذا لم يجد نصا تشريعيا يحكم النزاع المعروض. </a:t>
            </a:r>
            <a:endParaRPr lang="en-US" sz="2000" dirty="0">
              <a:solidFill>
                <a:srgbClr val="FF0000"/>
              </a:solidFill>
            </a:endParaRPr>
          </a:p>
          <a:p>
            <a:r>
              <a:rPr lang="ar-SA" sz="2000" dirty="0">
                <a:solidFill>
                  <a:schemeClr val="tx1"/>
                </a:solidFill>
              </a:rPr>
              <a:t> </a:t>
            </a:r>
            <a:endParaRPr lang="en-US" sz="2000" dirty="0">
              <a:solidFill>
                <a:schemeClr val="tx1"/>
              </a:solidFill>
            </a:endParaRPr>
          </a:p>
          <a:p>
            <a:pPr>
              <a:defRPr/>
            </a:pPr>
            <a:endParaRPr lang="ar-SA" sz="2000" b="1" dirty="0">
              <a:ln>
                <a:solidFill>
                  <a:sysClr val="windowText" lastClr="000000"/>
                </a:solidFill>
              </a:ln>
              <a:solidFill>
                <a:schemeClr val="tx1"/>
              </a:solidFill>
              <a:cs typeface="+mn-cs"/>
            </a:endParaRPr>
          </a:p>
          <a:p>
            <a:endParaRPr lang="ar-SA" sz="20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xmlns="" val="2973729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0648"/>
            <a:ext cx="6977980" cy="1156990"/>
          </a:xfrm>
        </p:spPr>
        <p:txBody>
          <a:bodyPr/>
          <a:lstStyle/>
          <a:p>
            <a:pPr marL="571500" indent="-571500">
              <a:buFont typeface="Arial" panose="020B0604020202020204" pitchFamily="34" charset="0"/>
              <a:buChar char="•"/>
            </a:pPr>
            <a:r>
              <a:rPr lang="ar-SA" b="1" dirty="0">
                <a:ln>
                  <a:solidFill>
                    <a:schemeClr val="tx1"/>
                  </a:solidFill>
                </a:ln>
                <a:solidFill>
                  <a:schemeClr val="accent5">
                    <a:lumMod val="75000"/>
                  </a:schemeClr>
                </a:solidFill>
              </a:rPr>
              <a:t>المصادر الرسمية</a:t>
            </a:r>
            <a:endParaRPr lang="ar-SA" dirty="0"/>
          </a:p>
        </p:txBody>
      </p:sp>
      <p:sp>
        <p:nvSpPr>
          <p:cNvPr id="3" name="عنصر نائب للمحتوى 2"/>
          <p:cNvSpPr>
            <a:spLocks noGrp="1"/>
          </p:cNvSpPr>
          <p:nvPr>
            <p:ph idx="1"/>
          </p:nvPr>
        </p:nvSpPr>
        <p:spPr/>
        <p:txBody>
          <a:bodyPr/>
          <a:lstStyle/>
          <a:p>
            <a:r>
              <a:rPr lang="ar-SA" sz="2400" u="sng" dirty="0" smtClean="0">
                <a:solidFill>
                  <a:schemeClr val="accent5">
                    <a:lumMod val="75000"/>
                  </a:schemeClr>
                </a:solidFill>
              </a:rPr>
              <a:t>3</a:t>
            </a:r>
            <a:r>
              <a:rPr lang="ar-SA" sz="2400" u="sng" dirty="0" smtClean="0">
                <a:solidFill>
                  <a:schemeClr val="accent5">
                    <a:lumMod val="75000"/>
                  </a:schemeClr>
                </a:solidFill>
                <a:cs typeface="Akhbar MT" pitchFamily="2" charset="-78"/>
              </a:rPr>
              <a:t>. مبادئ الشريعة الإسلامية</a:t>
            </a:r>
            <a:r>
              <a:rPr lang="ar-SA" sz="2400" dirty="0" smtClean="0">
                <a:solidFill>
                  <a:schemeClr val="accent5">
                    <a:lumMod val="75000"/>
                  </a:schemeClr>
                </a:solidFill>
                <a:cs typeface="Akhbar MT" pitchFamily="2" charset="-78"/>
              </a:rPr>
              <a:t>.</a:t>
            </a:r>
          </a:p>
          <a:p>
            <a:pPr algn="just">
              <a:buFont typeface="Arial" panose="020B0604020202020204" pitchFamily="34" charset="0"/>
              <a:buChar char="•"/>
            </a:pPr>
            <a:r>
              <a:rPr lang="ar-SA" sz="2000" dirty="0" smtClean="0">
                <a:solidFill>
                  <a:schemeClr val="tx1"/>
                </a:solidFill>
              </a:rPr>
              <a:t>إذا </a:t>
            </a:r>
            <a:r>
              <a:rPr lang="ar-SA" sz="2000" dirty="0">
                <a:solidFill>
                  <a:schemeClr val="tx1"/>
                </a:solidFill>
              </a:rPr>
              <a:t>لم يجد القاضي نصاً يحكم النزاع المعروض عليه في العقد أو النظام التجاري المتعلق بموضوع النزاع، وجب عليه البحث في أحكام الشريعة الإسلامية باعتبارها الشريعة العامة التي تحكم كافة المعاملات</a:t>
            </a:r>
          </a:p>
          <a:p>
            <a:pPr algn="just"/>
            <a:endParaRPr lang="ar-SA" sz="2000" dirty="0" smtClean="0">
              <a:solidFill>
                <a:schemeClr val="tx1"/>
              </a:solidFill>
            </a:endParaRPr>
          </a:p>
          <a:p>
            <a:pPr algn="just">
              <a:buFont typeface="Arial" panose="020B0604020202020204" pitchFamily="34" charset="0"/>
              <a:buChar char="•"/>
            </a:pPr>
            <a:r>
              <a:rPr lang="ar-SA" sz="2000" dirty="0" smtClean="0">
                <a:solidFill>
                  <a:schemeClr val="tx1"/>
                </a:solidFill>
              </a:rPr>
              <a:t>تخضع </a:t>
            </a:r>
            <a:r>
              <a:rPr lang="ar-SA" sz="2000" dirty="0">
                <a:solidFill>
                  <a:schemeClr val="tx1"/>
                </a:solidFill>
              </a:rPr>
              <a:t>المعاملات في الشريعة الإسلامية لقواعد واحدة بغض النظر عن طبيعتها أو صفة القائم بها، أي سواء كانت المعاملات تجارية أم مدنية أو كان القائم بها تاجراً أم غير تاجر</a:t>
            </a:r>
          </a:p>
          <a:p>
            <a:pPr algn="just"/>
            <a:endParaRPr lang="ar-SA" sz="2000" dirty="0" smtClean="0">
              <a:solidFill>
                <a:schemeClr val="tx1"/>
              </a:solidFill>
            </a:endParaRPr>
          </a:p>
          <a:p>
            <a:pPr algn="just">
              <a:buFont typeface="Arial" panose="020B0604020202020204" pitchFamily="34" charset="0"/>
              <a:buChar char="•"/>
            </a:pPr>
            <a:r>
              <a:rPr lang="ar-SA" sz="2000" dirty="0" smtClean="0">
                <a:solidFill>
                  <a:schemeClr val="tx1"/>
                </a:solidFill>
              </a:rPr>
              <a:t>جاءت </a:t>
            </a:r>
            <a:r>
              <a:rPr lang="ar-SA" sz="2000" dirty="0">
                <a:solidFill>
                  <a:schemeClr val="tx1"/>
                </a:solidFill>
              </a:rPr>
              <a:t>أحكام الشريعة بقواعد عامة كتحريم الفوائد الربوية وتحريم الغش في المعاملات والوفاء بالعقود إلا أن تفصيل هذه القواعد قد ترك لولي الأمر تنظيمها وفقاً لما تمليه ضرورات المصلحة </a:t>
            </a:r>
            <a:r>
              <a:rPr lang="ar-SA" sz="2000" dirty="0" smtClean="0">
                <a:solidFill>
                  <a:schemeClr val="tx1"/>
                </a:solidFill>
              </a:rPr>
              <a:t>العامة</a:t>
            </a:r>
          </a:p>
          <a:p>
            <a:pPr algn="just">
              <a:buFont typeface="Arial" panose="020B0604020202020204" pitchFamily="34" charset="0"/>
              <a:buChar char="•"/>
            </a:pPr>
            <a:endParaRPr lang="ar-SA" sz="2000" dirty="0">
              <a:solidFill>
                <a:schemeClr val="tx1"/>
              </a:solidFill>
            </a:endParaRPr>
          </a:p>
          <a:p>
            <a:pPr algn="just">
              <a:buFont typeface="Arial" panose="020B0604020202020204" pitchFamily="34" charset="0"/>
              <a:buChar char="•"/>
            </a:pPr>
            <a:r>
              <a:rPr lang="ar-SA" sz="2000" dirty="0">
                <a:solidFill>
                  <a:schemeClr val="tx1"/>
                </a:solidFill>
              </a:rPr>
              <a:t>رغم ذلك فإن أحكام الشريعة الإسلامية تعد المصدر الأول الذي يلجأ إليه القاضي للحكم في المسائل المدنية كالبيوع المدنية ومسائل الأحوال الشخصية كالطلاق والنكاح والإرث وحوالة الحق والعقارات ومسائل الحجر والإعسار والشركات المدنية والشفعة والصلح والإبراء وأحكام الجوار. </a:t>
            </a:r>
            <a:endParaRPr lang="en-US" sz="2000" dirty="0">
              <a:solidFill>
                <a:schemeClr val="tx1"/>
              </a:solidFill>
            </a:endParaRPr>
          </a:p>
          <a:p>
            <a:pPr marL="457200" indent="-457200">
              <a:buFont typeface="Arial" panose="020B0604020202020204" pitchFamily="34" charset="0"/>
              <a:buChar char="•"/>
            </a:pPr>
            <a:endParaRPr lang="en-US" sz="2000" dirty="0">
              <a:solidFill>
                <a:schemeClr val="tx1"/>
              </a:solidFill>
              <a:cs typeface="Akhbar MT" pitchFamily="2" charset="-78"/>
            </a:endParaRPr>
          </a:p>
          <a:p>
            <a:endParaRPr lang="ar-SA" sz="2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xmlns="" val="740467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332656"/>
            <a:ext cx="6833964" cy="1084982"/>
          </a:xfrm>
        </p:spPr>
        <p:txBody>
          <a:bodyPr/>
          <a:lstStyle/>
          <a:p>
            <a:pPr marL="571500" indent="-571500">
              <a:buFont typeface="Arial" panose="020B0604020202020204" pitchFamily="34" charset="0"/>
              <a:buChar char="•"/>
            </a:pPr>
            <a:r>
              <a:rPr lang="ar-SA" b="1" dirty="0">
                <a:ln>
                  <a:solidFill>
                    <a:schemeClr val="tx1"/>
                  </a:solidFill>
                </a:ln>
                <a:solidFill>
                  <a:schemeClr val="accent5">
                    <a:lumMod val="75000"/>
                  </a:schemeClr>
                </a:solidFill>
              </a:rPr>
              <a:t>المصادر الرسمية</a:t>
            </a:r>
            <a:endParaRPr lang="en-US" dirty="0"/>
          </a:p>
        </p:txBody>
      </p:sp>
      <p:sp>
        <p:nvSpPr>
          <p:cNvPr id="6" name="Content Placeholder 5"/>
          <p:cNvSpPr>
            <a:spLocks noGrp="1"/>
          </p:cNvSpPr>
          <p:nvPr>
            <p:ph sz="half" idx="13"/>
          </p:nvPr>
        </p:nvSpPr>
        <p:spPr>
          <a:xfrm>
            <a:off x="1136576" y="1600200"/>
            <a:ext cx="8208912" cy="4349080"/>
          </a:xfrm>
        </p:spPr>
        <p:txBody>
          <a:bodyPr/>
          <a:lstStyle/>
          <a:p>
            <a:pPr lvl="0"/>
            <a:r>
              <a:rPr lang="ar-SA" sz="1800" b="1" dirty="0" smtClean="0">
                <a:ln>
                  <a:solidFill>
                    <a:schemeClr val="accent1">
                      <a:lumMod val="75000"/>
                    </a:schemeClr>
                  </a:solidFill>
                </a:ln>
                <a:solidFill>
                  <a:schemeClr val="tx1"/>
                </a:solidFill>
                <a:cs typeface="Akhbar MT" pitchFamily="2" charset="-78"/>
              </a:rPr>
              <a:t> </a:t>
            </a:r>
            <a:r>
              <a:rPr lang="en-US" sz="1800" b="1" dirty="0" smtClean="0">
                <a:solidFill>
                  <a:schemeClr val="tx1"/>
                </a:solidFill>
              </a:rPr>
              <a:t> </a:t>
            </a:r>
            <a:r>
              <a:rPr lang="ar-SA" sz="1800" b="1" dirty="0" smtClean="0">
                <a:solidFill>
                  <a:schemeClr val="accent5">
                    <a:lumMod val="75000"/>
                  </a:schemeClr>
                </a:solidFill>
              </a:rPr>
              <a:t>4. العرف التجاري </a:t>
            </a:r>
          </a:p>
          <a:p>
            <a:pPr lvl="0">
              <a:buFont typeface="Arial" panose="020B0604020202020204" pitchFamily="34" charset="0"/>
              <a:buChar char="•"/>
            </a:pPr>
            <a:r>
              <a:rPr lang="ar-SA" sz="1800" b="1" dirty="0">
                <a:solidFill>
                  <a:schemeClr val="tx1"/>
                </a:solidFill>
              </a:rPr>
              <a:t>ي</a:t>
            </a:r>
            <a:r>
              <a:rPr lang="ar-SA" sz="1800" b="1" dirty="0" smtClean="0">
                <a:solidFill>
                  <a:schemeClr val="tx1"/>
                </a:solidFill>
              </a:rPr>
              <a:t>عرف </a:t>
            </a:r>
            <a:r>
              <a:rPr lang="ar-SA" sz="1800" b="1" dirty="0">
                <a:solidFill>
                  <a:schemeClr val="tx1"/>
                </a:solidFill>
              </a:rPr>
              <a:t>"العرف" بأنه استقرار العمل بقاعدة معينة مع الاعتقاد بإلزامها وضرورة احترامها من قبل التجار </a:t>
            </a:r>
            <a:endParaRPr lang="en-US" sz="1800" b="1" dirty="0">
              <a:solidFill>
                <a:schemeClr val="tx1"/>
              </a:solidFill>
            </a:endParaRPr>
          </a:p>
          <a:p>
            <a:pPr marL="285750" lvl="0">
              <a:buFont typeface="Arial" panose="020B0604020202020204" pitchFamily="34" charset="0"/>
              <a:buChar char="•"/>
            </a:pPr>
            <a:r>
              <a:rPr lang="ar-SA" sz="1800" b="1" dirty="0">
                <a:solidFill>
                  <a:schemeClr val="tx1"/>
                </a:solidFill>
              </a:rPr>
              <a:t>ظل القانون التجاري فترة طويلة من الزمن قانوناً عرفياً محضاً , وعلى الرغم من دخول القانون التجاري مرحلة التقنين الا أنه لا يزال العرف يقوم بدور لا يمكن إغفاله في تكوين القانون التجاري وتطوير أحكامه . بل لا تزال بعض النظم التجارية كالبيوع البحرية والاعتمادات </a:t>
            </a:r>
            <a:r>
              <a:rPr lang="ar-SA" sz="1800" b="1" dirty="0" err="1" smtClean="0">
                <a:solidFill>
                  <a:schemeClr val="tx1"/>
                </a:solidFill>
              </a:rPr>
              <a:t>المستندية</a:t>
            </a:r>
            <a:r>
              <a:rPr lang="ar-SA" sz="1800" b="1" dirty="0" smtClean="0">
                <a:solidFill>
                  <a:schemeClr val="tx1"/>
                </a:solidFill>
              </a:rPr>
              <a:t> </a:t>
            </a:r>
            <a:r>
              <a:rPr lang="ar-SA" sz="1800" b="1" dirty="0">
                <a:solidFill>
                  <a:schemeClr val="tx1"/>
                </a:solidFill>
              </a:rPr>
              <a:t>محكومة بقواعد عرفية</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إذا حدث تعارض بين قاعدتين عرفيتين فانه يجب تغليب العرف الخاص على العرف العام</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يجب تغليب العرف المحلي على العرف العام</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العرف يختلف باختلاف الأزمنة والأمكنة</a:t>
            </a:r>
            <a:r>
              <a:rPr lang="ar-SA" sz="1800" b="1" baseline="30000" dirty="0">
                <a:solidFill>
                  <a:schemeClr val="tx1"/>
                </a:solidFill>
              </a:rPr>
              <a:t> </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يجب ألا يكون العرف مخالفاً لمبادئ الشريعة الإسلامية من تحليل حرام أو تحريم حلال</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تنص بعض الأنظمة التجارية على أن "المعروف عرفاً كالمشروط شرطاً، والمعروف بين التجار كالمشروط بينهم </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يلتزم القاضي بتطبيق العرف من تلقاء نفسه لأن القاعدة العرفية ملزمة كالتشريع. </a:t>
            </a:r>
            <a:endParaRPr lang="en-US" sz="1800" b="1" dirty="0">
              <a:solidFill>
                <a:schemeClr val="tx1"/>
              </a:solidFill>
            </a:endParaRPr>
          </a:p>
          <a:p>
            <a:endParaRPr lang="en-US" sz="1800" b="1" dirty="0">
              <a:solidFill>
                <a:schemeClr val="tx1"/>
              </a:solidFill>
              <a:latin typeface="Arial" panose="020B0604020202020204" pitchFamily="34" charset="0"/>
              <a:cs typeface="Arial" panose="020B0604020202020204" pitchFamily="34" charset="0"/>
            </a:endParaRPr>
          </a:p>
        </p:txBody>
      </p:sp>
      <p:sp>
        <p:nvSpPr>
          <p:cNvPr id="5" name="Content Placeholder 4"/>
          <p:cNvSpPr>
            <a:spLocks noGrp="1"/>
          </p:cNvSpPr>
          <p:nvPr>
            <p:ph sz="half" idx="1"/>
          </p:nvPr>
        </p:nvSpPr>
        <p:spPr/>
        <p:txBody>
          <a:bodyPr/>
          <a:lstStyle/>
          <a:p>
            <a:r>
              <a:rPr lang="ar-SA" dirty="0" smtClean="0">
                <a:solidFill>
                  <a:schemeClr val="bg1"/>
                </a:solidFill>
              </a:rPr>
              <a:t>.</a:t>
            </a:r>
          </a:p>
          <a:p>
            <a:endParaRPr lang="en-US" dirty="0">
              <a:solidFill>
                <a:schemeClr val="bg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xmlns="" val="3750218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buFont typeface="Arial" panose="020B0604020202020204" pitchFamily="34" charset="0"/>
              <a:buChar char="•"/>
            </a:pPr>
            <a:r>
              <a:rPr lang="ar-SA" dirty="0"/>
              <a:t>العرف التجاري (يتبع)</a:t>
            </a:r>
          </a:p>
        </p:txBody>
      </p:sp>
      <p:sp>
        <p:nvSpPr>
          <p:cNvPr id="3" name="عنصر نائب للمحتوى 2"/>
          <p:cNvSpPr>
            <a:spLocks noGrp="1"/>
          </p:cNvSpPr>
          <p:nvPr>
            <p:ph sz="half" idx="13"/>
          </p:nvPr>
        </p:nvSpPr>
        <p:spPr>
          <a:xfrm>
            <a:off x="848544" y="1772816"/>
            <a:ext cx="8424936" cy="4353347"/>
          </a:xfrm>
        </p:spPr>
        <p:txBody>
          <a:bodyPr/>
          <a:lstStyle/>
          <a:p>
            <a:pPr lvl="0"/>
            <a:r>
              <a:rPr lang="ar-SA" sz="2000" dirty="0">
                <a:solidFill>
                  <a:schemeClr val="tx1"/>
                </a:solidFill>
              </a:rPr>
              <a:t>من الأمثلة على القواعد العرفية الآتي</a:t>
            </a:r>
            <a:r>
              <a:rPr lang="ar-SA" sz="2000" dirty="0" smtClean="0">
                <a:solidFill>
                  <a:schemeClr val="tx1"/>
                </a:solidFill>
              </a:rPr>
              <a:t>:</a:t>
            </a:r>
          </a:p>
          <a:p>
            <a:pPr lvl="0"/>
            <a:endParaRPr lang="en-US" sz="2000" dirty="0">
              <a:solidFill>
                <a:schemeClr val="tx1"/>
              </a:solidFill>
            </a:endParaRPr>
          </a:p>
          <a:p>
            <a:pPr marL="228600" lvl="0" indent="-342900">
              <a:buFont typeface="Arial" panose="020B0604020202020204" pitchFamily="34" charset="0"/>
              <a:buChar char="•"/>
            </a:pPr>
            <a:r>
              <a:rPr lang="ar-SA" sz="2000" dirty="0">
                <a:solidFill>
                  <a:schemeClr val="tx1"/>
                </a:solidFill>
              </a:rPr>
              <a:t>تخفيض الثمن في حالة تأخر البائع عن تسليم الشيء المبيع أو تسليم بضاعة أقل جودة من الصنف المتفق عليه </a:t>
            </a:r>
            <a:endParaRPr lang="en-US" sz="2000" dirty="0">
              <a:solidFill>
                <a:schemeClr val="tx1"/>
              </a:solidFill>
            </a:endParaRPr>
          </a:p>
          <a:p>
            <a:pPr marL="228600" lvl="0" indent="-342900">
              <a:buFont typeface="Arial" panose="020B0604020202020204" pitchFamily="34" charset="0"/>
              <a:buChar char="•"/>
            </a:pPr>
            <a:r>
              <a:rPr lang="ar-SA" sz="2000" dirty="0">
                <a:solidFill>
                  <a:schemeClr val="tx1"/>
                </a:solidFill>
              </a:rPr>
              <a:t>في حالة عدم قيام المشتري بتنفيذ التزامه بتسلم المبيع في الميعاد المتفق عليه سلفاً، يكون للبائع الحق في اعتبار البيع مفسوخاً بقوة القانون دون حاجة إلى إعذار المشتري وفي إعادة بيع البضاعة مع مطالبة المشتري الأصلي بالفرق بين الثمن الأصلي والثمن الذي بيعت به البضاعة</a:t>
            </a:r>
            <a:endParaRPr lang="en-US" sz="2000" dirty="0">
              <a:solidFill>
                <a:schemeClr val="tx1"/>
              </a:solidFill>
            </a:endParaRPr>
          </a:p>
          <a:p>
            <a:pPr marL="228600" indent="-342900">
              <a:buFont typeface="Arial" panose="020B0604020202020204" pitchFamily="34" charset="0"/>
              <a:buChar char="•"/>
            </a:pPr>
            <a:endParaRPr lang="ar-SA" sz="2000" b="1" dirty="0" smtClean="0">
              <a:solidFill>
                <a:schemeClr val="tx1"/>
              </a:solidFill>
            </a:endParaRPr>
          </a:p>
          <a:p>
            <a:pPr marL="228600" indent="-342900">
              <a:buFont typeface="Arial" panose="020B0604020202020204" pitchFamily="34" charset="0"/>
              <a:buChar char="•"/>
            </a:pPr>
            <a:r>
              <a:rPr lang="ar-SA" sz="2000" b="1" dirty="0" smtClean="0">
                <a:solidFill>
                  <a:schemeClr val="tx1"/>
                </a:solidFill>
              </a:rPr>
              <a:t>الخلاصة</a:t>
            </a:r>
            <a:r>
              <a:rPr lang="ar-SA" sz="2000" b="1" dirty="0">
                <a:solidFill>
                  <a:schemeClr val="tx1"/>
                </a:solidFill>
              </a:rPr>
              <a:t>:</a:t>
            </a:r>
            <a:r>
              <a:rPr lang="ar-SA" sz="2000" dirty="0">
                <a:solidFill>
                  <a:schemeClr val="tx1"/>
                </a:solidFill>
              </a:rPr>
              <a:t> نخلص إلى انه لا يجوز للعرف ان يخالف القواعد الشرعية ويلتزم القاضي بتطبيقه متى توافرت شروطه. فالقاعدة العرفية قاعدة قانونية ملزمة كالتشريع تماماً.</a:t>
            </a:r>
            <a:endParaRPr lang="en-US" sz="2000" dirty="0">
              <a:solidFill>
                <a:schemeClr val="tx1"/>
              </a:solidFill>
            </a:endParaRPr>
          </a:p>
          <a:p>
            <a:endParaRPr lang="ar-SA" sz="2000" dirty="0">
              <a:solidFill>
                <a:schemeClr val="tx1"/>
              </a:solidFill>
            </a:endParaRPr>
          </a:p>
        </p:txBody>
      </p:sp>
      <p:sp>
        <p:nvSpPr>
          <p:cNvPr id="4" name="عنصر نائب للمحتوى 3"/>
          <p:cNvSpPr>
            <a:spLocks noGrp="1"/>
          </p:cNvSpPr>
          <p:nvPr>
            <p:ph sz="half" idx="1"/>
          </p:nvPr>
        </p:nvSpPr>
        <p:spPr/>
        <p:txBody>
          <a:bodyPr/>
          <a:lstStyle/>
          <a:p>
            <a:r>
              <a:rPr lang="ar-SA" sz="800" dirty="0" smtClean="0">
                <a:solidFill>
                  <a:schemeClr val="accent5">
                    <a:lumMod val="75000"/>
                  </a:schemeClr>
                </a:solidFill>
              </a:rPr>
              <a:t>.</a:t>
            </a:r>
            <a:endParaRPr lang="ar-SA" sz="800" dirty="0">
              <a:solidFill>
                <a:schemeClr val="accent5">
                  <a:lumMod val="75000"/>
                </a:schemeClr>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xmlns="" val="3218254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67680" y="227015"/>
            <a:ext cx="8915400" cy="1143000"/>
          </a:xfrm>
        </p:spPr>
        <p:txBody>
          <a:bodyPr/>
          <a:lstStyle/>
          <a:p>
            <a:pPr marL="571500" indent="-571500">
              <a:buFont typeface="Arial" panose="020B0604020202020204" pitchFamily="34" charset="0"/>
              <a:buChar char="•"/>
            </a:pPr>
            <a:r>
              <a:rPr lang="ar-SA" b="1" dirty="0">
                <a:ln>
                  <a:solidFill>
                    <a:schemeClr val="tx1"/>
                  </a:solidFill>
                </a:ln>
                <a:solidFill>
                  <a:schemeClr val="accent5">
                    <a:lumMod val="75000"/>
                  </a:schemeClr>
                </a:solidFill>
              </a:rPr>
              <a:t>المصادر الرسمية</a:t>
            </a:r>
            <a:endParaRPr lang="ar-SA" dirty="0"/>
          </a:p>
        </p:txBody>
      </p:sp>
      <p:sp>
        <p:nvSpPr>
          <p:cNvPr id="3" name="عنصر نائب للمحتوى 2"/>
          <p:cNvSpPr>
            <a:spLocks noGrp="1"/>
          </p:cNvSpPr>
          <p:nvPr>
            <p:ph sz="half" idx="13"/>
          </p:nvPr>
        </p:nvSpPr>
        <p:spPr>
          <a:xfrm>
            <a:off x="704528" y="1772816"/>
            <a:ext cx="8709834" cy="4353348"/>
          </a:xfrm>
        </p:spPr>
        <p:txBody>
          <a:bodyPr/>
          <a:lstStyle/>
          <a:p>
            <a:pPr lvl="0"/>
            <a:r>
              <a:rPr lang="ar-SA" sz="2400" b="1" dirty="0" smtClean="0">
                <a:solidFill>
                  <a:srgbClr val="AD9968"/>
                </a:solidFill>
              </a:rPr>
              <a:t>5. العادات </a:t>
            </a:r>
            <a:r>
              <a:rPr lang="ar-SA" sz="2400" b="1" dirty="0">
                <a:solidFill>
                  <a:srgbClr val="AD9968"/>
                </a:solidFill>
              </a:rPr>
              <a:t>التجارية </a:t>
            </a:r>
            <a:endParaRPr lang="ar-SA" sz="2400" b="1" dirty="0" smtClean="0">
              <a:solidFill>
                <a:srgbClr val="AD9968"/>
              </a:solidFill>
            </a:endParaRPr>
          </a:p>
          <a:p>
            <a:pPr lvl="0"/>
            <a:endParaRPr lang="ar-SA" sz="2000" b="1" dirty="0" smtClean="0">
              <a:solidFill>
                <a:srgbClr val="AD9968"/>
              </a:solidFill>
            </a:endParaRPr>
          </a:p>
          <a:p>
            <a:pPr lvl="0"/>
            <a:r>
              <a:rPr lang="ar-SA" sz="2000" b="1" dirty="0" smtClean="0">
                <a:solidFill>
                  <a:schemeClr val="tx1"/>
                </a:solidFill>
              </a:rPr>
              <a:t>هي </a:t>
            </a:r>
            <a:r>
              <a:rPr lang="ar-SA" sz="2000" b="1" dirty="0">
                <a:solidFill>
                  <a:schemeClr val="tx1"/>
                </a:solidFill>
              </a:rPr>
              <a:t>القواعد التي اعتاد الأفراد أتباعها في معاملاتهم التجارية دون ان تصل إلى درجة الإلزام القانوني. </a:t>
            </a:r>
            <a:endParaRPr lang="en-US" sz="2000" dirty="0">
              <a:solidFill>
                <a:schemeClr val="tx1"/>
              </a:solidFill>
            </a:endParaRPr>
          </a:p>
          <a:p>
            <a:pPr marL="342900" lvl="0" indent="-342900">
              <a:buFont typeface="Arial" panose="020B0604020202020204" pitchFamily="34" charset="0"/>
              <a:buChar char="•"/>
            </a:pPr>
            <a:r>
              <a:rPr lang="ar-SA" sz="2000" b="1" dirty="0">
                <a:solidFill>
                  <a:schemeClr val="tx1"/>
                </a:solidFill>
              </a:rPr>
              <a:t>العادة التجارية لا يتوفر لها الركن المعنوي في العرف، وهو عنصر الإلزام، ولذلك لا تطبق العادة التجارية إلا في حالة أتفاق المتعاقدين صراحة او ضمناً على الأخذ بها.</a:t>
            </a:r>
            <a:endParaRPr lang="en-US" sz="2000" dirty="0">
              <a:solidFill>
                <a:schemeClr val="tx1"/>
              </a:solidFill>
            </a:endParaRPr>
          </a:p>
          <a:p>
            <a:pPr lvl="0"/>
            <a:endParaRPr lang="ar-SA" sz="2000" b="1" dirty="0" smtClean="0">
              <a:solidFill>
                <a:schemeClr val="tx1"/>
              </a:solidFill>
            </a:endParaRPr>
          </a:p>
          <a:p>
            <a:pPr marL="228600" lvl="0" indent="-342900">
              <a:buFont typeface="Arial" panose="020B0604020202020204" pitchFamily="34" charset="0"/>
              <a:buChar char="•"/>
            </a:pPr>
            <a:r>
              <a:rPr lang="ar-SA" sz="2000" b="1" dirty="0" smtClean="0">
                <a:solidFill>
                  <a:schemeClr val="tx1"/>
                </a:solidFill>
              </a:rPr>
              <a:t>وعلى </a:t>
            </a:r>
            <a:r>
              <a:rPr lang="ar-SA" sz="2000" b="1" dirty="0">
                <a:solidFill>
                  <a:schemeClr val="tx1"/>
                </a:solidFill>
              </a:rPr>
              <a:t>ذلك فهي ليست قاعدة قانونية ملزمة وإنما تستمد قوتها الملزمة من إرادة المتعاقدين ولذا يطلق عليها العادة الاتفاقية.</a:t>
            </a:r>
            <a:endParaRPr lang="en-US" sz="2000" dirty="0">
              <a:solidFill>
                <a:schemeClr val="tx1"/>
              </a:solidFill>
            </a:endParaRPr>
          </a:p>
          <a:p>
            <a:pPr lvl="0"/>
            <a:endParaRPr lang="ar-SA" sz="2000" b="1" dirty="0" smtClean="0">
              <a:solidFill>
                <a:schemeClr val="tx1"/>
              </a:solidFill>
            </a:endParaRPr>
          </a:p>
          <a:p>
            <a:pPr marL="228600" lvl="0" indent="-342900">
              <a:buFont typeface="Arial" panose="020B0604020202020204" pitchFamily="34" charset="0"/>
              <a:buChar char="•"/>
            </a:pPr>
            <a:r>
              <a:rPr lang="ar-SA" sz="2000" b="1" dirty="0" smtClean="0">
                <a:solidFill>
                  <a:schemeClr val="tx1"/>
                </a:solidFill>
              </a:rPr>
              <a:t>لذا</a:t>
            </a:r>
            <a:r>
              <a:rPr lang="ar-SA" sz="2000" b="1" dirty="0">
                <a:solidFill>
                  <a:schemeClr val="tx1"/>
                </a:solidFill>
              </a:rPr>
              <a:t>، لا تطبق العادة التجارية في حال جهل الأطراف بوجودها، بخلاف العرف الذي يطبق على الأطراف ولو لم يعلموا بوجوده ما لم يتفقوا على استبعاده صراحة. </a:t>
            </a:r>
            <a:endParaRPr lang="en-US" sz="2000" dirty="0">
              <a:solidFill>
                <a:schemeClr val="tx1"/>
              </a:solidFill>
            </a:endParaRPr>
          </a:p>
          <a:p>
            <a:r>
              <a:rPr lang="ar-SA" sz="2000" b="1" dirty="0">
                <a:solidFill>
                  <a:schemeClr val="tx1"/>
                </a:solidFill>
              </a:rPr>
              <a:t> </a:t>
            </a:r>
            <a:endParaRPr lang="en-US" sz="2000" dirty="0">
              <a:solidFill>
                <a:schemeClr val="tx1"/>
              </a:solidFill>
            </a:endParaRPr>
          </a:p>
          <a:p>
            <a:pPr algn="just">
              <a:defRPr/>
            </a:pPr>
            <a:endParaRPr lang="ar-SA" sz="2000" dirty="0">
              <a:ln w="18415" cmpd="sng">
                <a:solidFill>
                  <a:schemeClr val="tx2">
                    <a:lumMod val="50000"/>
                  </a:schemeClr>
                </a:solidFill>
                <a:prstDash val="solid"/>
              </a:ln>
              <a:solidFill>
                <a:schemeClr val="tx1"/>
              </a:solidFill>
              <a:effectLst>
                <a:outerShdw blurRad="63500" dir="3600000" algn="tl" rotWithShape="0">
                  <a:srgbClr val="000000">
                    <a:alpha val="70000"/>
                  </a:srgbClr>
                </a:outerShdw>
              </a:effectLst>
              <a:cs typeface="Akhbar MT" pitchFamily="2" charset="-78"/>
            </a:endParaRPr>
          </a:p>
          <a:p>
            <a:pPr>
              <a:defRPr/>
            </a:pPr>
            <a:r>
              <a:rPr lang="ar-SA" sz="2000" dirty="0">
                <a:ln w="18415" cmpd="sng">
                  <a:solidFill>
                    <a:schemeClr val="tx2">
                      <a:lumMod val="50000"/>
                    </a:schemeClr>
                  </a:solidFill>
                  <a:prstDash val="solid"/>
                </a:ln>
                <a:solidFill>
                  <a:schemeClr val="tx1"/>
                </a:solidFill>
                <a:effectLst>
                  <a:outerShdw blurRad="63500" dir="3600000" algn="tl" rotWithShape="0">
                    <a:srgbClr val="000000">
                      <a:alpha val="70000"/>
                    </a:srgbClr>
                  </a:outerShdw>
                </a:effectLst>
                <a:cs typeface="Akhbar MT" pitchFamily="2" charset="-78"/>
              </a:rPr>
              <a:t> </a:t>
            </a:r>
          </a:p>
          <a:p>
            <a:endParaRPr lang="ar-SA" sz="2000" dirty="0">
              <a:solidFill>
                <a:schemeClr val="tx1"/>
              </a:solidFill>
            </a:endParaRPr>
          </a:p>
        </p:txBody>
      </p:sp>
      <p:sp>
        <p:nvSpPr>
          <p:cNvPr id="4" name="عنصر نائب للمحتوى 3"/>
          <p:cNvSpPr>
            <a:spLocks noGrp="1"/>
          </p:cNvSpPr>
          <p:nvPr>
            <p:ph sz="half" idx="1"/>
          </p:nvPr>
        </p:nvSpPr>
        <p:spPr>
          <a:xfrm>
            <a:off x="-303584" y="2276872"/>
            <a:ext cx="4392488" cy="2985196"/>
          </a:xfrm>
        </p:spPr>
        <p:txBody>
          <a:bodyPr/>
          <a:lstStyle/>
          <a:p>
            <a:pPr>
              <a:defRPr/>
            </a:pPr>
            <a:r>
              <a:rPr lang="ar-SA" sz="1800" dirty="0" smtClean="0">
                <a:solidFill>
                  <a:schemeClr val="bg1"/>
                </a:solidFill>
              </a:rPr>
              <a:t>.</a:t>
            </a:r>
            <a:endParaRPr lang="en-US" sz="2400" dirty="0">
              <a:ln w="18415" cmpd="sng">
                <a:solidFill>
                  <a:schemeClr val="tx2">
                    <a:lumMod val="50000"/>
                  </a:schemeClr>
                </a:solidFill>
                <a:prstDash val="solid"/>
              </a:ln>
              <a:solidFill>
                <a:srgbClr val="FF3300"/>
              </a:solidFill>
              <a:effectLst>
                <a:outerShdw blurRad="63500" dir="3600000" algn="tl" rotWithShape="0">
                  <a:srgbClr val="000000">
                    <a:alpha val="70000"/>
                  </a:srgbClr>
                </a:outerShdw>
              </a:effectLst>
              <a:cs typeface="Akhbar MT" pitchFamily="2" charset="-78"/>
            </a:endParaRPr>
          </a:p>
          <a:p>
            <a:endParaRPr lang="ar-SA" sz="1800" dirty="0"/>
          </a:p>
          <a:p>
            <a:endParaRPr lang="ar-SA" sz="1800" dirty="0">
              <a:solidFill>
                <a:schemeClr val="bg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xmlns="" val="10770588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ctr">
              <a:buFont typeface="Arial" panose="020B0604020202020204" pitchFamily="34" charset="0"/>
              <a:buChar char="•"/>
            </a:pPr>
            <a:r>
              <a:rPr lang="ar-SA" sz="3600" b="1" dirty="0"/>
              <a:t>العادات </a:t>
            </a:r>
            <a:r>
              <a:rPr lang="ar-SA" sz="3600" b="1" dirty="0" smtClean="0"/>
              <a:t>التجارية (يتبع)</a:t>
            </a:r>
            <a:endParaRPr lang="ar-SA" sz="3600" dirty="0"/>
          </a:p>
        </p:txBody>
      </p:sp>
      <p:sp>
        <p:nvSpPr>
          <p:cNvPr id="3" name="عنصر نائب للمحتوى 2"/>
          <p:cNvSpPr>
            <a:spLocks noGrp="1"/>
          </p:cNvSpPr>
          <p:nvPr>
            <p:ph sz="half" idx="13"/>
          </p:nvPr>
        </p:nvSpPr>
        <p:spPr>
          <a:xfrm>
            <a:off x="704528" y="1600201"/>
            <a:ext cx="8709834" cy="4525963"/>
          </a:xfrm>
        </p:spPr>
        <p:txBody>
          <a:bodyPr/>
          <a:lstStyle/>
          <a:p>
            <a:pPr marL="285750">
              <a:buFont typeface="Arial" panose="020B0604020202020204" pitchFamily="34" charset="0"/>
              <a:buChar char="•"/>
            </a:pPr>
            <a:r>
              <a:rPr lang="ar-SA" sz="1800" b="1" dirty="0" smtClean="0">
                <a:solidFill>
                  <a:srgbClr val="000000"/>
                </a:solidFill>
                <a:cs typeface="+mn-cs"/>
              </a:rPr>
              <a:t>العادة </a:t>
            </a:r>
            <a:r>
              <a:rPr lang="ar-SA" sz="1800" b="1" dirty="0">
                <a:solidFill>
                  <a:srgbClr val="000000"/>
                </a:solidFill>
                <a:cs typeface="+mn-cs"/>
              </a:rPr>
              <a:t>التجارية لا تطبق إلا إذا اثبت من يتمسك بوجودها واتفاق الأطراف على الأخذ بها.</a:t>
            </a:r>
            <a:endParaRPr lang="en-US" sz="1800" dirty="0">
              <a:solidFill>
                <a:srgbClr val="000000"/>
              </a:solidFill>
              <a:cs typeface="+mn-cs"/>
            </a:endParaRPr>
          </a:p>
          <a:p>
            <a:pPr marL="285750" lvl="0">
              <a:buFont typeface="Arial" panose="020B0604020202020204" pitchFamily="34" charset="0"/>
              <a:buChar char="•"/>
            </a:pPr>
            <a:r>
              <a:rPr lang="ar-SA" sz="1800" b="1" dirty="0">
                <a:solidFill>
                  <a:srgbClr val="000000"/>
                </a:solidFill>
                <a:cs typeface="+mn-cs"/>
              </a:rPr>
              <a:t>تقوم العادات التجارية بدور هام في نطاق </a:t>
            </a:r>
            <a:r>
              <a:rPr lang="ar-SA" sz="1800" b="1" dirty="0" smtClean="0">
                <a:solidFill>
                  <a:srgbClr val="000000"/>
                </a:solidFill>
                <a:cs typeface="+mn-cs"/>
              </a:rPr>
              <a:t>القانون التجاري </a:t>
            </a:r>
            <a:r>
              <a:rPr lang="ar-SA" sz="1800" b="1" dirty="0">
                <a:solidFill>
                  <a:srgbClr val="000000"/>
                </a:solidFill>
                <a:cs typeface="+mn-cs"/>
              </a:rPr>
              <a:t>، نظراً للسرعة التي </a:t>
            </a:r>
            <a:r>
              <a:rPr lang="ar-SA" sz="1800" b="1" dirty="0" err="1">
                <a:solidFill>
                  <a:srgbClr val="000000"/>
                </a:solidFill>
                <a:cs typeface="+mn-cs"/>
              </a:rPr>
              <a:t>تتطلبها</a:t>
            </a:r>
            <a:r>
              <a:rPr lang="ar-SA" sz="1800" b="1" dirty="0">
                <a:solidFill>
                  <a:srgbClr val="000000"/>
                </a:solidFill>
                <a:cs typeface="+mn-cs"/>
              </a:rPr>
              <a:t> التجارة، وما يترتب عليها من صعوبة إدراج كافة الشروط في العقود التي يتم إبرامها بين التجار</a:t>
            </a:r>
            <a:endParaRPr lang="en-US" sz="1800" dirty="0">
              <a:solidFill>
                <a:srgbClr val="000000"/>
              </a:solidFill>
              <a:cs typeface="+mn-cs"/>
            </a:endParaRPr>
          </a:p>
          <a:p>
            <a:pPr marL="285750" lvl="0">
              <a:buFont typeface="Arial" panose="020B0604020202020204" pitchFamily="34" charset="0"/>
              <a:buChar char="•"/>
            </a:pPr>
            <a:r>
              <a:rPr lang="ar-SA" sz="1800" b="1" dirty="0">
                <a:solidFill>
                  <a:srgbClr val="000000"/>
                </a:solidFill>
                <a:cs typeface="+mn-cs"/>
              </a:rPr>
              <a:t>يكتفي التجار غالباً بالأخذ بما استقرت عليه العادة لأن التجار يعرفون العادات التجارية، وبالتالي لا تكون هناك حاجة لإدراج كل الشروط المألوفة والمعتادة فيما </a:t>
            </a:r>
            <a:r>
              <a:rPr lang="ar-SA" sz="1800" b="1" dirty="0" smtClean="0">
                <a:solidFill>
                  <a:srgbClr val="000000"/>
                </a:solidFill>
                <a:cs typeface="+mn-cs"/>
              </a:rPr>
              <a:t>بينهم</a:t>
            </a:r>
          </a:p>
          <a:p>
            <a:pPr marL="0" lvl="0" indent="0"/>
            <a:endParaRPr lang="en-US" sz="1800" dirty="0">
              <a:solidFill>
                <a:srgbClr val="000000"/>
              </a:solidFill>
              <a:cs typeface="+mn-cs"/>
            </a:endParaRPr>
          </a:p>
          <a:p>
            <a:pPr lvl="0"/>
            <a:r>
              <a:rPr lang="ar-SA" sz="1800" b="1" dirty="0">
                <a:solidFill>
                  <a:srgbClr val="AD9968"/>
                </a:solidFill>
                <a:cs typeface="+mn-cs"/>
              </a:rPr>
              <a:t>أمثلة على العادات </a:t>
            </a:r>
            <a:r>
              <a:rPr lang="ar-SA" sz="1800" b="1" dirty="0" smtClean="0">
                <a:solidFill>
                  <a:srgbClr val="AD9968"/>
                </a:solidFill>
                <a:cs typeface="+mn-cs"/>
              </a:rPr>
              <a:t>التجارية:</a:t>
            </a:r>
            <a:endParaRPr lang="ar-SA" sz="1800" dirty="0">
              <a:solidFill>
                <a:srgbClr val="AD9968"/>
              </a:solidFill>
              <a:cs typeface="+mn-cs"/>
            </a:endParaRPr>
          </a:p>
          <a:p>
            <a:pPr lvl="0">
              <a:buFont typeface="Arial" panose="020B0604020202020204" pitchFamily="34" charset="0"/>
              <a:buChar char="•"/>
            </a:pPr>
            <a:r>
              <a:rPr lang="ar-SA" sz="1800" b="1" dirty="0" smtClean="0">
                <a:solidFill>
                  <a:srgbClr val="000000"/>
                </a:solidFill>
                <a:cs typeface="+mn-cs"/>
              </a:rPr>
              <a:t>ما </a:t>
            </a:r>
            <a:r>
              <a:rPr lang="ar-SA" sz="1800" b="1" dirty="0">
                <a:solidFill>
                  <a:srgbClr val="000000"/>
                </a:solidFill>
                <a:cs typeface="+mn-cs"/>
              </a:rPr>
              <a:t>جرى عليه العمل من أتباع مسلك معين في حزم البضائع أو تقديرها وزناً أو </a:t>
            </a:r>
            <a:r>
              <a:rPr lang="ar-SA" sz="1800" b="1" dirty="0" smtClean="0">
                <a:solidFill>
                  <a:srgbClr val="000000"/>
                </a:solidFill>
                <a:cs typeface="+mn-cs"/>
              </a:rPr>
              <a:t>قياساً</a:t>
            </a:r>
            <a:endParaRPr lang="ar-SA" sz="1800" dirty="0">
              <a:solidFill>
                <a:srgbClr val="000000"/>
              </a:solidFill>
              <a:cs typeface="+mn-cs"/>
            </a:endParaRPr>
          </a:p>
          <a:p>
            <a:pPr lvl="0">
              <a:buFont typeface="Arial" panose="020B0604020202020204" pitchFamily="34" charset="0"/>
              <a:buChar char="•"/>
            </a:pPr>
            <a:r>
              <a:rPr lang="ar-SA" sz="1800" b="1" dirty="0" smtClean="0">
                <a:solidFill>
                  <a:srgbClr val="000000"/>
                </a:solidFill>
                <a:cs typeface="+mn-cs"/>
              </a:rPr>
              <a:t>ما </a:t>
            </a:r>
            <a:r>
              <a:rPr lang="ar-SA" sz="1800" b="1" dirty="0">
                <a:solidFill>
                  <a:srgbClr val="000000"/>
                </a:solidFill>
                <a:cs typeface="+mn-cs"/>
              </a:rPr>
              <a:t>جرت عليه العادة في تحديد مدة معينة لفحص البضائع في بعض البيوع التجارية</a:t>
            </a:r>
            <a:endParaRPr lang="en-US" sz="1800" dirty="0">
              <a:solidFill>
                <a:srgbClr val="000000"/>
              </a:solidFill>
              <a:cs typeface="+mn-cs"/>
            </a:endParaRPr>
          </a:p>
          <a:p>
            <a:endParaRPr lang="ar-SA" sz="1800" dirty="0">
              <a:solidFill>
                <a:srgbClr val="000000"/>
              </a:solidFill>
              <a:cs typeface="+mn-cs"/>
            </a:endParaRPr>
          </a:p>
        </p:txBody>
      </p:sp>
      <p:sp>
        <p:nvSpPr>
          <p:cNvPr id="4" name="عنصر نائب للمحتوى 3"/>
          <p:cNvSpPr>
            <a:spLocks noGrp="1"/>
          </p:cNvSpPr>
          <p:nvPr>
            <p:ph sz="half" idx="1"/>
          </p:nvPr>
        </p:nvSpPr>
        <p:spPr/>
        <p:txBody>
          <a:bodyPr/>
          <a:lstStyle/>
          <a:p>
            <a:r>
              <a:rPr lang="ar-SA" sz="800" dirty="0" smtClean="0">
                <a:solidFill>
                  <a:schemeClr val="bg1"/>
                </a:solidFill>
              </a:rPr>
              <a:t>.</a:t>
            </a:r>
            <a:endParaRPr lang="ar-SA" sz="800" dirty="0">
              <a:solidFill>
                <a:schemeClr val="bg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xmlns="" val="179115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buFont typeface="Arial" panose="020B0604020202020204" pitchFamily="34" charset="0"/>
              <a:buChar char="•"/>
            </a:pPr>
            <a:r>
              <a:rPr lang="ar-SA" dirty="0" smtClean="0"/>
              <a:t>الفرق بين العادة الاتفاقية والعرف </a:t>
            </a:r>
            <a:endParaRPr lang="ar-SA" dirty="0"/>
          </a:p>
        </p:txBody>
      </p:sp>
      <p:sp>
        <p:nvSpPr>
          <p:cNvPr id="3" name="عنصر نائب للمحتوى 2"/>
          <p:cNvSpPr>
            <a:spLocks noGrp="1"/>
          </p:cNvSpPr>
          <p:nvPr>
            <p:ph sz="half" idx="13"/>
          </p:nvPr>
        </p:nvSpPr>
        <p:spPr>
          <a:xfrm>
            <a:off x="1568624" y="1700809"/>
            <a:ext cx="7776863" cy="4324748"/>
          </a:xfrm>
        </p:spPr>
        <p:txBody>
          <a:bodyPr/>
          <a:lstStyle/>
          <a:p>
            <a:pPr marL="285750">
              <a:buFont typeface="Arial" panose="020B0604020202020204" pitchFamily="34" charset="0"/>
              <a:buChar char="•"/>
            </a:pPr>
            <a:r>
              <a:rPr lang="ar-SA" sz="1800" b="1" dirty="0" smtClean="0">
                <a:solidFill>
                  <a:schemeClr val="tx1"/>
                </a:solidFill>
              </a:rPr>
              <a:t>القاضي يطبق العرف من تلقاء نفسه دون أن يطالبه الخصوم بتطبيقه.</a:t>
            </a:r>
            <a:endParaRPr lang="en-US" sz="1800" b="1" dirty="0" smtClean="0">
              <a:solidFill>
                <a:schemeClr val="tx1"/>
              </a:solidFill>
            </a:endParaRPr>
          </a:p>
          <a:p>
            <a:pPr marL="285750">
              <a:buFont typeface="Arial" panose="020B0604020202020204" pitchFamily="34" charset="0"/>
              <a:buChar char="•"/>
            </a:pPr>
            <a:r>
              <a:rPr lang="ar-SA" sz="1800" b="1" dirty="0">
                <a:solidFill>
                  <a:schemeClr val="tx1"/>
                </a:solidFill>
              </a:rPr>
              <a:t>ل</a:t>
            </a:r>
            <a:r>
              <a:rPr lang="ar-SA" sz="1800" b="1" dirty="0" smtClean="0">
                <a:solidFill>
                  <a:schemeClr val="tx1"/>
                </a:solidFill>
              </a:rPr>
              <a:t>ا يطلب القاضي من الخصوم إثبات وجود العرف. </a:t>
            </a:r>
          </a:p>
          <a:p>
            <a:pPr marL="285750">
              <a:buFont typeface="Arial" panose="020B0604020202020204" pitchFamily="34" charset="0"/>
              <a:buChar char="•"/>
            </a:pPr>
            <a:r>
              <a:rPr lang="ar-SA" sz="1800" b="1" dirty="0" smtClean="0">
                <a:solidFill>
                  <a:schemeClr val="tx1"/>
                </a:solidFill>
              </a:rPr>
              <a:t>يطبق القاضي العرف ولو لم يعلم به الخصوم.</a:t>
            </a:r>
            <a:endParaRPr lang="en-US" sz="1800" b="1" dirty="0" smtClean="0">
              <a:solidFill>
                <a:schemeClr val="tx1"/>
              </a:solidFill>
            </a:endParaRPr>
          </a:p>
          <a:p>
            <a:r>
              <a:rPr lang="ar-SA" sz="1800" b="1" dirty="0">
                <a:solidFill>
                  <a:schemeClr val="tx1"/>
                </a:solidFill>
              </a:rPr>
              <a:t> </a:t>
            </a:r>
            <a:endParaRPr lang="en-US" sz="1800" b="1" dirty="0">
              <a:solidFill>
                <a:schemeClr val="tx1"/>
              </a:solidFill>
            </a:endParaRPr>
          </a:p>
          <a:p>
            <a:pPr lvl="0"/>
            <a:r>
              <a:rPr lang="ar-SA" sz="1800" b="1" dirty="0">
                <a:solidFill>
                  <a:srgbClr val="AD9968"/>
                </a:solidFill>
              </a:rPr>
              <a:t>ومن أهم الانتقادات التي يمكن توجيهها للعرف والعادات التجارية الآتي:</a:t>
            </a:r>
            <a:endParaRPr lang="en-US" sz="1800" b="1" dirty="0">
              <a:solidFill>
                <a:srgbClr val="AD9968"/>
              </a:solidFill>
            </a:endParaRPr>
          </a:p>
          <a:p>
            <a:pPr lvl="0">
              <a:buFont typeface="Arial" panose="020B0604020202020204" pitchFamily="34" charset="0"/>
              <a:buChar char="•"/>
            </a:pPr>
            <a:endParaRPr lang="ar-SA" sz="1800" b="1" dirty="0" smtClean="0">
              <a:solidFill>
                <a:schemeClr val="tx1"/>
              </a:solidFill>
            </a:endParaRPr>
          </a:p>
          <a:p>
            <a:pPr lvl="0">
              <a:buFont typeface="Arial" panose="020B0604020202020204" pitchFamily="34" charset="0"/>
              <a:buChar char="•"/>
            </a:pPr>
            <a:r>
              <a:rPr lang="ar-SA" sz="1800" b="1" dirty="0" smtClean="0">
                <a:solidFill>
                  <a:schemeClr val="tx1"/>
                </a:solidFill>
              </a:rPr>
              <a:t>أن </a:t>
            </a:r>
            <a:r>
              <a:rPr lang="ar-SA" sz="1800" b="1" dirty="0">
                <a:solidFill>
                  <a:schemeClr val="tx1"/>
                </a:solidFill>
              </a:rPr>
              <a:t>قواعدهما غامضة لأنها غير مكتوبة.</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أن قواعدهما لا تعطي إجابات قانونية لمعظم المسائل القانونية الهامة مثل صحة التعاقد والأهلية.</a:t>
            </a:r>
            <a:endParaRPr lang="en-US" sz="1800" b="1" dirty="0">
              <a:solidFill>
                <a:schemeClr val="tx1"/>
              </a:solidFill>
            </a:endParaRPr>
          </a:p>
          <a:p>
            <a:pPr lvl="0">
              <a:buFont typeface="Arial" panose="020B0604020202020204" pitchFamily="34" charset="0"/>
              <a:buChar char="•"/>
            </a:pPr>
            <a:r>
              <a:rPr lang="ar-SA" sz="1800" b="1" dirty="0">
                <a:solidFill>
                  <a:schemeClr val="tx1"/>
                </a:solidFill>
              </a:rPr>
              <a:t>لا يعتبران قانوناً بالمعنى الطبيعي لأنهما لا ينبثقان من برلمان دولة ذات سيادة أو اتفاقية دولية.</a:t>
            </a:r>
            <a:endParaRPr lang="en-US" sz="1800" b="1" dirty="0">
              <a:solidFill>
                <a:schemeClr val="tx1"/>
              </a:solidFill>
            </a:endParaRPr>
          </a:p>
          <a:p>
            <a:pPr>
              <a:defRPr/>
            </a:pPr>
            <a:endParaRPr lang="ar-SA" sz="1800" b="1" dirty="0">
              <a:solidFill>
                <a:schemeClr val="tx1"/>
              </a:solidFill>
              <a:cs typeface="+mj-cs"/>
            </a:endParaRPr>
          </a:p>
        </p:txBody>
      </p:sp>
      <p:sp>
        <p:nvSpPr>
          <p:cNvPr id="4" name="عنصر نائب للمحتوى 3"/>
          <p:cNvSpPr>
            <a:spLocks noGrp="1"/>
          </p:cNvSpPr>
          <p:nvPr>
            <p:ph sz="half" idx="1"/>
          </p:nvPr>
        </p:nvSpPr>
        <p:spPr/>
        <p:txBody>
          <a:bodyPr/>
          <a:lstStyle/>
          <a:p>
            <a:r>
              <a:rPr lang="ar-SA" dirty="0" smtClean="0">
                <a:solidFill>
                  <a:schemeClr val="bg1"/>
                </a:solidFill>
              </a:rPr>
              <a:t>.</a:t>
            </a:r>
            <a:endParaRPr lang="ar-SA" dirty="0">
              <a:solidFill>
                <a:schemeClr val="bg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xmlns="" val="210099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Rectangle 3"/>
          <p:cNvSpPr txBox="1">
            <a:spLocks noRot="1" noChangeArrowheads="1"/>
          </p:cNvSpPr>
          <p:nvPr/>
        </p:nvSpPr>
        <p:spPr>
          <a:xfrm>
            <a:off x="3852434" y="16920"/>
            <a:ext cx="3173003" cy="62068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a:ln>
                  <a:solidFill>
                    <a:sysClr val="windowText" lastClr="000000"/>
                  </a:solidFill>
                </a:ln>
                <a:solidFill>
                  <a:sysClr val="windowText" lastClr="000000"/>
                </a:solidFill>
                <a:cs typeface="AL-Mohanad" pitchFamily="2" charset="-78"/>
              </a:rPr>
              <a:t>ب المصادر التفسيرية</a:t>
            </a:r>
            <a:endParaRPr lang="en-US" sz="3600" b="1" dirty="0">
              <a:ln>
                <a:solidFill>
                  <a:sysClr val="windowText" lastClr="000000"/>
                </a:solidFill>
              </a:ln>
              <a:solidFill>
                <a:sysClr val="windowText" lastClr="000000"/>
              </a:solidFill>
              <a:cs typeface="AL-Mohanad" pitchFamily="2" charset="-78"/>
            </a:endParaRPr>
          </a:p>
        </p:txBody>
      </p:sp>
      <p:sp>
        <p:nvSpPr>
          <p:cNvPr id="6" name="Rectangle 3"/>
          <p:cNvSpPr txBox="1">
            <a:spLocks noRot="1" noChangeArrowheads="1"/>
          </p:cNvSpPr>
          <p:nvPr/>
        </p:nvSpPr>
        <p:spPr>
          <a:xfrm>
            <a:off x="28029" y="781624"/>
            <a:ext cx="9501254" cy="136815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accent4">
                      <a:lumMod val="75000"/>
                    </a:schemeClr>
                  </a:solidFill>
                </a:ln>
                <a:solidFill>
                  <a:schemeClr val="accent4">
                    <a:lumMod val="75000"/>
                  </a:schemeClr>
                </a:solidFill>
                <a:cs typeface="Akhbar MT" pitchFamily="2" charset="-78"/>
              </a:rPr>
              <a:t>1-القضاء </a:t>
            </a:r>
            <a:r>
              <a:rPr lang="ar-SA" sz="2400" b="1" dirty="0" smtClean="0">
                <a:ln>
                  <a:solidFill>
                    <a:schemeClr val="accent4">
                      <a:lumMod val="75000"/>
                    </a:schemeClr>
                  </a:solidFill>
                </a:ln>
                <a:solidFill>
                  <a:schemeClr val="accent4">
                    <a:lumMod val="75000"/>
                  </a:schemeClr>
                </a:solidFill>
                <a:cs typeface="Akhbar MT" pitchFamily="2" charset="-78"/>
              </a:rPr>
              <a:t>: يقصد </a:t>
            </a:r>
            <a:r>
              <a:rPr lang="ar-SA" sz="2400" b="1" dirty="0">
                <a:ln>
                  <a:solidFill>
                    <a:schemeClr val="accent4">
                      <a:lumMod val="75000"/>
                    </a:schemeClr>
                  </a:solidFill>
                </a:ln>
                <a:solidFill>
                  <a:schemeClr val="accent4">
                    <a:lumMod val="75000"/>
                  </a:schemeClr>
                </a:solidFill>
                <a:cs typeface="Akhbar MT" pitchFamily="2" charset="-78"/>
              </a:rPr>
              <a:t>بالقضاء </a:t>
            </a:r>
            <a:r>
              <a:rPr lang="ar-SA" sz="2400" b="1" dirty="0" smtClean="0">
                <a:ln>
                  <a:solidFill>
                    <a:schemeClr val="accent4">
                      <a:lumMod val="75000"/>
                    </a:schemeClr>
                  </a:solidFill>
                </a:ln>
                <a:solidFill>
                  <a:schemeClr val="accent4">
                    <a:lumMod val="75000"/>
                  </a:schemeClr>
                </a:solidFill>
                <a:cs typeface="Akhbar MT" pitchFamily="2" charset="-78"/>
              </a:rPr>
              <a:t>هنا مجموعة المبادئ القانونية </a:t>
            </a:r>
            <a:r>
              <a:rPr lang="ar-SA" sz="2400" b="1" dirty="0">
                <a:ln>
                  <a:solidFill>
                    <a:schemeClr val="accent4">
                      <a:lumMod val="75000"/>
                    </a:schemeClr>
                  </a:solidFill>
                </a:ln>
                <a:solidFill>
                  <a:schemeClr val="accent4">
                    <a:lumMod val="75000"/>
                  </a:schemeClr>
                </a:solidFill>
                <a:cs typeface="Akhbar MT" pitchFamily="2" charset="-78"/>
              </a:rPr>
              <a:t>التي تستخلص من استقرار المحاكم </a:t>
            </a:r>
            <a:r>
              <a:rPr lang="ar-SA" sz="2400" b="1" dirty="0" smtClean="0">
                <a:ln>
                  <a:solidFill>
                    <a:schemeClr val="accent4">
                      <a:lumMod val="75000"/>
                    </a:schemeClr>
                  </a:solidFill>
                </a:ln>
                <a:solidFill>
                  <a:schemeClr val="accent4">
                    <a:lumMod val="75000"/>
                  </a:schemeClr>
                </a:solidFill>
                <a:cs typeface="Akhbar MT" pitchFamily="2" charset="-78"/>
              </a:rPr>
              <a:t>على اتباعها والحكم بها، لأن </a:t>
            </a:r>
            <a:r>
              <a:rPr lang="ar-SA" sz="2400" b="1" dirty="0">
                <a:ln>
                  <a:solidFill>
                    <a:schemeClr val="accent4">
                      <a:lumMod val="75000"/>
                    </a:schemeClr>
                  </a:solidFill>
                </a:ln>
                <a:solidFill>
                  <a:schemeClr val="accent4">
                    <a:lumMod val="75000"/>
                  </a:schemeClr>
                </a:solidFill>
                <a:cs typeface="Akhbar MT" pitchFamily="2" charset="-78"/>
              </a:rPr>
              <a:t>استقرار الأحكام القضائية في اتجاه معين </a:t>
            </a:r>
            <a:r>
              <a:rPr lang="ar-SA" sz="2400" b="1" dirty="0" smtClean="0">
                <a:ln>
                  <a:solidFill>
                    <a:schemeClr val="accent4">
                      <a:lumMod val="75000"/>
                    </a:schemeClr>
                  </a:solidFill>
                </a:ln>
                <a:solidFill>
                  <a:schemeClr val="accent4">
                    <a:lumMod val="75000"/>
                  </a:schemeClr>
                </a:solidFill>
                <a:cs typeface="Akhbar MT" pitchFamily="2" charset="-78"/>
              </a:rPr>
              <a:t>من </a:t>
            </a:r>
            <a:r>
              <a:rPr lang="ar-SA" sz="2400" b="1" dirty="0">
                <a:ln>
                  <a:solidFill>
                    <a:schemeClr val="accent4">
                      <a:lumMod val="75000"/>
                    </a:schemeClr>
                  </a:solidFill>
                </a:ln>
                <a:solidFill>
                  <a:schemeClr val="accent4">
                    <a:lumMod val="75000"/>
                  </a:schemeClr>
                </a:solidFill>
                <a:cs typeface="Akhbar MT" pitchFamily="2" charset="-78"/>
              </a:rPr>
              <a:t>شأنه أن يؤدي إلي وجود تفسير للقواعد القانونية يصعب </a:t>
            </a:r>
            <a:r>
              <a:rPr lang="ar-SA" sz="2400" b="1" dirty="0" smtClean="0">
                <a:ln>
                  <a:solidFill>
                    <a:schemeClr val="accent4">
                      <a:lumMod val="75000"/>
                    </a:schemeClr>
                  </a:solidFill>
                </a:ln>
                <a:solidFill>
                  <a:schemeClr val="accent4">
                    <a:lumMod val="75000"/>
                  </a:schemeClr>
                </a:solidFill>
                <a:cs typeface="Akhbar MT" pitchFamily="2" charset="-78"/>
              </a:rPr>
              <a:t>على </a:t>
            </a:r>
            <a:r>
              <a:rPr lang="ar-SA" sz="2400" b="1" dirty="0">
                <a:ln>
                  <a:solidFill>
                    <a:schemeClr val="accent4">
                      <a:lumMod val="75000"/>
                    </a:schemeClr>
                  </a:solidFill>
                </a:ln>
                <a:solidFill>
                  <a:schemeClr val="accent4">
                    <a:lumMod val="75000"/>
                  </a:schemeClr>
                </a:solidFill>
                <a:cs typeface="Akhbar MT" pitchFamily="2" charset="-78"/>
              </a:rPr>
              <a:t>القاضي الخروج عليه. </a:t>
            </a:r>
            <a:r>
              <a:rPr lang="ar-SA" sz="2400" b="1" dirty="0" smtClean="0">
                <a:ln>
                  <a:solidFill>
                    <a:schemeClr val="accent4">
                      <a:lumMod val="75000"/>
                    </a:schemeClr>
                  </a:solidFill>
                </a:ln>
                <a:solidFill>
                  <a:schemeClr val="accent4">
                    <a:lumMod val="75000"/>
                  </a:schemeClr>
                </a:solidFill>
                <a:cs typeface="Akhbar MT" pitchFamily="2" charset="-78"/>
              </a:rPr>
              <a:t>من الملاحظ </a:t>
            </a:r>
            <a:r>
              <a:rPr lang="ar-SA" sz="2400" b="1" dirty="0">
                <a:ln>
                  <a:solidFill>
                    <a:schemeClr val="accent4">
                      <a:lumMod val="75000"/>
                    </a:schemeClr>
                  </a:solidFill>
                </a:ln>
                <a:solidFill>
                  <a:schemeClr val="accent4">
                    <a:lumMod val="75000"/>
                  </a:schemeClr>
                </a:solidFill>
                <a:cs typeface="Akhbar MT" pitchFamily="2" charset="-78"/>
              </a:rPr>
              <a:t>أن القضاء يعتبر من المصادر الرسمية في بعض الدول مثل </a:t>
            </a:r>
            <a:r>
              <a:rPr lang="ar-SA" sz="2400" b="1" dirty="0" smtClean="0">
                <a:ln>
                  <a:solidFill>
                    <a:schemeClr val="accent4">
                      <a:lumMod val="75000"/>
                    </a:schemeClr>
                  </a:solidFill>
                </a:ln>
                <a:solidFill>
                  <a:schemeClr val="accent4">
                    <a:lumMod val="75000"/>
                  </a:schemeClr>
                </a:solidFill>
                <a:cs typeface="Akhbar MT" pitchFamily="2" charset="-78"/>
              </a:rPr>
              <a:t>بريطانيا ( السوابق القضائية).</a:t>
            </a:r>
            <a:endParaRPr lang="en-US" sz="2400" b="1" dirty="0">
              <a:ln>
                <a:solidFill>
                  <a:schemeClr val="accent4">
                    <a:lumMod val="75000"/>
                  </a:schemeClr>
                </a:solidFill>
              </a:ln>
              <a:solidFill>
                <a:schemeClr val="accent4">
                  <a:lumMod val="75000"/>
                </a:schemeClr>
              </a:solidFill>
              <a:cs typeface="Akhbar MT" pitchFamily="2" charset="-78"/>
            </a:endParaRPr>
          </a:p>
          <a:p>
            <a:pPr algn="just">
              <a:defRPr/>
            </a:pPr>
            <a:endParaRPr lang="en-US" sz="2400" b="1" dirty="0">
              <a:ln>
                <a:solidFill>
                  <a:sysClr val="windowText" lastClr="000000"/>
                </a:solidFill>
              </a:ln>
              <a:solidFill>
                <a:srgbClr val="2D07CF"/>
              </a:solidFill>
              <a:cs typeface="AL-Mohanad" pitchFamily="2" charset="-78"/>
            </a:endParaRPr>
          </a:p>
        </p:txBody>
      </p:sp>
      <p:sp>
        <p:nvSpPr>
          <p:cNvPr id="7" name="Rectangle 3"/>
          <p:cNvSpPr txBox="1">
            <a:spLocks noRot="1" noChangeArrowheads="1"/>
          </p:cNvSpPr>
          <p:nvPr/>
        </p:nvSpPr>
        <p:spPr>
          <a:xfrm>
            <a:off x="158569" y="2293792"/>
            <a:ext cx="9501190" cy="178595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r>
              <a:rPr lang="ar-SA" sz="2400" b="1" dirty="0">
                <a:solidFill>
                  <a:schemeClr val="tx1"/>
                </a:solidFill>
              </a:rPr>
              <a:t>2-الفقه: يقصد بالفقه </a:t>
            </a:r>
            <a:r>
              <a:rPr lang="ar-SA" sz="2400" b="1" dirty="0" smtClean="0">
                <a:solidFill>
                  <a:schemeClr val="tx1"/>
                </a:solidFill>
              </a:rPr>
              <a:t>مجموعة </a:t>
            </a:r>
            <a:r>
              <a:rPr lang="ar-SA" sz="2400" b="1" dirty="0">
                <a:solidFill>
                  <a:schemeClr val="tx1"/>
                </a:solidFill>
              </a:rPr>
              <a:t>الآراء والأفكار التي يقول بها أساتذة القانون عند قيامهم بشرح القوانين وبيان شروط تطبيقها وما بها من عيوب أو نقص، وعند دراستهم للأحكام القضائية وبيان ما يجب أن يكون عليه الحكم، مما يؤدي إلى تجنب الأخطاء والعيوب في الأحكام القضائية في المستقبل. </a:t>
            </a:r>
            <a:r>
              <a:rPr lang="ar-SA" sz="2400" b="1" dirty="0" smtClean="0">
                <a:solidFill>
                  <a:schemeClr val="tx1"/>
                </a:solidFill>
              </a:rPr>
              <a:t>( الفقه </a:t>
            </a:r>
            <a:r>
              <a:rPr lang="ar-SA" sz="2400" b="1" dirty="0">
                <a:solidFill>
                  <a:schemeClr val="tx1"/>
                </a:solidFill>
              </a:rPr>
              <a:t>يقوم يدور هام في توجيه كل من القاضي </a:t>
            </a:r>
            <a:r>
              <a:rPr lang="ar-SA" sz="2400" b="1" dirty="0" smtClean="0">
                <a:solidFill>
                  <a:schemeClr val="tx1"/>
                </a:solidFill>
              </a:rPr>
              <a:t>والمشرع ).</a:t>
            </a:r>
            <a:endParaRPr lang="en-US" sz="2400" b="1" dirty="0">
              <a:solidFill>
                <a:schemeClr val="tx1"/>
              </a:solidFill>
            </a:endParaRPr>
          </a:p>
          <a:p>
            <a:pPr algn="just">
              <a:defRPr/>
            </a:pPr>
            <a:endParaRPr lang="en-US" sz="2800" b="1" dirty="0">
              <a:ln>
                <a:solidFill>
                  <a:sysClr val="windowText" lastClr="000000"/>
                </a:solidFill>
              </a:ln>
              <a:solidFill>
                <a:srgbClr val="2D07CF"/>
              </a:solidFill>
              <a:cs typeface="AL-Mohanad" pitchFamily="2" charset="-78"/>
            </a:endParaRPr>
          </a:p>
        </p:txBody>
      </p:sp>
      <p:sp>
        <p:nvSpPr>
          <p:cNvPr id="8" name="مستطيل 7"/>
          <p:cNvSpPr/>
          <p:nvPr/>
        </p:nvSpPr>
        <p:spPr>
          <a:xfrm>
            <a:off x="158569" y="4310018"/>
            <a:ext cx="9497102" cy="1815882"/>
          </a:xfrm>
          <a:prstGeom prst="rect">
            <a:avLst/>
          </a:prstGeom>
          <a:solidFill>
            <a:srgbClr val="FFFFCC"/>
          </a:solidFill>
        </p:spPr>
        <p:txBody>
          <a:bodyPr wrap="square">
            <a:spAutoFit/>
          </a:bodyPr>
          <a:lstStyle/>
          <a:p>
            <a:pPr marL="609600" indent="-609600">
              <a:buFont typeface="Wingdings" pitchFamily="2" charset="2"/>
              <a:buNone/>
            </a:pPr>
            <a:r>
              <a:rPr lang="ar-SA" sz="2800" b="1" dirty="0" smtClean="0">
                <a:ln>
                  <a:solidFill>
                    <a:schemeClr val="accent4">
                      <a:lumMod val="75000"/>
                    </a:schemeClr>
                  </a:solidFill>
                </a:ln>
                <a:solidFill>
                  <a:srgbClr val="C00000"/>
                </a:solidFill>
                <a:latin typeface="Calibri"/>
                <a:cs typeface="AL-Mohanad" pitchFamily="2" charset="-78"/>
              </a:rPr>
              <a:t>3- مبادئ القانون الطبيعي والقواعد العامة في العدالة: تشكل القواعد العامة في القانون ومبادئ الحق و العدالة ومبادئ القانون الطبيعي مخرجاً لحل النزاع من قبل القاضي الذي لا يجد في المصادر الرسمية للقاعدة القانونية أو المصادر التفسيرية، ما يمكن أن يعول عليه لحل النزاع. ( قواعد الفطرة البشرية )</a:t>
            </a:r>
            <a:endParaRPr lang="en-US" sz="2800" b="1" dirty="0">
              <a:ln>
                <a:solidFill>
                  <a:schemeClr val="accent4">
                    <a:lumMod val="75000"/>
                  </a:schemeClr>
                </a:solidFill>
              </a:ln>
              <a:solidFill>
                <a:srgbClr val="C00000"/>
              </a:solidFill>
              <a:latin typeface="Calibri"/>
              <a:cs typeface="AL-Mohanad" pitchFamily="2" charset="-78"/>
            </a:endParaRPr>
          </a:p>
        </p:txBody>
      </p:sp>
    </p:spTree>
    <p:extLst>
      <p:ext uri="{BB962C8B-B14F-4D97-AF65-F5344CB8AC3E}">
        <p14:creationId xmlns:p14="http://schemas.microsoft.com/office/powerpoint/2010/main" xmlns="" val="50213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191</TotalTime>
  <Words>1807</Words>
  <Application>Microsoft Office PowerPoint</Application>
  <PresentationFormat>A4 Paper (210x297 mm)‎</PresentationFormat>
  <Paragraphs>189</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الأولى: ماهية القانون التجاري </vt:lpstr>
      <vt:lpstr> </vt:lpstr>
      <vt:lpstr>الشريحة 4</vt:lpstr>
      <vt:lpstr>مفهوم التجارة من الناحية القانونية </vt:lpstr>
      <vt:lpstr>.</vt:lpstr>
      <vt:lpstr>.</vt:lpstr>
      <vt:lpstr>خصائص القانون التجاري </vt:lpstr>
      <vt:lpstr>ذاتية القانون التجاري واستقلاله</vt:lpstr>
      <vt:lpstr>أ- مبررات أنصار وحدة القانون الخاص </vt:lpstr>
      <vt:lpstr>          ب- مبررات أنصار استقلال القانون التجاري  </vt:lpstr>
      <vt:lpstr>تعريف القانون التجاري </vt:lpstr>
      <vt:lpstr>.</vt:lpstr>
      <vt:lpstr>المصادر الرسمية </vt:lpstr>
      <vt:lpstr>المصادر الرسمية</vt:lpstr>
      <vt:lpstr>المصادر الرسمية</vt:lpstr>
      <vt:lpstr>المصادر الرسمية</vt:lpstr>
      <vt:lpstr>المصادر الرسمية</vt:lpstr>
      <vt:lpstr>العرف التجاري (يتبع)</vt:lpstr>
      <vt:lpstr>المصادر الرسمية</vt:lpstr>
      <vt:lpstr>العادات التجارية (يتبع)</vt:lpstr>
      <vt:lpstr>الفرق بين العادة الاتفاقية والعرف </vt:lpstr>
      <vt:lpstr>.</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HP</cp:lastModifiedBy>
  <cp:revision>40</cp:revision>
  <dcterms:created xsi:type="dcterms:W3CDTF">2015-09-03T07:07:53Z</dcterms:created>
  <dcterms:modified xsi:type="dcterms:W3CDTF">2015-09-13T13:12:38Z</dcterms:modified>
</cp:coreProperties>
</file>