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10" r:id="rId3"/>
    <p:sldId id="330" r:id="rId4"/>
    <p:sldId id="332" r:id="rId5"/>
    <p:sldId id="333" r:id="rId6"/>
    <p:sldId id="334" r:id="rId7"/>
    <p:sldId id="335" r:id="rId8"/>
    <p:sldId id="336" r:id="rId9"/>
    <p:sldId id="337" r:id="rId10"/>
    <p:sldId id="338" r:id="rId11"/>
    <p:sldId id="339" r:id="rId12"/>
    <p:sldId id="341" r:id="rId13"/>
    <p:sldId id="342" r:id="rId14"/>
    <p:sldId id="343" r:id="rId15"/>
    <p:sldId id="331" r:id="rId16"/>
    <p:sldId id="344"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FF3300"/>
    <a:srgbClr val="000000"/>
    <a:srgbClr val="AB1A25"/>
    <a:srgbClr val="013E36"/>
    <a:srgbClr val="D9791B"/>
    <a:srgbClr val="00263A"/>
    <a:srgbClr val="009900"/>
    <a:srgbClr val="709256"/>
    <a:srgbClr val="3B84A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3" d="100"/>
          <a:sy n="73" d="100"/>
        </p:scale>
        <p:origin x="-1104" y="-10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9/13/2015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chemeClr val="accent1">
                    <a:lumMod val="50000"/>
                  </a:schemeClr>
                </a:solidFill>
                <a:latin typeface="Calibri" pitchFamily="34" charset="0"/>
                <a:cs typeface="Times New Roman" pitchFamily="18" charset="0"/>
              </a:rPr>
              <a:t>القانون التجاري</a:t>
            </a:r>
          </a:p>
          <a:p>
            <a:pPr algn="ctr" rtl="0"/>
            <a:r>
              <a:rPr lang="en-US" sz="2800" b="1" dirty="0" smtClean="0">
                <a:solidFill>
                  <a:schemeClr val="accent1">
                    <a:lumMod val="50000"/>
                  </a:schemeClr>
                </a:solidFill>
                <a:latin typeface="Calibri" pitchFamily="34" charset="0"/>
                <a:cs typeface="Times New Roman" pitchFamily="18" charset="0"/>
              </a:rPr>
              <a:t>Commercial Law</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chemeClr val="accent1">
                    <a:lumMod val="50000"/>
                  </a:schemeClr>
                </a:solidFill>
                <a:latin typeface="Calibri" pitchFamily="34" charset="0"/>
                <a:cs typeface="Times New Roman" pitchFamily="18" charset="0"/>
              </a:rPr>
              <a:t>د</a:t>
            </a:r>
            <a:r>
              <a:rPr lang="en-US" sz="2800" b="1" dirty="0" smtClean="0">
                <a:solidFill>
                  <a:schemeClr val="accent1">
                    <a:lumMod val="50000"/>
                  </a:schemeClr>
                </a:solidFill>
                <a:latin typeface="Calibri" pitchFamily="34" charset="0"/>
                <a:cs typeface="Times New Roman" pitchFamily="18" charset="0"/>
              </a:rPr>
              <a:t>.</a:t>
            </a:r>
            <a:r>
              <a:rPr lang="ar-SA" sz="2800" b="1" dirty="0" smtClean="0">
                <a:solidFill>
                  <a:schemeClr val="accent1">
                    <a:lumMod val="50000"/>
                  </a:schemeClr>
                </a:solidFill>
                <a:latin typeface="Calibri" pitchFamily="34" charset="0"/>
                <a:cs typeface="Times New Roman" pitchFamily="18" charset="0"/>
              </a:rPr>
              <a:t> فارس بن عبدالله العصيمي</a:t>
            </a:r>
            <a:endParaRPr lang="en-US" sz="2800" b="1" dirty="0">
              <a:solidFill>
                <a:schemeClr val="accent1">
                  <a:lumMod val="50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sz="3600" b="1" spc="-150" dirty="0">
                <a:solidFill>
                  <a:schemeClr val="accent5">
                    <a:lumMod val="75000"/>
                  </a:schemeClr>
                </a:solidFill>
                <a:latin typeface="ae_AlMateen" pitchFamily="2" charset="-78"/>
                <a:cs typeface="+mn-cs"/>
              </a:rPr>
              <a:t>المحاضرة </a:t>
            </a:r>
            <a:r>
              <a:rPr lang="ar-SA" sz="3600" b="1" spc="-150" dirty="0" smtClean="0">
                <a:solidFill>
                  <a:schemeClr val="accent5">
                    <a:lumMod val="75000"/>
                  </a:schemeClr>
                </a:solidFill>
                <a:latin typeface="ae_AlMateen" pitchFamily="2" charset="-78"/>
                <a:cs typeface="+mn-cs"/>
              </a:rPr>
              <a:t>الثانية :</a:t>
            </a:r>
            <a:r>
              <a:rPr lang="ar-SA" sz="3600" b="1" dirty="0" smtClean="0">
                <a:solidFill>
                  <a:schemeClr val="accent5">
                    <a:lumMod val="75000"/>
                  </a:schemeClr>
                </a:solidFill>
                <a:cs typeface="+mn-cs"/>
              </a:rPr>
              <a:t> </a:t>
            </a:r>
            <a:r>
              <a:rPr lang="ar-SA" sz="3600" b="1" dirty="0">
                <a:solidFill>
                  <a:schemeClr val="accent5">
                    <a:lumMod val="75000"/>
                  </a:schemeClr>
                </a:solidFill>
                <a:cs typeface="+mn-cs"/>
              </a:rPr>
              <a:t>نطاق القانون التجاري </a:t>
            </a:r>
            <a:br>
              <a:rPr lang="ar-SA" sz="3600" b="1" dirty="0">
                <a:solidFill>
                  <a:schemeClr val="accent5">
                    <a:lumMod val="75000"/>
                  </a:schemeClr>
                </a:solidFill>
                <a:cs typeface="+mn-cs"/>
              </a:rPr>
            </a:br>
            <a:r>
              <a:rPr lang="ar-SA" sz="3600" b="1" dirty="0">
                <a:solidFill>
                  <a:schemeClr val="accent5">
                    <a:lumMod val="75000"/>
                  </a:schemeClr>
                </a:solidFill>
                <a:cs typeface="+mn-cs"/>
              </a:rPr>
              <a:t>وتمييز العمل التجاري عن العمل المدني</a:t>
            </a:r>
            <a:r>
              <a:rPr lang="en-US" sz="3600" dirty="0">
                <a:solidFill>
                  <a:schemeClr val="accent5">
                    <a:lumMod val="75000"/>
                  </a:schemeClr>
                </a:solidFill>
                <a:cs typeface="+mn-cs"/>
              </a:rPr>
              <a:t/>
            </a:r>
            <a:br>
              <a:rPr lang="en-US" sz="3600" dirty="0">
                <a:solidFill>
                  <a:schemeClr val="accent5">
                    <a:lumMod val="75000"/>
                  </a:schemeClr>
                </a:solidFill>
                <a:cs typeface="+mn-cs"/>
              </a:rPr>
            </a:br>
            <a:endParaRPr lang="en-US" sz="3600" spc="-150" dirty="0" smtClean="0">
              <a:solidFill>
                <a:schemeClr val="accent5">
                  <a:lumMod val="75000"/>
                </a:schemeClr>
              </a:solidFill>
              <a:effectLst>
                <a:outerShdw blurRad="38100" dist="38100" dir="2700000" algn="tl">
                  <a:srgbClr val="000000">
                    <a:alpha val="43137"/>
                  </a:srgbClr>
                </a:outerShdw>
              </a:effectLst>
              <a:latin typeface="ae_AlMateen" pitchFamily="2" charset="-78"/>
              <a:cs typeface="+mn-cs"/>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solidFill>
                  <a:schemeClr val="bg1"/>
                </a:solidFill>
              </a:rPr>
              <a:t>.</a:t>
            </a:r>
            <a:endParaRPr lang="ar-SA" sz="800" dirty="0">
              <a:solidFill>
                <a:schemeClr val="bg1"/>
              </a:solidFill>
            </a:endParaRPr>
          </a:p>
        </p:txBody>
      </p:sp>
      <p:sp>
        <p:nvSpPr>
          <p:cNvPr id="3" name="عنصر نائب للمحتوى 2"/>
          <p:cNvSpPr>
            <a:spLocks noGrp="1"/>
          </p:cNvSpPr>
          <p:nvPr>
            <p:ph idx="1"/>
          </p:nvPr>
        </p:nvSpPr>
        <p:spPr/>
        <p:txBody>
          <a:bodyPr/>
          <a:lstStyle/>
          <a:p>
            <a:r>
              <a:rPr lang="ar-SA" sz="800" dirty="0" smtClean="0">
                <a:solidFill>
                  <a:schemeClr val="bg1"/>
                </a:solidFill>
              </a:rPr>
              <a:t>.</a:t>
            </a:r>
            <a:endParaRPr lang="ar-SA" sz="800" dirty="0">
              <a:solidFill>
                <a:schemeClr val="bg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Rectangle 2"/>
          <p:cNvSpPr txBox="1">
            <a:spLocks noRot="1" noChangeArrowheads="1"/>
          </p:cNvSpPr>
          <p:nvPr/>
        </p:nvSpPr>
        <p:spPr>
          <a:xfrm>
            <a:off x="2881298" y="0"/>
            <a:ext cx="3993353" cy="714380"/>
          </a:xfrm>
          <a:prstGeom prst="rect">
            <a:avLst/>
          </a:prstGeom>
          <a:ln/>
        </p:spPr>
        <p:style>
          <a:lnRef idx="2">
            <a:schemeClr val="accent1"/>
          </a:lnRef>
          <a:fillRef idx="1">
            <a:schemeClr val="lt1"/>
          </a:fillRef>
          <a:effectRef idx="0">
            <a:schemeClr val="accent1"/>
          </a:effectRef>
          <a:fontRef idx="minor">
            <a:schemeClr val="dk1"/>
          </a:fontRef>
        </p:style>
        <p:txBody>
          <a:bodyPr lIns="0" tIns="0" rIns="18288" bIns="0" anchor="b">
            <a:scene3d>
              <a:camera prst="orthographicFront"/>
              <a:lightRig rig="freezing" dir="t">
                <a:rot lat="0" lon="0" rev="5640000"/>
              </a:lightRig>
            </a:scene3d>
            <a:sp3d prstMaterial="flat">
              <a:bevelT w="38100" h="38100"/>
              <a:contourClr>
                <a:schemeClr val="tx2"/>
              </a:contourClr>
            </a:sp3d>
          </a:bodyPr>
          <a:lstStyle/>
          <a:p>
            <a:pPr algn="ctr" fontAlgn="auto">
              <a:spcBef>
                <a:spcPts val="0"/>
              </a:spcBef>
              <a:spcAft>
                <a:spcPts val="0"/>
              </a:spcAft>
              <a:defRPr/>
            </a:pPr>
            <a:r>
              <a:rPr lang="ar-SA" sz="3600" b="1" dirty="0">
                <a:solidFill>
                  <a:schemeClr val="tx1"/>
                </a:solidFill>
                <a:cs typeface="AL-Mohanad Bold" pitchFamily="2" charset="-78"/>
              </a:rPr>
              <a:t>نطاق القانون التجاري</a:t>
            </a:r>
            <a:endParaRPr lang="en-US" sz="3600" b="1" dirty="0">
              <a:solidFill>
                <a:schemeClr val="tx1"/>
              </a:solidFill>
              <a:cs typeface="AL-Mohanad Bold" pitchFamily="2" charset="-78"/>
            </a:endParaRPr>
          </a:p>
        </p:txBody>
      </p:sp>
      <p:sp>
        <p:nvSpPr>
          <p:cNvPr id="6" name="Rectangle 3"/>
          <p:cNvSpPr txBox="1">
            <a:spLocks noRot="1" noChangeArrowheads="1"/>
          </p:cNvSpPr>
          <p:nvPr/>
        </p:nvSpPr>
        <p:spPr>
          <a:xfrm>
            <a:off x="738157" y="928670"/>
            <a:ext cx="7715304" cy="1678793"/>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r>
              <a:rPr lang="ar-SA" sz="2800" dirty="0" smtClean="0">
                <a:solidFill>
                  <a:schemeClr val="accent5">
                    <a:lumMod val="75000"/>
                  </a:schemeClr>
                </a:solidFill>
                <a:cs typeface="Akhbar MT" pitchFamily="2" charset="-78"/>
              </a:rPr>
              <a:t>طالما القانون </a:t>
            </a:r>
            <a:r>
              <a:rPr lang="ar-SA" sz="2800" dirty="0">
                <a:solidFill>
                  <a:schemeClr val="accent5">
                    <a:lumMod val="75000"/>
                  </a:schemeClr>
                </a:solidFill>
                <a:cs typeface="Akhbar MT" pitchFamily="2" charset="-78"/>
              </a:rPr>
              <a:t>التجاري يتمتع بذاتية واستقلال عن القانون المدني، فإنه من الضروري تحديد أساس تطبيقه أي تحديد ماهية الأعمال والأنشطة والأشخاص الذين يخضعون لأحكامه، وقد انقسم الفقه في تحديد الأساس الذي يعتمد عليه تطبيق القانون التجاري إلى نظريتين:</a:t>
            </a:r>
            <a:endParaRPr lang="en-US" sz="2800" dirty="0">
              <a:solidFill>
                <a:schemeClr val="accent5">
                  <a:lumMod val="75000"/>
                </a:schemeClr>
              </a:solidFill>
              <a:cs typeface="Akhbar MT" pitchFamily="2" charset="-78"/>
            </a:endParaRPr>
          </a:p>
        </p:txBody>
      </p:sp>
      <p:sp>
        <p:nvSpPr>
          <p:cNvPr id="7" name="Left Brace 7"/>
          <p:cNvSpPr/>
          <p:nvPr/>
        </p:nvSpPr>
        <p:spPr>
          <a:xfrm rot="5400000">
            <a:off x="4381494" y="663931"/>
            <a:ext cx="357190" cy="4214841"/>
          </a:xfrm>
          <a:prstGeom prst="leftBrace">
            <a:avLst>
              <a:gd name="adj1" fmla="val 8333"/>
              <a:gd name="adj2" fmla="val 50360"/>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a:p>
        </p:txBody>
      </p:sp>
      <p:cxnSp>
        <p:nvCxnSpPr>
          <p:cNvPr id="8" name="Straight Arrow Connector 9"/>
          <p:cNvCxnSpPr/>
          <p:nvPr/>
        </p:nvCxnSpPr>
        <p:spPr>
          <a:xfrm flipH="1">
            <a:off x="7628032" y="3430970"/>
            <a:ext cx="3892" cy="3421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 name="Rectangle 3"/>
          <p:cNvSpPr txBox="1">
            <a:spLocks noRot="1" noChangeArrowheads="1"/>
          </p:cNvSpPr>
          <p:nvPr/>
        </p:nvSpPr>
        <p:spPr>
          <a:xfrm>
            <a:off x="449945" y="3030534"/>
            <a:ext cx="3405246" cy="571504"/>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ctr" fontAlgn="auto">
              <a:spcBef>
                <a:spcPts val="0"/>
              </a:spcBef>
              <a:spcAft>
                <a:spcPts val="0"/>
              </a:spcAft>
              <a:defRPr/>
            </a:pPr>
            <a:r>
              <a:rPr lang="ar-SA" sz="2400" dirty="0">
                <a:ln>
                  <a:solidFill>
                    <a:srgbClr val="3B84AF"/>
                  </a:solidFill>
                </a:ln>
                <a:solidFill>
                  <a:srgbClr val="3B84AF"/>
                </a:solidFill>
                <a:cs typeface="AL-Mohanad" pitchFamily="2" charset="-78"/>
              </a:rPr>
              <a:t>ثانيا :النظرية المادية أو الموضوعية</a:t>
            </a:r>
            <a:endParaRPr lang="en-US" sz="2400" dirty="0">
              <a:ln>
                <a:solidFill>
                  <a:srgbClr val="3B84AF"/>
                </a:solidFill>
              </a:ln>
              <a:solidFill>
                <a:srgbClr val="3B84AF"/>
              </a:solidFill>
              <a:cs typeface="AL-Mohanad" pitchFamily="2" charset="-78"/>
            </a:endParaRPr>
          </a:p>
        </p:txBody>
      </p:sp>
      <p:sp>
        <p:nvSpPr>
          <p:cNvPr id="10" name="Rectangle 3"/>
          <p:cNvSpPr txBox="1">
            <a:spLocks noRot="1" noChangeArrowheads="1"/>
          </p:cNvSpPr>
          <p:nvPr/>
        </p:nvSpPr>
        <p:spPr>
          <a:xfrm>
            <a:off x="166653" y="3933056"/>
            <a:ext cx="4714908" cy="2232248"/>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lvl="0"/>
            <a:r>
              <a:rPr lang="ar-SA" sz="2400" dirty="0">
                <a:ln>
                  <a:solidFill>
                    <a:schemeClr val="tx1"/>
                  </a:solidFill>
                </a:ln>
                <a:solidFill>
                  <a:schemeClr val="tx1"/>
                </a:solidFill>
                <a:cs typeface="Akhbar MT" pitchFamily="2" charset="-78"/>
              </a:rPr>
              <a:t>تعتمد هذه النظرية علي العمل التجاري كأساس لتطبيق القانون التجاري ،فالقانون التجاري هو قانون الأعمال التجارية او هو </a:t>
            </a:r>
            <a:r>
              <a:rPr lang="ar-SA" sz="2400" dirty="0" smtClean="0">
                <a:ln>
                  <a:solidFill>
                    <a:schemeClr val="tx1"/>
                  </a:solidFill>
                </a:ln>
                <a:solidFill>
                  <a:schemeClr val="tx1"/>
                </a:solidFill>
                <a:cs typeface="Akhbar MT" pitchFamily="2" charset="-78"/>
              </a:rPr>
              <a:t>مجموعة </a:t>
            </a:r>
            <a:r>
              <a:rPr lang="ar-SA" sz="2400" dirty="0">
                <a:ln>
                  <a:solidFill>
                    <a:schemeClr val="tx1"/>
                  </a:solidFill>
                </a:ln>
                <a:solidFill>
                  <a:schemeClr val="tx1"/>
                </a:solidFill>
                <a:cs typeface="Akhbar MT" pitchFamily="2" charset="-78"/>
              </a:rPr>
              <a:t>من الأعمال التي ينص القانون على اعتبارها تجارية بصرف النظر عن صفة أو حرفة القائم بها</a:t>
            </a:r>
            <a:r>
              <a:rPr lang="ar-SA" sz="2400" dirty="0" smtClean="0">
                <a:ln>
                  <a:solidFill>
                    <a:schemeClr val="tx1"/>
                  </a:solidFill>
                </a:ln>
                <a:solidFill>
                  <a:schemeClr val="tx1"/>
                </a:solidFill>
                <a:cs typeface="Akhbar MT" pitchFamily="2" charset="-78"/>
              </a:rPr>
              <a:t>. وتتخذ هذه النظرية من طبيعة العمل أساساً لتحديد نطاق القانون التجاري.</a:t>
            </a:r>
            <a:endParaRPr lang="en-US" sz="2400" dirty="0" smtClean="0">
              <a:ln>
                <a:solidFill>
                  <a:schemeClr val="tx1"/>
                </a:solidFill>
              </a:ln>
              <a:solidFill>
                <a:schemeClr val="tx1"/>
              </a:solidFill>
              <a:cs typeface="Akhbar MT" pitchFamily="2" charset="-78"/>
            </a:endParaRPr>
          </a:p>
          <a:p>
            <a:pPr algn="just" fontAlgn="auto">
              <a:spcBef>
                <a:spcPts val="0"/>
              </a:spcBef>
              <a:spcAft>
                <a:spcPts val="0"/>
              </a:spcAft>
              <a:defRPr/>
            </a:pPr>
            <a:endParaRPr lang="ar-SA" sz="2400" b="1" dirty="0" smtClean="0">
              <a:ln>
                <a:solidFill>
                  <a:schemeClr val="bg1"/>
                </a:solidFill>
              </a:ln>
              <a:solidFill>
                <a:srgbClr val="2D07CF"/>
              </a:solidFill>
              <a:cs typeface="AL-Mohanad" pitchFamily="2" charset="-78"/>
            </a:endParaRPr>
          </a:p>
          <a:p>
            <a:pPr algn="just" fontAlgn="auto">
              <a:spcBef>
                <a:spcPts val="0"/>
              </a:spcBef>
              <a:spcAft>
                <a:spcPts val="0"/>
              </a:spcAft>
              <a:defRPr/>
            </a:pPr>
            <a:endParaRPr lang="en-US" sz="2400" b="1" dirty="0">
              <a:ln>
                <a:solidFill>
                  <a:schemeClr val="bg1"/>
                </a:solidFill>
              </a:ln>
              <a:solidFill>
                <a:srgbClr val="2D07CF"/>
              </a:solidFill>
              <a:cs typeface="AL-Mohanad" pitchFamily="2" charset="-78"/>
            </a:endParaRPr>
          </a:p>
        </p:txBody>
      </p:sp>
      <p:cxnSp>
        <p:nvCxnSpPr>
          <p:cNvPr id="11" name="Straight Arrow Connector 16"/>
          <p:cNvCxnSpPr>
            <a:stCxn id="9" idx="2"/>
          </p:cNvCxnSpPr>
          <p:nvPr/>
        </p:nvCxnSpPr>
        <p:spPr>
          <a:xfrm>
            <a:off x="2152568" y="3602038"/>
            <a:ext cx="0" cy="35959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 name="Rectangle 3"/>
          <p:cNvSpPr txBox="1">
            <a:spLocks noRot="1" noChangeArrowheads="1"/>
          </p:cNvSpPr>
          <p:nvPr/>
        </p:nvSpPr>
        <p:spPr>
          <a:xfrm>
            <a:off x="5350064" y="3786190"/>
            <a:ext cx="4555936" cy="2379114"/>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just" fontAlgn="auto">
              <a:spcBef>
                <a:spcPts val="0"/>
              </a:spcBef>
              <a:spcAft>
                <a:spcPts val="0"/>
              </a:spcAft>
              <a:defRPr/>
            </a:pPr>
            <a:r>
              <a:rPr lang="ar-SA" sz="2400" b="1" dirty="0">
                <a:cs typeface="Akhbar MT" pitchFamily="2" charset="-78"/>
              </a:rPr>
              <a:t>تتخذ هذه النظرية من التاجر أساسا لتطبيق القانون التجاري، فالقانون التجاري هو قانون التجار وليس قانون الأعمال التجارية فهي تهتم بصفة القائم بالعمل لتحديد نطاق القانون التجاري حيث تعني بتعريف التاجر وتحديد المهمة التجارية. يستند أنصار هذه النظرية إلى نشأة القانون التجاري.</a:t>
            </a:r>
            <a:endParaRPr lang="en-US" sz="2400" b="1" dirty="0">
              <a:cs typeface="Akhbar MT" pitchFamily="2" charset="-78"/>
            </a:endParaRPr>
          </a:p>
          <a:p>
            <a:pPr algn="just" fontAlgn="auto">
              <a:spcBef>
                <a:spcPts val="0"/>
              </a:spcBef>
              <a:spcAft>
                <a:spcPts val="0"/>
              </a:spcAft>
              <a:defRPr/>
            </a:pPr>
            <a:endParaRPr lang="en-US" sz="2400" b="1" dirty="0">
              <a:ln>
                <a:solidFill>
                  <a:schemeClr val="tx1"/>
                </a:solidFill>
              </a:ln>
              <a:solidFill>
                <a:schemeClr val="tx1"/>
              </a:solidFill>
              <a:cs typeface="AL-Mohanad" pitchFamily="2" charset="-78"/>
            </a:endParaRPr>
          </a:p>
        </p:txBody>
      </p:sp>
      <p:sp>
        <p:nvSpPr>
          <p:cNvPr id="13" name="Rectangle 3"/>
          <p:cNvSpPr txBox="1">
            <a:spLocks noRot="1" noChangeArrowheads="1"/>
          </p:cNvSpPr>
          <p:nvPr/>
        </p:nvSpPr>
        <p:spPr>
          <a:xfrm>
            <a:off x="6226207" y="2868987"/>
            <a:ext cx="2928958" cy="571504"/>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fontAlgn="auto">
              <a:spcBef>
                <a:spcPts val="0"/>
              </a:spcBef>
              <a:spcAft>
                <a:spcPts val="0"/>
              </a:spcAft>
              <a:defRPr/>
            </a:pPr>
            <a:r>
              <a:rPr lang="ar-SA" sz="2000" b="1" dirty="0">
                <a:ln>
                  <a:solidFill>
                    <a:srgbClr val="3B84AF"/>
                  </a:solidFill>
                </a:ln>
                <a:solidFill>
                  <a:srgbClr val="3B84AF"/>
                </a:solidFill>
                <a:cs typeface="AL-Mohanad" pitchFamily="2" charset="-78"/>
              </a:rPr>
              <a:t>أولا : النظرية الذاتية أو الشخصية</a:t>
            </a:r>
            <a:endParaRPr lang="en-US" sz="2000" b="1" dirty="0">
              <a:ln>
                <a:solidFill>
                  <a:srgbClr val="3B84AF"/>
                </a:solidFill>
              </a:ln>
              <a:solidFill>
                <a:srgbClr val="3B84AF"/>
              </a:solidFill>
              <a:cs typeface="AL-Mohanad" pitchFamily="2" charset="-78"/>
            </a:endParaRPr>
          </a:p>
        </p:txBody>
      </p:sp>
    </p:spTree>
    <p:extLst>
      <p:ext uri="{BB962C8B-B14F-4D97-AF65-F5344CB8AC3E}">
        <p14:creationId xmlns:p14="http://schemas.microsoft.com/office/powerpoint/2010/main" xmlns="" val="95184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ppt_x</p:attrName>
                                        </p:attrNameLst>
                                      </p:cBhvr>
                                      <p:tavLst>
                                        <p:tav tm="0">
                                          <p:val>
                                            <p:strVal val="#ppt_x-.2"/>
                                          </p:val>
                                        </p:tav>
                                        <p:tav tm="100000">
                                          <p:val>
                                            <p:strVal val="#ppt_x"/>
                                          </p:val>
                                        </p:tav>
                                      </p:tavLst>
                                    </p:anim>
                                    <p:anim calcmode="lin" valueType="num">
                                      <p:cBhvr>
                                        <p:cTn id="20"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circle(in)">
                                      <p:cBhvr>
                                        <p:cTn id="26" dur="20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ircle(in)">
                                      <p:cBhvr>
                                        <p:cTn id="31" dur="20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ppt_x</p:attrName>
                                        </p:attrNameLst>
                                      </p:cBhvr>
                                      <p:tavLst>
                                        <p:tav tm="0">
                                          <p:val>
                                            <p:strVal val="#ppt_x-.2"/>
                                          </p:val>
                                        </p:tav>
                                        <p:tav tm="100000">
                                          <p:val>
                                            <p:strVal val="#ppt_x"/>
                                          </p:val>
                                        </p:tav>
                                      </p:tavLst>
                                    </p:anim>
                                    <p:anim calcmode="lin" valueType="num">
                                      <p:cBhvr>
                                        <p:cTn id="37"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457200" indent="-457200">
              <a:buFont typeface="Arial" panose="020B0604020202020204" pitchFamily="34" charset="0"/>
              <a:buChar char="•"/>
            </a:pPr>
            <a:r>
              <a:rPr lang="ar-SA" sz="2800" b="1" dirty="0"/>
              <a:t>تعريف القانون التجاري وفق النظرية الذاتية:</a:t>
            </a:r>
            <a:r>
              <a:rPr lang="en-US" sz="2800" dirty="0"/>
              <a:t/>
            </a:r>
            <a:br>
              <a:rPr lang="en-US" sz="2800" dirty="0"/>
            </a:br>
            <a:endParaRPr lang="ar-SA" sz="2800" b="1" dirty="0">
              <a:solidFill>
                <a:schemeClr val="accent5">
                  <a:lumMod val="75000"/>
                </a:schemeClr>
              </a:solidFill>
            </a:endParaRPr>
          </a:p>
        </p:txBody>
      </p:sp>
      <p:sp>
        <p:nvSpPr>
          <p:cNvPr id="3" name="عنصر نائب للمحتوى 2"/>
          <p:cNvSpPr>
            <a:spLocks noGrp="1"/>
          </p:cNvSpPr>
          <p:nvPr>
            <p:ph idx="1"/>
          </p:nvPr>
        </p:nvSpPr>
        <p:spPr/>
        <p:txBody>
          <a:bodyPr/>
          <a:lstStyle/>
          <a:p>
            <a:pPr algn="just">
              <a:buFont typeface="Arial" pitchFamily="34" charset="0"/>
              <a:buChar char="•"/>
            </a:pPr>
            <a:r>
              <a:rPr lang="ar-SA" sz="2000" dirty="0" smtClean="0">
                <a:ln>
                  <a:solidFill>
                    <a:schemeClr val="tx1"/>
                  </a:solidFill>
                </a:ln>
                <a:solidFill>
                  <a:schemeClr val="tx1"/>
                </a:solidFill>
                <a:cs typeface="+mn-cs"/>
              </a:rPr>
              <a:t>هو </a:t>
            </a:r>
            <a:r>
              <a:rPr lang="ar-SA" sz="2000" dirty="0">
                <a:ln>
                  <a:solidFill>
                    <a:schemeClr val="tx1"/>
                  </a:solidFill>
                </a:ln>
                <a:solidFill>
                  <a:schemeClr val="tx1"/>
                </a:solidFill>
                <a:cs typeface="+mn-cs"/>
              </a:rPr>
              <a:t>القانون الذي يحكم التجار عند ممارستهم مهنتهم أو حرفتهم التجارية.</a:t>
            </a:r>
          </a:p>
          <a:p>
            <a:pPr lvl="0" algn="just">
              <a:buFont typeface="Arial" pitchFamily="34" charset="0"/>
              <a:buChar char="•"/>
            </a:pPr>
            <a:r>
              <a:rPr lang="ar-SA" sz="2000" dirty="0" smtClean="0">
                <a:ln>
                  <a:solidFill>
                    <a:schemeClr val="tx1"/>
                  </a:solidFill>
                </a:ln>
                <a:solidFill>
                  <a:schemeClr val="tx1"/>
                </a:solidFill>
                <a:cs typeface="+mn-cs"/>
              </a:rPr>
              <a:t>وفق هذه النظرية فإن غير </a:t>
            </a:r>
            <a:r>
              <a:rPr lang="ar-SA" sz="2000" dirty="0">
                <a:ln>
                  <a:solidFill>
                    <a:schemeClr val="tx1"/>
                  </a:solidFill>
                </a:ln>
                <a:solidFill>
                  <a:schemeClr val="tx1"/>
                </a:solidFill>
                <a:cs typeface="+mn-cs"/>
              </a:rPr>
              <a:t>التجار لا شأن للقانون التجاري بهم  حتى لو قاموا ببعض الأعمال والحرف طالما أن هذه الأعمال لم تصل إلى درجة الاحتراف فهذا الشخص </a:t>
            </a:r>
            <a:r>
              <a:rPr lang="ar-SA" sz="2000" dirty="0" smtClean="0">
                <a:ln>
                  <a:solidFill>
                    <a:schemeClr val="tx1"/>
                  </a:solidFill>
                </a:ln>
                <a:solidFill>
                  <a:schemeClr val="tx1"/>
                </a:solidFill>
                <a:cs typeface="+mn-cs"/>
              </a:rPr>
              <a:t>يظل خاضعاً </a:t>
            </a:r>
            <a:r>
              <a:rPr lang="ar-SA" sz="2000" dirty="0">
                <a:ln>
                  <a:solidFill>
                    <a:schemeClr val="tx1"/>
                  </a:solidFill>
                </a:ln>
                <a:solidFill>
                  <a:schemeClr val="tx1"/>
                </a:solidFill>
                <a:cs typeface="+mn-cs"/>
              </a:rPr>
              <a:t>للقانون المدني </a:t>
            </a:r>
            <a:r>
              <a:rPr lang="ar-SA" sz="2000" dirty="0" smtClean="0">
                <a:ln>
                  <a:solidFill>
                    <a:schemeClr val="tx1"/>
                  </a:solidFill>
                </a:ln>
                <a:solidFill>
                  <a:schemeClr val="tx1"/>
                </a:solidFill>
                <a:cs typeface="+mn-cs"/>
              </a:rPr>
              <a:t>.</a:t>
            </a:r>
          </a:p>
          <a:p>
            <a:pPr marL="0" lvl="0" indent="0" algn="just"/>
            <a:endParaRPr lang="ar-SA" sz="2000" dirty="0" smtClean="0">
              <a:ln>
                <a:solidFill>
                  <a:schemeClr val="tx1"/>
                </a:solidFill>
              </a:ln>
              <a:solidFill>
                <a:schemeClr val="tx1"/>
              </a:solidFill>
              <a:cs typeface="+mn-cs"/>
            </a:endParaRPr>
          </a:p>
          <a:p>
            <a:r>
              <a:rPr lang="ar-SA" sz="2000" b="1" u="sng" dirty="0">
                <a:solidFill>
                  <a:schemeClr val="accent5">
                    <a:lumMod val="75000"/>
                  </a:schemeClr>
                </a:solidFill>
                <a:cs typeface="+mn-cs"/>
              </a:rPr>
              <a:t>نقد النظرية الذاتية  </a:t>
            </a:r>
            <a:r>
              <a:rPr lang="ar-SA" sz="2000" b="1" u="sng" dirty="0" smtClean="0">
                <a:solidFill>
                  <a:schemeClr val="accent5">
                    <a:lumMod val="75000"/>
                  </a:schemeClr>
                </a:solidFill>
                <a:cs typeface="+mn-cs"/>
              </a:rPr>
              <a:t>:</a:t>
            </a:r>
          </a:p>
          <a:p>
            <a:endParaRPr lang="ar-SA" sz="2000" dirty="0">
              <a:ln>
                <a:solidFill>
                  <a:schemeClr val="tx1"/>
                </a:solidFill>
              </a:ln>
              <a:solidFill>
                <a:schemeClr val="accent5">
                  <a:lumMod val="75000"/>
                </a:schemeClr>
              </a:solidFill>
              <a:cs typeface="+mn-cs"/>
            </a:endParaRPr>
          </a:p>
          <a:p>
            <a:pPr fontAlgn="auto">
              <a:spcBef>
                <a:spcPts val="0"/>
              </a:spcBef>
              <a:spcAft>
                <a:spcPts val="0"/>
              </a:spcAft>
              <a:defRPr/>
            </a:pPr>
            <a:r>
              <a:rPr lang="ar-SA" sz="2000" dirty="0" smtClean="0">
                <a:ln>
                  <a:solidFill>
                    <a:schemeClr val="tx1"/>
                  </a:solidFill>
                </a:ln>
                <a:solidFill>
                  <a:schemeClr val="tx1"/>
                </a:solidFill>
                <a:cs typeface="+mn-cs"/>
              </a:rPr>
              <a:t>1.عدم </a:t>
            </a:r>
            <a:r>
              <a:rPr lang="ar-SA" sz="2000" dirty="0">
                <a:ln>
                  <a:solidFill>
                    <a:schemeClr val="tx1"/>
                  </a:solidFill>
                </a:ln>
                <a:solidFill>
                  <a:schemeClr val="tx1"/>
                </a:solidFill>
                <a:cs typeface="+mn-cs"/>
              </a:rPr>
              <a:t>إمكانية حصر المهن التجارية</a:t>
            </a:r>
          </a:p>
          <a:p>
            <a:pPr fontAlgn="auto">
              <a:spcBef>
                <a:spcPts val="0"/>
              </a:spcBef>
              <a:spcAft>
                <a:spcPts val="0"/>
              </a:spcAft>
              <a:defRPr/>
            </a:pPr>
            <a:r>
              <a:rPr lang="ar-SA" sz="2000" dirty="0">
                <a:ln>
                  <a:solidFill>
                    <a:schemeClr val="tx1"/>
                  </a:solidFill>
                </a:ln>
                <a:solidFill>
                  <a:schemeClr val="tx1"/>
                </a:solidFill>
                <a:cs typeface="+mn-cs"/>
              </a:rPr>
              <a:t>2.حرمان الأشخاص الذي يمارسون نشاطا تجاريا لا يصل إلي درجة الاحتراف من الخضوع لأحكام القانون التجاري</a:t>
            </a:r>
          </a:p>
          <a:p>
            <a:pPr fontAlgn="auto">
              <a:spcBef>
                <a:spcPts val="0"/>
              </a:spcBef>
              <a:spcAft>
                <a:spcPts val="0"/>
              </a:spcAft>
              <a:defRPr/>
            </a:pPr>
            <a:r>
              <a:rPr lang="ar-SA" sz="2000" dirty="0">
                <a:ln>
                  <a:solidFill>
                    <a:schemeClr val="tx1"/>
                  </a:solidFill>
                </a:ln>
                <a:solidFill>
                  <a:schemeClr val="tx1"/>
                </a:solidFill>
                <a:cs typeface="+mn-cs"/>
              </a:rPr>
              <a:t>3.الأخذ بهذه النظرية  يؤدي خضوع كافة أعمال التاجر للقانون التجاري وهذا غير </a:t>
            </a:r>
            <a:r>
              <a:rPr lang="ar-SA" sz="2000" dirty="0" smtClean="0">
                <a:ln>
                  <a:solidFill>
                    <a:schemeClr val="tx1"/>
                  </a:solidFill>
                </a:ln>
                <a:solidFill>
                  <a:schemeClr val="tx1"/>
                </a:solidFill>
                <a:cs typeface="+mn-cs"/>
              </a:rPr>
              <a:t>منطقي</a:t>
            </a:r>
          </a:p>
          <a:p>
            <a:pPr fontAlgn="auto">
              <a:spcBef>
                <a:spcPts val="0"/>
              </a:spcBef>
              <a:spcAft>
                <a:spcPts val="0"/>
              </a:spcAft>
              <a:defRPr/>
            </a:pPr>
            <a:endParaRPr lang="ar-SA" sz="2000" dirty="0">
              <a:ln>
                <a:solidFill>
                  <a:schemeClr val="tx1"/>
                </a:solidFill>
              </a:ln>
              <a:solidFill>
                <a:schemeClr val="tx1"/>
              </a:solidFill>
              <a:cs typeface="+mn-cs"/>
            </a:endParaRPr>
          </a:p>
          <a:p>
            <a:pPr fontAlgn="auto">
              <a:spcBef>
                <a:spcPts val="0"/>
              </a:spcBef>
              <a:spcAft>
                <a:spcPts val="0"/>
              </a:spcAft>
              <a:buFont typeface="Arial" pitchFamily="34" charset="0"/>
              <a:buChar char="•"/>
              <a:defRPr/>
            </a:pPr>
            <a:r>
              <a:rPr lang="ar-SA" sz="2000" dirty="0">
                <a:ln>
                  <a:solidFill>
                    <a:schemeClr val="tx1"/>
                  </a:solidFill>
                </a:ln>
                <a:solidFill>
                  <a:schemeClr val="tx1"/>
                </a:solidFill>
                <a:cs typeface="+mn-cs"/>
              </a:rPr>
              <a:t>هذه النظرية كانت أساس القانون التجاري في بداية نشأته ويأخذ بهذه النظرية في الوقت الحاضر القانون الألماني والسويسري والايطالي .</a:t>
            </a:r>
            <a:endParaRPr lang="en-US" sz="2000" dirty="0">
              <a:ln>
                <a:solidFill>
                  <a:schemeClr val="tx1"/>
                </a:solidFill>
              </a:ln>
              <a:solidFill>
                <a:schemeClr val="tx1"/>
              </a:solidFill>
              <a:cs typeface="+mn-cs"/>
            </a:endParaRPr>
          </a:p>
          <a:p>
            <a:endParaRPr lang="ar-SA" sz="2000" dirty="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xmlns="" val="16992252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a:buFont typeface="Arial" panose="020B0604020202020204" pitchFamily="34" charset="0"/>
              <a:buChar char="•"/>
            </a:pPr>
            <a:r>
              <a:rPr lang="ar-SA" sz="2400" b="1" dirty="0" smtClean="0">
                <a:solidFill>
                  <a:schemeClr val="accent5">
                    <a:lumMod val="75000"/>
                  </a:schemeClr>
                </a:solidFill>
                <a:latin typeface="Calibri" pitchFamily="34" charset="0"/>
                <a:ea typeface="Calibri" pitchFamily="34" charset="0"/>
                <a:cs typeface="+mn-cs"/>
              </a:rPr>
              <a:t> </a:t>
            </a:r>
            <a:r>
              <a:rPr lang="ar-SA" sz="2400" b="1" dirty="0">
                <a:solidFill>
                  <a:schemeClr val="accent5">
                    <a:lumMod val="75000"/>
                  </a:schemeClr>
                </a:solidFill>
                <a:latin typeface="Calibri" pitchFamily="34" charset="0"/>
                <a:ea typeface="Calibri" pitchFamily="34" charset="0"/>
                <a:cs typeface="+mn-cs"/>
              </a:rPr>
              <a:t>تعريف القانون التجاري طبقاً للنظرية المادية</a:t>
            </a:r>
            <a:endParaRPr lang="ar-SA" sz="2400" dirty="0">
              <a:solidFill>
                <a:schemeClr val="accent5">
                  <a:lumMod val="75000"/>
                </a:schemeClr>
              </a:solidFill>
              <a:cs typeface="+mn-cs"/>
            </a:endParaRPr>
          </a:p>
        </p:txBody>
      </p:sp>
      <p:sp>
        <p:nvSpPr>
          <p:cNvPr id="3" name="عنصر نائب للمحتوى 2"/>
          <p:cNvSpPr>
            <a:spLocks noGrp="1"/>
          </p:cNvSpPr>
          <p:nvPr>
            <p:ph idx="1"/>
          </p:nvPr>
        </p:nvSpPr>
        <p:spPr/>
        <p:txBody>
          <a:bodyPr/>
          <a:lstStyle/>
          <a:p>
            <a:pPr lvl="0" algn="just">
              <a:buFontTx/>
              <a:buChar char="•"/>
            </a:pPr>
            <a:r>
              <a:rPr lang="ar-SA" sz="1800" b="1" dirty="0" smtClean="0">
                <a:solidFill>
                  <a:schemeClr val="tx1"/>
                </a:solidFill>
                <a:latin typeface="Calibri" pitchFamily="34" charset="0"/>
                <a:ea typeface="Calibri" pitchFamily="34" charset="0"/>
                <a:cs typeface="+mn-cs"/>
              </a:rPr>
              <a:t>هو مجموعة الأعمال </a:t>
            </a:r>
            <a:r>
              <a:rPr lang="ar-SA" sz="1800" b="1" dirty="0">
                <a:solidFill>
                  <a:schemeClr val="tx1"/>
                </a:solidFill>
                <a:latin typeface="Calibri" pitchFamily="34" charset="0"/>
                <a:ea typeface="Calibri" pitchFamily="34" charset="0"/>
                <a:cs typeface="+mn-cs"/>
              </a:rPr>
              <a:t>التي ينص القانون على اعتبارها تجارية بصرف النظر عن صفة أو حرفة القائم بها. فهذه النظرية تهتم بالعمل ذاته وما إذا كان من بين الأعمال التي ينص القانون على اعتبارها تجارية </a:t>
            </a:r>
            <a:r>
              <a:rPr lang="ar-SA" sz="1800" b="1" dirty="0" smtClean="0">
                <a:solidFill>
                  <a:schemeClr val="tx1"/>
                </a:solidFill>
                <a:latin typeface="Calibri" pitchFamily="34" charset="0"/>
                <a:ea typeface="Calibri" pitchFamily="34" charset="0"/>
                <a:cs typeface="+mn-cs"/>
              </a:rPr>
              <a:t>ام لا .</a:t>
            </a:r>
          </a:p>
          <a:p>
            <a:pPr lvl="0" algn="just">
              <a:buFontTx/>
              <a:buChar char="•"/>
            </a:pPr>
            <a:r>
              <a:rPr lang="ar-SA" sz="1800" b="1" dirty="0" smtClean="0">
                <a:solidFill>
                  <a:schemeClr val="tx1"/>
                </a:solidFill>
                <a:latin typeface="Calibri" pitchFamily="34" charset="0"/>
                <a:ea typeface="Calibri" pitchFamily="34" charset="0"/>
                <a:cs typeface="+mn-cs"/>
              </a:rPr>
              <a:t>كثيرا </a:t>
            </a:r>
            <a:r>
              <a:rPr lang="ar-SA" sz="1800" b="1" dirty="0">
                <a:solidFill>
                  <a:schemeClr val="tx1"/>
                </a:solidFill>
                <a:latin typeface="Calibri" pitchFamily="34" charset="0"/>
                <a:ea typeface="Calibri" pitchFamily="34" charset="0"/>
                <a:cs typeface="+mn-cs"/>
              </a:rPr>
              <a:t>ما </a:t>
            </a:r>
            <a:r>
              <a:rPr lang="ar-SA" sz="1800" b="1" dirty="0" smtClean="0">
                <a:solidFill>
                  <a:schemeClr val="tx1"/>
                </a:solidFill>
                <a:latin typeface="Calibri" pitchFamily="34" charset="0"/>
                <a:ea typeface="Calibri" pitchFamily="34" charset="0"/>
                <a:cs typeface="+mn-cs"/>
              </a:rPr>
              <a:t>يعتمد القانون </a:t>
            </a:r>
            <a:r>
              <a:rPr lang="ar-SA" sz="1800" b="1" dirty="0">
                <a:solidFill>
                  <a:schemeClr val="tx1"/>
                </a:solidFill>
                <a:latin typeface="Calibri" pitchFamily="34" charset="0"/>
                <a:ea typeface="Calibri" pitchFamily="34" charset="0"/>
                <a:cs typeface="+mn-cs"/>
              </a:rPr>
              <a:t>في تحديد الأعمال التجارية بالهدف من هذه الأعمال </a:t>
            </a:r>
            <a:r>
              <a:rPr lang="ar-SA" sz="1800" b="1" dirty="0" smtClean="0">
                <a:solidFill>
                  <a:schemeClr val="tx1"/>
                </a:solidFill>
                <a:latin typeface="Calibri" pitchFamily="34" charset="0"/>
                <a:ea typeface="Calibri" pitchFamily="34" charset="0"/>
                <a:cs typeface="+mn-cs"/>
              </a:rPr>
              <a:t>, كالشراء </a:t>
            </a:r>
            <a:r>
              <a:rPr lang="ar-SA" sz="1800" b="1" dirty="0">
                <a:solidFill>
                  <a:schemeClr val="tx1"/>
                </a:solidFill>
                <a:latin typeface="Calibri" pitchFamily="34" charset="0"/>
                <a:ea typeface="Calibri" pitchFamily="34" charset="0"/>
                <a:cs typeface="+mn-cs"/>
              </a:rPr>
              <a:t>من أجل البيع أو بموضوعها كعمليات البنوك أو بشكلها كالكمبيالة </a:t>
            </a:r>
            <a:r>
              <a:rPr lang="ar-SA" sz="1800" b="1" dirty="0" smtClean="0">
                <a:solidFill>
                  <a:schemeClr val="tx1"/>
                </a:solidFill>
                <a:latin typeface="Calibri" pitchFamily="34" charset="0"/>
                <a:ea typeface="Calibri" pitchFamily="34" charset="0"/>
                <a:cs typeface="+mn-cs"/>
              </a:rPr>
              <a:t>.</a:t>
            </a:r>
          </a:p>
          <a:p>
            <a:pPr marL="0" lvl="0" indent="0" algn="just"/>
            <a:endParaRPr lang="en-US" sz="1800" b="1" dirty="0">
              <a:solidFill>
                <a:schemeClr val="tx1"/>
              </a:solidFill>
              <a:latin typeface="Calibri" pitchFamily="34" charset="0"/>
              <a:ea typeface="Calibri" pitchFamily="34" charset="0"/>
              <a:cs typeface="+mn-cs"/>
            </a:endParaRPr>
          </a:p>
          <a:p>
            <a:pPr lvl="0" eaLnBrk="0" hangingPunct="0">
              <a:buFontTx/>
              <a:buChar char="•"/>
            </a:pPr>
            <a:r>
              <a:rPr lang="ar-SA" sz="1800" b="1" u="sng" dirty="0">
                <a:solidFill>
                  <a:schemeClr val="accent5">
                    <a:lumMod val="75000"/>
                  </a:schemeClr>
                </a:solidFill>
                <a:latin typeface="Calibri" pitchFamily="34" charset="0"/>
                <a:ea typeface="Calibri" pitchFamily="34" charset="0"/>
                <a:cs typeface="+mn-cs"/>
              </a:rPr>
              <a:t>التاجر طبقاً لهذه </a:t>
            </a:r>
            <a:r>
              <a:rPr lang="ar-SA" sz="1800" b="1" u="sng" dirty="0" smtClean="0">
                <a:solidFill>
                  <a:schemeClr val="accent5">
                    <a:lumMod val="75000"/>
                  </a:schemeClr>
                </a:solidFill>
                <a:latin typeface="Calibri" pitchFamily="34" charset="0"/>
                <a:ea typeface="Calibri" pitchFamily="34" charset="0"/>
                <a:cs typeface="+mn-cs"/>
              </a:rPr>
              <a:t>النظرية </a:t>
            </a:r>
            <a:r>
              <a:rPr lang="ar-SA" sz="1800" b="1" dirty="0">
                <a:solidFill>
                  <a:schemeClr val="tx1"/>
                </a:solidFill>
                <a:latin typeface="Calibri" pitchFamily="34" charset="0"/>
                <a:ea typeface="Calibri" pitchFamily="34" charset="0"/>
                <a:cs typeface="+mn-cs"/>
              </a:rPr>
              <a:t>هو الذي يحترف القيام بالأعمال التجارية وهي لا تعتد بصفة التاجر إلا لكي </a:t>
            </a:r>
            <a:r>
              <a:rPr lang="ar-SA" sz="1800" b="1" dirty="0" smtClean="0">
                <a:solidFill>
                  <a:schemeClr val="tx1"/>
                </a:solidFill>
                <a:latin typeface="Calibri" pitchFamily="34" charset="0"/>
                <a:ea typeface="Calibri" pitchFamily="34" charset="0"/>
                <a:cs typeface="+mn-cs"/>
              </a:rPr>
              <a:t>تُخضع </a:t>
            </a:r>
            <a:r>
              <a:rPr lang="ar-SA" sz="1800" b="1" dirty="0">
                <a:solidFill>
                  <a:schemeClr val="tx1"/>
                </a:solidFill>
                <a:latin typeface="Calibri" pitchFamily="34" charset="0"/>
                <a:ea typeface="Calibri" pitchFamily="34" charset="0"/>
                <a:cs typeface="+mn-cs"/>
              </a:rPr>
              <a:t>من </a:t>
            </a:r>
            <a:r>
              <a:rPr lang="ar-SA" sz="1800" b="1" dirty="0" smtClean="0">
                <a:solidFill>
                  <a:schemeClr val="tx1"/>
                </a:solidFill>
                <a:latin typeface="Calibri" pitchFamily="34" charset="0"/>
                <a:ea typeface="Calibri" pitchFamily="34" charset="0"/>
                <a:cs typeface="+mn-cs"/>
              </a:rPr>
              <a:t>يكتسب هذه الصفة  </a:t>
            </a:r>
            <a:r>
              <a:rPr lang="ar-SA" sz="1800" b="1" dirty="0">
                <a:solidFill>
                  <a:schemeClr val="tx1"/>
                </a:solidFill>
                <a:latin typeface="Calibri" pitchFamily="34" charset="0"/>
                <a:ea typeface="Calibri" pitchFamily="34" charset="0"/>
                <a:cs typeface="+mn-cs"/>
              </a:rPr>
              <a:t>لبعض الأحكام الخاصة كإمساك الدفاتر التجارية والقيد في السجل التجاري والخضوع لنظام الإفلاس </a:t>
            </a:r>
            <a:r>
              <a:rPr lang="ar-SA" sz="1800" b="1" dirty="0" smtClean="0">
                <a:solidFill>
                  <a:schemeClr val="tx1"/>
                </a:solidFill>
                <a:latin typeface="Calibri" pitchFamily="34" charset="0"/>
                <a:ea typeface="Calibri" pitchFamily="34" charset="0"/>
                <a:cs typeface="+mn-cs"/>
              </a:rPr>
              <a:t>.</a:t>
            </a:r>
          </a:p>
          <a:p>
            <a:pPr marL="0" lvl="0" indent="0" eaLnBrk="0" hangingPunct="0"/>
            <a:endParaRPr lang="ar-SA" sz="1800" b="1" dirty="0" smtClean="0">
              <a:solidFill>
                <a:schemeClr val="tx1"/>
              </a:solidFill>
              <a:latin typeface="Calibri" pitchFamily="34" charset="0"/>
              <a:ea typeface="Calibri" pitchFamily="34" charset="0"/>
              <a:cs typeface="+mn-cs"/>
            </a:endParaRPr>
          </a:p>
          <a:p>
            <a:pPr marL="457200" indent="-457200">
              <a:buFont typeface="Arial" panose="020B0604020202020204" pitchFamily="34" charset="0"/>
              <a:buChar char="•"/>
            </a:pPr>
            <a:r>
              <a:rPr lang="ar-SA" sz="1800" b="1" u="sng" dirty="0">
                <a:solidFill>
                  <a:schemeClr val="accent5">
                    <a:lumMod val="75000"/>
                  </a:schemeClr>
                </a:solidFill>
              </a:rPr>
              <a:t>نقد النظرية </a:t>
            </a:r>
            <a:r>
              <a:rPr lang="ar-SA" sz="1800" b="1" u="sng" dirty="0" smtClean="0">
                <a:solidFill>
                  <a:schemeClr val="accent5">
                    <a:lumMod val="75000"/>
                  </a:schemeClr>
                </a:solidFill>
              </a:rPr>
              <a:t>المادية </a:t>
            </a:r>
          </a:p>
          <a:p>
            <a:pPr marL="0" indent="0"/>
            <a:r>
              <a:rPr lang="ar-SA" sz="1800" b="1" dirty="0" smtClean="0">
                <a:solidFill>
                  <a:schemeClr val="tx1"/>
                </a:solidFill>
              </a:rPr>
              <a:t>تتطلب </a:t>
            </a:r>
            <a:r>
              <a:rPr lang="ar-SA" sz="1800" b="1" dirty="0">
                <a:solidFill>
                  <a:schemeClr val="tx1"/>
                </a:solidFill>
              </a:rPr>
              <a:t>هذه النظرية ضرورة حصر الأعمال التجارية لتحديد نطاق تطبيق القانون التجاري وهو ما يصعب تحقيقه وبالرغم من هذا النقد إلا أن هذه النظرية لاقت قبولا كأساس لتطبيق القانون التجاري </a:t>
            </a:r>
            <a:endParaRPr lang="en-US" sz="1800" dirty="0">
              <a:solidFill>
                <a:schemeClr val="tx1"/>
              </a:solidFill>
            </a:endParaRPr>
          </a:p>
          <a:p>
            <a:pPr lvl="0"/>
            <a:r>
              <a:rPr lang="ar-SA" sz="1800" b="1" dirty="0">
                <a:solidFill>
                  <a:schemeClr val="tx1"/>
                </a:solidFill>
              </a:rPr>
              <a:t>يأخذ بهذه النظرية </a:t>
            </a:r>
            <a:r>
              <a:rPr lang="ar-SA" sz="1800" b="1" dirty="0" smtClean="0">
                <a:solidFill>
                  <a:schemeClr val="tx1"/>
                </a:solidFill>
              </a:rPr>
              <a:t>القانون </a:t>
            </a:r>
            <a:r>
              <a:rPr lang="ar-SA" sz="1800" b="1" dirty="0">
                <a:solidFill>
                  <a:schemeClr val="tx1"/>
                </a:solidFill>
              </a:rPr>
              <a:t>الفرنسي الصادر عام 1807  وكذلك  التشريعات المتأثرة به كالتشريع البلجيكي والمصري.</a:t>
            </a:r>
            <a:endParaRPr lang="en-US" sz="1800" dirty="0">
              <a:solidFill>
                <a:schemeClr val="tx1"/>
              </a:solidFill>
            </a:endParaRPr>
          </a:p>
          <a:p>
            <a:pPr eaLnBrk="0" hangingPunct="0">
              <a:buFontTx/>
              <a:buChar char="•"/>
            </a:pPr>
            <a:endParaRPr lang="en-US" sz="2400" dirty="0">
              <a:solidFill>
                <a:schemeClr val="tx1"/>
              </a:solidFill>
            </a:endParaRPr>
          </a:p>
          <a:p>
            <a:pPr lvl="0" eaLnBrk="0" hangingPunct="0">
              <a:buFontTx/>
              <a:buChar char="•"/>
            </a:pPr>
            <a:endParaRPr lang="ar-SA" sz="2400" dirty="0">
              <a:solidFill>
                <a:schemeClr val="tx1"/>
              </a:solidFill>
              <a:latin typeface="Arial" pitchFamily="34" charset="0"/>
              <a:cs typeface="+mn-cs"/>
            </a:endParaRPr>
          </a:p>
          <a:p>
            <a:pPr fontAlgn="auto">
              <a:spcBef>
                <a:spcPts val="0"/>
              </a:spcBef>
              <a:spcAft>
                <a:spcPts val="0"/>
              </a:spcAft>
              <a:defRPr/>
            </a:pPr>
            <a:endParaRPr lang="en-US" sz="2400" b="1" dirty="0">
              <a:ln>
                <a:solidFill>
                  <a:schemeClr val="bg1"/>
                </a:solidFill>
              </a:ln>
              <a:solidFill>
                <a:srgbClr val="2D07CF"/>
              </a:solidFill>
              <a:cs typeface="+mn-cs"/>
            </a:endParaRPr>
          </a:p>
          <a:p>
            <a:endParaRPr lang="ar-SA" sz="2400" dirty="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xmlns="" val="21356198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lgn="ctr">
              <a:buFont typeface="Arial" panose="020B0604020202020204" pitchFamily="34" charset="0"/>
              <a:buChar char="•"/>
            </a:pPr>
            <a:r>
              <a:rPr lang="ar-SA" sz="4000" b="1" dirty="0">
                <a:solidFill>
                  <a:schemeClr val="accent5">
                    <a:lumMod val="75000"/>
                  </a:schemeClr>
                </a:solidFill>
                <a:cs typeface="Akhbar MT" pitchFamily="2" charset="-78"/>
              </a:rPr>
              <a:t>موقف القانون التجاري السعودي </a:t>
            </a:r>
            <a:r>
              <a:rPr lang="en-US" sz="4000" b="1" dirty="0">
                <a:solidFill>
                  <a:srgbClr val="3B84AF"/>
                </a:solidFill>
                <a:cs typeface="Akhbar MT" pitchFamily="2" charset="-78"/>
              </a:rPr>
              <a:t/>
            </a:r>
            <a:br>
              <a:rPr lang="en-US" sz="4000" b="1" dirty="0">
                <a:solidFill>
                  <a:srgbClr val="3B84AF"/>
                </a:solidFill>
                <a:cs typeface="Akhbar MT" pitchFamily="2" charset="-78"/>
              </a:rPr>
            </a:br>
            <a:endParaRPr lang="ar-SA" sz="4000" b="1" dirty="0">
              <a:cs typeface="+mn-cs"/>
            </a:endParaRPr>
          </a:p>
        </p:txBody>
      </p:sp>
      <p:sp>
        <p:nvSpPr>
          <p:cNvPr id="3" name="عنصر نائب للمحتوى 2"/>
          <p:cNvSpPr>
            <a:spLocks noGrp="1"/>
          </p:cNvSpPr>
          <p:nvPr>
            <p:ph idx="1"/>
          </p:nvPr>
        </p:nvSpPr>
        <p:spPr/>
        <p:txBody>
          <a:bodyPr/>
          <a:lstStyle/>
          <a:p>
            <a:r>
              <a:rPr lang="ar-SA" sz="2400" b="1" dirty="0" smtClean="0">
                <a:cs typeface="+mn-cs"/>
              </a:rPr>
              <a:t>    </a:t>
            </a:r>
          </a:p>
          <a:p>
            <a:endParaRPr lang="ar-SA" sz="2400" b="1" dirty="0" smtClean="0">
              <a:cs typeface="+mn-cs"/>
            </a:endParaRPr>
          </a:p>
          <a:p>
            <a:pPr>
              <a:buFont typeface="Arial" panose="020B0604020202020204" pitchFamily="34" charset="0"/>
              <a:buChar char="•"/>
            </a:pPr>
            <a:r>
              <a:rPr lang="ar-SA" sz="2400" b="1" dirty="0" smtClean="0">
                <a:solidFill>
                  <a:schemeClr val="tx1"/>
                </a:solidFill>
                <a:cs typeface="+mn-cs"/>
              </a:rPr>
              <a:t>أخذ </a:t>
            </a:r>
            <a:r>
              <a:rPr lang="ar-SA" sz="2400" b="1" dirty="0">
                <a:solidFill>
                  <a:schemeClr val="tx1"/>
                </a:solidFill>
                <a:cs typeface="+mn-cs"/>
              </a:rPr>
              <a:t>القانون التجاري السعودي بالنظرية المادية أو الموضوعية كأساس في تطبيق أحكامه </a:t>
            </a:r>
            <a:r>
              <a:rPr lang="ar-SA" sz="2400" b="1" dirty="0" smtClean="0">
                <a:solidFill>
                  <a:schemeClr val="tx1"/>
                </a:solidFill>
                <a:cs typeface="+mn-cs"/>
              </a:rPr>
              <a:t>وأخذ بالنظرية الذاتية كاستثناء. </a:t>
            </a:r>
            <a:r>
              <a:rPr lang="ar-SA" sz="2400" b="1" dirty="0">
                <a:solidFill>
                  <a:schemeClr val="tx1"/>
                </a:solidFill>
                <a:cs typeface="+mn-cs"/>
              </a:rPr>
              <a:t>حيث عرف التاجر بأنه " هو كل من اشتغل بالمعاملات التجارية واتخذها مهنة له". </a:t>
            </a:r>
            <a:endParaRPr lang="ar-SA" sz="2400" b="1" dirty="0" smtClean="0">
              <a:solidFill>
                <a:schemeClr val="tx1"/>
              </a:solidFill>
              <a:cs typeface="+mn-cs"/>
            </a:endParaRPr>
          </a:p>
          <a:p>
            <a:pPr marL="0" indent="0"/>
            <a:endParaRPr lang="ar-SA" sz="2400" b="1" dirty="0" smtClean="0">
              <a:solidFill>
                <a:schemeClr val="tx1"/>
              </a:solidFill>
              <a:cs typeface="+mn-cs"/>
            </a:endParaRPr>
          </a:p>
          <a:p>
            <a:pPr>
              <a:buFont typeface="Arial" panose="020B0604020202020204" pitchFamily="34" charset="0"/>
              <a:buChar char="•"/>
            </a:pPr>
            <a:r>
              <a:rPr lang="ar-SA" sz="2400" b="1" dirty="0" smtClean="0">
                <a:solidFill>
                  <a:schemeClr val="tx1"/>
                </a:solidFill>
                <a:cs typeface="+mn-cs"/>
              </a:rPr>
              <a:t>كما </a:t>
            </a:r>
            <a:r>
              <a:rPr lang="ar-SA" sz="2400" b="1" dirty="0">
                <a:solidFill>
                  <a:schemeClr val="tx1"/>
                </a:solidFill>
                <a:cs typeface="+mn-cs"/>
              </a:rPr>
              <a:t>يتضمن القانون السعودي بعض الأحكام الخاصة بالتجار مثل إمساك الدفاتر والخضوع للإفلاس.</a:t>
            </a:r>
            <a:endParaRPr lang="en-US" sz="2400" dirty="0">
              <a:solidFill>
                <a:schemeClr val="tx1"/>
              </a:solidFill>
              <a:cs typeface="+mn-cs"/>
            </a:endParaRPr>
          </a:p>
          <a:p>
            <a:r>
              <a:rPr lang="en-US" sz="2400" b="1" dirty="0">
                <a:cs typeface="+mn-cs"/>
              </a:rPr>
              <a:t> </a:t>
            </a:r>
            <a:endParaRPr lang="en-US" sz="2400" dirty="0">
              <a:cs typeface="+mn-cs"/>
            </a:endParaRPr>
          </a:p>
          <a:p>
            <a:pPr marL="0" indent="0"/>
            <a:endParaRPr lang="ar-SA" sz="2400" dirty="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xmlns="" val="1128412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buFont typeface="Arial" panose="020B0604020202020204" pitchFamily="34" charset="0"/>
              <a:buChar char="•"/>
            </a:pPr>
            <a:r>
              <a:rPr lang="ar-SA" dirty="0" smtClean="0"/>
              <a:t>الأعمال التجارية </a:t>
            </a:r>
            <a:endParaRPr lang="ar-SA" dirty="0"/>
          </a:p>
        </p:txBody>
      </p:sp>
      <p:sp>
        <p:nvSpPr>
          <p:cNvPr id="3" name="عنصر نائب للمحتوى 2"/>
          <p:cNvSpPr>
            <a:spLocks noGrp="1"/>
          </p:cNvSpPr>
          <p:nvPr>
            <p:ph idx="1"/>
          </p:nvPr>
        </p:nvSpPr>
        <p:spPr/>
        <p:txBody>
          <a:bodyPr/>
          <a:lstStyle/>
          <a:p>
            <a:pPr marL="457200" indent="-457200">
              <a:buFont typeface="Arial" panose="020B0604020202020204" pitchFamily="34" charset="0"/>
              <a:buChar char="•"/>
            </a:pPr>
            <a:r>
              <a:rPr lang="ar-SA" dirty="0" smtClean="0">
                <a:solidFill>
                  <a:srgbClr val="002060"/>
                </a:solidFill>
              </a:rPr>
              <a:t>يعتمد </a:t>
            </a:r>
            <a:r>
              <a:rPr lang="ar-SA" dirty="0">
                <a:solidFill>
                  <a:srgbClr val="002060"/>
                </a:solidFill>
              </a:rPr>
              <a:t>القانون التجاري السعودي </a:t>
            </a:r>
            <a:r>
              <a:rPr lang="ar-SA" dirty="0" smtClean="0">
                <a:solidFill>
                  <a:srgbClr val="002060"/>
                </a:solidFill>
              </a:rPr>
              <a:t>على </a:t>
            </a:r>
            <a:r>
              <a:rPr lang="ar-SA" dirty="0">
                <a:solidFill>
                  <a:srgbClr val="002060"/>
                </a:solidFill>
              </a:rPr>
              <a:t>العمل التجاري كأساس في تطبيق أحكامه وذلك بغض النظر عن صفة الشخص القائم به. </a:t>
            </a:r>
            <a:endParaRPr lang="ar-SA" dirty="0" smtClean="0">
              <a:solidFill>
                <a:srgbClr val="002060"/>
              </a:solidFill>
            </a:endParaRPr>
          </a:p>
          <a:p>
            <a:pPr marL="0" indent="0"/>
            <a:endParaRPr lang="ar-SA" dirty="0" smtClean="0">
              <a:solidFill>
                <a:srgbClr val="002060"/>
              </a:solidFill>
            </a:endParaRPr>
          </a:p>
          <a:p>
            <a:pPr marL="457200" indent="-457200">
              <a:buFont typeface="Arial" panose="020B0604020202020204" pitchFamily="34" charset="0"/>
              <a:buChar char="•"/>
            </a:pPr>
            <a:r>
              <a:rPr lang="ar-SA" dirty="0" smtClean="0">
                <a:solidFill>
                  <a:srgbClr val="002060"/>
                </a:solidFill>
              </a:rPr>
              <a:t>لم يتضمن </a:t>
            </a:r>
            <a:r>
              <a:rPr lang="ar-SA" dirty="0">
                <a:solidFill>
                  <a:srgbClr val="002060"/>
                </a:solidFill>
              </a:rPr>
              <a:t>القانون التجاري –كغيره من القوانين التجارية الأخرى-تعريفا للعمل التجاري واقتصر فقط على تعداد الأعمال التجارية في المادة الثانية من نظام المحكمة التجارية. </a:t>
            </a:r>
            <a:endParaRPr lang="ar-SA" dirty="0" smtClean="0">
              <a:solidFill>
                <a:srgbClr val="002060"/>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xmlns="" val="23833718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buFont typeface="Arial" panose="020B0604020202020204" pitchFamily="34" charset="0"/>
              <a:buChar char="•"/>
            </a:pPr>
            <a:r>
              <a:rPr lang="ar-SA" sz="3600" dirty="0" smtClean="0"/>
              <a:t>المادة الثانية من نظام المحكمة التجارية</a:t>
            </a:r>
            <a:endParaRPr lang="ar-SA" sz="3600" dirty="0"/>
          </a:p>
        </p:txBody>
      </p:sp>
      <p:sp>
        <p:nvSpPr>
          <p:cNvPr id="3" name="عنصر نائب للمحتوى 2"/>
          <p:cNvSpPr>
            <a:spLocks noGrp="1"/>
          </p:cNvSpPr>
          <p:nvPr>
            <p:ph idx="1"/>
          </p:nvPr>
        </p:nvSpPr>
        <p:spPr/>
        <p:txBody>
          <a:bodyPr/>
          <a:lstStyle/>
          <a:p>
            <a:pPr>
              <a:buFont typeface="Arial" panose="020B0604020202020204" pitchFamily="34" charset="0"/>
              <a:buChar char="•"/>
            </a:pPr>
            <a:r>
              <a:rPr lang="ar-SA" sz="1800" b="1" dirty="0">
                <a:solidFill>
                  <a:schemeClr val="tx1"/>
                </a:solidFill>
                <a:cs typeface="+mn-cs"/>
              </a:rPr>
              <a:t>يعتبر من الأعمال التجارية كل ما هو آت : </a:t>
            </a:r>
            <a:endParaRPr lang="en-US" sz="1800" dirty="0">
              <a:solidFill>
                <a:schemeClr val="tx1"/>
              </a:solidFill>
              <a:cs typeface="+mn-cs"/>
            </a:endParaRPr>
          </a:p>
          <a:p>
            <a:r>
              <a:rPr lang="ar-SA" sz="1800" dirty="0">
                <a:solidFill>
                  <a:schemeClr val="tx1"/>
                </a:solidFill>
                <a:cs typeface="+mn-cs"/>
              </a:rPr>
              <a:t>أ ) كل شراء بضاعة أو أغلال من مأكولات وغيرها لأجل بيعها بحالها أو بعد صناعة وعمل فيها . </a:t>
            </a:r>
            <a:endParaRPr lang="en-US" sz="1800" dirty="0">
              <a:solidFill>
                <a:schemeClr val="tx1"/>
              </a:solidFill>
              <a:cs typeface="+mn-cs"/>
            </a:endParaRPr>
          </a:p>
          <a:p>
            <a:r>
              <a:rPr lang="ar-SA" sz="1800" dirty="0">
                <a:solidFill>
                  <a:schemeClr val="tx1"/>
                </a:solidFill>
                <a:cs typeface="+mn-cs"/>
              </a:rPr>
              <a:t>ب ) كل مقاولة أو تعهد بتوريد أشياء أو علم يتعلق بالتجارة بالعمولة أو النقل برأ أو بحراً أو يتعلق بالمحلات والمكاتب التجارية ومحلات البيع بالمزايدة يعني الحراج . </a:t>
            </a:r>
            <a:endParaRPr lang="en-US" sz="1800" dirty="0">
              <a:solidFill>
                <a:schemeClr val="tx1"/>
              </a:solidFill>
              <a:cs typeface="+mn-cs"/>
            </a:endParaRPr>
          </a:p>
          <a:p>
            <a:r>
              <a:rPr lang="ar-SA" sz="1800" dirty="0">
                <a:solidFill>
                  <a:schemeClr val="tx1"/>
                </a:solidFill>
                <a:cs typeface="+mn-cs"/>
              </a:rPr>
              <a:t>ج ) كل ما يتعلق بسندات الحوالة بأنواعها أو بالصرافة والدلالة (السمسرة) . </a:t>
            </a:r>
            <a:endParaRPr lang="en-US" sz="1800" dirty="0">
              <a:solidFill>
                <a:schemeClr val="tx1"/>
              </a:solidFill>
              <a:cs typeface="+mn-cs"/>
            </a:endParaRPr>
          </a:p>
          <a:p>
            <a:r>
              <a:rPr lang="ar-SA" sz="1800" dirty="0">
                <a:solidFill>
                  <a:schemeClr val="tx1"/>
                </a:solidFill>
                <a:cs typeface="+mn-cs"/>
              </a:rPr>
              <a:t>د ) جميع العقود والتعهدات الحاصلة بين التجار والمتسببين والسماسرة والصيارفة </a:t>
            </a:r>
            <a:r>
              <a:rPr lang="ar-SA" sz="1800" dirty="0" smtClean="0">
                <a:solidFill>
                  <a:schemeClr val="tx1"/>
                </a:solidFill>
                <a:cs typeface="+mn-cs"/>
              </a:rPr>
              <a:t>والوكلاء </a:t>
            </a:r>
            <a:r>
              <a:rPr lang="ar-SA" sz="1800" dirty="0">
                <a:solidFill>
                  <a:schemeClr val="tx1"/>
                </a:solidFill>
                <a:cs typeface="+mn-cs"/>
              </a:rPr>
              <a:t>بأنواعهم وجميع المقاولات المتعلقة بإنشاء مبان ونحوها متى كان المقاول متعهداً بتوريد المؤن والأدوات اللازمة لها . </a:t>
            </a:r>
            <a:endParaRPr lang="en-US" sz="1800" dirty="0">
              <a:solidFill>
                <a:schemeClr val="tx1"/>
              </a:solidFill>
              <a:cs typeface="+mn-cs"/>
            </a:endParaRPr>
          </a:p>
          <a:p>
            <a:r>
              <a:rPr lang="ar-SA" sz="1800" dirty="0">
                <a:solidFill>
                  <a:schemeClr val="tx1"/>
                </a:solidFill>
                <a:cs typeface="+mn-cs"/>
              </a:rPr>
              <a:t>هـ) كل عمل يتعلق </a:t>
            </a:r>
            <a:r>
              <a:rPr lang="ar-SA" sz="1800" dirty="0" smtClean="0">
                <a:solidFill>
                  <a:schemeClr val="tx1"/>
                </a:solidFill>
                <a:cs typeface="+mn-cs"/>
              </a:rPr>
              <a:t>بإنشاء </a:t>
            </a:r>
            <a:r>
              <a:rPr lang="ar-SA" sz="1800" dirty="0">
                <a:solidFill>
                  <a:schemeClr val="tx1"/>
                </a:solidFill>
                <a:cs typeface="+mn-cs"/>
              </a:rPr>
              <a:t>سفن تجارية أو شراعية واصلاحها أو بيعها أو شرائها في الداخل والخارج وكل ما يتعلق باستئجارها أو تأجيرها أو بيع أو ابتياع آلاتها وأدواتها ولوازمها وأجرة عمالها ورواتب ملاحيها وخدمها وكل </a:t>
            </a:r>
            <a:r>
              <a:rPr lang="ar-SA" sz="1800" dirty="0" err="1">
                <a:solidFill>
                  <a:schemeClr val="tx1"/>
                </a:solidFill>
                <a:cs typeface="+mn-cs"/>
              </a:rPr>
              <a:t>أقراض</a:t>
            </a:r>
            <a:r>
              <a:rPr lang="ar-SA" sz="1800" dirty="0">
                <a:solidFill>
                  <a:schemeClr val="tx1"/>
                </a:solidFill>
                <a:cs typeface="+mn-cs"/>
              </a:rPr>
              <a:t> أو استقراض يجرى على السفينة أو شحنها وكل عقود الضمانات المتعلقة بها وجميع المقاولات المتعلقة بسائر أمور التجارة البحرية</a:t>
            </a:r>
            <a:r>
              <a:rPr lang="ar-SA" sz="1800" dirty="0" smtClean="0">
                <a:solidFill>
                  <a:schemeClr val="tx1"/>
                </a:solidFill>
                <a:cs typeface="+mn-cs"/>
              </a:rPr>
              <a:t>.</a:t>
            </a:r>
          </a:p>
          <a:p>
            <a:endParaRPr lang="ar-SA" sz="1800" b="1" dirty="0">
              <a:solidFill>
                <a:schemeClr val="tx1"/>
              </a:solidFill>
              <a:cs typeface="+mn-cs"/>
            </a:endParaRPr>
          </a:p>
          <a:p>
            <a:pPr>
              <a:buFont typeface="Arial" panose="020B0604020202020204" pitchFamily="34" charset="0"/>
              <a:buChar char="•"/>
            </a:pPr>
            <a:r>
              <a:rPr lang="ar-SA" sz="1800" dirty="0" smtClean="0">
                <a:solidFill>
                  <a:srgbClr val="002060"/>
                </a:solidFill>
              </a:rPr>
              <a:t>يذهب </a:t>
            </a:r>
            <a:r>
              <a:rPr lang="ar-SA" sz="1800" dirty="0">
                <a:solidFill>
                  <a:srgbClr val="002060"/>
                </a:solidFill>
              </a:rPr>
              <a:t>الرأي الراجح في الفقه إلى أن هذا التعداد ورد على سبيل المثال بحيث يمكن إضافة أعمال تجارية جديدة وهو </a:t>
            </a:r>
            <a:r>
              <a:rPr lang="ar-SA" sz="1800" dirty="0" smtClean="0">
                <a:solidFill>
                  <a:srgbClr val="002060"/>
                </a:solidFill>
              </a:rPr>
              <a:t>ما يتفق </a:t>
            </a:r>
            <a:r>
              <a:rPr lang="ar-SA" sz="1800" dirty="0">
                <a:solidFill>
                  <a:srgbClr val="002060"/>
                </a:solidFill>
              </a:rPr>
              <a:t>مع طبيعة التجارة وتطورها.</a:t>
            </a:r>
            <a:endParaRPr lang="en-US" sz="1800" dirty="0">
              <a:solidFill>
                <a:srgbClr val="002060"/>
              </a:solidFill>
            </a:endParaRPr>
          </a:p>
          <a:p>
            <a:endParaRPr lang="en-US" sz="1800" dirty="0">
              <a:solidFill>
                <a:schemeClr val="tx1"/>
              </a:solidFill>
              <a:cs typeface="+mn-cs"/>
            </a:endParaRPr>
          </a:p>
          <a:p>
            <a:endParaRPr lang="ar-SA" sz="20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xmlns="" val="3155492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solidFill>
                  <a:schemeClr val="bg1"/>
                </a:solidFill>
              </a:rPr>
              <a:t>.</a:t>
            </a:r>
            <a:endParaRPr lang="ar-SA" sz="800" dirty="0">
              <a:solidFill>
                <a:schemeClr val="bg1"/>
              </a:solidFill>
            </a:endParaRPr>
          </a:p>
        </p:txBody>
      </p:sp>
      <p:sp>
        <p:nvSpPr>
          <p:cNvPr id="3" name="عنصر نائب للمحتوى 2"/>
          <p:cNvSpPr>
            <a:spLocks noGrp="1"/>
          </p:cNvSpPr>
          <p:nvPr>
            <p:ph idx="1"/>
          </p:nvPr>
        </p:nvSpPr>
        <p:spPr/>
        <p:txBody>
          <a:bodyPr/>
          <a:lstStyle/>
          <a:p>
            <a:r>
              <a:rPr lang="ar-SA" sz="800" dirty="0" smtClean="0">
                <a:solidFill>
                  <a:schemeClr val="bg1"/>
                </a:solidFill>
              </a:rPr>
              <a:t>.</a:t>
            </a:r>
            <a:endParaRPr lang="ar-SA" sz="800" dirty="0">
              <a:solidFill>
                <a:schemeClr val="bg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عنوان 1"/>
          <p:cNvSpPr txBox="1">
            <a:spLocks/>
          </p:cNvSpPr>
          <p:nvPr/>
        </p:nvSpPr>
        <p:spPr bwMode="auto">
          <a:xfrm>
            <a:off x="1650197" y="123033"/>
            <a:ext cx="6605606" cy="785794"/>
          </a:xfrm>
          <a:prstGeom prst="rect">
            <a:avLst/>
          </a:prstGeom>
          <a:ln w="25400" cap="flat" cmpd="sng" algn="ctr">
            <a:solidFill>
              <a:schemeClr val="accent1"/>
            </a:solidFill>
            <a:prstDash val="solid"/>
            <a:miter lim="800000"/>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n-lt"/>
                <a:ea typeface="+mn-ea"/>
                <a:cs typeface="+mn-cs"/>
              </a:defRPr>
            </a:lvl1pPr>
            <a:lvl2pPr algn="r" rtl="1" eaLnBrk="1" fontAlgn="base" hangingPunct="1">
              <a:spcBef>
                <a:spcPct val="0"/>
              </a:spcBef>
              <a:spcAft>
                <a:spcPct val="0"/>
              </a:spcAft>
              <a:defRPr sz="4400">
                <a:solidFill>
                  <a:schemeClr val="dk1"/>
                </a:solidFill>
                <a:latin typeface="+mn-lt"/>
                <a:ea typeface="+mn-ea"/>
                <a:cs typeface="+mn-cs"/>
              </a:defRPr>
            </a:lvl2pPr>
            <a:lvl3pPr algn="r" rtl="1" eaLnBrk="1" fontAlgn="base" hangingPunct="1">
              <a:spcBef>
                <a:spcPct val="0"/>
              </a:spcBef>
              <a:spcAft>
                <a:spcPct val="0"/>
              </a:spcAft>
              <a:defRPr sz="4400">
                <a:solidFill>
                  <a:schemeClr val="dk1"/>
                </a:solidFill>
                <a:latin typeface="+mn-lt"/>
                <a:ea typeface="+mn-ea"/>
                <a:cs typeface="+mn-cs"/>
              </a:defRPr>
            </a:lvl3pPr>
            <a:lvl4pPr algn="r" rtl="1" eaLnBrk="1" fontAlgn="base" hangingPunct="1">
              <a:spcBef>
                <a:spcPct val="0"/>
              </a:spcBef>
              <a:spcAft>
                <a:spcPct val="0"/>
              </a:spcAft>
              <a:defRPr sz="4400">
                <a:solidFill>
                  <a:schemeClr val="dk1"/>
                </a:solidFill>
                <a:latin typeface="+mn-lt"/>
                <a:ea typeface="+mn-ea"/>
                <a:cs typeface="+mn-cs"/>
              </a:defRPr>
            </a:lvl4pPr>
            <a:lvl5pPr algn="r" rtl="1" eaLnBrk="1" fontAlgn="base" hangingPunct="1">
              <a:spcBef>
                <a:spcPct val="0"/>
              </a:spcBef>
              <a:spcAft>
                <a:spcPct val="0"/>
              </a:spcAft>
              <a:defRPr sz="4400">
                <a:solidFill>
                  <a:schemeClr val="dk1"/>
                </a:solidFill>
                <a:latin typeface="+mn-lt"/>
                <a:ea typeface="+mn-ea"/>
                <a:cs typeface="+mn-cs"/>
              </a:defRPr>
            </a:lvl5pPr>
            <a:lvl6pPr marL="457200" algn="r" rtl="1" eaLnBrk="1" fontAlgn="base" hangingPunct="1">
              <a:spcBef>
                <a:spcPct val="0"/>
              </a:spcBef>
              <a:spcAft>
                <a:spcPct val="0"/>
              </a:spcAft>
              <a:defRPr sz="4400">
                <a:solidFill>
                  <a:schemeClr val="dk1"/>
                </a:solidFill>
                <a:latin typeface="+mn-lt"/>
                <a:ea typeface="+mn-ea"/>
                <a:cs typeface="+mn-cs"/>
              </a:defRPr>
            </a:lvl6pPr>
            <a:lvl7pPr marL="914400" algn="r" rtl="1" eaLnBrk="1" fontAlgn="base" hangingPunct="1">
              <a:spcBef>
                <a:spcPct val="0"/>
              </a:spcBef>
              <a:spcAft>
                <a:spcPct val="0"/>
              </a:spcAft>
              <a:defRPr sz="4400">
                <a:solidFill>
                  <a:schemeClr val="dk1"/>
                </a:solidFill>
                <a:latin typeface="+mn-lt"/>
                <a:ea typeface="+mn-ea"/>
                <a:cs typeface="+mn-cs"/>
              </a:defRPr>
            </a:lvl7pPr>
            <a:lvl8pPr marL="1371600" algn="r" rtl="1" eaLnBrk="1" fontAlgn="base" hangingPunct="1">
              <a:spcBef>
                <a:spcPct val="0"/>
              </a:spcBef>
              <a:spcAft>
                <a:spcPct val="0"/>
              </a:spcAft>
              <a:defRPr sz="4400">
                <a:solidFill>
                  <a:schemeClr val="dk1"/>
                </a:solidFill>
                <a:latin typeface="+mn-lt"/>
                <a:ea typeface="+mn-ea"/>
                <a:cs typeface="+mn-cs"/>
              </a:defRPr>
            </a:lvl8pPr>
            <a:lvl9pPr marL="1828800" algn="r" rtl="1" eaLnBrk="1" fontAlgn="base" hangingPunct="1">
              <a:spcBef>
                <a:spcPct val="0"/>
              </a:spcBef>
              <a:spcAft>
                <a:spcPct val="0"/>
              </a:spcAft>
              <a:defRPr sz="4400">
                <a:solidFill>
                  <a:schemeClr val="dk1"/>
                </a:solidFill>
                <a:latin typeface="+mn-lt"/>
                <a:ea typeface="+mn-ea"/>
                <a:cs typeface="+mn-cs"/>
              </a:defRPr>
            </a:lvl9pPr>
          </a:lstStyle>
          <a:p>
            <a:r>
              <a:rPr lang="ar-SA" sz="2800" b="1" dirty="0" smtClean="0"/>
              <a:t>     أهمية التفرقة بين العمل التجاري والعمل المدني</a:t>
            </a:r>
            <a:endParaRPr lang="ar-SA" sz="2800" dirty="0"/>
          </a:p>
        </p:txBody>
      </p:sp>
      <p:sp>
        <p:nvSpPr>
          <p:cNvPr id="6" name="Rectangle 1"/>
          <p:cNvSpPr>
            <a:spLocks noChangeArrowheads="1"/>
          </p:cNvSpPr>
          <p:nvPr/>
        </p:nvSpPr>
        <p:spPr bwMode="auto">
          <a:xfrm>
            <a:off x="56456" y="1519612"/>
            <a:ext cx="9572692"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r>
              <a:rPr lang="ar-SA" sz="1600" b="1" dirty="0" smtClean="0">
                <a:ea typeface="Times New Roman" pitchFamily="18" charset="0"/>
              </a:rPr>
              <a:t> يختلف ا</a:t>
            </a:r>
            <a:r>
              <a:rPr kumimoji="0" lang="ar-S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لعمل التجاري عن العمل المدني من حيث قواعد الاختصاص القضائي وقواعد الإثبات </a:t>
            </a:r>
            <a:r>
              <a:rPr lang="ar-SA" sz="1600" b="1" dirty="0" smtClean="0">
                <a:solidFill>
                  <a:schemeClr val="tx1"/>
                </a:solidFill>
                <a:latin typeface="Arial" pitchFamily="34" charset="0"/>
                <a:ea typeface="Times New Roman" pitchFamily="18" charset="0"/>
                <a:cs typeface="Arial" pitchFamily="34" charset="0"/>
              </a:rPr>
              <a:t>ومن </a:t>
            </a:r>
            <a:r>
              <a:rPr kumimoji="0" lang="ar-S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حيث القواعد الخاصة بالالتزام التجاري</a:t>
            </a:r>
            <a:endParaRPr kumimoji="0" lang="ar-SA" sz="16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7" name="رابط كسهم مستقيم 6"/>
          <p:cNvCxnSpPr/>
          <p:nvPr/>
        </p:nvCxnSpPr>
        <p:spPr>
          <a:xfrm rot="5400000">
            <a:off x="4884636" y="2214562"/>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وسيلة شرح على شكل سحابة 7"/>
          <p:cNvSpPr/>
          <p:nvPr/>
        </p:nvSpPr>
        <p:spPr>
          <a:xfrm>
            <a:off x="1352600" y="2572546"/>
            <a:ext cx="8086564" cy="3244798"/>
          </a:xfrm>
          <a:prstGeom prst="cloudCallout">
            <a:avLst/>
          </a:prstGeom>
        </p:spPr>
        <p:style>
          <a:lnRef idx="2">
            <a:schemeClr val="accent1"/>
          </a:lnRef>
          <a:fillRef idx="1">
            <a:schemeClr val="lt1"/>
          </a:fillRef>
          <a:effectRef idx="0">
            <a:schemeClr val="accent1"/>
          </a:effectRef>
          <a:fontRef idx="minor">
            <a:schemeClr val="dk1"/>
          </a:fontRef>
        </p:style>
        <p:txBody>
          <a:bodyPr rtlCol="1" anchor="ctr"/>
          <a:lstStyle/>
          <a:p>
            <a:pPr marL="342900" indent="-342900"/>
            <a:r>
              <a:rPr lang="ar-SA" sz="2800" b="1" dirty="0" smtClean="0">
                <a:ln>
                  <a:solidFill>
                    <a:srgbClr val="C00000"/>
                  </a:solidFill>
                </a:ln>
                <a:solidFill>
                  <a:srgbClr val="C00000"/>
                </a:solidFill>
                <a:effectLst>
                  <a:glow rad="63500">
                    <a:schemeClr val="accent1">
                      <a:satMod val="175000"/>
                      <a:alpha val="40000"/>
                    </a:schemeClr>
                  </a:glow>
                </a:effectLst>
                <a:cs typeface="Akhbar MT" pitchFamily="2" charset="-78"/>
              </a:rPr>
              <a:t>أ- الاختصاص </a:t>
            </a:r>
            <a:r>
              <a:rPr lang="ar-SA" sz="2800" b="1" dirty="0">
                <a:ln>
                  <a:solidFill>
                    <a:srgbClr val="C00000"/>
                  </a:solidFill>
                </a:ln>
                <a:solidFill>
                  <a:srgbClr val="C00000"/>
                </a:solidFill>
                <a:effectLst>
                  <a:glow rad="63500">
                    <a:schemeClr val="accent1">
                      <a:satMod val="175000"/>
                      <a:alpha val="40000"/>
                    </a:schemeClr>
                  </a:glow>
                </a:effectLst>
                <a:cs typeface="Akhbar MT" pitchFamily="2" charset="-78"/>
              </a:rPr>
              <a:t>القضائي </a:t>
            </a:r>
            <a:endParaRPr lang="ar-SA" sz="2800" b="1" dirty="0" smtClean="0">
              <a:ln>
                <a:solidFill>
                  <a:srgbClr val="C00000"/>
                </a:solidFill>
              </a:ln>
              <a:solidFill>
                <a:srgbClr val="C00000"/>
              </a:solidFill>
              <a:effectLst>
                <a:glow rad="63500">
                  <a:schemeClr val="accent1">
                    <a:satMod val="175000"/>
                    <a:alpha val="40000"/>
                  </a:schemeClr>
                </a:glow>
              </a:effectLst>
              <a:cs typeface="Akhbar MT" pitchFamily="2" charset="-78"/>
            </a:endParaRPr>
          </a:p>
          <a:p>
            <a:pPr marL="342900" indent="-342900">
              <a:buFont typeface="Arial" panose="020B0604020202020204" pitchFamily="34" charset="0"/>
              <a:buChar char="•"/>
            </a:pPr>
            <a:r>
              <a:rPr lang="ar-SA" sz="2000" b="1" dirty="0" smtClean="0"/>
              <a:t>تعمل الدول على تنظيم قضاء يختص بالنظر في المنازعات التجارية ويعرف </a:t>
            </a:r>
            <a:r>
              <a:rPr lang="ar-SA" sz="2000" b="1" dirty="0"/>
              <a:t>بالقضاء </a:t>
            </a:r>
            <a:r>
              <a:rPr lang="ar-SA" sz="2000" b="1" dirty="0" smtClean="0"/>
              <a:t>التجاري.</a:t>
            </a:r>
          </a:p>
          <a:p>
            <a:pPr marL="342900" indent="-342900">
              <a:buFont typeface="Arial" panose="020B0604020202020204" pitchFamily="34" charset="0"/>
              <a:buChar char="•"/>
            </a:pPr>
            <a:r>
              <a:rPr lang="ar-SA" sz="2000" b="1" dirty="0" smtClean="0"/>
              <a:t>تدرج تاريخي للمحاكم التجارية في  المملكة.</a:t>
            </a:r>
            <a:endParaRPr lang="en-US" sz="2000" dirty="0"/>
          </a:p>
          <a:p>
            <a:pPr marL="342900" indent="-342900">
              <a:buFont typeface="Arial" panose="020B0604020202020204" pitchFamily="34" charset="0"/>
              <a:buChar char="•"/>
            </a:pPr>
            <a:r>
              <a:rPr lang="ar-SA" sz="2000" b="1" dirty="0" smtClean="0"/>
              <a:t>الدوائر التجارية بديوان المظالم .</a:t>
            </a:r>
            <a:endParaRPr lang="en-US" sz="2000" dirty="0"/>
          </a:p>
          <a:p>
            <a:pPr marL="342900" indent="-342900"/>
            <a:endParaRPr lang="ar-SA" sz="2400" b="1" dirty="0">
              <a:ln>
                <a:solidFill>
                  <a:srgbClr val="C00000"/>
                </a:solidFill>
              </a:ln>
              <a:solidFill>
                <a:schemeClr val="tx1"/>
              </a:solidFill>
              <a:effectLst>
                <a:glow rad="63500">
                  <a:schemeClr val="accent1">
                    <a:satMod val="175000"/>
                    <a:alpha val="40000"/>
                  </a:schemeClr>
                </a:glow>
              </a:effectLst>
              <a:cs typeface="Akhbar MT" pitchFamily="2" charset="-78"/>
            </a:endParaRPr>
          </a:p>
        </p:txBody>
      </p:sp>
    </p:spTree>
    <p:extLst>
      <p:ext uri="{BB962C8B-B14F-4D97-AF65-F5344CB8AC3E}">
        <p14:creationId xmlns:p14="http://schemas.microsoft.com/office/powerpoint/2010/main" xmlns="" val="1129328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solidFill>
                  <a:schemeClr val="bg1"/>
                </a:solidFill>
              </a:rPr>
              <a:t>.</a:t>
            </a:r>
            <a:endParaRPr lang="ar-SA" sz="800" dirty="0">
              <a:solidFill>
                <a:schemeClr val="bg1"/>
              </a:solidFill>
            </a:endParaRPr>
          </a:p>
        </p:txBody>
      </p:sp>
      <p:sp>
        <p:nvSpPr>
          <p:cNvPr id="3" name="عنصر نائب للمحتوى 2"/>
          <p:cNvSpPr>
            <a:spLocks noGrp="1"/>
          </p:cNvSpPr>
          <p:nvPr>
            <p:ph idx="1"/>
          </p:nvPr>
        </p:nvSpPr>
        <p:spPr/>
        <p:txBody>
          <a:bodyPr/>
          <a:lstStyle/>
          <a:p>
            <a:r>
              <a:rPr lang="ar-SA" sz="800" dirty="0" smtClean="0">
                <a:solidFill>
                  <a:schemeClr val="bg1"/>
                </a:solidFill>
              </a:rPr>
              <a:t>.</a:t>
            </a:r>
            <a:endParaRPr lang="ar-SA" sz="800" dirty="0">
              <a:solidFill>
                <a:schemeClr val="bg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عنوان 1"/>
          <p:cNvSpPr txBox="1">
            <a:spLocks/>
          </p:cNvSpPr>
          <p:nvPr/>
        </p:nvSpPr>
        <p:spPr bwMode="auto">
          <a:xfrm>
            <a:off x="1568624" y="188640"/>
            <a:ext cx="6605606" cy="785794"/>
          </a:xfrm>
          <a:prstGeom prst="rect">
            <a:avLst/>
          </a:prstGeom>
          <a:ln w="25400" cap="flat" cmpd="sng" algn="ctr">
            <a:solidFill>
              <a:schemeClr val="accent1"/>
            </a:solidFill>
            <a:prstDash val="solid"/>
            <a:miter lim="800000"/>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n-lt"/>
                <a:ea typeface="+mn-ea"/>
                <a:cs typeface="+mn-cs"/>
              </a:defRPr>
            </a:lvl1pPr>
            <a:lvl2pPr algn="r" rtl="1" eaLnBrk="1" fontAlgn="base" hangingPunct="1">
              <a:spcBef>
                <a:spcPct val="0"/>
              </a:spcBef>
              <a:spcAft>
                <a:spcPct val="0"/>
              </a:spcAft>
              <a:defRPr sz="4400">
                <a:solidFill>
                  <a:schemeClr val="dk1"/>
                </a:solidFill>
                <a:latin typeface="+mn-lt"/>
                <a:ea typeface="+mn-ea"/>
                <a:cs typeface="+mn-cs"/>
              </a:defRPr>
            </a:lvl2pPr>
            <a:lvl3pPr algn="r" rtl="1" eaLnBrk="1" fontAlgn="base" hangingPunct="1">
              <a:spcBef>
                <a:spcPct val="0"/>
              </a:spcBef>
              <a:spcAft>
                <a:spcPct val="0"/>
              </a:spcAft>
              <a:defRPr sz="4400">
                <a:solidFill>
                  <a:schemeClr val="dk1"/>
                </a:solidFill>
                <a:latin typeface="+mn-lt"/>
                <a:ea typeface="+mn-ea"/>
                <a:cs typeface="+mn-cs"/>
              </a:defRPr>
            </a:lvl3pPr>
            <a:lvl4pPr algn="r" rtl="1" eaLnBrk="1" fontAlgn="base" hangingPunct="1">
              <a:spcBef>
                <a:spcPct val="0"/>
              </a:spcBef>
              <a:spcAft>
                <a:spcPct val="0"/>
              </a:spcAft>
              <a:defRPr sz="4400">
                <a:solidFill>
                  <a:schemeClr val="dk1"/>
                </a:solidFill>
                <a:latin typeface="+mn-lt"/>
                <a:ea typeface="+mn-ea"/>
                <a:cs typeface="+mn-cs"/>
              </a:defRPr>
            </a:lvl4pPr>
            <a:lvl5pPr algn="r" rtl="1" eaLnBrk="1" fontAlgn="base" hangingPunct="1">
              <a:spcBef>
                <a:spcPct val="0"/>
              </a:spcBef>
              <a:spcAft>
                <a:spcPct val="0"/>
              </a:spcAft>
              <a:defRPr sz="4400">
                <a:solidFill>
                  <a:schemeClr val="dk1"/>
                </a:solidFill>
                <a:latin typeface="+mn-lt"/>
                <a:ea typeface="+mn-ea"/>
                <a:cs typeface="+mn-cs"/>
              </a:defRPr>
            </a:lvl5pPr>
            <a:lvl6pPr marL="457200" algn="r" rtl="1" eaLnBrk="1" fontAlgn="base" hangingPunct="1">
              <a:spcBef>
                <a:spcPct val="0"/>
              </a:spcBef>
              <a:spcAft>
                <a:spcPct val="0"/>
              </a:spcAft>
              <a:defRPr sz="4400">
                <a:solidFill>
                  <a:schemeClr val="dk1"/>
                </a:solidFill>
                <a:latin typeface="+mn-lt"/>
                <a:ea typeface="+mn-ea"/>
                <a:cs typeface="+mn-cs"/>
              </a:defRPr>
            </a:lvl6pPr>
            <a:lvl7pPr marL="914400" algn="r" rtl="1" eaLnBrk="1" fontAlgn="base" hangingPunct="1">
              <a:spcBef>
                <a:spcPct val="0"/>
              </a:spcBef>
              <a:spcAft>
                <a:spcPct val="0"/>
              </a:spcAft>
              <a:defRPr sz="4400">
                <a:solidFill>
                  <a:schemeClr val="dk1"/>
                </a:solidFill>
                <a:latin typeface="+mn-lt"/>
                <a:ea typeface="+mn-ea"/>
                <a:cs typeface="+mn-cs"/>
              </a:defRPr>
            </a:lvl7pPr>
            <a:lvl8pPr marL="1371600" algn="r" rtl="1" eaLnBrk="1" fontAlgn="base" hangingPunct="1">
              <a:spcBef>
                <a:spcPct val="0"/>
              </a:spcBef>
              <a:spcAft>
                <a:spcPct val="0"/>
              </a:spcAft>
              <a:defRPr sz="4400">
                <a:solidFill>
                  <a:schemeClr val="dk1"/>
                </a:solidFill>
                <a:latin typeface="+mn-lt"/>
                <a:ea typeface="+mn-ea"/>
                <a:cs typeface="+mn-cs"/>
              </a:defRPr>
            </a:lvl8pPr>
            <a:lvl9pPr marL="1828800" algn="r" rtl="1" eaLnBrk="1" fontAlgn="base" hangingPunct="1">
              <a:spcBef>
                <a:spcPct val="0"/>
              </a:spcBef>
              <a:spcAft>
                <a:spcPct val="0"/>
              </a:spcAft>
              <a:defRPr sz="4400">
                <a:solidFill>
                  <a:schemeClr val="dk1"/>
                </a:solidFill>
                <a:latin typeface="+mn-lt"/>
                <a:ea typeface="+mn-ea"/>
                <a:cs typeface="+mn-cs"/>
              </a:defRPr>
            </a:lvl9pPr>
          </a:lstStyle>
          <a:p>
            <a:r>
              <a:rPr lang="ar-SA" sz="2800" b="1" dirty="0" smtClean="0"/>
              <a:t>    أهمية التفرقة بين العمل التجاري والعمل المدني</a:t>
            </a:r>
            <a:endParaRPr lang="ar-SA" sz="2800" dirty="0"/>
          </a:p>
        </p:txBody>
      </p:sp>
      <p:sp>
        <p:nvSpPr>
          <p:cNvPr id="6" name="Rectangle 1"/>
          <p:cNvSpPr>
            <a:spLocks noChangeArrowheads="1"/>
          </p:cNvSpPr>
          <p:nvPr/>
        </p:nvSpPr>
        <p:spPr bwMode="auto">
          <a:xfrm>
            <a:off x="166654" y="1309410"/>
            <a:ext cx="9572692" cy="46166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r>
              <a:rPr lang="ar-SA" sz="2400" b="1" dirty="0">
                <a:ea typeface="Times New Roman" pitchFamily="18" charset="0"/>
              </a:rPr>
              <a:t> </a:t>
            </a:r>
            <a:r>
              <a:rPr lang="ar-SA" sz="1600" b="1" dirty="0">
                <a:ea typeface="Times New Roman" pitchFamily="18" charset="0"/>
              </a:rPr>
              <a:t>يختلف ا</a:t>
            </a:r>
            <a:r>
              <a:rPr lang="ar-SA" sz="1600" b="1" dirty="0">
                <a:solidFill>
                  <a:schemeClr val="tx1"/>
                </a:solidFill>
                <a:latin typeface="Arial" pitchFamily="34" charset="0"/>
                <a:ea typeface="Times New Roman" pitchFamily="18" charset="0"/>
              </a:rPr>
              <a:t>لعمل التجاري عن العمل المدني من حيث قواعد الاختصاص القضائي وقواعد الإثبات ومن حيث القواعد الخاصة بالالتزام التجاري</a:t>
            </a:r>
            <a:endParaRPr lang="ar-SA" sz="1600" b="1" dirty="0">
              <a:solidFill>
                <a:schemeClr val="tx1"/>
              </a:solidFill>
              <a:latin typeface="Arial" pitchFamily="34" charset="0"/>
            </a:endParaRPr>
          </a:p>
        </p:txBody>
      </p:sp>
      <p:cxnSp>
        <p:nvCxnSpPr>
          <p:cNvPr id="7" name="رابط كسهم مستقيم 6"/>
          <p:cNvCxnSpPr/>
          <p:nvPr/>
        </p:nvCxnSpPr>
        <p:spPr>
          <a:xfrm rot="5400000">
            <a:off x="4484683" y="2292566"/>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وسيلة شرح على شكل سحابة 7"/>
          <p:cNvSpPr/>
          <p:nvPr/>
        </p:nvSpPr>
        <p:spPr>
          <a:xfrm>
            <a:off x="1208584" y="2523876"/>
            <a:ext cx="7272808" cy="3281388"/>
          </a:xfrm>
          <a:prstGeom prst="cloudCallout">
            <a:avLst/>
          </a:prstGeom>
        </p:spPr>
        <p:style>
          <a:lnRef idx="2">
            <a:schemeClr val="accent1"/>
          </a:lnRef>
          <a:fillRef idx="1">
            <a:schemeClr val="lt1"/>
          </a:fillRef>
          <a:effectRef idx="0">
            <a:schemeClr val="accent1"/>
          </a:effectRef>
          <a:fontRef idx="minor">
            <a:schemeClr val="dk1"/>
          </a:fontRef>
        </p:style>
        <p:txBody>
          <a:bodyPr rtlCol="1" anchor="ctr"/>
          <a:lstStyle/>
          <a:p>
            <a:pPr lvl="0" indent="457200"/>
            <a:endParaRPr lang="ar-SA" sz="2800" b="1" dirty="0" smtClean="0">
              <a:ln>
                <a:solidFill>
                  <a:srgbClr val="C00000"/>
                </a:solidFill>
              </a:ln>
              <a:solidFill>
                <a:srgbClr val="C00000"/>
              </a:solidFill>
              <a:effectLst>
                <a:glow rad="63500">
                  <a:schemeClr val="accent1">
                    <a:satMod val="175000"/>
                    <a:alpha val="40000"/>
                  </a:schemeClr>
                </a:glow>
              </a:effectLst>
              <a:latin typeface="Arial" pitchFamily="34" charset="0"/>
              <a:ea typeface="Times New Roman" pitchFamily="18" charset="0"/>
              <a:cs typeface="Akhbar MT" pitchFamily="2" charset="-78"/>
            </a:endParaRPr>
          </a:p>
          <a:p>
            <a:pPr lvl="0" indent="457200"/>
            <a:r>
              <a:rPr lang="ar-SA" sz="2800" b="1" dirty="0" smtClean="0">
                <a:ln>
                  <a:solidFill>
                    <a:srgbClr val="C00000"/>
                  </a:solidFill>
                </a:ln>
                <a:solidFill>
                  <a:srgbClr val="C00000"/>
                </a:solidFill>
                <a:effectLst>
                  <a:glow rad="63500">
                    <a:schemeClr val="accent1">
                      <a:satMod val="175000"/>
                      <a:alpha val="40000"/>
                    </a:schemeClr>
                  </a:glow>
                </a:effectLst>
                <a:latin typeface="Arial" pitchFamily="34" charset="0"/>
                <a:ea typeface="Times New Roman" pitchFamily="18" charset="0"/>
                <a:cs typeface="Akhbar MT" pitchFamily="2" charset="-78"/>
              </a:rPr>
              <a:t>ب- قواعد إثبات الالتزام التجاري </a:t>
            </a:r>
            <a:endParaRPr lang="en-US" sz="2800" b="1" dirty="0" smtClean="0">
              <a:ln>
                <a:solidFill>
                  <a:srgbClr val="C00000"/>
                </a:solidFill>
              </a:ln>
              <a:solidFill>
                <a:srgbClr val="C00000"/>
              </a:solidFill>
              <a:effectLst>
                <a:glow rad="63500">
                  <a:schemeClr val="accent1">
                    <a:satMod val="175000"/>
                    <a:alpha val="40000"/>
                  </a:schemeClr>
                </a:glow>
              </a:effectLst>
              <a:latin typeface="Arial" pitchFamily="34" charset="0"/>
              <a:cs typeface="Akhbar MT" pitchFamily="2" charset="-78"/>
            </a:endParaRPr>
          </a:p>
          <a:p>
            <a:r>
              <a:rPr lang="ar-SA" sz="1600" b="1" dirty="0" smtClean="0">
                <a:ln>
                  <a:solidFill>
                    <a:srgbClr val="C00000"/>
                  </a:solidFill>
                </a:ln>
                <a:solidFill>
                  <a:srgbClr val="C00000"/>
                </a:solidFill>
                <a:effectLst>
                  <a:glow rad="63500">
                    <a:schemeClr val="accent1">
                      <a:satMod val="175000"/>
                      <a:alpha val="40000"/>
                    </a:schemeClr>
                  </a:glow>
                </a:effectLst>
                <a:latin typeface="Arial" pitchFamily="34" charset="0"/>
                <a:ea typeface="Times New Roman" pitchFamily="18" charset="0"/>
                <a:cs typeface="Akhbar MT" pitchFamily="2" charset="-78"/>
              </a:rPr>
              <a:t> </a:t>
            </a:r>
            <a:r>
              <a:rPr lang="ar-SA" sz="1600" b="1" dirty="0"/>
              <a:t>الأصل ان يكون اثبات الدين المدني بالكتابة وحرية اثبات الدين التجاري بأي طريقة.</a:t>
            </a:r>
            <a:endParaRPr lang="en-US" sz="1600" dirty="0"/>
          </a:p>
          <a:p>
            <a:r>
              <a:rPr lang="ar-SA" sz="1600" b="1" dirty="0"/>
              <a:t>إلا في ثلاث حالات استثنائية يجب اثبات الدين التجاري بالكتابة </a:t>
            </a:r>
            <a:endParaRPr lang="en-US" sz="1600" dirty="0"/>
          </a:p>
          <a:p>
            <a:pPr marL="342900" lvl="0" indent="-342900">
              <a:buFont typeface="+mj-lt"/>
              <a:buAutoNum type="arabicPeriod"/>
            </a:pPr>
            <a:r>
              <a:rPr lang="ar-SA" sz="1600" b="1" dirty="0"/>
              <a:t>الأوراق التجارية التي يتطلب لها القانون شكل او نموذج موحد ( كشركة المحاصة )</a:t>
            </a:r>
            <a:endParaRPr lang="en-US" sz="1600" dirty="0"/>
          </a:p>
          <a:p>
            <a:pPr marL="342900" lvl="0" indent="-342900">
              <a:buFont typeface="+mj-lt"/>
              <a:buAutoNum type="arabicPeriod"/>
            </a:pPr>
            <a:r>
              <a:rPr lang="ar-SA" sz="1600" b="1" dirty="0"/>
              <a:t>بيع السفن أو جزء منها ( طول مدة العقد ) </a:t>
            </a:r>
            <a:endParaRPr lang="en-US" sz="1600" dirty="0"/>
          </a:p>
          <a:p>
            <a:pPr marL="342900" lvl="0" indent="-342900">
              <a:buFont typeface="+mj-lt"/>
              <a:buAutoNum type="arabicPeriod"/>
            </a:pPr>
            <a:r>
              <a:rPr lang="ar-SA" sz="1600" b="1" dirty="0"/>
              <a:t>العقود التي يتطلب القانون شهرها</a:t>
            </a:r>
            <a:endParaRPr lang="en-US" sz="1600" dirty="0"/>
          </a:p>
          <a:p>
            <a:r>
              <a:rPr lang="ar-SA" sz="2400" dirty="0"/>
              <a:t> </a:t>
            </a:r>
            <a:endParaRPr lang="en-US" sz="2400" dirty="0"/>
          </a:p>
          <a:p>
            <a:pPr lvl="0" indent="457200" rtl="0" eaLnBrk="0" hangingPunct="0"/>
            <a:endParaRPr lang="ar-SA" sz="2400" b="1" dirty="0">
              <a:ln>
                <a:solidFill>
                  <a:srgbClr val="C00000"/>
                </a:solidFill>
              </a:ln>
              <a:solidFill>
                <a:srgbClr val="C00000"/>
              </a:solidFill>
              <a:effectLst>
                <a:glow rad="63500">
                  <a:schemeClr val="accent1">
                    <a:satMod val="175000"/>
                    <a:alpha val="40000"/>
                  </a:schemeClr>
                </a:glow>
              </a:effectLst>
              <a:cs typeface="Akhbar MT" pitchFamily="2" charset="-78"/>
            </a:endParaRPr>
          </a:p>
        </p:txBody>
      </p:sp>
    </p:spTree>
    <p:extLst>
      <p:ext uri="{BB962C8B-B14F-4D97-AF65-F5344CB8AC3E}">
        <p14:creationId xmlns:p14="http://schemas.microsoft.com/office/powerpoint/2010/main" xmlns="" val="2299859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900" dirty="0" smtClean="0">
                <a:solidFill>
                  <a:schemeClr val="bg1"/>
                </a:solidFill>
              </a:rPr>
              <a:t>.</a:t>
            </a:r>
            <a:endParaRPr lang="ar-SA" sz="900" dirty="0">
              <a:solidFill>
                <a:schemeClr val="bg1"/>
              </a:solidFill>
            </a:endParaRPr>
          </a:p>
        </p:txBody>
      </p:sp>
      <p:sp>
        <p:nvSpPr>
          <p:cNvPr id="3" name="عنصر نائب للمحتوى 2"/>
          <p:cNvSpPr>
            <a:spLocks noGrp="1"/>
          </p:cNvSpPr>
          <p:nvPr>
            <p:ph idx="1"/>
          </p:nvPr>
        </p:nvSpPr>
        <p:spPr/>
        <p:txBody>
          <a:bodyPr/>
          <a:lstStyle/>
          <a:p>
            <a:r>
              <a:rPr lang="ar-SA" sz="800" dirty="0" smtClean="0">
                <a:solidFill>
                  <a:schemeClr val="bg1"/>
                </a:solidFill>
              </a:rPr>
              <a:t>.</a:t>
            </a:r>
            <a:endParaRPr lang="ar-SA" sz="800" dirty="0">
              <a:solidFill>
                <a:schemeClr val="bg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عنوان 1"/>
          <p:cNvSpPr txBox="1">
            <a:spLocks/>
          </p:cNvSpPr>
          <p:nvPr/>
        </p:nvSpPr>
        <p:spPr>
          <a:xfrm>
            <a:off x="1424608" y="209663"/>
            <a:ext cx="6605606" cy="785794"/>
          </a:xfrm>
          <a:prstGeom prst="rect">
            <a:avLst/>
          </a:prstGeom>
        </p:spPr>
        <p:style>
          <a:lnRef idx="2">
            <a:schemeClr val="accent1"/>
          </a:lnRef>
          <a:fillRef idx="1">
            <a:schemeClr val="lt1"/>
          </a:fillRef>
          <a:effectRef idx="0">
            <a:schemeClr val="accent1"/>
          </a:effectRef>
          <a:fontRef idx="minor">
            <a:schemeClr val="dk1"/>
          </a:fontRef>
        </p:style>
        <p:txBody>
          <a:bodyPr bIns="91440" anchor="b" anchorCtr="0">
            <a:normAutofit fontScale="92500"/>
          </a:bodyPr>
          <a:lstStyle>
            <a:lvl1pPr algn="l" rtl="1" eaLnBrk="1" latinLnBrk="0" hangingPunct="1">
              <a:spcBef>
                <a:spcPct val="0"/>
              </a:spcBef>
              <a:buNone/>
              <a:defRPr kumimoji="0" sz="4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457200" indent="-457200" fontAlgn="auto">
              <a:spcAft>
                <a:spcPts val="0"/>
              </a:spcAft>
              <a:buFont typeface="Arial" panose="020B0604020202020204" pitchFamily="34" charset="0"/>
              <a:buChar char="•"/>
            </a:pPr>
            <a:r>
              <a:rPr lang="ar-SA" sz="3200" b="1" dirty="0" smtClean="0">
                <a:solidFill>
                  <a:schemeClr val="accent5">
                    <a:lumMod val="75000"/>
                  </a:schemeClr>
                </a:solidFill>
              </a:rPr>
              <a:t>أهمية التفرقة بين العمل التجاري والعمل المدني</a:t>
            </a:r>
            <a:endParaRPr lang="ar-SA" sz="3200" dirty="0">
              <a:solidFill>
                <a:schemeClr val="accent5">
                  <a:lumMod val="75000"/>
                </a:schemeClr>
              </a:solidFill>
            </a:endParaRPr>
          </a:p>
        </p:txBody>
      </p:sp>
      <p:sp>
        <p:nvSpPr>
          <p:cNvPr id="6" name="Rectangle 1"/>
          <p:cNvSpPr>
            <a:spLocks noChangeArrowheads="1"/>
          </p:cNvSpPr>
          <p:nvPr/>
        </p:nvSpPr>
        <p:spPr bwMode="auto">
          <a:xfrm>
            <a:off x="168614" y="1370965"/>
            <a:ext cx="9572692"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r>
              <a:rPr lang="ar-SA" sz="1600" b="1" dirty="0" smtClean="0">
                <a:ea typeface="Times New Roman" pitchFamily="18" charset="0"/>
              </a:rPr>
              <a:t>يختلف ا</a:t>
            </a:r>
            <a:r>
              <a:rPr kumimoji="0" lang="ar-S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لعمل التجاري عن العمل المدني من حيث قواعد الاختصاص القضائي وقواعد الإثبات </a:t>
            </a:r>
            <a:r>
              <a:rPr kumimoji="0" lang="ar-SA" sz="1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و</a:t>
            </a:r>
            <a:r>
              <a:rPr kumimoji="0" lang="ar-S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 حيث القواعد الخاصة بالالتزام التجاري .</a:t>
            </a:r>
            <a:endParaRPr kumimoji="0" lang="ar-SA" sz="16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7" name="رابط كسهم مستقيم 6"/>
          <p:cNvCxnSpPr/>
          <p:nvPr/>
        </p:nvCxnSpPr>
        <p:spPr>
          <a:xfrm rot="5400000">
            <a:off x="4128267" y="2276418"/>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وسيلة شرح على شكل سحابة 7"/>
          <p:cNvSpPr/>
          <p:nvPr/>
        </p:nvSpPr>
        <p:spPr>
          <a:xfrm>
            <a:off x="1064568" y="2417964"/>
            <a:ext cx="8352928" cy="3281388"/>
          </a:xfrm>
          <a:prstGeom prst="cloudCallout">
            <a:avLst/>
          </a:prstGeom>
        </p:spPr>
        <p:style>
          <a:lnRef idx="2">
            <a:schemeClr val="accent1"/>
          </a:lnRef>
          <a:fillRef idx="1">
            <a:schemeClr val="lt1"/>
          </a:fillRef>
          <a:effectRef idx="0">
            <a:schemeClr val="accent1"/>
          </a:effectRef>
          <a:fontRef idx="minor">
            <a:schemeClr val="dk1"/>
          </a:fontRef>
        </p:style>
        <p:txBody>
          <a:bodyPr rtlCol="1" anchor="ctr"/>
          <a:lstStyle/>
          <a:p>
            <a:r>
              <a:rPr lang="ar-SA" sz="2000" b="1" dirty="0">
                <a:solidFill>
                  <a:srgbClr val="FF0000"/>
                </a:solidFill>
              </a:rPr>
              <a:t>ج- القواعد الخاصة بالالتزامات التجارية </a:t>
            </a:r>
            <a:endParaRPr lang="en-US" sz="2000" b="1" dirty="0">
              <a:solidFill>
                <a:srgbClr val="FF0000"/>
              </a:solidFill>
            </a:endParaRPr>
          </a:p>
          <a:p>
            <a:pPr lvl="0"/>
            <a:r>
              <a:rPr lang="ar-SA" sz="1400" b="1" dirty="0"/>
              <a:t>تضامن المدينين </a:t>
            </a:r>
            <a:r>
              <a:rPr lang="ar-SA" sz="1400" dirty="0"/>
              <a:t>: وهو ان يكون الجميع ضامن بالوفاء بغض النظر عن نصيب كل شخص منهم .</a:t>
            </a:r>
            <a:endParaRPr lang="en-US" sz="1400" dirty="0"/>
          </a:p>
          <a:p>
            <a:pPr lvl="0"/>
            <a:r>
              <a:rPr lang="ar-SA" sz="1400" b="1" dirty="0"/>
              <a:t>الإفلاس </a:t>
            </a:r>
            <a:r>
              <a:rPr lang="ar-SA" sz="1400" dirty="0"/>
              <a:t>: وهو ان يحل موعد السداد ويتأخر او يمتنع التاجر عن السداد. </a:t>
            </a:r>
            <a:endParaRPr lang="en-US" sz="1400" dirty="0"/>
          </a:p>
          <a:p>
            <a:pPr lvl="0"/>
            <a:r>
              <a:rPr lang="ar-SA" sz="1400" b="1" dirty="0"/>
              <a:t>الإعذار</a:t>
            </a:r>
            <a:r>
              <a:rPr lang="ar-SA" sz="1400" dirty="0"/>
              <a:t> : وهو ان يضع الدائن مدينه محا المتأخر عن تنفيذ التزامه. </a:t>
            </a:r>
            <a:endParaRPr lang="en-US" sz="1400" dirty="0"/>
          </a:p>
          <a:p>
            <a:pPr lvl="0"/>
            <a:r>
              <a:rPr lang="ar-SA" sz="1400" b="1" dirty="0"/>
              <a:t>المهلة القضائية</a:t>
            </a:r>
            <a:r>
              <a:rPr lang="ar-SA" sz="1400" dirty="0"/>
              <a:t>: وهو إعطاء المدين فرصة للوفاء بديونه ويعمل بها في القانون المدني فقط.</a:t>
            </a:r>
            <a:endParaRPr lang="en-US" sz="1400" dirty="0"/>
          </a:p>
          <a:p>
            <a:pPr lvl="0"/>
            <a:r>
              <a:rPr lang="ar-SA" sz="1400" b="1" dirty="0"/>
              <a:t>النفاذ المعجل </a:t>
            </a:r>
            <a:r>
              <a:rPr lang="ar-SA" sz="1400" dirty="0"/>
              <a:t>: ويقصد بها تنفيذ الالتزام حتى وان كان قابل للطعن. </a:t>
            </a:r>
            <a:endParaRPr lang="en-US" sz="1400" dirty="0"/>
          </a:p>
          <a:p>
            <a:pPr lvl="0"/>
            <a:r>
              <a:rPr lang="ar-SA" sz="1400" b="1" dirty="0"/>
              <a:t>تبسيط إجراءات التنفيذ في الرهن التجاري</a:t>
            </a:r>
            <a:r>
              <a:rPr lang="ar-SA" sz="1400" dirty="0"/>
              <a:t>: بمعنى يكفي الحصول على امر القاضي للتنفيذ على المال المرهون  دون الحاجة الى استصدار حكم قضائي.</a:t>
            </a:r>
            <a:endParaRPr lang="en-US" sz="1400" dirty="0"/>
          </a:p>
          <a:p>
            <a:pPr lvl="0"/>
            <a:r>
              <a:rPr lang="ar-SA" sz="1400" b="1" dirty="0"/>
              <a:t>تبسيط إجراءات حوالة الحق في الأوراق التجارية</a:t>
            </a:r>
            <a:r>
              <a:rPr lang="ar-SA" sz="1400" dirty="0"/>
              <a:t>: لا يشترط موافقة المدين لتحويل الدين لذمة شخص ثالث يصبح هو الدائن كما هو معمول به في القانون المدني.</a:t>
            </a:r>
            <a:endParaRPr lang="en-US" sz="1400" dirty="0"/>
          </a:p>
          <a:p>
            <a:pPr lvl="0"/>
            <a:r>
              <a:rPr lang="ar-SA" sz="1400" b="1" dirty="0"/>
              <a:t>صفة التاجر</a:t>
            </a:r>
            <a:r>
              <a:rPr lang="ar-SA" sz="1400" dirty="0"/>
              <a:t>: متى احترف العمل التجاري اكتسب صفة التاجر. </a:t>
            </a:r>
            <a:endParaRPr lang="en-US" sz="1400" dirty="0"/>
          </a:p>
          <a:p>
            <a:pPr algn="ctr"/>
            <a:endParaRPr lang="ar-SA" sz="1200" dirty="0">
              <a:ln>
                <a:solidFill>
                  <a:srgbClr val="C00000"/>
                </a:solidFill>
              </a:ln>
              <a:solidFill>
                <a:srgbClr val="C00000"/>
              </a:solidFill>
              <a:effectLst>
                <a:glow rad="63500">
                  <a:schemeClr val="accent1">
                    <a:satMod val="175000"/>
                    <a:alpha val="40000"/>
                  </a:schemeClr>
                </a:glow>
              </a:effectLst>
              <a:cs typeface="Akhbar MT" pitchFamily="2" charset="-78"/>
            </a:endParaRPr>
          </a:p>
        </p:txBody>
      </p:sp>
    </p:spTree>
    <p:extLst>
      <p:ext uri="{BB962C8B-B14F-4D97-AF65-F5344CB8AC3E}">
        <p14:creationId xmlns:p14="http://schemas.microsoft.com/office/powerpoint/2010/main" xmlns="" val="19623614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ar-SA" sz="800" dirty="0"/>
          </a:p>
        </p:txBody>
      </p:sp>
      <p:sp>
        <p:nvSpPr>
          <p:cNvPr id="3" name="عنصر نائب للمحتوى 2"/>
          <p:cNvSpPr>
            <a:spLocks noGrp="1"/>
          </p:cNvSpPr>
          <p:nvPr>
            <p:ph idx="1"/>
          </p:nvPr>
        </p:nvSpPr>
        <p:spPr/>
        <p:txBody>
          <a:bodyPr/>
          <a:lstStyle/>
          <a:p>
            <a:r>
              <a:rPr lang="ar-SA" sz="800" dirty="0" smtClean="0"/>
              <a:t>.</a:t>
            </a:r>
            <a:endParaRPr lang="ar-SA" sz="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19" name="Rectangle 2"/>
          <p:cNvSpPr txBox="1">
            <a:spLocks noRot="1" noChangeArrowheads="1"/>
          </p:cNvSpPr>
          <p:nvPr/>
        </p:nvSpPr>
        <p:spPr>
          <a:xfrm>
            <a:off x="2188876" y="202406"/>
            <a:ext cx="5500726" cy="714380"/>
          </a:xfrm>
          <a:prstGeom prst="rect">
            <a:avLst/>
          </a:prstGeom>
          <a:ln/>
        </p:spPr>
        <p:style>
          <a:lnRef idx="1">
            <a:schemeClr val="dk1"/>
          </a:lnRef>
          <a:fillRef idx="2">
            <a:schemeClr val="dk1"/>
          </a:fillRef>
          <a:effectRef idx="1">
            <a:schemeClr val="dk1"/>
          </a:effectRef>
          <a:fontRef idx="minor">
            <a:schemeClr val="dk1"/>
          </a:fontRef>
        </p:style>
        <p:txBody>
          <a:bodyPr lIns="0" tIns="0" rIns="18288" bIns="0" anchor="b"/>
          <a:lstStyle/>
          <a:p>
            <a:pPr>
              <a:defRPr/>
            </a:pPr>
            <a:r>
              <a:rPr lang="ar-SA"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cs typeface="Akhbar MT" pitchFamily="2" charset="-78"/>
              </a:rPr>
              <a:t>معيار التمييز بين الأعمال التجارية والأعمال المدنية</a:t>
            </a:r>
            <a:endPar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cs typeface="Akhbar MT" pitchFamily="2" charset="-78"/>
            </a:endParaRPr>
          </a:p>
        </p:txBody>
      </p:sp>
      <p:sp>
        <p:nvSpPr>
          <p:cNvPr id="20" name="Rectangle 3"/>
          <p:cNvSpPr txBox="1">
            <a:spLocks noRot="1" noChangeArrowheads="1"/>
          </p:cNvSpPr>
          <p:nvPr/>
        </p:nvSpPr>
        <p:spPr>
          <a:xfrm>
            <a:off x="248161" y="1123134"/>
            <a:ext cx="9501254" cy="1785553"/>
          </a:xfrm>
          <a:prstGeom prst="rect">
            <a:avLst/>
          </a:prstGeom>
        </p:spPr>
        <p:style>
          <a:lnRef idx="1">
            <a:schemeClr val="dk1"/>
          </a:lnRef>
          <a:fillRef idx="2">
            <a:schemeClr val="dk1"/>
          </a:fillRef>
          <a:effectRef idx="1">
            <a:schemeClr val="dk1"/>
          </a:effectRef>
          <a:fontRef idx="minor">
            <a:schemeClr val="dk1"/>
          </a:fontRef>
        </p:style>
        <p:txBody>
          <a:bodyPr lIns="0" rIns="18288"/>
          <a:lstStyle/>
          <a:p>
            <a:r>
              <a:rPr lang="ar-SA" sz="2800" dirty="0">
                <a:ln>
                  <a:solidFill>
                    <a:schemeClr val="tx1"/>
                  </a:solidFill>
                </a:ln>
                <a:solidFill>
                  <a:schemeClr val="tx1"/>
                </a:solidFill>
                <a:cs typeface="Akhbar MT" pitchFamily="2" charset="-78"/>
              </a:rPr>
              <a:t>إذا كان التعداد الوارد في المادة الثانية من نظام المحكمة التجارية قد ورد على سبيل المثال لا الحصر، فإن الفقه حاول البحث عن معيار يمكن على أساسه الكشف عن تجارية بعض الأعمال التي لم ينص عليها القانون، وبالتالي التمييز بين العمل التجاري والعمل المدني، وقد قيلت في هذا الشأن عدة نظريات تتمثل في:</a:t>
            </a:r>
            <a:endParaRPr lang="en-US" sz="2800" dirty="0">
              <a:ln>
                <a:solidFill>
                  <a:schemeClr val="tx1"/>
                </a:solidFill>
              </a:ln>
              <a:solidFill>
                <a:schemeClr val="tx1"/>
              </a:solidFill>
              <a:cs typeface="Akhbar MT" pitchFamily="2" charset="-78"/>
            </a:endParaRPr>
          </a:p>
        </p:txBody>
      </p:sp>
      <p:cxnSp>
        <p:nvCxnSpPr>
          <p:cNvPr id="21" name="Straight Arrow Connector 9"/>
          <p:cNvCxnSpPr/>
          <p:nvPr/>
        </p:nvCxnSpPr>
        <p:spPr>
          <a:xfrm rot="5400000">
            <a:off x="7892821" y="2908290"/>
            <a:ext cx="427834"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Rectangle 3"/>
          <p:cNvSpPr txBox="1">
            <a:spLocks noRot="1" noChangeArrowheads="1"/>
          </p:cNvSpPr>
          <p:nvPr/>
        </p:nvSpPr>
        <p:spPr>
          <a:xfrm>
            <a:off x="6963333" y="3123398"/>
            <a:ext cx="2428892" cy="571504"/>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fontAlgn="auto">
              <a:spcBef>
                <a:spcPts val="0"/>
              </a:spcBef>
              <a:spcAft>
                <a:spcPts val="0"/>
              </a:spcAft>
              <a:defRPr/>
            </a:pPr>
            <a:r>
              <a:rPr lang="ar-SA" sz="2800" b="1" dirty="0" smtClean="0">
                <a:ln>
                  <a:solidFill>
                    <a:srgbClr val="C00000"/>
                  </a:solidFill>
                </a:ln>
                <a:solidFill>
                  <a:srgbClr val="C00000"/>
                </a:solidFill>
                <a:cs typeface="AL-Mohanad" pitchFamily="2" charset="-78"/>
              </a:rPr>
              <a:t>أولا: نظرية المضاربة</a:t>
            </a:r>
            <a:endParaRPr lang="en-US" sz="2800" b="1" dirty="0">
              <a:ln>
                <a:solidFill>
                  <a:srgbClr val="C00000"/>
                </a:solidFill>
              </a:ln>
              <a:solidFill>
                <a:srgbClr val="C00000"/>
              </a:solidFill>
              <a:cs typeface="AL-Mohanad" pitchFamily="2" charset="-78"/>
            </a:endParaRPr>
          </a:p>
        </p:txBody>
      </p:sp>
      <p:sp>
        <p:nvSpPr>
          <p:cNvPr id="23" name="Rectangle 3"/>
          <p:cNvSpPr txBox="1">
            <a:spLocks noRot="1" noChangeArrowheads="1"/>
          </p:cNvSpPr>
          <p:nvPr/>
        </p:nvSpPr>
        <p:spPr>
          <a:xfrm>
            <a:off x="6891895" y="4194968"/>
            <a:ext cx="2809860" cy="1357322"/>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defRPr/>
            </a:pPr>
            <a:r>
              <a:rPr lang="ar-SA" sz="2400" b="1" dirty="0" smtClean="0">
                <a:ln>
                  <a:solidFill>
                    <a:schemeClr val="accent5">
                      <a:lumMod val="50000"/>
                    </a:schemeClr>
                  </a:solidFill>
                </a:ln>
                <a:solidFill>
                  <a:schemeClr val="accent5">
                    <a:lumMod val="50000"/>
                  </a:schemeClr>
                </a:solidFill>
                <a:cs typeface="Akhbar MT" pitchFamily="2" charset="-78"/>
              </a:rPr>
              <a:t>طبقا لهذه النظرية يعتبر العمل تجاريا إذا كان بقصد المضاربة أي بقصد تحقيق الربح.</a:t>
            </a:r>
            <a:endParaRPr lang="en-US" sz="2400" b="1" dirty="0" smtClean="0">
              <a:ln>
                <a:solidFill>
                  <a:schemeClr val="accent5">
                    <a:lumMod val="50000"/>
                  </a:schemeClr>
                </a:solidFill>
              </a:ln>
              <a:solidFill>
                <a:schemeClr val="accent5">
                  <a:lumMod val="50000"/>
                </a:schemeClr>
              </a:solidFill>
              <a:cs typeface="Akhbar MT" pitchFamily="2" charset="-78"/>
            </a:endParaRPr>
          </a:p>
          <a:p>
            <a:pPr algn="just" fontAlgn="auto">
              <a:spcBef>
                <a:spcPts val="0"/>
              </a:spcBef>
              <a:spcAft>
                <a:spcPts val="0"/>
              </a:spcAft>
              <a:defRPr/>
            </a:pPr>
            <a:endParaRPr lang="en-US" sz="2000" b="1" dirty="0">
              <a:ln>
                <a:solidFill>
                  <a:schemeClr val="bg1"/>
                </a:solidFill>
              </a:ln>
              <a:solidFill>
                <a:srgbClr val="2D07CF"/>
              </a:solidFill>
              <a:cs typeface="AL-Mohanad" pitchFamily="2" charset="-78"/>
            </a:endParaRPr>
          </a:p>
        </p:txBody>
      </p:sp>
      <p:sp>
        <p:nvSpPr>
          <p:cNvPr id="24" name="Rectangle 3"/>
          <p:cNvSpPr txBox="1">
            <a:spLocks noRot="1" noChangeArrowheads="1"/>
          </p:cNvSpPr>
          <p:nvPr/>
        </p:nvSpPr>
        <p:spPr>
          <a:xfrm>
            <a:off x="3534309" y="4123530"/>
            <a:ext cx="2809860" cy="1785950"/>
          </a:xfrm>
          <a:prstGeom prst="rect">
            <a:avLst/>
          </a:prstGeom>
        </p:spPr>
        <p:style>
          <a:lnRef idx="1">
            <a:schemeClr val="dk1"/>
          </a:lnRef>
          <a:fillRef idx="2">
            <a:schemeClr val="dk1"/>
          </a:fillRef>
          <a:effectRef idx="1">
            <a:schemeClr val="dk1"/>
          </a:effectRef>
          <a:fontRef idx="minor">
            <a:schemeClr val="dk1"/>
          </a:fontRef>
        </p:style>
        <p:txBody>
          <a:bodyPr lIns="0" rIns="18288"/>
          <a:lstStyle/>
          <a:p>
            <a:r>
              <a:rPr lang="ar-SA" sz="2000" b="1" dirty="0">
                <a:ln>
                  <a:solidFill>
                    <a:schemeClr val="accent5">
                      <a:lumMod val="50000"/>
                    </a:schemeClr>
                  </a:solidFill>
                </a:ln>
                <a:solidFill>
                  <a:schemeClr val="accent5">
                    <a:lumMod val="50000"/>
                  </a:schemeClr>
                </a:solidFill>
                <a:cs typeface="Akhbar MT" pitchFamily="2" charset="-78"/>
              </a:rPr>
              <a:t>طبقا لهذه النظرية العمل التجاري يقوم على فكرة التداول فالأعمال التجارية هي التي تتعلق بالوساطة في تداول الثروات من وقت خروجها من يد المنتج إلى وقت وصولها </a:t>
            </a:r>
            <a:r>
              <a:rPr lang="ar-SA" sz="2000" b="1" dirty="0" smtClean="0">
                <a:ln>
                  <a:solidFill>
                    <a:schemeClr val="accent5">
                      <a:lumMod val="50000"/>
                    </a:schemeClr>
                  </a:solidFill>
                </a:ln>
                <a:solidFill>
                  <a:schemeClr val="accent5">
                    <a:lumMod val="50000"/>
                  </a:schemeClr>
                </a:solidFill>
                <a:cs typeface="Akhbar MT" pitchFamily="2" charset="-78"/>
              </a:rPr>
              <a:t>إلى </a:t>
            </a:r>
            <a:r>
              <a:rPr lang="ar-SA" sz="2000" b="1" dirty="0">
                <a:ln>
                  <a:solidFill>
                    <a:schemeClr val="accent5">
                      <a:lumMod val="50000"/>
                    </a:schemeClr>
                  </a:solidFill>
                </a:ln>
                <a:solidFill>
                  <a:schemeClr val="accent5">
                    <a:lumMod val="50000"/>
                  </a:schemeClr>
                </a:solidFill>
                <a:cs typeface="Akhbar MT" pitchFamily="2" charset="-78"/>
              </a:rPr>
              <a:t>يد المستهلك.</a:t>
            </a:r>
            <a:endParaRPr lang="en-US" sz="2000" b="1" dirty="0">
              <a:ln>
                <a:solidFill>
                  <a:schemeClr val="accent5">
                    <a:lumMod val="50000"/>
                  </a:schemeClr>
                </a:solidFill>
              </a:ln>
              <a:solidFill>
                <a:schemeClr val="accent5">
                  <a:lumMod val="50000"/>
                </a:schemeClr>
              </a:solidFill>
              <a:cs typeface="Akhbar MT" pitchFamily="2" charset="-78"/>
            </a:endParaRPr>
          </a:p>
          <a:p>
            <a:pPr algn="just" fontAlgn="auto">
              <a:spcBef>
                <a:spcPts val="0"/>
              </a:spcBef>
              <a:spcAft>
                <a:spcPts val="0"/>
              </a:spcAft>
              <a:defRPr/>
            </a:pPr>
            <a:endParaRPr lang="en-US" b="1" dirty="0">
              <a:ln>
                <a:solidFill>
                  <a:schemeClr val="bg1"/>
                </a:solidFill>
              </a:ln>
              <a:solidFill>
                <a:srgbClr val="2D07CF"/>
              </a:solidFill>
              <a:cs typeface="AL-Mohanad" pitchFamily="2" charset="-78"/>
            </a:endParaRPr>
          </a:p>
        </p:txBody>
      </p:sp>
      <p:sp>
        <p:nvSpPr>
          <p:cNvPr id="25" name="Rectangle 3"/>
          <p:cNvSpPr txBox="1">
            <a:spLocks noRot="1" noChangeArrowheads="1"/>
          </p:cNvSpPr>
          <p:nvPr/>
        </p:nvSpPr>
        <p:spPr>
          <a:xfrm>
            <a:off x="248161" y="3122604"/>
            <a:ext cx="2928958" cy="571504"/>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fontAlgn="auto">
              <a:spcBef>
                <a:spcPts val="0"/>
              </a:spcBef>
              <a:spcAft>
                <a:spcPts val="0"/>
              </a:spcAft>
              <a:defRPr/>
            </a:pPr>
            <a:r>
              <a:rPr lang="ar-SA" sz="2400" b="1" dirty="0" smtClean="0">
                <a:ln>
                  <a:solidFill>
                    <a:srgbClr val="C00000"/>
                  </a:solidFill>
                </a:ln>
                <a:solidFill>
                  <a:srgbClr val="C00000"/>
                </a:solidFill>
                <a:cs typeface="AL-Mohanad" pitchFamily="2" charset="-78"/>
              </a:rPr>
              <a:t>ثالثا: نظرية المقاولة أو المشروع </a:t>
            </a:r>
            <a:endParaRPr lang="en-US" sz="2400" b="1" dirty="0">
              <a:ln>
                <a:solidFill>
                  <a:srgbClr val="C00000"/>
                </a:solidFill>
              </a:ln>
              <a:solidFill>
                <a:srgbClr val="C00000"/>
              </a:solidFill>
              <a:cs typeface="AL-Mohanad" pitchFamily="2" charset="-78"/>
            </a:endParaRPr>
          </a:p>
        </p:txBody>
      </p:sp>
      <p:cxnSp>
        <p:nvCxnSpPr>
          <p:cNvPr id="26" name="Straight Arrow Connector 9"/>
          <p:cNvCxnSpPr/>
          <p:nvPr/>
        </p:nvCxnSpPr>
        <p:spPr>
          <a:xfrm rot="5400000">
            <a:off x="4749549" y="2908290"/>
            <a:ext cx="427834"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7" name="Rectangle 3"/>
          <p:cNvSpPr txBox="1">
            <a:spLocks noRot="1" noChangeArrowheads="1"/>
          </p:cNvSpPr>
          <p:nvPr/>
        </p:nvSpPr>
        <p:spPr>
          <a:xfrm>
            <a:off x="3677185" y="3123398"/>
            <a:ext cx="2690866" cy="571504"/>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fontAlgn="auto">
              <a:spcBef>
                <a:spcPts val="0"/>
              </a:spcBef>
              <a:spcAft>
                <a:spcPts val="0"/>
              </a:spcAft>
              <a:defRPr/>
            </a:pPr>
            <a:r>
              <a:rPr lang="ar-SA" sz="2800" b="1" dirty="0">
                <a:ln>
                  <a:solidFill>
                    <a:srgbClr val="C00000"/>
                  </a:solidFill>
                </a:ln>
                <a:solidFill>
                  <a:srgbClr val="C00000"/>
                </a:solidFill>
                <a:cs typeface="AL-Mohanad" pitchFamily="2" charset="-78"/>
              </a:rPr>
              <a:t>ثانيا </a:t>
            </a:r>
            <a:r>
              <a:rPr lang="ar-SA" sz="2800" b="1" dirty="0" smtClean="0">
                <a:ln>
                  <a:solidFill>
                    <a:srgbClr val="C00000"/>
                  </a:solidFill>
                </a:ln>
                <a:solidFill>
                  <a:srgbClr val="C00000"/>
                </a:solidFill>
                <a:cs typeface="AL-Mohanad" pitchFamily="2" charset="-78"/>
              </a:rPr>
              <a:t>: نظرية التداول </a:t>
            </a:r>
            <a:endParaRPr lang="en-US" sz="2800" b="1" dirty="0">
              <a:ln>
                <a:solidFill>
                  <a:srgbClr val="C00000"/>
                </a:solidFill>
              </a:ln>
              <a:solidFill>
                <a:srgbClr val="C00000"/>
              </a:solidFill>
              <a:cs typeface="AL-Mohanad" pitchFamily="2" charset="-78"/>
            </a:endParaRPr>
          </a:p>
        </p:txBody>
      </p:sp>
      <p:cxnSp>
        <p:nvCxnSpPr>
          <p:cNvPr id="28" name="Straight Arrow Connector 9"/>
          <p:cNvCxnSpPr/>
          <p:nvPr/>
        </p:nvCxnSpPr>
        <p:spPr>
          <a:xfrm rot="5400000">
            <a:off x="4749549" y="3908422"/>
            <a:ext cx="427834"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Straight Arrow Connector 9"/>
          <p:cNvCxnSpPr/>
          <p:nvPr/>
        </p:nvCxnSpPr>
        <p:spPr>
          <a:xfrm rot="5400000">
            <a:off x="1570558" y="3944141"/>
            <a:ext cx="35719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Straight Arrow Connector 9"/>
          <p:cNvCxnSpPr/>
          <p:nvPr/>
        </p:nvCxnSpPr>
        <p:spPr>
          <a:xfrm rot="5400000">
            <a:off x="1534839" y="2979728"/>
            <a:ext cx="427834"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1" name="Rectangle 3"/>
          <p:cNvSpPr txBox="1">
            <a:spLocks noRot="1" noChangeArrowheads="1"/>
          </p:cNvSpPr>
          <p:nvPr/>
        </p:nvSpPr>
        <p:spPr>
          <a:xfrm>
            <a:off x="248161" y="4123530"/>
            <a:ext cx="2928958" cy="1785950"/>
          </a:xfrm>
          <a:prstGeom prst="rect">
            <a:avLst/>
          </a:prstGeom>
        </p:spPr>
        <p:style>
          <a:lnRef idx="1">
            <a:schemeClr val="dk1"/>
          </a:lnRef>
          <a:fillRef idx="2">
            <a:schemeClr val="dk1"/>
          </a:fillRef>
          <a:effectRef idx="1">
            <a:schemeClr val="dk1"/>
          </a:effectRef>
          <a:fontRef idx="minor">
            <a:schemeClr val="dk1"/>
          </a:fontRef>
        </p:style>
        <p:txBody>
          <a:bodyPr lIns="0" rIns="18288"/>
          <a:lstStyle/>
          <a:p>
            <a:r>
              <a:rPr lang="ar-SA" sz="2000" b="1" dirty="0">
                <a:ln>
                  <a:solidFill>
                    <a:schemeClr val="accent5">
                      <a:lumMod val="50000"/>
                    </a:schemeClr>
                  </a:solidFill>
                </a:ln>
                <a:solidFill>
                  <a:schemeClr val="accent5">
                    <a:lumMod val="50000"/>
                  </a:schemeClr>
                </a:solidFill>
                <a:cs typeface="Akhbar MT" pitchFamily="2" charset="-78"/>
              </a:rPr>
              <a:t>تقوم هذه النظرية على النظر إلى كيفية ممارسة العمل وليس إلى العمل ذاته فالعمل لا يعتبر تجاريا إلا إذا بوشر </a:t>
            </a:r>
            <a:r>
              <a:rPr lang="ar-SA" sz="2000" b="1" dirty="0" smtClean="0">
                <a:ln>
                  <a:solidFill>
                    <a:schemeClr val="accent5">
                      <a:lumMod val="50000"/>
                    </a:schemeClr>
                  </a:solidFill>
                </a:ln>
                <a:solidFill>
                  <a:schemeClr val="accent5">
                    <a:lumMod val="50000"/>
                  </a:schemeClr>
                </a:solidFill>
                <a:cs typeface="Akhbar MT" pitchFamily="2" charset="-78"/>
              </a:rPr>
              <a:t>على </a:t>
            </a:r>
            <a:r>
              <a:rPr lang="ar-SA" sz="2000" b="1" dirty="0">
                <a:ln>
                  <a:solidFill>
                    <a:schemeClr val="accent5">
                      <a:lumMod val="50000"/>
                    </a:schemeClr>
                  </a:solidFill>
                </a:ln>
                <a:solidFill>
                  <a:schemeClr val="accent5">
                    <a:lumMod val="50000"/>
                  </a:schemeClr>
                </a:solidFill>
                <a:cs typeface="Akhbar MT" pitchFamily="2" charset="-78"/>
              </a:rPr>
              <a:t>وجه المقاولة أي </a:t>
            </a:r>
            <a:r>
              <a:rPr lang="ar-SA" sz="2000" b="1" dirty="0" smtClean="0">
                <a:ln>
                  <a:solidFill>
                    <a:schemeClr val="accent5">
                      <a:lumMod val="50000"/>
                    </a:schemeClr>
                  </a:solidFill>
                </a:ln>
                <a:solidFill>
                  <a:schemeClr val="accent5">
                    <a:lumMod val="50000"/>
                  </a:schemeClr>
                </a:solidFill>
                <a:cs typeface="Akhbar MT" pitchFamily="2" charset="-78"/>
              </a:rPr>
              <a:t>على </a:t>
            </a:r>
            <a:r>
              <a:rPr lang="ar-SA" sz="2000" b="1" dirty="0">
                <a:ln>
                  <a:solidFill>
                    <a:schemeClr val="accent5">
                      <a:lumMod val="50000"/>
                    </a:schemeClr>
                  </a:solidFill>
                </a:ln>
                <a:solidFill>
                  <a:schemeClr val="accent5">
                    <a:lumMod val="50000"/>
                  </a:schemeClr>
                </a:solidFill>
                <a:cs typeface="Akhbar MT" pitchFamily="2" charset="-78"/>
              </a:rPr>
              <a:t>وجه التكرار والاحتراف أي بصفة مستمرة ومنتظمة.  </a:t>
            </a:r>
            <a:endParaRPr lang="en-US" sz="2000" b="1" dirty="0">
              <a:ln>
                <a:solidFill>
                  <a:schemeClr val="accent5">
                    <a:lumMod val="50000"/>
                  </a:schemeClr>
                </a:solidFill>
              </a:ln>
              <a:solidFill>
                <a:schemeClr val="accent5">
                  <a:lumMod val="50000"/>
                </a:schemeClr>
              </a:solidFill>
              <a:cs typeface="Akhbar MT" pitchFamily="2" charset="-78"/>
            </a:endParaRPr>
          </a:p>
          <a:p>
            <a:pPr algn="just" fontAlgn="auto">
              <a:spcBef>
                <a:spcPts val="0"/>
              </a:spcBef>
              <a:spcAft>
                <a:spcPts val="0"/>
              </a:spcAft>
              <a:defRPr/>
            </a:pPr>
            <a:endParaRPr lang="ar-SA" sz="2000" b="1" dirty="0" smtClean="0">
              <a:ln>
                <a:solidFill>
                  <a:schemeClr val="bg1"/>
                </a:solidFill>
              </a:ln>
              <a:solidFill>
                <a:srgbClr val="2D07CF"/>
              </a:solidFill>
              <a:cs typeface="AL-Mohanad" pitchFamily="2" charset="-78"/>
            </a:endParaRPr>
          </a:p>
          <a:p>
            <a:pPr algn="just" fontAlgn="auto">
              <a:spcBef>
                <a:spcPts val="0"/>
              </a:spcBef>
              <a:spcAft>
                <a:spcPts val="0"/>
              </a:spcAft>
              <a:defRPr/>
            </a:pPr>
            <a:endParaRPr lang="en-US" sz="2000" b="1" dirty="0">
              <a:ln>
                <a:solidFill>
                  <a:schemeClr val="bg1"/>
                </a:solidFill>
              </a:ln>
              <a:solidFill>
                <a:srgbClr val="2D07CF"/>
              </a:solidFill>
              <a:cs typeface="AL-Mohanad" pitchFamily="2" charset="-78"/>
            </a:endParaRPr>
          </a:p>
        </p:txBody>
      </p:sp>
      <p:cxnSp>
        <p:nvCxnSpPr>
          <p:cNvPr id="32" name="Straight Arrow Connector 9"/>
          <p:cNvCxnSpPr/>
          <p:nvPr/>
        </p:nvCxnSpPr>
        <p:spPr>
          <a:xfrm rot="5400000">
            <a:off x="7964259" y="3979860"/>
            <a:ext cx="427834"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93581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ppt_x</p:attrName>
                                        </p:attrNameLst>
                                      </p:cBhvr>
                                      <p:tavLst>
                                        <p:tav tm="0">
                                          <p:val>
                                            <p:strVal val="#ppt_x-.2"/>
                                          </p:val>
                                        </p:tav>
                                        <p:tav tm="100000">
                                          <p:val>
                                            <p:strVal val="#ppt_x"/>
                                          </p:val>
                                        </p:tav>
                                      </p:tavLst>
                                    </p:anim>
                                    <p:anim calcmode="lin" valueType="num">
                                      <p:cBhvr>
                                        <p:cTn id="8"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circle(in)">
                                      <p:cBhvr>
                                        <p:cTn id="14" dur="20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1000" fill="hold"/>
                                        <p:tgtEl>
                                          <p:spTgt spid="22"/>
                                        </p:tgtEl>
                                        <p:attrNameLst>
                                          <p:attrName>ppt_x</p:attrName>
                                        </p:attrNameLst>
                                      </p:cBhvr>
                                      <p:tavLst>
                                        <p:tav tm="0">
                                          <p:val>
                                            <p:strVal val="#ppt_x-.2"/>
                                          </p:val>
                                        </p:tav>
                                        <p:tav tm="100000">
                                          <p:val>
                                            <p:strVal val="#ppt_x"/>
                                          </p:val>
                                        </p:tav>
                                      </p:tavLst>
                                    </p:anim>
                                    <p:anim calcmode="lin" valueType="num">
                                      <p:cBhvr>
                                        <p:cTn id="20"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circle(in)">
                                      <p:cBhvr>
                                        <p:cTn id="26" dur="20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circle(in)">
                                      <p:cBhvr>
                                        <p:cTn id="31" dur="20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1000" fill="hold"/>
                                        <p:tgtEl>
                                          <p:spTgt spid="25"/>
                                        </p:tgtEl>
                                        <p:attrNameLst>
                                          <p:attrName>ppt_x</p:attrName>
                                        </p:attrNameLst>
                                      </p:cBhvr>
                                      <p:tavLst>
                                        <p:tav tm="0">
                                          <p:val>
                                            <p:strVal val="#ppt_x-.2"/>
                                          </p:val>
                                        </p:tav>
                                        <p:tav tm="100000">
                                          <p:val>
                                            <p:strVal val="#ppt_x"/>
                                          </p:val>
                                        </p:tav>
                                      </p:tavLst>
                                    </p:anim>
                                    <p:anim calcmode="lin" valueType="num">
                                      <p:cBhvr>
                                        <p:cTn id="37"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38" dur="10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1000" fill="hold"/>
                                        <p:tgtEl>
                                          <p:spTgt spid="27"/>
                                        </p:tgtEl>
                                        <p:attrNameLst>
                                          <p:attrName>ppt_x</p:attrName>
                                        </p:attrNameLst>
                                      </p:cBhvr>
                                      <p:tavLst>
                                        <p:tav tm="0">
                                          <p:val>
                                            <p:strVal val="#ppt_x-.2"/>
                                          </p:val>
                                        </p:tav>
                                        <p:tav tm="100000">
                                          <p:val>
                                            <p:strVal val="#ppt_x"/>
                                          </p:val>
                                        </p:tav>
                                      </p:tavLst>
                                    </p:anim>
                                    <p:anim calcmode="lin" valueType="num">
                                      <p:cBhvr>
                                        <p:cTn id="44"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circle(in)">
                                      <p:cBhvr>
                                        <p:cTn id="50"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ar-SA" sz="800" dirty="0"/>
          </a:p>
        </p:txBody>
      </p:sp>
      <p:sp>
        <p:nvSpPr>
          <p:cNvPr id="3" name="عنصر نائب للمحتوى 2"/>
          <p:cNvSpPr>
            <a:spLocks noGrp="1"/>
          </p:cNvSpPr>
          <p:nvPr>
            <p:ph idx="1"/>
          </p:nvPr>
        </p:nvSpPr>
        <p:spPr/>
        <p:txBody>
          <a:bodyPr/>
          <a:lstStyle/>
          <a:p>
            <a:r>
              <a:rPr lang="ar-SA" sz="800" dirty="0" smtClean="0"/>
              <a:t>.</a:t>
            </a:r>
            <a:endParaRPr lang="ar-SA" sz="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Rectangle 3"/>
          <p:cNvSpPr txBox="1">
            <a:spLocks noRot="1" noChangeArrowheads="1"/>
          </p:cNvSpPr>
          <p:nvPr/>
        </p:nvSpPr>
        <p:spPr>
          <a:xfrm>
            <a:off x="4016896" y="55951"/>
            <a:ext cx="2638402" cy="634846"/>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a:defRPr/>
            </a:pPr>
            <a:r>
              <a:rPr lang="ar-SA" sz="3200" b="1" dirty="0">
                <a:ln>
                  <a:solidFill>
                    <a:sysClr val="windowText" lastClr="000000"/>
                  </a:solidFill>
                </a:ln>
                <a:solidFill>
                  <a:schemeClr val="tx1"/>
                </a:solidFill>
                <a:cs typeface="AL-Mohanad Bold" pitchFamily="2" charset="-78"/>
              </a:rPr>
              <a:t> </a:t>
            </a:r>
            <a:r>
              <a:rPr lang="ar-SA" sz="3200" b="1" dirty="0">
                <a:ln>
                  <a:solidFill>
                    <a:sysClr val="windowText" lastClr="000000"/>
                  </a:solidFill>
                </a:ln>
                <a:solidFill>
                  <a:srgbClr val="FF0000"/>
                </a:solidFill>
                <a:cs typeface="AL-Mohanad Bold" pitchFamily="2" charset="-78"/>
              </a:rPr>
              <a:t>نظرية المضاربة </a:t>
            </a:r>
            <a:endParaRPr lang="en-US" sz="3200" b="1" dirty="0">
              <a:ln>
                <a:solidFill>
                  <a:sysClr val="windowText" lastClr="000000"/>
                </a:solidFill>
              </a:ln>
              <a:solidFill>
                <a:srgbClr val="FF0000"/>
              </a:solidFill>
              <a:cs typeface="AL-Mohanad Bold" pitchFamily="2" charset="-78"/>
            </a:endParaRPr>
          </a:p>
        </p:txBody>
      </p:sp>
      <p:sp>
        <p:nvSpPr>
          <p:cNvPr id="6" name="Rectangle 1"/>
          <p:cNvSpPr>
            <a:spLocks noChangeArrowheads="1"/>
          </p:cNvSpPr>
          <p:nvPr/>
        </p:nvSpPr>
        <p:spPr bwMode="auto">
          <a:xfrm>
            <a:off x="128464" y="1035021"/>
            <a:ext cx="9649072" cy="92333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r>
              <a:rPr lang="ar-SA" b="1" dirty="0">
                <a:solidFill>
                  <a:srgbClr val="0070C0"/>
                </a:solidFill>
              </a:rPr>
              <a:t>تعتمد هذه النظرية في تحديدها لماهية العمل التجاري على فكرة المضاربة أي السعي إلى تحقيق الربح المادي، فالمضاربة من سمات التجارة التي تسمح بتمييزها عن المهنة المدنية. والمضاربة تشمل حسب هذه النظرية كل ما من شأنه تحقيق منفعة مادية ولا تقتصر على الأعمال التي تنطوي على الصدفة والمخاطرة وحدها.</a:t>
            </a:r>
            <a:endParaRPr lang="en-US" b="1" dirty="0">
              <a:solidFill>
                <a:srgbClr val="0070C0"/>
              </a:solidFill>
            </a:endParaRPr>
          </a:p>
        </p:txBody>
      </p:sp>
      <p:sp>
        <p:nvSpPr>
          <p:cNvPr id="7" name="Rectangle 3"/>
          <p:cNvSpPr txBox="1">
            <a:spLocks noRot="1" noChangeArrowheads="1"/>
          </p:cNvSpPr>
          <p:nvPr/>
        </p:nvSpPr>
        <p:spPr>
          <a:xfrm>
            <a:off x="128464" y="2348880"/>
            <a:ext cx="9649072" cy="3456384"/>
          </a:xfrm>
          <a:prstGeom prst="rect">
            <a:avLst/>
          </a:prstGeom>
        </p:spPr>
        <p:style>
          <a:lnRef idx="1">
            <a:schemeClr val="dk1"/>
          </a:lnRef>
          <a:fillRef idx="2">
            <a:schemeClr val="dk1"/>
          </a:fillRef>
          <a:effectRef idx="1">
            <a:schemeClr val="dk1"/>
          </a:effectRef>
          <a:fontRef idx="minor">
            <a:schemeClr val="dk1"/>
          </a:fontRef>
        </p:style>
        <p:txBody>
          <a:bodyPr lIns="0" rIns="18288"/>
          <a:lstStyle/>
          <a:p>
            <a:r>
              <a:rPr lang="ar-SA" sz="2000" dirty="0"/>
              <a:t>نقد النظرية</a:t>
            </a:r>
            <a:r>
              <a:rPr lang="ar-SA" sz="2000" dirty="0" smtClean="0"/>
              <a:t>:</a:t>
            </a:r>
          </a:p>
          <a:p>
            <a:endParaRPr lang="en-US" sz="2000" dirty="0"/>
          </a:p>
          <a:p>
            <a:r>
              <a:rPr lang="ar-SA" sz="2000" dirty="0" smtClean="0"/>
              <a:t>1- لا </a:t>
            </a:r>
            <a:r>
              <a:rPr lang="ar-SA" sz="2000" dirty="0"/>
              <a:t>تقتصر على العمل التجاري وحده بل تكون ملازمة لكل عمل إنساني فأصحاب المهن الحرة كالطبيب </a:t>
            </a:r>
            <a:r>
              <a:rPr lang="ar-SA" sz="2000" dirty="0" smtClean="0"/>
              <a:t>والمحامي يسعون </a:t>
            </a:r>
            <a:r>
              <a:rPr lang="ar-SA" sz="2000" dirty="0"/>
              <a:t>إلى تحقيق ربح مادي وبالتالي فإن الأخذ بهذه النظرية سيؤدي إلى إضفاء الصفة التجارية على أعمال مدنية.</a:t>
            </a:r>
            <a:endParaRPr lang="en-US" sz="2000" dirty="0"/>
          </a:p>
          <a:p>
            <a:r>
              <a:rPr lang="ar-SA" sz="2000" dirty="0" smtClean="0"/>
              <a:t>2- عجزت </a:t>
            </a:r>
            <a:r>
              <a:rPr lang="ar-SA" sz="2000" dirty="0"/>
              <a:t>هذه النظرية عن تفسير بعض الأعمال التي يعتبرها القانون تجارية رغم عدم توافر قصد المضاربة فيها كسحب الكمبيالات.</a:t>
            </a:r>
            <a:endParaRPr lang="en-US" sz="2000" dirty="0"/>
          </a:p>
          <a:p>
            <a:r>
              <a:rPr lang="ar-SA" sz="2000" dirty="0" smtClean="0"/>
              <a:t>3- يؤخذ </a:t>
            </a:r>
            <a:r>
              <a:rPr lang="ar-SA" sz="2000" dirty="0"/>
              <a:t>عليها أنها لا تفسر احتفاظ عمل التاجر بتجارته رغم بيع البضاعة بسعر التكلفة أو بخسارة.</a:t>
            </a:r>
            <a:endParaRPr lang="en-US" sz="2000" dirty="0"/>
          </a:p>
          <a:p>
            <a:r>
              <a:rPr lang="ar-SA" sz="2000" dirty="0"/>
              <a:t>وهكذا فإنه لا يمكن الأخذ بنظرية المضاربة وحدها كأساس للتفرقة بين العمل المدني والعمل التجاري فهي واسعة من ناحية وضيقة من ناحية أخرى.</a:t>
            </a:r>
            <a:endParaRPr lang="en-US" sz="2000" dirty="0"/>
          </a:p>
          <a:p>
            <a:pPr algn="just">
              <a:defRPr/>
            </a:pPr>
            <a:endParaRPr lang="ar-SA" sz="2400" b="1" dirty="0" smtClean="0">
              <a:ln>
                <a:solidFill>
                  <a:sysClr val="windowText" lastClr="000000"/>
                </a:solidFill>
              </a:ln>
              <a:solidFill>
                <a:schemeClr val="accent4">
                  <a:lumMod val="50000"/>
                </a:schemeClr>
              </a:solidFill>
              <a:cs typeface="AL-Mohanad" pitchFamily="2" charset="-78"/>
            </a:endParaRPr>
          </a:p>
          <a:p>
            <a:pPr algn="just">
              <a:defRPr/>
            </a:pPr>
            <a:endParaRPr lang="en-US" sz="2400" b="1" dirty="0" smtClean="0">
              <a:ln>
                <a:solidFill>
                  <a:sysClr val="windowText" lastClr="000000"/>
                </a:solidFill>
              </a:ln>
              <a:solidFill>
                <a:schemeClr val="accent4">
                  <a:lumMod val="50000"/>
                </a:schemeClr>
              </a:solidFill>
              <a:cs typeface="AL-Mohanad" pitchFamily="2" charset="-78"/>
            </a:endParaRPr>
          </a:p>
          <a:p>
            <a:pPr algn="just">
              <a:defRPr/>
            </a:pPr>
            <a:endParaRPr lang="en-US" sz="2400" b="1" dirty="0">
              <a:ln>
                <a:solidFill>
                  <a:sysClr val="windowText" lastClr="000000"/>
                </a:solidFill>
              </a:ln>
              <a:solidFill>
                <a:schemeClr val="accent4">
                  <a:lumMod val="50000"/>
                </a:schemeClr>
              </a:solidFill>
              <a:cs typeface="AL-Mohanad" pitchFamily="2" charset="-78"/>
            </a:endParaRPr>
          </a:p>
        </p:txBody>
      </p:sp>
    </p:spTree>
    <p:extLst>
      <p:ext uri="{BB962C8B-B14F-4D97-AF65-F5344CB8AC3E}">
        <p14:creationId xmlns:p14="http://schemas.microsoft.com/office/powerpoint/2010/main" xmlns="" val="348432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t>.</a:t>
            </a:r>
            <a:endParaRPr lang="ar-SA" sz="800" dirty="0"/>
          </a:p>
        </p:txBody>
      </p:sp>
      <p:sp>
        <p:nvSpPr>
          <p:cNvPr id="3" name="عنصر نائب للمحتوى 2"/>
          <p:cNvSpPr>
            <a:spLocks noGrp="1"/>
          </p:cNvSpPr>
          <p:nvPr>
            <p:ph idx="1"/>
          </p:nvPr>
        </p:nvSpPr>
        <p:spPr/>
        <p:txBody>
          <a:bodyPr/>
          <a:lstStyle/>
          <a:p>
            <a:r>
              <a:rPr lang="ar-SA" sz="800" dirty="0" smtClean="0"/>
              <a:t>.</a:t>
            </a:r>
            <a:endParaRPr lang="ar-SA" sz="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Rectangle 3"/>
          <p:cNvSpPr txBox="1">
            <a:spLocks noRot="1" noChangeArrowheads="1"/>
          </p:cNvSpPr>
          <p:nvPr/>
        </p:nvSpPr>
        <p:spPr>
          <a:xfrm>
            <a:off x="3656856" y="302202"/>
            <a:ext cx="3384376" cy="642942"/>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ctr">
              <a:defRPr/>
            </a:pPr>
            <a:r>
              <a:rPr lang="ar-SA" sz="3200" b="1" dirty="0">
                <a:ln>
                  <a:solidFill>
                    <a:sysClr val="windowText" lastClr="000000"/>
                  </a:solidFill>
                </a:ln>
                <a:solidFill>
                  <a:srgbClr val="FF0000"/>
                </a:solidFill>
                <a:cs typeface="AL-Mohanad Bold" pitchFamily="2" charset="-78"/>
              </a:rPr>
              <a:t> نظرية التداول </a:t>
            </a:r>
            <a:endParaRPr lang="en-US" sz="3200" b="1" dirty="0">
              <a:ln>
                <a:solidFill>
                  <a:sysClr val="windowText" lastClr="000000"/>
                </a:solidFill>
              </a:ln>
              <a:solidFill>
                <a:srgbClr val="FF0000"/>
              </a:solidFill>
              <a:cs typeface="AL-Mohanad Bold" pitchFamily="2" charset="-78"/>
            </a:endParaRPr>
          </a:p>
        </p:txBody>
      </p:sp>
      <p:sp>
        <p:nvSpPr>
          <p:cNvPr id="6" name="Rectangle 1"/>
          <p:cNvSpPr>
            <a:spLocks noChangeArrowheads="1"/>
          </p:cNvSpPr>
          <p:nvPr/>
        </p:nvSpPr>
        <p:spPr bwMode="auto">
          <a:xfrm>
            <a:off x="222217" y="1082558"/>
            <a:ext cx="9275383" cy="1631216"/>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spcAft>
                <a:spcPts val="0"/>
              </a:spcAft>
              <a:tabLst>
                <a:tab pos="2637155" algn="ctr"/>
                <a:tab pos="5274310" algn="r"/>
              </a:tabLst>
            </a:pPr>
            <a:r>
              <a:rPr lang="ar-SA" sz="2000" dirty="0">
                <a:solidFill>
                  <a:srgbClr val="3B84AF"/>
                </a:solidFill>
                <a:latin typeface="Aharoni" panose="02010803020104030203" pitchFamily="2" charset="-79"/>
                <a:ea typeface="Calibri" panose="020F0502020204030204" pitchFamily="34" charset="0"/>
                <a:cs typeface="Arial" panose="020B0604020202020204" pitchFamily="34" charset="0"/>
              </a:rPr>
              <a:t>تذهب أن التجارة تكمن في الوساطة في تداول السلع والنقود والصكوك في الزمان الواحد وبأن العمل التجاري هو العمل الذي يسعى إلى تسهيل تداول هذه الثروات من وقت خروجها من يد المنتج إلى حين استقرارها في يد المستهلك. تطبيقا لذلك يعتبر عملا تجاريا شراء صاحب المصنع المواد الأولية ليحولها إلى سلع صالحة للاستهلاك. وعلى العكس من ذلك لا يعتبر عملا تجاريا وفقا لهذه النظرية العمل الذي يتناول هذه الثروات وهي في حالة ركود واستقرار كعمل المنتج الأول للسلعة من مصدرها الطبيعي وشراء المستهلك لها.</a:t>
            </a:r>
            <a:endParaRPr lang="en-US" sz="2000" dirty="0">
              <a:solidFill>
                <a:srgbClr val="3B84AF"/>
              </a:solidFill>
              <a:effectLst/>
              <a:latin typeface="Aharoni" panose="02010803020104030203" pitchFamily="2" charset="-79"/>
              <a:ea typeface="Calibri" panose="020F0502020204030204" pitchFamily="34" charset="0"/>
              <a:cs typeface="Aharoni" panose="02010803020104030203" pitchFamily="2" charset="-79"/>
            </a:endParaRPr>
          </a:p>
        </p:txBody>
      </p:sp>
      <p:sp>
        <p:nvSpPr>
          <p:cNvPr id="7" name="Rectangle 3"/>
          <p:cNvSpPr txBox="1">
            <a:spLocks noRot="1" noChangeArrowheads="1"/>
          </p:cNvSpPr>
          <p:nvPr/>
        </p:nvSpPr>
        <p:spPr>
          <a:xfrm>
            <a:off x="187083" y="3052328"/>
            <a:ext cx="9345650" cy="2949478"/>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defRPr/>
            </a:pPr>
            <a:r>
              <a:rPr lang="ar-SA" sz="2000" b="1" dirty="0" smtClean="0">
                <a:ln>
                  <a:solidFill>
                    <a:schemeClr val="bg2">
                      <a:lumMod val="50000"/>
                    </a:schemeClr>
                  </a:solidFill>
                </a:ln>
                <a:solidFill>
                  <a:schemeClr val="tx1"/>
                </a:solidFill>
                <a:cs typeface="Akhbar MT" pitchFamily="2" charset="-78"/>
              </a:rPr>
              <a:t>نقد النظرية :</a:t>
            </a:r>
          </a:p>
          <a:p>
            <a:pPr marL="457200" indent="-457200">
              <a:buFont typeface="+mj-lt"/>
              <a:buAutoNum type="arabicPeriod"/>
              <a:defRPr/>
            </a:pPr>
            <a:r>
              <a:rPr lang="ar-SA" sz="2000" dirty="0" smtClean="0">
                <a:ln>
                  <a:solidFill>
                    <a:schemeClr val="bg2">
                      <a:lumMod val="50000"/>
                    </a:schemeClr>
                  </a:solidFill>
                </a:ln>
                <a:solidFill>
                  <a:schemeClr val="bg2">
                    <a:lumMod val="50000"/>
                  </a:schemeClr>
                </a:solidFill>
                <a:cs typeface="Akhbar MT" pitchFamily="2" charset="-78"/>
              </a:rPr>
              <a:t>عدم تبريرها لاستبعاد بعض الأعمال التي تتضمن تداول للثروات من نطاق الأعمال التجارية</a:t>
            </a:r>
          </a:p>
          <a:p>
            <a:pPr marL="457200" indent="-457200">
              <a:buFont typeface="+mj-lt"/>
              <a:buAutoNum type="arabicPeriod"/>
              <a:defRPr/>
            </a:pPr>
            <a:r>
              <a:rPr lang="ar-SA" sz="2000" dirty="0" smtClean="0">
                <a:ln>
                  <a:solidFill>
                    <a:schemeClr val="bg2">
                      <a:lumMod val="50000"/>
                    </a:schemeClr>
                  </a:solidFill>
                </a:ln>
                <a:solidFill>
                  <a:schemeClr val="bg2">
                    <a:lumMod val="50000"/>
                  </a:schemeClr>
                </a:solidFill>
                <a:cs typeface="Akhbar MT" pitchFamily="2" charset="-78"/>
              </a:rPr>
              <a:t>هناك بعض الأعمال تعتبر تجارية  بالرغم من عدم وجود أي تداول ثروات فيها</a:t>
            </a:r>
          </a:p>
          <a:p>
            <a:pPr marL="457200" lvl="0" indent="-457200">
              <a:buFont typeface="+mj-lt"/>
              <a:buAutoNum type="arabicPeriod"/>
              <a:defRPr/>
            </a:pPr>
            <a:r>
              <a:rPr lang="ar-SA" sz="2000" dirty="0" smtClean="0">
                <a:ln>
                  <a:solidFill>
                    <a:schemeClr val="bg2">
                      <a:lumMod val="50000"/>
                    </a:schemeClr>
                  </a:solidFill>
                </a:ln>
                <a:solidFill>
                  <a:schemeClr val="bg2">
                    <a:lumMod val="50000"/>
                  </a:schemeClr>
                </a:solidFill>
                <a:cs typeface="Akhbar MT" pitchFamily="2" charset="-78"/>
              </a:rPr>
              <a:t>أن الوساطة في التداول إذا لم تقترن بقصد المضاربة وتحقيق الربح فإنها تخرج من نطاق القانون التجاري فنشاط الجمعيات التعاونية لا يعتبر عملا تجاريا متى اقتصرت هذه الجمعيات لأعضائها بسعر التكلفة .</a:t>
            </a:r>
            <a:endParaRPr lang="en-US" sz="2000" dirty="0" smtClean="0">
              <a:ln>
                <a:solidFill>
                  <a:schemeClr val="bg2">
                    <a:lumMod val="50000"/>
                  </a:schemeClr>
                </a:solidFill>
              </a:ln>
              <a:solidFill>
                <a:schemeClr val="bg2">
                  <a:lumMod val="50000"/>
                </a:schemeClr>
              </a:solidFill>
              <a:cs typeface="Akhbar MT" pitchFamily="2" charset="-78"/>
            </a:endParaRPr>
          </a:p>
          <a:p>
            <a:pPr marL="457200" lvl="0" indent="-457200">
              <a:buFont typeface="+mj-lt"/>
              <a:buAutoNum type="arabicPeriod"/>
              <a:defRPr/>
            </a:pPr>
            <a:r>
              <a:rPr lang="ar-SA" sz="2000" dirty="0" smtClean="0">
                <a:ln>
                  <a:solidFill>
                    <a:schemeClr val="bg2">
                      <a:lumMod val="50000"/>
                    </a:schemeClr>
                  </a:solidFill>
                </a:ln>
                <a:solidFill>
                  <a:schemeClr val="bg2">
                    <a:lumMod val="50000"/>
                  </a:schemeClr>
                </a:solidFill>
                <a:cs typeface="Akhbar MT" pitchFamily="2" charset="-78"/>
              </a:rPr>
              <a:t>كما أنه لا تتفق والاتجاه الحديث في القانون التجاري فالصناعات الاستخراجية والعمليات المتعلقة بالعقارات تعتبر وقفا لمنطوق هذه النظرية أعمالا مدنية .</a:t>
            </a:r>
            <a:endParaRPr lang="en-US" sz="2000" dirty="0" smtClean="0">
              <a:ln>
                <a:solidFill>
                  <a:schemeClr val="bg2">
                    <a:lumMod val="50000"/>
                  </a:schemeClr>
                </a:solidFill>
              </a:ln>
              <a:solidFill>
                <a:schemeClr val="bg2">
                  <a:lumMod val="50000"/>
                </a:schemeClr>
              </a:solidFill>
              <a:cs typeface="Akhbar MT" pitchFamily="2" charset="-78"/>
            </a:endParaRPr>
          </a:p>
          <a:p>
            <a:pPr>
              <a:defRPr/>
            </a:pPr>
            <a:endParaRPr lang="ar-SA" sz="2400" b="1" dirty="0" smtClean="0">
              <a:ln>
                <a:solidFill>
                  <a:sysClr val="windowText" lastClr="000000"/>
                </a:solidFill>
              </a:ln>
              <a:solidFill>
                <a:srgbClr val="2D07CF"/>
              </a:solidFill>
              <a:cs typeface="AL-Mohanad" pitchFamily="2" charset="-78"/>
            </a:endParaRPr>
          </a:p>
          <a:p>
            <a:pPr>
              <a:defRPr/>
            </a:pPr>
            <a:endParaRPr lang="ar-SA" sz="2400" b="1" dirty="0" smtClean="0">
              <a:ln>
                <a:solidFill>
                  <a:sysClr val="windowText" lastClr="000000"/>
                </a:solidFill>
              </a:ln>
              <a:solidFill>
                <a:srgbClr val="2D07CF"/>
              </a:solidFill>
              <a:cs typeface="AL-Mohanad" pitchFamily="2" charset="-78"/>
            </a:endParaRPr>
          </a:p>
          <a:p>
            <a:pPr>
              <a:defRPr/>
            </a:pPr>
            <a:r>
              <a:rPr lang="ar-SA" sz="2400" b="1" dirty="0" smtClean="0">
                <a:ln>
                  <a:solidFill>
                    <a:sysClr val="windowText" lastClr="000000"/>
                  </a:solidFill>
                </a:ln>
                <a:solidFill>
                  <a:srgbClr val="2D07CF"/>
                </a:solidFill>
                <a:cs typeface="AL-Mohanad" pitchFamily="2" charset="-78"/>
              </a:rPr>
              <a:t>  </a:t>
            </a:r>
            <a:endParaRPr lang="ar-SA" sz="2400" b="1" dirty="0">
              <a:ln>
                <a:solidFill>
                  <a:sysClr val="windowText" lastClr="000000"/>
                </a:solidFill>
              </a:ln>
              <a:solidFill>
                <a:srgbClr val="2D07CF"/>
              </a:solidFill>
              <a:cs typeface="AL-Mohanad" pitchFamily="2" charset="-78"/>
            </a:endParaRPr>
          </a:p>
        </p:txBody>
      </p:sp>
    </p:spTree>
    <p:extLst>
      <p:ext uri="{BB962C8B-B14F-4D97-AF65-F5344CB8AC3E}">
        <p14:creationId xmlns:p14="http://schemas.microsoft.com/office/powerpoint/2010/main" xmlns="" val="1428333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solidFill>
                  <a:schemeClr val="bg1"/>
                </a:solidFill>
              </a:rPr>
              <a:t>.</a:t>
            </a:r>
            <a:endParaRPr lang="ar-SA" sz="800" dirty="0">
              <a:solidFill>
                <a:schemeClr val="bg1"/>
              </a:solidFill>
            </a:endParaRPr>
          </a:p>
        </p:txBody>
      </p:sp>
      <p:sp>
        <p:nvSpPr>
          <p:cNvPr id="3" name="عنصر نائب للمحتوى 2"/>
          <p:cNvSpPr>
            <a:spLocks noGrp="1"/>
          </p:cNvSpPr>
          <p:nvPr>
            <p:ph idx="1"/>
          </p:nvPr>
        </p:nvSpPr>
        <p:spPr/>
        <p:txBody>
          <a:bodyPr/>
          <a:lstStyle/>
          <a:p>
            <a:r>
              <a:rPr lang="ar-SA" sz="800" dirty="0" smtClean="0">
                <a:solidFill>
                  <a:schemeClr val="bg1"/>
                </a:solidFill>
              </a:rPr>
              <a:t>.</a:t>
            </a:r>
            <a:endParaRPr lang="ar-SA" sz="800" dirty="0">
              <a:solidFill>
                <a:schemeClr val="bg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Rectangle 3"/>
          <p:cNvSpPr txBox="1">
            <a:spLocks noRot="1" noChangeArrowheads="1"/>
          </p:cNvSpPr>
          <p:nvPr/>
        </p:nvSpPr>
        <p:spPr>
          <a:xfrm>
            <a:off x="3346997" y="356660"/>
            <a:ext cx="3769162" cy="483495"/>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lgn="ctr">
              <a:defRPr/>
            </a:pPr>
            <a:r>
              <a:rPr lang="ar-SA" sz="2800" b="1" dirty="0">
                <a:ln>
                  <a:solidFill>
                    <a:sysClr val="windowText" lastClr="000000"/>
                  </a:solidFill>
                </a:ln>
                <a:solidFill>
                  <a:srgbClr val="AD9968"/>
                </a:solidFill>
                <a:cs typeface="AL-Mohanad Bold" pitchFamily="2" charset="-78"/>
              </a:rPr>
              <a:t>نظرية المقاولة أو المشروع</a:t>
            </a:r>
            <a:endParaRPr lang="en-US" sz="2800" b="1" dirty="0">
              <a:ln>
                <a:solidFill>
                  <a:sysClr val="windowText" lastClr="000000"/>
                </a:solidFill>
              </a:ln>
              <a:solidFill>
                <a:srgbClr val="AD9968"/>
              </a:solidFill>
              <a:cs typeface="AL-Mohanad Bold" pitchFamily="2" charset="-78"/>
            </a:endParaRPr>
          </a:p>
        </p:txBody>
      </p:sp>
      <p:sp>
        <p:nvSpPr>
          <p:cNvPr id="6" name="Rectangle 1"/>
          <p:cNvSpPr>
            <a:spLocks noChangeArrowheads="1"/>
          </p:cNvSpPr>
          <p:nvPr/>
        </p:nvSpPr>
        <p:spPr bwMode="auto">
          <a:xfrm>
            <a:off x="56456" y="1370421"/>
            <a:ext cx="9649072" cy="1631216"/>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r>
              <a:rPr lang="ar-SA" sz="2000" b="1" dirty="0">
                <a:solidFill>
                  <a:srgbClr val="C00000"/>
                </a:solidFill>
                <a:cs typeface="AL-Mohanad"/>
              </a:rPr>
              <a:t>تتخذ من الحرفة أساسا لها وترى أن العنصر في وجود الحرفة هو عنصر المشروع أي تكرار القيام بالعمل وممارسته بصورة معتادة. فمن اليسير التعرف على المشروع كفتح مكتب أو محل تجاري أو إعداد أدوات وآلات لممارسته. ولهذه النظرية أساس فبعض الأعمال لا تعتبر تجارية قانونا إلا إذا بوشرت في شكل مشروع أو مقاولة مثل أعمال التوريد والنقل والوكالة بالعمولة. وفقا لهذه النظرية من يمارس </a:t>
            </a:r>
            <a:r>
              <a:rPr lang="ar-SA" sz="2000" b="1" dirty="0" smtClean="0">
                <a:solidFill>
                  <a:srgbClr val="C00000"/>
                </a:solidFill>
                <a:cs typeface="AL-Mohanad"/>
              </a:rPr>
              <a:t>عملاً على </a:t>
            </a:r>
            <a:r>
              <a:rPr lang="ar-SA" sz="2000" b="1" dirty="0">
                <a:solidFill>
                  <a:srgbClr val="C00000"/>
                </a:solidFill>
                <a:cs typeface="AL-Mohanad"/>
              </a:rPr>
              <a:t>وجه التكرار ووفقا لتنظيم خاص يعتبر عملا تجاريا ولو لم يرد ذكره في القانون.</a:t>
            </a:r>
            <a:endParaRPr lang="en-US" sz="2000" b="1" dirty="0">
              <a:solidFill>
                <a:srgbClr val="C00000"/>
              </a:solidFill>
              <a:cs typeface="AL-Mohanad"/>
            </a:endParaRPr>
          </a:p>
        </p:txBody>
      </p:sp>
      <p:sp>
        <p:nvSpPr>
          <p:cNvPr id="7" name="Rectangle 3"/>
          <p:cNvSpPr txBox="1">
            <a:spLocks noRot="1" noChangeArrowheads="1"/>
          </p:cNvSpPr>
          <p:nvPr/>
        </p:nvSpPr>
        <p:spPr>
          <a:xfrm>
            <a:off x="56456" y="3789040"/>
            <a:ext cx="9649072" cy="1933979"/>
          </a:xfrm>
          <a:prstGeom prst="rect">
            <a:avLst/>
          </a:prstGeom>
        </p:spPr>
        <p:style>
          <a:lnRef idx="1">
            <a:schemeClr val="dk1"/>
          </a:lnRef>
          <a:fillRef idx="2">
            <a:schemeClr val="dk1"/>
          </a:fillRef>
          <a:effectRef idx="1">
            <a:schemeClr val="dk1"/>
          </a:effectRef>
          <a:fontRef idx="minor">
            <a:schemeClr val="dk1"/>
          </a:fontRef>
        </p:style>
        <p:txBody>
          <a:bodyPr lIns="0" rIns="18288"/>
          <a:lstStyle/>
          <a:p>
            <a:pPr>
              <a:defRPr/>
            </a:pPr>
            <a:r>
              <a:rPr lang="ar-SA" sz="2000" b="1" dirty="0">
                <a:ln>
                  <a:solidFill>
                    <a:sysClr val="windowText" lastClr="000000"/>
                  </a:solidFill>
                </a:ln>
                <a:solidFill>
                  <a:schemeClr val="tx1"/>
                </a:solidFill>
                <a:cs typeface="AL-Mohanad" pitchFamily="2" charset="-78"/>
              </a:rPr>
              <a:t>نقد النظرية :</a:t>
            </a:r>
          </a:p>
          <a:p>
            <a:pPr marL="514350" indent="-514350">
              <a:buFont typeface="+mj-lt"/>
              <a:buAutoNum type="arabicPeriod"/>
              <a:defRPr/>
            </a:pPr>
            <a:r>
              <a:rPr lang="ar-SA" sz="2000" b="1" dirty="0" smtClean="0">
                <a:ln>
                  <a:solidFill>
                    <a:sysClr val="windowText" lastClr="000000"/>
                  </a:solidFill>
                </a:ln>
                <a:solidFill>
                  <a:srgbClr val="2D07CF"/>
                </a:solidFill>
                <a:cs typeface="AL-Mohanad" pitchFamily="2" charset="-78"/>
              </a:rPr>
              <a:t>هناك بعض الأعمال يعتبرها القانون تجارية ولو وقعت لمرة واحدة كالشراء لأجل البيع والسمسرة.</a:t>
            </a:r>
          </a:p>
          <a:p>
            <a:pPr marL="514350" lvl="0" indent="-514350">
              <a:buFont typeface="+mj-lt"/>
              <a:buAutoNum type="arabicPeriod"/>
            </a:pPr>
            <a:r>
              <a:rPr lang="ar-SA" sz="2000" b="1" dirty="0" smtClean="0">
                <a:ln>
                  <a:solidFill>
                    <a:sysClr val="windowText" lastClr="000000"/>
                  </a:solidFill>
                </a:ln>
                <a:solidFill>
                  <a:srgbClr val="2D07CF"/>
                </a:solidFill>
                <a:cs typeface="AL-Mohanad" pitchFamily="2" charset="-78"/>
              </a:rPr>
              <a:t> عدم وضوح النظرية فهي لم تبين لنا متى يصبح المشروع تجاريا أي ما هي درجة التنظيم التي تسمح بإضفاء العنصر التجاري على المشروع .</a:t>
            </a:r>
            <a:endParaRPr lang="en-US" sz="2000" b="1" dirty="0" smtClean="0">
              <a:ln>
                <a:solidFill>
                  <a:sysClr val="windowText" lastClr="000000"/>
                </a:solidFill>
              </a:ln>
              <a:solidFill>
                <a:srgbClr val="2D07CF"/>
              </a:solidFill>
              <a:cs typeface="AL-Mohanad" pitchFamily="2" charset="-78"/>
            </a:endParaRPr>
          </a:p>
          <a:p>
            <a:pPr marL="514350" lvl="0" indent="-514350">
              <a:buFont typeface="+mj-lt"/>
              <a:buAutoNum type="arabicPeriod"/>
            </a:pPr>
            <a:r>
              <a:rPr lang="ar-SA" sz="2000" b="1" dirty="0" smtClean="0">
                <a:ln>
                  <a:solidFill>
                    <a:sysClr val="windowText" lastClr="000000"/>
                  </a:solidFill>
                </a:ln>
                <a:solidFill>
                  <a:srgbClr val="2D07CF"/>
                </a:solidFill>
                <a:cs typeface="AL-Mohanad" pitchFamily="2" charset="-78"/>
              </a:rPr>
              <a:t>أن هناك بعض المشروعات التي تتمتع بتنظيم دقيق بالرغم من ممارستها لأعمال مدنية بحته ومثال هذا المشروعات الزراعية .</a:t>
            </a:r>
            <a:endParaRPr lang="en-US" sz="2000" b="1" dirty="0" smtClean="0">
              <a:ln>
                <a:solidFill>
                  <a:sysClr val="windowText" lastClr="000000"/>
                </a:solidFill>
              </a:ln>
              <a:solidFill>
                <a:srgbClr val="2D07CF"/>
              </a:solidFill>
              <a:cs typeface="AL-Mohanad" pitchFamily="2" charset="-78"/>
            </a:endParaRPr>
          </a:p>
          <a:p>
            <a:pPr>
              <a:defRPr/>
            </a:pPr>
            <a:endParaRPr lang="ar-SA" sz="2800" b="1" dirty="0" smtClean="0">
              <a:ln>
                <a:solidFill>
                  <a:sysClr val="windowText" lastClr="000000"/>
                </a:solidFill>
              </a:ln>
              <a:solidFill>
                <a:srgbClr val="2D07CF"/>
              </a:solidFill>
              <a:cs typeface="AL-Mohanad" pitchFamily="2" charset="-78"/>
            </a:endParaRPr>
          </a:p>
          <a:p>
            <a:pPr>
              <a:defRPr/>
            </a:pPr>
            <a:endParaRPr lang="ar-SA" sz="2800" b="1" dirty="0">
              <a:ln>
                <a:solidFill>
                  <a:sysClr val="windowText" lastClr="000000"/>
                </a:solidFill>
              </a:ln>
              <a:solidFill>
                <a:srgbClr val="2D07CF"/>
              </a:solidFill>
              <a:cs typeface="AL-Mohanad" pitchFamily="2" charset="-78"/>
            </a:endParaRPr>
          </a:p>
        </p:txBody>
      </p:sp>
    </p:spTree>
    <p:extLst>
      <p:ext uri="{BB962C8B-B14F-4D97-AF65-F5344CB8AC3E}">
        <p14:creationId xmlns:p14="http://schemas.microsoft.com/office/powerpoint/2010/main" xmlns="" val="303436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800" dirty="0" smtClean="0">
                <a:solidFill>
                  <a:schemeClr val="bg1"/>
                </a:solidFill>
              </a:rPr>
              <a:t>.</a:t>
            </a:r>
            <a:endParaRPr lang="ar-SA" sz="800" dirty="0">
              <a:solidFill>
                <a:schemeClr val="bg1"/>
              </a:solidFill>
            </a:endParaRPr>
          </a:p>
        </p:txBody>
      </p:sp>
      <p:sp>
        <p:nvSpPr>
          <p:cNvPr id="3" name="عنصر نائب للمحتوى 2"/>
          <p:cNvSpPr>
            <a:spLocks noGrp="1"/>
          </p:cNvSpPr>
          <p:nvPr>
            <p:ph idx="1"/>
          </p:nvPr>
        </p:nvSpPr>
        <p:spPr/>
        <p:txBody>
          <a:bodyPr/>
          <a:lstStyle/>
          <a:p>
            <a:r>
              <a:rPr lang="ar-SA" dirty="0" smtClean="0">
                <a:solidFill>
                  <a:schemeClr val="bg1"/>
                </a:solidFill>
              </a:rPr>
              <a:t>.</a:t>
            </a:r>
            <a:endParaRPr lang="ar-SA" dirty="0">
              <a:solidFill>
                <a:schemeClr val="bg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Rectangle 3"/>
          <p:cNvSpPr txBox="1">
            <a:spLocks noRot="1" noChangeArrowheads="1"/>
          </p:cNvSpPr>
          <p:nvPr/>
        </p:nvSpPr>
        <p:spPr>
          <a:xfrm>
            <a:off x="3738554" y="142852"/>
            <a:ext cx="3869524" cy="642942"/>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ctr">
              <a:defRPr/>
            </a:pPr>
            <a:r>
              <a:rPr lang="ar-SA" sz="3200" b="1" dirty="0">
                <a:ln>
                  <a:solidFill>
                    <a:sysClr val="windowText" lastClr="000000"/>
                  </a:solidFill>
                </a:ln>
                <a:solidFill>
                  <a:srgbClr val="FF0000"/>
                </a:solidFill>
                <a:cs typeface="AL-Mohanad Bold" pitchFamily="2" charset="-78"/>
              </a:rPr>
              <a:t>تعريف العمل التجاري</a:t>
            </a:r>
            <a:endParaRPr lang="en-US" sz="3200" b="1" dirty="0">
              <a:ln>
                <a:solidFill>
                  <a:sysClr val="windowText" lastClr="000000"/>
                </a:solidFill>
              </a:ln>
              <a:solidFill>
                <a:srgbClr val="FF0000"/>
              </a:solidFill>
              <a:cs typeface="AL-Mohanad Bold" pitchFamily="2" charset="-78"/>
            </a:endParaRPr>
          </a:p>
        </p:txBody>
      </p:sp>
      <p:sp>
        <p:nvSpPr>
          <p:cNvPr id="6" name="Rectangle 3"/>
          <p:cNvSpPr txBox="1">
            <a:spLocks noRot="1" noChangeArrowheads="1"/>
          </p:cNvSpPr>
          <p:nvPr/>
        </p:nvSpPr>
        <p:spPr>
          <a:xfrm>
            <a:off x="135924" y="1530482"/>
            <a:ext cx="9572692" cy="1277904"/>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just">
              <a:defRPr/>
            </a:pPr>
            <a:r>
              <a:rPr lang="ar-SA" sz="2400" b="1" dirty="0">
                <a:ln>
                  <a:solidFill>
                    <a:srgbClr val="3B84AF"/>
                  </a:solidFill>
                </a:ln>
                <a:solidFill>
                  <a:srgbClr val="3B84AF"/>
                </a:solidFill>
                <a:cs typeface="AL-Mohanad Bold" pitchFamily="2" charset="-78"/>
              </a:rPr>
              <a:t>هو العمل الذي يتعلق بتداول الثروات ويهدف إلي تحقيق الربح </a:t>
            </a:r>
            <a:r>
              <a:rPr lang="ar-SA" sz="2400" b="1" dirty="0" smtClean="0">
                <a:ln>
                  <a:solidFill>
                    <a:srgbClr val="3B84AF"/>
                  </a:solidFill>
                </a:ln>
                <a:solidFill>
                  <a:srgbClr val="3B84AF"/>
                </a:solidFill>
                <a:cs typeface="AL-Mohanad Bold" pitchFamily="2" charset="-78"/>
              </a:rPr>
              <a:t>على </a:t>
            </a:r>
            <a:r>
              <a:rPr lang="ar-SA" sz="2400" b="1" dirty="0">
                <a:ln>
                  <a:solidFill>
                    <a:srgbClr val="3B84AF"/>
                  </a:solidFill>
                </a:ln>
                <a:solidFill>
                  <a:srgbClr val="3B84AF"/>
                </a:solidFill>
                <a:cs typeface="AL-Mohanad Bold" pitchFamily="2" charset="-78"/>
              </a:rPr>
              <a:t>أن يتم ممارسته </a:t>
            </a:r>
            <a:r>
              <a:rPr lang="ar-SA" sz="2400" b="1" dirty="0" smtClean="0">
                <a:ln>
                  <a:solidFill>
                    <a:srgbClr val="3B84AF"/>
                  </a:solidFill>
                </a:ln>
                <a:solidFill>
                  <a:srgbClr val="3B84AF"/>
                </a:solidFill>
                <a:cs typeface="AL-Mohanad Bold" pitchFamily="2" charset="-78"/>
              </a:rPr>
              <a:t>على </a:t>
            </a:r>
            <a:r>
              <a:rPr lang="ar-SA" sz="2400" b="1" dirty="0">
                <a:ln>
                  <a:solidFill>
                    <a:srgbClr val="3B84AF"/>
                  </a:solidFill>
                </a:ln>
                <a:solidFill>
                  <a:srgbClr val="3B84AF"/>
                </a:solidFill>
                <a:cs typeface="AL-Mohanad Bold" pitchFamily="2" charset="-78"/>
              </a:rPr>
              <a:t>وجه المقاولة كلما تتطلب القانون ذلك </a:t>
            </a:r>
            <a:r>
              <a:rPr lang="ar-SA" sz="2400" b="1" dirty="0" smtClean="0">
                <a:ln>
                  <a:solidFill>
                    <a:srgbClr val="3B84AF"/>
                  </a:solidFill>
                </a:ln>
                <a:solidFill>
                  <a:srgbClr val="3B84AF"/>
                </a:solidFill>
                <a:cs typeface="AL-Mohanad Bold" pitchFamily="2" charset="-78"/>
              </a:rPr>
              <a:t>. ويتضح </a:t>
            </a:r>
            <a:r>
              <a:rPr lang="ar-SA" sz="2400" b="1" dirty="0">
                <a:ln>
                  <a:solidFill>
                    <a:srgbClr val="3B84AF"/>
                  </a:solidFill>
                </a:ln>
                <a:solidFill>
                  <a:srgbClr val="3B84AF"/>
                </a:solidFill>
                <a:cs typeface="AL-Mohanad Bold" pitchFamily="2" charset="-78"/>
              </a:rPr>
              <a:t>من هذا التعريف أن العمل التجاري يقوم علي عنصريين </a:t>
            </a:r>
            <a:r>
              <a:rPr lang="ar-SA" sz="2400" b="1" dirty="0" smtClean="0">
                <a:ln>
                  <a:solidFill>
                    <a:srgbClr val="3B84AF"/>
                  </a:solidFill>
                </a:ln>
                <a:solidFill>
                  <a:srgbClr val="3B84AF"/>
                </a:solidFill>
                <a:cs typeface="AL-Mohanad Bold" pitchFamily="2" charset="-78"/>
              </a:rPr>
              <a:t>أساسين:</a:t>
            </a:r>
          </a:p>
          <a:p>
            <a:pPr algn="ctr">
              <a:defRPr/>
            </a:pPr>
            <a:r>
              <a:rPr lang="ar-SA" sz="2400" u="sng" dirty="0" smtClean="0">
                <a:ln>
                  <a:solidFill>
                    <a:srgbClr val="3B84AF"/>
                  </a:solidFill>
                </a:ln>
                <a:solidFill>
                  <a:srgbClr val="3B84AF"/>
                </a:solidFill>
              </a:rPr>
              <a:t>1</a:t>
            </a:r>
            <a:r>
              <a:rPr lang="ar-SA" sz="2400" b="1" u="sng" dirty="0" smtClean="0">
                <a:ln>
                  <a:solidFill>
                    <a:srgbClr val="3B84AF"/>
                  </a:solidFill>
                </a:ln>
                <a:solidFill>
                  <a:srgbClr val="3B84AF"/>
                </a:solidFill>
                <a:cs typeface="AL-Mohanad" pitchFamily="2" charset="-78"/>
              </a:rPr>
              <a:t>. قصد تحقيق الربح                                              2.التداول</a:t>
            </a:r>
            <a:r>
              <a:rPr lang="ar-SA" sz="2400" u="sng" dirty="0" smtClean="0">
                <a:ln>
                  <a:solidFill>
                    <a:srgbClr val="3B84AF"/>
                  </a:solidFill>
                </a:ln>
                <a:solidFill>
                  <a:srgbClr val="3B84AF"/>
                </a:solidFill>
              </a:rPr>
              <a:t> </a:t>
            </a:r>
            <a:endParaRPr lang="en-US" sz="2400" b="1" u="sng" dirty="0" smtClean="0">
              <a:ln>
                <a:solidFill>
                  <a:srgbClr val="3B84AF"/>
                </a:solidFill>
              </a:ln>
              <a:solidFill>
                <a:srgbClr val="3B84AF"/>
              </a:solidFill>
              <a:cs typeface="AL-Mohanad" pitchFamily="2" charset="-78"/>
            </a:endParaRPr>
          </a:p>
          <a:p>
            <a:pPr algn="just">
              <a:defRPr/>
            </a:pPr>
            <a:endParaRPr lang="en-US" sz="2400" b="1" dirty="0">
              <a:ln>
                <a:solidFill>
                  <a:sysClr val="windowText" lastClr="000000"/>
                </a:solidFill>
              </a:ln>
              <a:solidFill>
                <a:srgbClr val="2D07CF"/>
              </a:solidFill>
              <a:cs typeface="AL-Mohanad Bold" pitchFamily="2" charset="-78"/>
            </a:endParaRPr>
          </a:p>
        </p:txBody>
      </p:sp>
      <p:sp>
        <p:nvSpPr>
          <p:cNvPr id="7" name="Rectangle 3"/>
          <p:cNvSpPr txBox="1">
            <a:spLocks noRot="1" noChangeArrowheads="1"/>
          </p:cNvSpPr>
          <p:nvPr/>
        </p:nvSpPr>
        <p:spPr>
          <a:xfrm>
            <a:off x="166654" y="3143248"/>
            <a:ext cx="9572692" cy="1857388"/>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spcAft>
                <a:spcPts val="0"/>
              </a:spcAft>
              <a:tabLst>
                <a:tab pos="2637155" algn="ctr"/>
                <a:tab pos="5274310" algn="r"/>
              </a:tabLst>
            </a:pPr>
            <a:r>
              <a:rPr lang="ar-SA" sz="2000" b="1" dirty="0">
                <a:latin typeface="Calibri" panose="020F0502020204030204" pitchFamily="34" charset="0"/>
                <a:ea typeface="Calibri" panose="020F0502020204030204" pitchFamily="34" charset="0"/>
                <a:cs typeface="AL-Mohanad"/>
              </a:rPr>
              <a:t>من الصعب طبقا للتشريع القائم الاعتماد على نظرية </a:t>
            </a:r>
            <a:r>
              <a:rPr lang="ar-SA" sz="2000" b="1" dirty="0" smtClean="0">
                <a:latin typeface="Calibri" panose="020F0502020204030204" pitchFamily="34" charset="0"/>
                <a:ea typeface="Calibri" panose="020F0502020204030204" pitchFamily="34" charset="0"/>
                <a:cs typeface="AL-Mohanad"/>
              </a:rPr>
              <a:t>واحده لتمييز </a:t>
            </a:r>
            <a:r>
              <a:rPr lang="ar-SA" sz="2000" b="1" dirty="0">
                <a:latin typeface="Calibri" panose="020F0502020204030204" pitchFamily="34" charset="0"/>
                <a:ea typeface="Calibri" panose="020F0502020204030204" pitchFamily="34" charset="0"/>
                <a:cs typeface="AL-Mohanad"/>
              </a:rPr>
              <a:t>العمل التجاري عن العمل المدني والسبب في ذلك يرجع إلى </a:t>
            </a:r>
            <a:r>
              <a:rPr lang="ar-SA" sz="2000" b="1" dirty="0" smtClean="0">
                <a:latin typeface="Calibri" panose="020F0502020204030204" pitchFamily="34" charset="0"/>
                <a:ea typeface="Calibri" panose="020F0502020204030204" pitchFamily="34" charset="0"/>
                <a:cs typeface="AL-Mohanad"/>
              </a:rPr>
              <a:t>أن</a:t>
            </a:r>
          </a:p>
          <a:p>
            <a:pPr>
              <a:spcAft>
                <a:spcPts val="0"/>
              </a:spcAft>
              <a:tabLst>
                <a:tab pos="2637155" algn="ctr"/>
                <a:tab pos="5274310" algn="r"/>
              </a:tabLst>
            </a:pPr>
            <a:endParaRPr lang="ar-SA" sz="2000" b="1" dirty="0">
              <a:latin typeface="Calibri" panose="020F0502020204030204" pitchFamily="34" charset="0"/>
              <a:ea typeface="Calibri" panose="020F0502020204030204" pitchFamily="34" charset="0"/>
              <a:cs typeface="AL-Mohanad"/>
            </a:endParaRPr>
          </a:p>
          <a:p>
            <a:pPr>
              <a:spcAft>
                <a:spcPts val="0"/>
              </a:spcAft>
              <a:tabLst>
                <a:tab pos="2637155" algn="ctr"/>
                <a:tab pos="5274310" algn="r"/>
              </a:tabLst>
            </a:pPr>
            <a:r>
              <a:rPr lang="ar-SA" sz="2000" b="1" dirty="0" smtClean="0">
                <a:latin typeface="Calibri" panose="020F0502020204030204" pitchFamily="34" charset="0"/>
                <a:ea typeface="Calibri" panose="020F0502020204030204" pitchFamily="34" charset="0"/>
                <a:cs typeface="AL-Mohanad"/>
              </a:rPr>
              <a:t> </a:t>
            </a:r>
            <a:r>
              <a:rPr lang="ar-SA" sz="2000" b="1" dirty="0">
                <a:latin typeface="Calibri" panose="020F0502020204030204" pitchFamily="34" charset="0"/>
                <a:ea typeface="Calibri" panose="020F0502020204030204" pitchFamily="34" charset="0"/>
                <a:cs typeface="AL-Mohanad"/>
              </a:rPr>
              <a:t>الأعمال التجارية التي ذكرها التشريع لم تكن </a:t>
            </a:r>
            <a:r>
              <a:rPr lang="ar-SA" sz="2000" b="1" dirty="0" smtClean="0">
                <a:latin typeface="Calibri" panose="020F0502020204030204" pitchFamily="34" charset="0"/>
                <a:ea typeface="Calibri" panose="020F0502020204030204" pitchFamily="34" charset="0"/>
                <a:cs typeface="AL-Mohanad"/>
              </a:rPr>
              <a:t>مؤسسه </a:t>
            </a:r>
            <a:r>
              <a:rPr lang="ar-SA" sz="2000" b="1" dirty="0">
                <a:latin typeface="Calibri" panose="020F0502020204030204" pitchFamily="34" charset="0"/>
                <a:ea typeface="Calibri" panose="020F0502020204030204" pitchFamily="34" charset="0"/>
                <a:cs typeface="AL-Mohanad"/>
              </a:rPr>
              <a:t>على فكرة </a:t>
            </a:r>
            <a:r>
              <a:rPr lang="ar-SA" sz="2000" b="1" dirty="0" smtClean="0">
                <a:latin typeface="Calibri" panose="020F0502020204030204" pitchFamily="34" charset="0"/>
                <a:ea typeface="Calibri" panose="020F0502020204030204" pitchFamily="34" charset="0"/>
                <a:cs typeface="AL-Mohanad"/>
              </a:rPr>
              <a:t>موحده. </a:t>
            </a:r>
            <a:r>
              <a:rPr lang="ar-SA" sz="2000" b="1" dirty="0">
                <a:latin typeface="Calibri" panose="020F0502020204030204" pitchFamily="34" charset="0"/>
                <a:ea typeface="Calibri" panose="020F0502020204030204" pitchFamily="34" charset="0"/>
                <a:cs typeface="AL-Mohanad"/>
              </a:rPr>
              <a:t>إذ أن بعضها يعتبر تجاريا ولو وقع منفردا وأيا كانت </a:t>
            </a:r>
            <a:r>
              <a:rPr lang="ar-SA" sz="2000" b="1" dirty="0" smtClean="0">
                <a:latin typeface="Calibri" panose="020F0502020204030204" pitchFamily="34" charset="0"/>
                <a:ea typeface="Calibri" panose="020F0502020204030204" pitchFamily="34" charset="0"/>
                <a:cs typeface="AL-Mohanad"/>
              </a:rPr>
              <a:t>صفة</a:t>
            </a:r>
          </a:p>
          <a:p>
            <a:pPr>
              <a:spcAft>
                <a:spcPts val="0"/>
              </a:spcAft>
              <a:tabLst>
                <a:tab pos="2637155" algn="ctr"/>
                <a:tab pos="5274310" algn="r"/>
              </a:tabLst>
            </a:pPr>
            <a:endParaRPr lang="ar-SA" sz="2000" b="1" dirty="0">
              <a:latin typeface="Calibri" panose="020F0502020204030204" pitchFamily="34" charset="0"/>
              <a:ea typeface="Calibri" panose="020F0502020204030204" pitchFamily="34" charset="0"/>
              <a:cs typeface="AL-Mohanad"/>
            </a:endParaRPr>
          </a:p>
          <a:p>
            <a:pPr>
              <a:spcAft>
                <a:spcPts val="0"/>
              </a:spcAft>
              <a:tabLst>
                <a:tab pos="2637155" algn="ctr"/>
                <a:tab pos="5274310" algn="r"/>
              </a:tabLst>
            </a:pPr>
            <a:r>
              <a:rPr lang="ar-SA" sz="2000" b="1" dirty="0" smtClean="0">
                <a:latin typeface="Calibri" panose="020F0502020204030204" pitchFamily="34" charset="0"/>
                <a:ea typeface="Calibri" panose="020F0502020204030204" pitchFamily="34" charset="0"/>
                <a:cs typeface="AL-Mohanad"/>
              </a:rPr>
              <a:t> </a:t>
            </a:r>
            <a:r>
              <a:rPr lang="ar-SA" sz="2000" b="1" dirty="0">
                <a:latin typeface="Calibri" panose="020F0502020204030204" pitchFamily="34" charset="0"/>
                <a:ea typeface="Calibri" panose="020F0502020204030204" pitchFamily="34" charset="0"/>
                <a:cs typeface="AL-Mohanad"/>
              </a:rPr>
              <a:t>القائم </a:t>
            </a:r>
            <a:r>
              <a:rPr lang="ar-SA" sz="2000" b="1" dirty="0" smtClean="0">
                <a:latin typeface="Calibri" panose="020F0502020204030204" pitchFamily="34" charset="0"/>
                <a:ea typeface="Calibri" panose="020F0502020204030204" pitchFamily="34" charset="0"/>
                <a:cs typeface="AL-Mohanad"/>
              </a:rPr>
              <a:t>به </a:t>
            </a:r>
            <a:r>
              <a:rPr lang="ar-SA" sz="2000" b="1" dirty="0">
                <a:latin typeface="Calibri" panose="020F0502020204030204" pitchFamily="34" charset="0"/>
                <a:ea typeface="Calibri" panose="020F0502020204030204" pitchFamily="34" charset="0"/>
                <a:cs typeface="AL-Mohanad"/>
              </a:rPr>
              <a:t>تاجرا أم غير تاجر؛ في حين أن بعضها الآخر لا يعتبر كذلك إلا إذا وقع على سبيل </a:t>
            </a:r>
            <a:r>
              <a:rPr lang="ar-SA" sz="2000" b="1" dirty="0" smtClean="0">
                <a:latin typeface="Calibri" panose="020F0502020204030204" pitchFamily="34" charset="0"/>
                <a:ea typeface="Calibri" panose="020F0502020204030204" pitchFamily="34" charset="0"/>
                <a:cs typeface="AL-Mohanad"/>
              </a:rPr>
              <a:t>الاحتراف.</a:t>
            </a:r>
            <a:endParaRPr lang="en-US" sz="2000" b="1" dirty="0">
              <a:effectLst/>
              <a:latin typeface="Calibri" panose="020F0502020204030204" pitchFamily="34" charset="0"/>
              <a:ea typeface="Calibri" panose="020F0502020204030204" pitchFamily="34" charset="0"/>
              <a:cs typeface="AL-Mohanad"/>
            </a:endParaRPr>
          </a:p>
        </p:txBody>
      </p:sp>
    </p:spTree>
    <p:extLst>
      <p:ext uri="{BB962C8B-B14F-4D97-AF65-F5344CB8AC3E}">
        <p14:creationId xmlns:p14="http://schemas.microsoft.com/office/powerpoint/2010/main" xmlns="" val="247775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ppt_x</p:attrName>
                                        </p:attrNameLst>
                                      </p:cBhvr>
                                      <p:tavLst>
                                        <p:tav tm="0">
                                          <p:val>
                                            <p:strVal val="#ppt_x-.2"/>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300</TotalTime>
  <Words>1838</Words>
  <Application>Microsoft Office PowerPoint</Application>
  <PresentationFormat>A4 Paper (210x297 mm)‎</PresentationFormat>
  <Paragraphs>163</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الثانية : نطاق القانون التجاري  وتمييز العمل التجاري عن العمل المدني </vt:lpstr>
      <vt:lpstr>.</vt:lpstr>
      <vt:lpstr>تعريف القانون التجاري وفق النظرية الذاتية: </vt:lpstr>
      <vt:lpstr> تعريف القانون التجاري طبقاً للنظرية المادية</vt:lpstr>
      <vt:lpstr>موقف القانون التجاري السعودي  </vt:lpstr>
      <vt:lpstr>الأعمال التجارية </vt:lpstr>
      <vt:lpstr>المادة الثانية من نظام المحكمة التجارية</vt:lpstr>
      <vt:lpstr>.</vt:lpstr>
      <vt:lpstr>.</vt:lpstr>
      <vt:lpstr>.</vt:lpstr>
      <vt:lpstr>.</vt:lpstr>
      <vt:lpstr>.</vt:lpstr>
      <vt:lpstr>.</vt:lpstr>
      <vt:lpstr>.</vt:lpstr>
      <vt:lpstr>.</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HP</cp:lastModifiedBy>
  <cp:revision>57</cp:revision>
  <dcterms:created xsi:type="dcterms:W3CDTF">2015-09-03T07:07:53Z</dcterms:created>
  <dcterms:modified xsi:type="dcterms:W3CDTF">2015-09-13T13:14:32Z</dcterms:modified>
</cp:coreProperties>
</file>